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2"/>
  </p:sldMasterIdLst>
  <p:notesMasterIdLst>
    <p:notesMasterId r:id="rId24"/>
  </p:notesMasterIdLst>
  <p:sldIdLst>
    <p:sldId id="256" r:id="rId3"/>
    <p:sldId id="258" r:id="rId4"/>
    <p:sldId id="280" r:id="rId5"/>
    <p:sldId id="263" r:id="rId6"/>
    <p:sldId id="303" r:id="rId7"/>
    <p:sldId id="301" r:id="rId8"/>
    <p:sldId id="304" r:id="rId9"/>
    <p:sldId id="264" r:id="rId10"/>
    <p:sldId id="306" r:id="rId11"/>
    <p:sldId id="305" r:id="rId12"/>
    <p:sldId id="299" r:id="rId13"/>
    <p:sldId id="307" r:id="rId14"/>
    <p:sldId id="308" r:id="rId15"/>
    <p:sldId id="309" r:id="rId16"/>
    <p:sldId id="310" r:id="rId17"/>
    <p:sldId id="311" r:id="rId18"/>
    <p:sldId id="312" r:id="rId19"/>
    <p:sldId id="313" r:id="rId20"/>
    <p:sldId id="314" r:id="rId21"/>
    <p:sldId id="315" r:id="rId22"/>
    <p:sldId id="25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EA5026D-3A51-4DD4-A426-D740CE508FEC}">
          <p14:sldIdLst>
            <p14:sldId id="256"/>
            <p14:sldId id="258"/>
            <p14:sldId id="280"/>
            <p14:sldId id="263"/>
            <p14:sldId id="303"/>
            <p14:sldId id="301"/>
            <p14:sldId id="304"/>
            <p14:sldId id="264"/>
            <p14:sldId id="306"/>
            <p14:sldId id="305"/>
            <p14:sldId id="299"/>
            <p14:sldId id="307"/>
            <p14:sldId id="308"/>
            <p14:sldId id="309"/>
            <p14:sldId id="310"/>
            <p14:sldId id="311"/>
            <p14:sldId id="312"/>
            <p14:sldId id="313"/>
            <p14:sldId id="314"/>
            <p14:sldId id="315"/>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B4BD"/>
    <a:srgbClr val="56BD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84" autoAdjust="0"/>
    <p:restoredTop sz="94660"/>
  </p:normalViewPr>
  <p:slideViewPr>
    <p:cSldViewPr snapToGrid="0">
      <p:cViewPr varScale="1">
        <p:scale>
          <a:sx n="55" d="100"/>
          <a:sy n="55" d="100"/>
        </p:scale>
        <p:origin x="33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2018/6/21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A7BD954-0289-422D-88DC-6505635E2B6C}" type="datetimeFigureOut">
              <a:rPr lang="zh-CN" altLang="en-US" smtClean="0"/>
              <a:t>2018/6/21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9F45EB-2AEE-43AB-A555-3C2771AE2AC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A7BD954-0289-422D-88DC-6505635E2B6C}" type="datetimeFigureOut">
              <a:rPr lang="zh-CN" altLang="en-US" smtClean="0"/>
              <a:t>2018/6/21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9F45EB-2AEE-43AB-A555-3C2771AE2AC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A7BD954-0289-422D-88DC-6505635E2B6C}" type="datetimeFigureOut">
              <a:rPr lang="zh-CN" altLang="en-US" smtClean="0"/>
              <a:t>2018/6/21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9F45EB-2AEE-43AB-A555-3C2771AE2AC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A7BD954-0289-422D-88DC-6505635E2B6C}" type="datetimeFigureOut">
              <a:rPr lang="zh-CN" altLang="en-US" smtClean="0"/>
              <a:t>2018/6/21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9F45EB-2AEE-43AB-A555-3C2771AE2AC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矩形 1"/>
          <p:cNvSpPr/>
          <p:nvPr userDrawn="1"/>
        </p:nvSpPr>
        <p:spPr>
          <a:xfrm>
            <a:off x="369455" y="193964"/>
            <a:ext cx="11517745" cy="650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标题幻灯片">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A7BD954-0289-422D-88DC-6505635E2B6C}" type="datetimeFigureOut">
              <a:rPr lang="zh-CN" altLang="en-US" smtClean="0"/>
              <a:t>2018/6/21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9F45EB-2AEE-43AB-A555-3C2771AE2AC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3A7BD954-0289-422D-88DC-6505635E2B6C}" type="datetimeFigureOut">
              <a:rPr lang="zh-CN" altLang="en-US" smtClean="0"/>
              <a:t>2018/6/21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9F45EB-2AEE-43AB-A555-3C2771AE2AC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A7BD954-0289-422D-88DC-6505635E2B6C}" type="datetimeFigureOut">
              <a:rPr lang="zh-CN" altLang="en-US" smtClean="0"/>
              <a:t>2018/6/21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9F45EB-2AEE-43AB-A555-3C2771AE2AC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矩形 1"/>
          <p:cNvSpPr/>
          <p:nvPr userDrawn="1"/>
        </p:nvSpPr>
        <p:spPr>
          <a:xfrm>
            <a:off x="369455" y="193964"/>
            <a:ext cx="11517745" cy="650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A7BD954-0289-422D-88DC-6505635E2B6C}" type="datetimeFigureOut">
              <a:rPr lang="zh-CN" altLang="en-US" smtClean="0"/>
              <a:t>2018/6/21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9F45EB-2AEE-43AB-A555-3C2771AE2AC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A7BD954-0289-422D-88DC-6505635E2B6C}" type="datetimeFigureOut">
              <a:rPr lang="zh-CN" altLang="en-US" smtClean="0"/>
              <a:t>2018/6/21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9F45EB-2AEE-43AB-A555-3C2771AE2AC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A7BD954-0289-422D-88DC-6505635E2B6C}" type="datetimeFigureOut">
              <a:rPr lang="zh-CN" altLang="en-US" smtClean="0"/>
              <a:t>2018/6/21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9F45EB-2AEE-43AB-A555-3C2771AE2AC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A7BD954-0289-422D-88DC-6505635E2B6C}" type="datetimeFigureOut">
              <a:rPr lang="zh-CN" altLang="en-US" smtClean="0"/>
              <a:t>2018/6/21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9F45EB-2AEE-43AB-A555-3C2771AE2AC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A7BD954-0289-422D-88DC-6505635E2B6C}" type="datetimeFigureOut">
              <a:rPr lang="zh-CN" altLang="en-US" smtClean="0"/>
              <a:t>2018/6/21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9F45EB-2AEE-43AB-A555-3C2771AE2AC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A7BD954-0289-422D-88DC-6505635E2B6C}" type="datetimeFigureOut">
              <a:rPr lang="zh-CN" altLang="en-US" smtClean="0"/>
              <a:t>2018/6/21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9F45EB-2AEE-43AB-A555-3C2771AE2AC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A7BD954-0289-422D-88DC-6505635E2B6C}" type="datetimeFigureOut">
              <a:rPr lang="zh-CN" altLang="en-US" smtClean="0"/>
              <a:t>2018/6/21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9F45EB-2AEE-43AB-A555-3C2771AE2AC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A7BD954-0289-422D-88DC-6505635E2B6C}" type="datetimeFigureOut">
              <a:rPr lang="zh-CN" altLang="en-US" smtClean="0"/>
              <a:t>2018/6/21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9F45EB-2AEE-43AB-A555-3C2771AE2AC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3A7BD954-0289-422D-88DC-6505635E2B6C}" type="datetimeFigureOut">
              <a:rPr lang="zh-CN" altLang="en-US" smtClean="0"/>
              <a:t>2018/6/21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9F45EB-2AEE-43AB-A555-3C2771AE2AC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A7BD954-0289-422D-88DC-6505635E2B6C}" type="datetimeFigureOut">
              <a:rPr lang="zh-CN" altLang="en-US" smtClean="0"/>
              <a:t>2018/6/21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9F45EB-2AEE-43AB-A555-3C2771AE2AC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A7BD954-0289-422D-88DC-6505635E2B6C}" type="datetimeFigureOut">
              <a:rPr lang="zh-CN" altLang="en-US" smtClean="0"/>
              <a:t>2018/6/21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9F45EB-2AEE-43AB-A555-3C2771AE2AC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A7BD954-0289-422D-88DC-6505635E2B6C}" type="datetimeFigureOut">
              <a:rPr lang="zh-CN" altLang="en-US" smtClean="0"/>
              <a:t>2018/6/21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9F45EB-2AEE-43AB-A555-3C2771AE2AC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A7BD954-0289-422D-88DC-6505635E2B6C}" type="datetimeFigureOut">
              <a:rPr lang="zh-CN" altLang="en-US" smtClean="0"/>
              <a:t>2018/6/21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9F45EB-2AEE-43AB-A555-3C2771AE2AC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7BD954-0289-422D-88DC-6505635E2B6C}" type="datetimeFigureOut">
              <a:rPr lang="zh-CN" altLang="en-US" smtClean="0"/>
              <a:t>2018/6/21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9F45EB-2AEE-43AB-A555-3C2771AE2AC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7BD954-0289-422D-88DC-6505635E2B6C}" type="datetimeFigureOut">
              <a:rPr lang="zh-CN" altLang="en-US" smtClean="0"/>
              <a:t>2018/6/21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9F45EB-2AEE-43AB-A555-3C2771AE2AC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文本框 198"/>
          <p:cNvSpPr txBox="1">
            <a:spLocks noChangeArrowheads="1"/>
          </p:cNvSpPr>
          <p:nvPr>
            <p:custDataLst>
              <p:tags r:id="rId1"/>
            </p:custDataLst>
          </p:nvPr>
        </p:nvSpPr>
        <p:spPr bwMode="ltGray">
          <a:xfrm>
            <a:off x="3107873" y="1432451"/>
            <a:ext cx="5976254" cy="1744457"/>
          </a:xfrm>
          <a:prstGeom prst="rect">
            <a:avLst/>
          </a:prstGeom>
          <a:noFill/>
          <a:ln>
            <a:noFill/>
          </a:ln>
          <a:effectLst/>
        </p:spPr>
        <p:txBody>
          <a:bodyPr wrap="square" lIns="81667" tIns="40833" rIns="81667" bIns="40833">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a:r>
              <a:rPr lang="zh-CN" altLang="en-US" sz="5400" b="1" spc="600" dirty="0">
                <a:latin typeface="幼圆" panose="02010509060101010101" pitchFamily="49" charset="-122"/>
                <a:ea typeface="幼圆" panose="02010509060101010101" pitchFamily="49" charset="-122"/>
              </a:rPr>
              <a:t>基于 </a:t>
            </a:r>
            <a:r>
              <a:rPr lang="en-US" altLang="zh-CN" sz="5400" b="1" spc="600" dirty="0">
                <a:latin typeface="幼圆" panose="02010509060101010101" pitchFamily="49" charset="-122"/>
                <a:ea typeface="幼圆" panose="02010509060101010101" pitchFamily="49" charset="-122"/>
              </a:rPr>
              <a:t>Java SE</a:t>
            </a:r>
            <a:r>
              <a:rPr lang="zh-CN" altLang="en-US" sz="5400" b="1" spc="600" dirty="0">
                <a:latin typeface="幼圆" panose="02010509060101010101" pitchFamily="49" charset="-122"/>
                <a:ea typeface="幼圆" panose="02010509060101010101" pitchFamily="49" charset="-122"/>
              </a:rPr>
              <a:t>的电子商城系统</a:t>
            </a:r>
            <a:endParaRPr lang="en-US" altLang="zh-CN" sz="5400" b="1" spc="600" dirty="0">
              <a:latin typeface="幼圆" panose="02010509060101010101" pitchFamily="49" charset="-122"/>
              <a:ea typeface="幼圆" panose="02010509060101010101" pitchFamily="49" charset="-122"/>
            </a:endParaRPr>
          </a:p>
        </p:txBody>
      </p:sp>
      <p:sp>
        <p:nvSpPr>
          <p:cNvPr id="6" name="PA_文本框 5"/>
          <p:cNvSpPr txBox="1"/>
          <p:nvPr>
            <p:custDataLst>
              <p:tags r:id="rId2"/>
            </p:custDataLst>
          </p:nvPr>
        </p:nvSpPr>
        <p:spPr>
          <a:xfrm>
            <a:off x="3266508" y="3904405"/>
            <a:ext cx="5976254" cy="338554"/>
          </a:xfrm>
          <a:prstGeom prst="rect">
            <a:avLst/>
          </a:prstGeom>
          <a:noFill/>
          <a:effectLst/>
        </p:spPr>
        <p:txBody>
          <a:bodyPr wrap="square" rtlCol="0">
            <a:spAutoFit/>
          </a:bodyPr>
          <a:lstStyle/>
          <a:p>
            <a:pPr algn="ctr"/>
            <a:r>
              <a:rPr lang="zh-CN" altLang="en-US" sz="1600" dirty="0">
                <a:latin typeface="小米兰亭 Light" panose="02000000000000000000" pitchFamily="2" charset="-122"/>
                <a:ea typeface="小米兰亭 Light" panose="02000000000000000000" pitchFamily="2" charset="-122"/>
              </a:rPr>
              <a:t>在 控制台 和 </a:t>
            </a:r>
            <a:r>
              <a:rPr lang="en-US" altLang="zh-CN" sz="1600" dirty="0">
                <a:latin typeface="小米兰亭 Light" panose="02000000000000000000" pitchFamily="2" charset="-122"/>
                <a:ea typeface="小米兰亭 Light" panose="02000000000000000000" pitchFamily="2" charset="-122"/>
              </a:rPr>
              <a:t>Swing </a:t>
            </a:r>
            <a:r>
              <a:rPr lang="zh-CN" altLang="en-US" sz="1600" dirty="0">
                <a:latin typeface="小米兰亭 Light" panose="02000000000000000000" pitchFamily="2" charset="-122"/>
                <a:ea typeface="小米兰亭 Light" panose="02000000000000000000" pitchFamily="2" charset="-122"/>
              </a:rPr>
              <a:t>图形可视化界面下运行</a:t>
            </a:r>
            <a:endParaRPr lang="en-US" altLang="zh-CN" sz="1600" dirty="0">
              <a:latin typeface="小米兰亭 Light" panose="02000000000000000000" pitchFamily="2" charset="-122"/>
              <a:ea typeface="小米兰亭 Light" panose="02000000000000000000" pitchFamily="2" charset="-122"/>
            </a:endParaRPr>
          </a:p>
        </p:txBody>
      </p:sp>
      <p:sp>
        <p:nvSpPr>
          <p:cNvPr id="7" name="文本框 6"/>
          <p:cNvSpPr txBox="1"/>
          <p:nvPr/>
        </p:nvSpPr>
        <p:spPr>
          <a:xfrm>
            <a:off x="5122894" y="4970456"/>
            <a:ext cx="3674877" cy="1670073"/>
          </a:xfrm>
          <a:prstGeom prst="rect">
            <a:avLst/>
          </a:prstGeom>
          <a:noFill/>
        </p:spPr>
        <p:txBody>
          <a:bodyPr wrap="square" rtlCol="0">
            <a:spAutoFit/>
          </a:bodyPr>
          <a:lstStyle/>
          <a:p>
            <a:pPr>
              <a:lnSpc>
                <a:spcPct val="150000"/>
              </a:lnSpc>
            </a:pPr>
            <a:r>
              <a:rPr kumimoji="1" lang="zh-CN" altLang="en-US" sz="1400" dirty="0">
                <a:latin typeface="微软雅黑" panose="020B0503020204020204" pitchFamily="34" charset="-122"/>
                <a:ea typeface="微软雅黑" panose="020B0503020204020204" pitchFamily="34" charset="-122"/>
                <a:cs typeface="Yuanti SC" charset="-122"/>
              </a:rPr>
              <a:t>姓</a:t>
            </a:r>
            <a:r>
              <a:rPr kumimoji="1" lang="en-US" altLang="zh-CN" sz="1400" dirty="0">
                <a:latin typeface="微软雅黑" panose="020B0503020204020204" pitchFamily="34" charset="-122"/>
                <a:ea typeface="微软雅黑" panose="020B0503020204020204" pitchFamily="34" charset="-122"/>
                <a:cs typeface="Yuanti SC" charset="-122"/>
              </a:rPr>
              <a:t>       </a:t>
            </a:r>
            <a:r>
              <a:rPr kumimoji="1" lang="zh-CN" altLang="en-US" sz="1400" dirty="0">
                <a:latin typeface="微软雅黑" panose="020B0503020204020204" pitchFamily="34" charset="-122"/>
                <a:ea typeface="微软雅黑" panose="020B0503020204020204" pitchFamily="34" charset="-122"/>
                <a:cs typeface="Yuanti SC" charset="-122"/>
              </a:rPr>
              <a:t>名：宋 兆 恒</a:t>
            </a:r>
            <a:endParaRPr kumimoji="1" lang="en-US" altLang="zh-CN" sz="1400" dirty="0">
              <a:latin typeface="微软雅黑" panose="020B0503020204020204" pitchFamily="34" charset="-122"/>
              <a:ea typeface="微软雅黑" panose="020B0503020204020204" pitchFamily="34" charset="-122"/>
              <a:cs typeface="Yuanti SC" charset="-122"/>
            </a:endParaRPr>
          </a:p>
          <a:p>
            <a:pPr>
              <a:lnSpc>
                <a:spcPct val="150000"/>
              </a:lnSpc>
            </a:pPr>
            <a:r>
              <a:rPr kumimoji="1" lang="zh-CN" altLang="en-US" sz="1400" dirty="0">
                <a:latin typeface="微软雅黑" panose="020B0503020204020204" pitchFamily="34" charset="-122"/>
                <a:ea typeface="微软雅黑" panose="020B0503020204020204" pitchFamily="34" charset="-122"/>
                <a:cs typeface="Yuanti SC" charset="-122"/>
              </a:rPr>
              <a:t>指导教师：苏      杰</a:t>
            </a:r>
            <a:endParaRPr kumimoji="1" lang="en-US" altLang="zh-CN" sz="1400" dirty="0">
              <a:latin typeface="微软雅黑" panose="020B0503020204020204" pitchFamily="34" charset="-122"/>
              <a:ea typeface="微软雅黑" panose="020B0503020204020204" pitchFamily="34" charset="-122"/>
              <a:cs typeface="Yuanti SC" charset="-122"/>
            </a:endParaRPr>
          </a:p>
          <a:p>
            <a:pPr>
              <a:lnSpc>
                <a:spcPct val="150000"/>
              </a:lnSpc>
            </a:pPr>
            <a:r>
              <a:rPr kumimoji="1" lang="zh-CN" altLang="en-US" sz="1400" dirty="0">
                <a:latin typeface="微软雅黑" panose="020B0503020204020204" pitchFamily="34" charset="-122"/>
                <a:ea typeface="微软雅黑" panose="020B0503020204020204" pitchFamily="34" charset="-122"/>
                <a:cs typeface="Yuanti SC" charset="-122"/>
              </a:rPr>
              <a:t>学       校：滨 州 学 院</a:t>
            </a:r>
            <a:endParaRPr kumimoji="1" lang="en-US" altLang="zh-CN" sz="1400" dirty="0">
              <a:latin typeface="微软雅黑" panose="020B0503020204020204" pitchFamily="34" charset="-122"/>
              <a:ea typeface="微软雅黑" panose="020B0503020204020204" pitchFamily="34" charset="-122"/>
              <a:cs typeface="Yuanti SC" charset="-122"/>
            </a:endParaRPr>
          </a:p>
          <a:p>
            <a:pPr>
              <a:lnSpc>
                <a:spcPct val="150000"/>
              </a:lnSpc>
            </a:pPr>
            <a:r>
              <a:rPr kumimoji="1" lang="zh-CN" altLang="en-US" sz="1400" dirty="0">
                <a:latin typeface="微软雅黑" panose="020B0503020204020204" pitchFamily="34" charset="-122"/>
                <a:ea typeface="微软雅黑" panose="020B0503020204020204" pitchFamily="34" charset="-122"/>
                <a:cs typeface="Yuanti SC" charset="-122"/>
              </a:rPr>
              <a:t>院       系：信 息 工 程 学 院</a:t>
            </a:r>
            <a:endParaRPr kumimoji="1" lang="en-US" altLang="zh-CN" sz="1400" dirty="0">
              <a:latin typeface="微软雅黑" panose="020B0503020204020204" pitchFamily="34" charset="-122"/>
              <a:ea typeface="微软雅黑" panose="020B0503020204020204" pitchFamily="34" charset="-122"/>
              <a:cs typeface="Yuanti SC" charset="-122"/>
            </a:endParaRPr>
          </a:p>
          <a:p>
            <a:pPr>
              <a:lnSpc>
                <a:spcPct val="150000"/>
              </a:lnSpc>
            </a:pPr>
            <a:r>
              <a:rPr kumimoji="1" lang="zh-CN" altLang="en-US" sz="1400" dirty="0">
                <a:latin typeface="微软雅黑" panose="020B0503020204020204" pitchFamily="34" charset="-122"/>
                <a:ea typeface="微软雅黑" panose="020B0503020204020204" pitchFamily="34" charset="-122"/>
                <a:cs typeface="Yuanti SC" charset="-122"/>
              </a:rPr>
              <a:t>班       级：</a:t>
            </a:r>
            <a:r>
              <a:rPr kumimoji="1" lang="en-US" altLang="zh-CN" sz="1400" dirty="0">
                <a:latin typeface="微软雅黑" panose="020B0503020204020204" pitchFamily="34" charset="-122"/>
                <a:ea typeface="微软雅黑" panose="020B0503020204020204" pitchFamily="34" charset="-122"/>
                <a:cs typeface="Yuanti SC" charset="-122"/>
              </a:rPr>
              <a:t>16 </a:t>
            </a:r>
            <a:r>
              <a:rPr kumimoji="1" lang="zh-CN" altLang="en-US" sz="1400" dirty="0">
                <a:latin typeface="微软雅黑" panose="020B0503020204020204" pitchFamily="34" charset="-122"/>
                <a:ea typeface="微软雅黑" panose="020B0503020204020204" pitchFamily="34" charset="-122"/>
                <a:cs typeface="Yuanti SC" charset="-122"/>
              </a:rPr>
              <a:t>计 本 三</a:t>
            </a:r>
          </a:p>
        </p:txBody>
      </p:sp>
    </p:spTree>
  </p:cSld>
  <p:clrMapOvr>
    <a:masterClrMapping/>
  </p:clrMapOvr>
  <mc:AlternateContent xmlns:mc="http://schemas.openxmlformats.org/markup-compatibility/2006" xmlns:p14="http://schemas.microsoft.com/office/powerpoint/2010/main">
    <mc:Choice Requires="p14">
      <p:transition spd="slow" p14:dur="2000" advTm="1000">
        <p14:ferris dir="l"/>
      </p:transition>
    </mc:Choice>
    <mc:Fallback xmlns="">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1000"/>
                                        <p:tgtEl>
                                          <p:spTgt spid="6"/>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p:tgtEl>
                                          <p:spTgt spid="7"/>
                                        </p:tgtEl>
                                        <p:attrNameLst>
                                          <p:attrName>ppt_y</p:attrName>
                                        </p:attrNameLst>
                                      </p:cBhvr>
                                      <p:tavLst>
                                        <p:tav tm="0">
                                          <p:val>
                                            <p:strVal val="#ppt_y+#ppt_h*1.125000"/>
                                          </p:val>
                                        </p:tav>
                                        <p:tav tm="100000">
                                          <p:val>
                                            <p:strVal val="#ppt_y"/>
                                          </p:val>
                                        </p:tav>
                                      </p:tavLst>
                                    </p:anim>
                                    <p:animEffect transition="in" filter="wipe(up)">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
          <p:cNvSpPr txBox="1">
            <a:spLocks noChangeArrowheads="1"/>
          </p:cNvSpPr>
          <p:nvPr/>
        </p:nvSpPr>
        <p:spPr bwMode="auto">
          <a:xfrm>
            <a:off x="3236953" y="2485693"/>
            <a:ext cx="7315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8000" b="1" dirty="0">
                <a:latin typeface="Courier New" panose="02070309020205020404" pitchFamily="49" charset="0"/>
                <a:ea typeface="Yuanti SC" charset="-122"/>
                <a:cs typeface="Courier New" panose="02070309020205020404" pitchFamily="49" charset="0"/>
              </a:rPr>
              <a:t>  </a:t>
            </a:r>
            <a:r>
              <a:rPr kumimoji="1" lang="en-US" altLang="zh-CN" sz="8000" b="1" dirty="0">
                <a:latin typeface="Courier New" panose="02070309020205020404" pitchFamily="49" charset="0"/>
                <a:ea typeface="Yuanti SC" charset="-122"/>
                <a:cs typeface="Courier New" panose="02070309020205020404" pitchFamily="49" charset="0"/>
              </a:rPr>
              <a:t>PART</a:t>
            </a:r>
            <a:r>
              <a:rPr kumimoji="1" lang="zh-CN" altLang="en-US" sz="8000" b="1" dirty="0">
                <a:latin typeface="Courier New" panose="02070309020205020404" pitchFamily="49" charset="0"/>
                <a:ea typeface="Yuanti SC" charset="-122"/>
                <a:cs typeface="Courier New" panose="02070309020205020404" pitchFamily="49" charset="0"/>
              </a:rPr>
              <a:t> </a:t>
            </a:r>
            <a:r>
              <a:rPr kumimoji="1" lang="en-US" altLang="zh-CN" sz="8000" b="1" dirty="0">
                <a:latin typeface="Courier New" panose="02070309020205020404" pitchFamily="49" charset="0"/>
                <a:ea typeface="Yuanti SC" charset="-122"/>
                <a:cs typeface="Courier New" panose="02070309020205020404" pitchFamily="49" charset="0"/>
              </a:rPr>
              <a:t>4</a:t>
            </a:r>
            <a:endParaRPr kumimoji="1" lang="zh-CN" altLang="en-US" sz="13800" b="1" dirty="0">
              <a:latin typeface="Courier New" panose="02070309020205020404" pitchFamily="49" charset="0"/>
              <a:ea typeface="Yuanti SC" charset="-122"/>
              <a:cs typeface="Courier New" panose="02070309020205020404" pitchFamily="49" charset="0"/>
            </a:endParaRPr>
          </a:p>
        </p:txBody>
      </p:sp>
      <p:sp>
        <p:nvSpPr>
          <p:cNvPr id="4" name="矩形 70"/>
          <p:cNvSpPr>
            <a:spLocks noChangeArrowheads="1"/>
          </p:cNvSpPr>
          <p:nvPr/>
        </p:nvSpPr>
        <p:spPr bwMode="auto">
          <a:xfrm>
            <a:off x="3680837" y="3809132"/>
            <a:ext cx="52649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3600" spc="600" dirty="0">
                <a:latin typeface="Gill Sans MT" panose="020B0502020104020203" pitchFamily="34" charset="0"/>
                <a:ea typeface="Yuanti SC" charset="-122"/>
                <a:cs typeface="Yuanti SC" charset="-122"/>
              </a:rPr>
              <a:t>功 能 实 现</a:t>
            </a:r>
          </a:p>
        </p:txBody>
      </p:sp>
    </p:spTree>
    <p:extLst>
      <p:ext uri="{BB962C8B-B14F-4D97-AF65-F5344CB8AC3E}">
        <p14:creationId xmlns:p14="http://schemas.microsoft.com/office/powerpoint/2010/main" val="14841343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1000">
        <p15:prstTrans prst="origami"/>
      </p:transition>
    </mc:Choice>
    <mc:Fallback xmlns="">
      <p:transition spd="slow" advTm="1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nvSpPr>
        <p:spPr>
          <a:xfrm>
            <a:off x="-467009" y="408699"/>
            <a:ext cx="4028135" cy="470257"/>
          </a:xfrm>
          <a:prstGeom prst="rect">
            <a:avLst/>
          </a:prstGeom>
          <a:noFill/>
        </p:spPr>
        <p:txBody>
          <a:bodyPr wrap="square" rtlCol="0" anchor="ctr">
            <a:spAutoFit/>
          </a:bodyPr>
          <a:lstStyle/>
          <a:p>
            <a:pPr algn="ctr">
              <a:lnSpc>
                <a:spcPct val="110000"/>
              </a:lnSpc>
            </a:pP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rPr>
              <a:t>数 据 库 设 计</a:t>
            </a:r>
          </a:p>
        </p:txBody>
      </p:sp>
      <p:sp>
        <p:nvSpPr>
          <p:cNvPr id="2" name="文本框 1">
            <a:extLst>
              <a:ext uri="{FF2B5EF4-FFF2-40B4-BE49-F238E27FC236}">
                <a16:creationId xmlns:a16="http://schemas.microsoft.com/office/drawing/2014/main" id="{46DE8790-E14A-48B9-A60C-6889FE09E4DB}"/>
              </a:ext>
            </a:extLst>
          </p:cNvPr>
          <p:cNvSpPr txBox="1"/>
          <p:nvPr/>
        </p:nvSpPr>
        <p:spPr>
          <a:xfrm>
            <a:off x="1650150" y="1435952"/>
            <a:ext cx="2911374" cy="369332"/>
          </a:xfrm>
          <a:prstGeom prst="rect">
            <a:avLst/>
          </a:prstGeom>
          <a:noFill/>
        </p:spPr>
        <p:txBody>
          <a:bodyPr wrap="none" rtlCol="0">
            <a:spAutoFit/>
          </a:bodyPr>
          <a:lstStyle/>
          <a:p>
            <a:r>
              <a:rPr lang="en-US" altLang="zh-CN" dirty="0"/>
              <a:t>user</a:t>
            </a:r>
            <a:r>
              <a:rPr lang="zh-CN" altLang="en-US" dirty="0"/>
              <a:t>用户表：记录用户信息</a:t>
            </a:r>
          </a:p>
        </p:txBody>
      </p:sp>
      <p:sp>
        <p:nvSpPr>
          <p:cNvPr id="3" name="文本框 2">
            <a:extLst>
              <a:ext uri="{FF2B5EF4-FFF2-40B4-BE49-F238E27FC236}">
                <a16:creationId xmlns:a16="http://schemas.microsoft.com/office/drawing/2014/main" id="{D88510B3-4B0B-41AB-83F4-DFC3F88FFA82}"/>
              </a:ext>
            </a:extLst>
          </p:cNvPr>
          <p:cNvSpPr txBox="1"/>
          <p:nvPr/>
        </p:nvSpPr>
        <p:spPr>
          <a:xfrm>
            <a:off x="1650150" y="4104039"/>
            <a:ext cx="3575018" cy="369332"/>
          </a:xfrm>
          <a:prstGeom prst="rect">
            <a:avLst/>
          </a:prstGeom>
          <a:noFill/>
        </p:spPr>
        <p:txBody>
          <a:bodyPr wrap="none" rtlCol="0">
            <a:spAutoFit/>
          </a:bodyPr>
          <a:lstStyle/>
          <a:p>
            <a:r>
              <a:rPr lang="en-US" altLang="zh-CN" dirty="0"/>
              <a:t>admin</a:t>
            </a:r>
            <a:r>
              <a:rPr lang="zh-CN" altLang="en-US" dirty="0"/>
              <a:t>管理员表：记录管理员信息</a:t>
            </a:r>
          </a:p>
        </p:txBody>
      </p:sp>
      <p:pic>
        <p:nvPicPr>
          <p:cNvPr id="5" name="图片 4">
            <a:extLst>
              <a:ext uri="{FF2B5EF4-FFF2-40B4-BE49-F238E27FC236}">
                <a16:creationId xmlns:a16="http://schemas.microsoft.com/office/drawing/2014/main" id="{4E738FC2-2988-40CD-A36F-0A5EB5F18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150" y="2051529"/>
            <a:ext cx="6287045" cy="1699407"/>
          </a:xfrm>
          <a:prstGeom prst="rect">
            <a:avLst/>
          </a:prstGeom>
        </p:spPr>
      </p:pic>
      <p:pic>
        <p:nvPicPr>
          <p:cNvPr id="7" name="图片 6">
            <a:extLst>
              <a:ext uri="{FF2B5EF4-FFF2-40B4-BE49-F238E27FC236}">
                <a16:creationId xmlns:a16="http://schemas.microsoft.com/office/drawing/2014/main" id="{F6D02300-B998-4B7C-9C4F-91E2BFD79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7771" y="4723902"/>
            <a:ext cx="6279424" cy="124978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fallOver"/>
      </p:transition>
    </mc:Choice>
    <mc:Fallback xmlns="">
      <p:transition spd="slow" advTm="1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nvSpPr>
        <p:spPr>
          <a:xfrm>
            <a:off x="-467009" y="408699"/>
            <a:ext cx="4028135" cy="470257"/>
          </a:xfrm>
          <a:prstGeom prst="rect">
            <a:avLst/>
          </a:prstGeom>
          <a:noFill/>
        </p:spPr>
        <p:txBody>
          <a:bodyPr wrap="square" rtlCol="0" anchor="ctr">
            <a:spAutoFit/>
          </a:bodyPr>
          <a:lstStyle/>
          <a:p>
            <a:pPr algn="ctr">
              <a:lnSpc>
                <a:spcPct val="110000"/>
              </a:lnSpc>
            </a:pP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rPr>
              <a:t>数 据 库 设 计</a:t>
            </a:r>
          </a:p>
        </p:txBody>
      </p:sp>
      <p:sp>
        <p:nvSpPr>
          <p:cNvPr id="2" name="文本框 1">
            <a:extLst>
              <a:ext uri="{FF2B5EF4-FFF2-40B4-BE49-F238E27FC236}">
                <a16:creationId xmlns:a16="http://schemas.microsoft.com/office/drawing/2014/main" id="{C149696A-4F49-4912-974B-00DF68016329}"/>
              </a:ext>
            </a:extLst>
          </p:cNvPr>
          <p:cNvSpPr txBox="1"/>
          <p:nvPr/>
        </p:nvSpPr>
        <p:spPr>
          <a:xfrm>
            <a:off x="1491449" y="1615736"/>
            <a:ext cx="3119765" cy="369332"/>
          </a:xfrm>
          <a:prstGeom prst="rect">
            <a:avLst/>
          </a:prstGeom>
          <a:noFill/>
        </p:spPr>
        <p:txBody>
          <a:bodyPr wrap="none" rtlCol="0">
            <a:spAutoFit/>
          </a:bodyPr>
          <a:lstStyle/>
          <a:p>
            <a:r>
              <a:rPr lang="en-US" altLang="zh-CN" dirty="0"/>
              <a:t>goods</a:t>
            </a:r>
            <a:r>
              <a:rPr lang="zh-CN" altLang="en-US" dirty="0"/>
              <a:t>商品表：记录商品信息</a:t>
            </a:r>
          </a:p>
        </p:txBody>
      </p:sp>
      <p:sp>
        <p:nvSpPr>
          <p:cNvPr id="3" name="文本框 2">
            <a:extLst>
              <a:ext uri="{FF2B5EF4-FFF2-40B4-BE49-F238E27FC236}">
                <a16:creationId xmlns:a16="http://schemas.microsoft.com/office/drawing/2014/main" id="{8C7293EB-DFB0-44EE-BC7F-398F7876EFC2}"/>
              </a:ext>
            </a:extLst>
          </p:cNvPr>
          <p:cNvSpPr txBox="1"/>
          <p:nvPr/>
        </p:nvSpPr>
        <p:spPr>
          <a:xfrm>
            <a:off x="1491449" y="3991158"/>
            <a:ext cx="5437707" cy="369332"/>
          </a:xfrm>
          <a:prstGeom prst="rect">
            <a:avLst/>
          </a:prstGeom>
          <a:noFill/>
        </p:spPr>
        <p:txBody>
          <a:bodyPr wrap="none" rtlCol="0">
            <a:spAutoFit/>
          </a:bodyPr>
          <a:lstStyle/>
          <a:p>
            <a:r>
              <a:rPr lang="en-US" altLang="zh-CN" dirty="0"/>
              <a:t>cost</a:t>
            </a:r>
            <a:r>
              <a:rPr lang="zh-CN" altLang="en-US" dirty="0"/>
              <a:t>用户消费表：记录用户的购买信息以及消费情况</a:t>
            </a:r>
          </a:p>
        </p:txBody>
      </p:sp>
      <p:pic>
        <p:nvPicPr>
          <p:cNvPr id="5" name="图片 4">
            <a:extLst>
              <a:ext uri="{FF2B5EF4-FFF2-40B4-BE49-F238E27FC236}">
                <a16:creationId xmlns:a16="http://schemas.microsoft.com/office/drawing/2014/main" id="{D4E9D6EF-11E6-48CC-9020-D8373462F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058" y="2153830"/>
            <a:ext cx="6279424" cy="1493649"/>
          </a:xfrm>
          <a:prstGeom prst="rect">
            <a:avLst/>
          </a:prstGeom>
        </p:spPr>
      </p:pic>
      <p:pic>
        <p:nvPicPr>
          <p:cNvPr id="7" name="图片 6">
            <a:extLst>
              <a:ext uri="{FF2B5EF4-FFF2-40B4-BE49-F238E27FC236}">
                <a16:creationId xmlns:a16="http://schemas.microsoft.com/office/drawing/2014/main" id="{275230DB-AC3C-4AF2-A540-881732F0AB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058" y="4601218"/>
            <a:ext cx="6271803" cy="1745131"/>
          </a:xfrm>
          <a:prstGeom prst="rect">
            <a:avLst/>
          </a:prstGeom>
        </p:spPr>
      </p:pic>
    </p:spTree>
    <p:extLst>
      <p:ext uri="{BB962C8B-B14F-4D97-AF65-F5344CB8AC3E}">
        <p14:creationId xmlns:p14="http://schemas.microsoft.com/office/powerpoint/2010/main" val="17267351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nvSpPr>
        <p:spPr>
          <a:xfrm>
            <a:off x="-467009" y="408699"/>
            <a:ext cx="4028135" cy="470257"/>
          </a:xfrm>
          <a:prstGeom prst="rect">
            <a:avLst/>
          </a:prstGeom>
          <a:noFill/>
        </p:spPr>
        <p:txBody>
          <a:bodyPr wrap="square" rtlCol="0" anchor="ctr">
            <a:spAutoFit/>
          </a:bodyPr>
          <a:lstStyle/>
          <a:p>
            <a:pPr algn="ctr">
              <a:lnSpc>
                <a:spcPct val="110000"/>
              </a:lnSpc>
            </a:pP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rPr>
              <a:t>启 动、退 出</a:t>
            </a:r>
          </a:p>
        </p:txBody>
      </p:sp>
      <p:pic>
        <p:nvPicPr>
          <p:cNvPr id="3" name="图片 2">
            <a:extLst>
              <a:ext uri="{FF2B5EF4-FFF2-40B4-BE49-F238E27FC236}">
                <a16:creationId xmlns:a16="http://schemas.microsoft.com/office/drawing/2014/main" id="{37EB2AD3-05D0-4B61-8B81-6234D5AAD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941" y="3553625"/>
            <a:ext cx="4336604" cy="2168302"/>
          </a:xfrm>
          <a:prstGeom prst="rect">
            <a:avLst/>
          </a:prstGeom>
        </p:spPr>
      </p:pic>
      <p:pic>
        <p:nvPicPr>
          <p:cNvPr id="5" name="图片 4">
            <a:extLst>
              <a:ext uri="{FF2B5EF4-FFF2-40B4-BE49-F238E27FC236}">
                <a16:creationId xmlns:a16="http://schemas.microsoft.com/office/drawing/2014/main" id="{3DB74BE9-BE51-4C9D-87C7-2867239395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7141" y="3553625"/>
            <a:ext cx="4336604" cy="2168302"/>
          </a:xfrm>
          <a:prstGeom prst="rect">
            <a:avLst/>
          </a:prstGeom>
        </p:spPr>
      </p:pic>
      <p:sp>
        <p:nvSpPr>
          <p:cNvPr id="6" name="文本框 5">
            <a:extLst>
              <a:ext uri="{FF2B5EF4-FFF2-40B4-BE49-F238E27FC236}">
                <a16:creationId xmlns:a16="http://schemas.microsoft.com/office/drawing/2014/main" id="{6AD65838-B183-4A16-81DD-01FAB2D4D729}"/>
              </a:ext>
            </a:extLst>
          </p:cNvPr>
          <p:cNvSpPr txBox="1"/>
          <p:nvPr/>
        </p:nvSpPr>
        <p:spPr>
          <a:xfrm>
            <a:off x="2173164" y="2175163"/>
            <a:ext cx="2262158" cy="369332"/>
          </a:xfrm>
          <a:prstGeom prst="rect">
            <a:avLst/>
          </a:prstGeom>
          <a:noFill/>
        </p:spPr>
        <p:txBody>
          <a:bodyPr wrap="none" rtlCol="0">
            <a:spAutoFit/>
          </a:bodyPr>
          <a:lstStyle/>
          <a:p>
            <a:r>
              <a:rPr lang="zh-CN" altLang="en-US" dirty="0"/>
              <a:t>商城启动加载进度条</a:t>
            </a:r>
          </a:p>
        </p:txBody>
      </p:sp>
      <p:sp>
        <p:nvSpPr>
          <p:cNvPr id="7" name="文本框 6">
            <a:extLst>
              <a:ext uri="{FF2B5EF4-FFF2-40B4-BE49-F238E27FC236}">
                <a16:creationId xmlns:a16="http://schemas.microsoft.com/office/drawing/2014/main" id="{5806AB78-5F29-4058-8A2F-1A847A56A0A6}"/>
              </a:ext>
            </a:extLst>
          </p:cNvPr>
          <p:cNvSpPr txBox="1"/>
          <p:nvPr/>
        </p:nvSpPr>
        <p:spPr>
          <a:xfrm>
            <a:off x="7502699" y="2175163"/>
            <a:ext cx="3185487" cy="369332"/>
          </a:xfrm>
          <a:prstGeom prst="rect">
            <a:avLst/>
          </a:prstGeom>
          <a:noFill/>
        </p:spPr>
        <p:txBody>
          <a:bodyPr wrap="none" rtlCol="0">
            <a:spAutoFit/>
          </a:bodyPr>
          <a:lstStyle/>
          <a:p>
            <a:r>
              <a:rPr lang="zh-CN" altLang="en-US" dirty="0"/>
              <a:t>退出登录、退出商城弹窗提示</a:t>
            </a:r>
          </a:p>
        </p:txBody>
      </p:sp>
    </p:spTree>
    <p:extLst>
      <p:ext uri="{BB962C8B-B14F-4D97-AF65-F5344CB8AC3E}">
        <p14:creationId xmlns:p14="http://schemas.microsoft.com/office/powerpoint/2010/main" val="10141829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1000">
        <p15:prstTrans prst="curtains"/>
      </p:transition>
    </mc:Choice>
    <mc:Fallback xmlns="">
      <p:transition spd="slow" advTm="1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nvSpPr>
        <p:spPr>
          <a:xfrm>
            <a:off x="-300755" y="353281"/>
            <a:ext cx="5717882" cy="470257"/>
          </a:xfrm>
          <a:prstGeom prst="rect">
            <a:avLst/>
          </a:prstGeom>
          <a:noFill/>
        </p:spPr>
        <p:txBody>
          <a:bodyPr wrap="square" rtlCol="0" anchor="ctr">
            <a:spAutoFit/>
          </a:bodyPr>
          <a:lstStyle/>
          <a:p>
            <a:pPr algn="ctr">
              <a:lnSpc>
                <a:spcPct val="110000"/>
              </a:lnSpc>
            </a:pP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rPr>
              <a:t>商 城 、用户、管理员 主界 面</a:t>
            </a:r>
          </a:p>
        </p:txBody>
      </p:sp>
      <p:pic>
        <p:nvPicPr>
          <p:cNvPr id="3" name="图片 2">
            <a:extLst>
              <a:ext uri="{FF2B5EF4-FFF2-40B4-BE49-F238E27FC236}">
                <a16:creationId xmlns:a16="http://schemas.microsoft.com/office/drawing/2014/main" id="{A3104C3B-D3EB-4AE0-BF3F-FFB1D5D001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664" y="2947552"/>
            <a:ext cx="3304311" cy="3304311"/>
          </a:xfrm>
          <a:prstGeom prst="rect">
            <a:avLst/>
          </a:prstGeom>
        </p:spPr>
      </p:pic>
      <p:pic>
        <p:nvPicPr>
          <p:cNvPr id="5" name="图片 4">
            <a:extLst>
              <a:ext uri="{FF2B5EF4-FFF2-40B4-BE49-F238E27FC236}">
                <a16:creationId xmlns:a16="http://schemas.microsoft.com/office/drawing/2014/main" id="{4F914610-43AB-4611-82C7-A21BC67D3D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54294" y="2947553"/>
            <a:ext cx="3304310" cy="3304310"/>
          </a:xfrm>
          <a:prstGeom prst="rect">
            <a:avLst/>
          </a:prstGeom>
        </p:spPr>
      </p:pic>
      <p:pic>
        <p:nvPicPr>
          <p:cNvPr id="7" name="图片 6">
            <a:extLst>
              <a:ext uri="{FF2B5EF4-FFF2-40B4-BE49-F238E27FC236}">
                <a16:creationId xmlns:a16="http://schemas.microsoft.com/office/drawing/2014/main" id="{7B6556D1-E199-4347-B3D4-32B7B74A84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96251" y="2947552"/>
            <a:ext cx="3304311" cy="3304311"/>
          </a:xfrm>
          <a:prstGeom prst="rect">
            <a:avLst/>
          </a:prstGeom>
        </p:spPr>
      </p:pic>
      <p:sp>
        <p:nvSpPr>
          <p:cNvPr id="8" name="文本框 7">
            <a:extLst>
              <a:ext uri="{FF2B5EF4-FFF2-40B4-BE49-F238E27FC236}">
                <a16:creationId xmlns:a16="http://schemas.microsoft.com/office/drawing/2014/main" id="{A1869139-B64E-443D-8973-A7010213B0F2}"/>
              </a:ext>
            </a:extLst>
          </p:cNvPr>
          <p:cNvSpPr txBox="1"/>
          <p:nvPr/>
        </p:nvSpPr>
        <p:spPr>
          <a:xfrm>
            <a:off x="1682405" y="2092036"/>
            <a:ext cx="1338828" cy="369332"/>
          </a:xfrm>
          <a:prstGeom prst="rect">
            <a:avLst/>
          </a:prstGeom>
          <a:noFill/>
        </p:spPr>
        <p:txBody>
          <a:bodyPr wrap="none" rtlCol="0">
            <a:spAutoFit/>
          </a:bodyPr>
          <a:lstStyle/>
          <a:p>
            <a:r>
              <a:rPr lang="zh-CN" altLang="en-US" dirty="0"/>
              <a:t>商城主界面</a:t>
            </a:r>
          </a:p>
        </p:txBody>
      </p:sp>
      <p:sp>
        <p:nvSpPr>
          <p:cNvPr id="9" name="文本框 8">
            <a:extLst>
              <a:ext uri="{FF2B5EF4-FFF2-40B4-BE49-F238E27FC236}">
                <a16:creationId xmlns:a16="http://schemas.microsoft.com/office/drawing/2014/main" id="{087195BD-BBAF-4122-B21C-F66EAE6EAC31}"/>
              </a:ext>
            </a:extLst>
          </p:cNvPr>
          <p:cNvSpPr txBox="1"/>
          <p:nvPr/>
        </p:nvSpPr>
        <p:spPr>
          <a:xfrm>
            <a:off x="5232743" y="2092036"/>
            <a:ext cx="2031325" cy="369332"/>
          </a:xfrm>
          <a:prstGeom prst="rect">
            <a:avLst/>
          </a:prstGeom>
          <a:noFill/>
        </p:spPr>
        <p:txBody>
          <a:bodyPr wrap="none" rtlCol="0">
            <a:spAutoFit/>
          </a:bodyPr>
          <a:lstStyle/>
          <a:p>
            <a:r>
              <a:rPr lang="zh-CN" altLang="en-US" dirty="0"/>
              <a:t>用户服务选择界面</a:t>
            </a:r>
          </a:p>
        </p:txBody>
      </p:sp>
      <p:sp>
        <p:nvSpPr>
          <p:cNvPr id="10" name="文本框 9">
            <a:extLst>
              <a:ext uri="{FF2B5EF4-FFF2-40B4-BE49-F238E27FC236}">
                <a16:creationId xmlns:a16="http://schemas.microsoft.com/office/drawing/2014/main" id="{349C5107-4E83-4984-936E-EEC0EE078C43}"/>
              </a:ext>
            </a:extLst>
          </p:cNvPr>
          <p:cNvSpPr txBox="1"/>
          <p:nvPr/>
        </p:nvSpPr>
        <p:spPr>
          <a:xfrm>
            <a:off x="8977746" y="2092036"/>
            <a:ext cx="2262158" cy="369332"/>
          </a:xfrm>
          <a:prstGeom prst="rect">
            <a:avLst/>
          </a:prstGeom>
          <a:noFill/>
        </p:spPr>
        <p:txBody>
          <a:bodyPr wrap="none" rtlCol="0">
            <a:spAutoFit/>
          </a:bodyPr>
          <a:lstStyle/>
          <a:p>
            <a:r>
              <a:rPr lang="zh-CN" altLang="en-US" dirty="0"/>
              <a:t>管理员服务选择界面</a:t>
            </a:r>
          </a:p>
        </p:txBody>
      </p:sp>
    </p:spTree>
    <p:extLst>
      <p:ext uri="{BB962C8B-B14F-4D97-AF65-F5344CB8AC3E}">
        <p14:creationId xmlns:p14="http://schemas.microsoft.com/office/powerpoint/2010/main" val="42140491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wind"/>
      </p:transition>
    </mc:Choice>
    <mc:Fallback xmlns="">
      <p:transition spd="slow" advTm="1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nvSpPr>
        <p:spPr>
          <a:xfrm>
            <a:off x="-176064" y="464117"/>
            <a:ext cx="4028135" cy="470257"/>
          </a:xfrm>
          <a:prstGeom prst="rect">
            <a:avLst/>
          </a:prstGeom>
          <a:noFill/>
        </p:spPr>
        <p:txBody>
          <a:bodyPr wrap="square" rtlCol="0" anchor="ctr">
            <a:spAutoFit/>
          </a:bodyPr>
          <a:lstStyle/>
          <a:p>
            <a:pPr algn="ctr">
              <a:lnSpc>
                <a:spcPct val="110000"/>
              </a:lnSpc>
            </a:pP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rPr>
              <a:t>用 户 注 册、登 录</a:t>
            </a:r>
            <a:endParaRPr kumimoji="1"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a:extLst>
              <a:ext uri="{FF2B5EF4-FFF2-40B4-BE49-F238E27FC236}">
                <a16:creationId xmlns:a16="http://schemas.microsoft.com/office/drawing/2014/main" id="{F368B778-A120-445A-8EC5-2F2777A72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218" y="2410701"/>
            <a:ext cx="3983182" cy="3983182"/>
          </a:xfrm>
          <a:prstGeom prst="rect">
            <a:avLst/>
          </a:prstGeom>
        </p:spPr>
      </p:pic>
      <p:pic>
        <p:nvPicPr>
          <p:cNvPr id="5" name="图片 4">
            <a:extLst>
              <a:ext uri="{FF2B5EF4-FFF2-40B4-BE49-F238E27FC236}">
                <a16:creationId xmlns:a16="http://schemas.microsoft.com/office/drawing/2014/main" id="{B0CE4838-1B4D-455F-965D-D934D9BEB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6602" y="2365748"/>
            <a:ext cx="4028135" cy="4028135"/>
          </a:xfrm>
          <a:prstGeom prst="rect">
            <a:avLst/>
          </a:prstGeom>
        </p:spPr>
      </p:pic>
      <p:sp>
        <p:nvSpPr>
          <p:cNvPr id="6" name="文本框 5">
            <a:extLst>
              <a:ext uri="{FF2B5EF4-FFF2-40B4-BE49-F238E27FC236}">
                <a16:creationId xmlns:a16="http://schemas.microsoft.com/office/drawing/2014/main" id="{DAB6AD11-8502-479F-9513-BA2ED36269C8}"/>
              </a:ext>
            </a:extLst>
          </p:cNvPr>
          <p:cNvSpPr txBox="1"/>
          <p:nvPr/>
        </p:nvSpPr>
        <p:spPr>
          <a:xfrm>
            <a:off x="2328979" y="1805648"/>
            <a:ext cx="1569660" cy="369332"/>
          </a:xfrm>
          <a:prstGeom prst="rect">
            <a:avLst/>
          </a:prstGeom>
          <a:noFill/>
        </p:spPr>
        <p:txBody>
          <a:bodyPr wrap="none" rtlCol="0">
            <a:spAutoFit/>
          </a:bodyPr>
          <a:lstStyle/>
          <a:p>
            <a:r>
              <a:rPr lang="zh-CN" altLang="en-US" dirty="0"/>
              <a:t>用户注册界面</a:t>
            </a:r>
          </a:p>
        </p:txBody>
      </p:sp>
      <p:sp>
        <p:nvSpPr>
          <p:cNvPr id="7" name="文本框 6">
            <a:extLst>
              <a:ext uri="{FF2B5EF4-FFF2-40B4-BE49-F238E27FC236}">
                <a16:creationId xmlns:a16="http://schemas.microsoft.com/office/drawing/2014/main" id="{56F3CA73-3A35-4E97-8ED3-084ED5066991}"/>
              </a:ext>
            </a:extLst>
          </p:cNvPr>
          <p:cNvSpPr txBox="1"/>
          <p:nvPr/>
        </p:nvSpPr>
        <p:spPr>
          <a:xfrm>
            <a:off x="8465127" y="1805648"/>
            <a:ext cx="1569660" cy="369332"/>
          </a:xfrm>
          <a:prstGeom prst="rect">
            <a:avLst/>
          </a:prstGeom>
          <a:noFill/>
        </p:spPr>
        <p:txBody>
          <a:bodyPr wrap="none" rtlCol="0">
            <a:spAutoFit/>
          </a:bodyPr>
          <a:lstStyle/>
          <a:p>
            <a:r>
              <a:rPr lang="zh-CN" altLang="en-US" dirty="0"/>
              <a:t>用户登录界面</a:t>
            </a:r>
          </a:p>
        </p:txBody>
      </p:sp>
      <p:sp>
        <p:nvSpPr>
          <p:cNvPr id="8" name="文本框 7">
            <a:extLst>
              <a:ext uri="{FF2B5EF4-FFF2-40B4-BE49-F238E27FC236}">
                <a16:creationId xmlns:a16="http://schemas.microsoft.com/office/drawing/2014/main" id="{50718049-6CA4-4655-9D51-976114518A3B}"/>
              </a:ext>
            </a:extLst>
          </p:cNvPr>
          <p:cNvSpPr txBox="1"/>
          <p:nvPr/>
        </p:nvSpPr>
        <p:spPr>
          <a:xfrm>
            <a:off x="581891" y="1118539"/>
            <a:ext cx="5724644" cy="369332"/>
          </a:xfrm>
          <a:prstGeom prst="rect">
            <a:avLst/>
          </a:prstGeom>
          <a:noFill/>
        </p:spPr>
        <p:txBody>
          <a:bodyPr wrap="none" rtlCol="0">
            <a:spAutoFit/>
          </a:bodyPr>
          <a:lstStyle/>
          <a:p>
            <a:r>
              <a:rPr lang="zh-CN" altLang="en-US" dirty="0"/>
              <a:t>输入的信息能够与数据库进行交互，检验信息是否正确</a:t>
            </a:r>
          </a:p>
        </p:txBody>
      </p:sp>
    </p:spTree>
    <p:extLst>
      <p:ext uri="{BB962C8B-B14F-4D97-AF65-F5344CB8AC3E}">
        <p14:creationId xmlns:p14="http://schemas.microsoft.com/office/powerpoint/2010/main" val="2053019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prestige"/>
      </p:transition>
    </mc:Choice>
    <mc:Fallback xmlns="">
      <p:transition spd="slow" advTm="1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nvSpPr>
        <p:spPr>
          <a:xfrm>
            <a:off x="128737" y="339427"/>
            <a:ext cx="4028135" cy="470257"/>
          </a:xfrm>
          <a:prstGeom prst="rect">
            <a:avLst/>
          </a:prstGeom>
          <a:noFill/>
        </p:spPr>
        <p:txBody>
          <a:bodyPr wrap="square" rtlCol="0" anchor="ctr">
            <a:spAutoFit/>
          </a:bodyPr>
          <a:lstStyle/>
          <a:p>
            <a:pPr algn="ctr">
              <a:lnSpc>
                <a:spcPct val="110000"/>
              </a:lnSpc>
            </a:pP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rPr>
              <a:t>查看购物车、购买商品</a:t>
            </a:r>
          </a:p>
        </p:txBody>
      </p:sp>
      <p:pic>
        <p:nvPicPr>
          <p:cNvPr id="3" name="图片 2">
            <a:extLst>
              <a:ext uri="{FF2B5EF4-FFF2-40B4-BE49-F238E27FC236}">
                <a16:creationId xmlns:a16="http://schemas.microsoft.com/office/drawing/2014/main" id="{4CBF7312-7A36-4EF8-810C-62433BC3FD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945" y="2426138"/>
            <a:ext cx="3934691" cy="3934691"/>
          </a:xfrm>
          <a:prstGeom prst="rect">
            <a:avLst/>
          </a:prstGeom>
        </p:spPr>
      </p:pic>
      <p:sp>
        <p:nvSpPr>
          <p:cNvPr id="6" name="文本框 5">
            <a:extLst>
              <a:ext uri="{FF2B5EF4-FFF2-40B4-BE49-F238E27FC236}">
                <a16:creationId xmlns:a16="http://schemas.microsoft.com/office/drawing/2014/main" id="{FE4393B7-E027-48FE-896E-5919298E6AD6}"/>
              </a:ext>
            </a:extLst>
          </p:cNvPr>
          <p:cNvSpPr txBox="1"/>
          <p:nvPr/>
        </p:nvSpPr>
        <p:spPr>
          <a:xfrm>
            <a:off x="1967345" y="1898073"/>
            <a:ext cx="1800493" cy="369332"/>
          </a:xfrm>
          <a:prstGeom prst="rect">
            <a:avLst/>
          </a:prstGeom>
          <a:noFill/>
        </p:spPr>
        <p:txBody>
          <a:bodyPr wrap="none" rtlCol="0">
            <a:spAutoFit/>
          </a:bodyPr>
          <a:lstStyle/>
          <a:p>
            <a:r>
              <a:rPr lang="zh-CN" altLang="en-US" dirty="0"/>
              <a:t>用户查看购物车</a:t>
            </a:r>
          </a:p>
        </p:txBody>
      </p:sp>
      <p:pic>
        <p:nvPicPr>
          <p:cNvPr id="8" name="图片 7">
            <a:extLst>
              <a:ext uri="{FF2B5EF4-FFF2-40B4-BE49-F238E27FC236}">
                <a16:creationId xmlns:a16="http://schemas.microsoft.com/office/drawing/2014/main" id="{DC2FD27B-8E8D-4031-B1AD-554CF7E6D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4366" y="2426140"/>
            <a:ext cx="3934689" cy="3934689"/>
          </a:xfrm>
          <a:prstGeom prst="rect">
            <a:avLst/>
          </a:prstGeom>
        </p:spPr>
      </p:pic>
      <p:sp>
        <p:nvSpPr>
          <p:cNvPr id="9" name="文本框 8">
            <a:extLst>
              <a:ext uri="{FF2B5EF4-FFF2-40B4-BE49-F238E27FC236}">
                <a16:creationId xmlns:a16="http://schemas.microsoft.com/office/drawing/2014/main" id="{0166DD31-71E8-427A-87D8-CD85E69383BB}"/>
              </a:ext>
            </a:extLst>
          </p:cNvPr>
          <p:cNvSpPr txBox="1"/>
          <p:nvPr/>
        </p:nvSpPr>
        <p:spPr>
          <a:xfrm>
            <a:off x="8424164" y="1847211"/>
            <a:ext cx="1569660" cy="369332"/>
          </a:xfrm>
          <a:prstGeom prst="rect">
            <a:avLst/>
          </a:prstGeom>
          <a:noFill/>
        </p:spPr>
        <p:txBody>
          <a:bodyPr wrap="none" rtlCol="0">
            <a:spAutoFit/>
          </a:bodyPr>
          <a:lstStyle/>
          <a:p>
            <a:r>
              <a:rPr lang="zh-CN" altLang="en-US" dirty="0"/>
              <a:t>用户购买商品</a:t>
            </a:r>
          </a:p>
        </p:txBody>
      </p:sp>
      <p:sp>
        <p:nvSpPr>
          <p:cNvPr id="10" name="文本框 9">
            <a:extLst>
              <a:ext uri="{FF2B5EF4-FFF2-40B4-BE49-F238E27FC236}">
                <a16:creationId xmlns:a16="http://schemas.microsoft.com/office/drawing/2014/main" id="{5590F2F9-05EE-4555-A608-9C030CA6CD7D}"/>
              </a:ext>
            </a:extLst>
          </p:cNvPr>
          <p:cNvSpPr txBox="1"/>
          <p:nvPr/>
        </p:nvSpPr>
        <p:spPr>
          <a:xfrm>
            <a:off x="401782" y="968417"/>
            <a:ext cx="6186309" cy="369332"/>
          </a:xfrm>
          <a:prstGeom prst="rect">
            <a:avLst/>
          </a:prstGeom>
          <a:noFill/>
        </p:spPr>
        <p:txBody>
          <a:bodyPr wrap="none" rtlCol="0">
            <a:spAutoFit/>
          </a:bodyPr>
          <a:lstStyle/>
          <a:p>
            <a:r>
              <a:rPr lang="zh-CN" altLang="en-US" dirty="0"/>
              <a:t>能够与数据库进行交互，清空或是购买商品时能够弹窗提示</a:t>
            </a:r>
          </a:p>
        </p:txBody>
      </p:sp>
    </p:spTree>
    <p:extLst>
      <p:ext uri="{BB962C8B-B14F-4D97-AF65-F5344CB8AC3E}">
        <p14:creationId xmlns:p14="http://schemas.microsoft.com/office/powerpoint/2010/main" val="1326729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000">
        <p15:prstTrans prst="peelOff"/>
      </p:transition>
    </mc:Choice>
    <mc:Fallback xmlns="">
      <p:transition spd="slow" advTm="1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nvSpPr>
        <p:spPr>
          <a:xfrm>
            <a:off x="239572" y="339426"/>
            <a:ext cx="4554100" cy="470257"/>
          </a:xfrm>
          <a:prstGeom prst="rect">
            <a:avLst/>
          </a:prstGeom>
          <a:noFill/>
        </p:spPr>
        <p:txBody>
          <a:bodyPr wrap="square" rtlCol="0" anchor="ctr">
            <a:spAutoFit/>
          </a:bodyPr>
          <a:lstStyle/>
          <a:p>
            <a:pPr algn="ctr">
              <a:lnSpc>
                <a:spcPct val="110000"/>
              </a:lnSpc>
            </a:pP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rPr>
              <a:t>查看商城商品、找回账户密码</a:t>
            </a:r>
          </a:p>
        </p:txBody>
      </p:sp>
      <p:pic>
        <p:nvPicPr>
          <p:cNvPr id="3" name="图片 2">
            <a:extLst>
              <a:ext uri="{FF2B5EF4-FFF2-40B4-BE49-F238E27FC236}">
                <a16:creationId xmlns:a16="http://schemas.microsoft.com/office/drawing/2014/main" id="{0CBD6BC5-4FB9-4567-BB73-08AC609279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522" y="2729353"/>
            <a:ext cx="3789218" cy="3789218"/>
          </a:xfrm>
          <a:prstGeom prst="rect">
            <a:avLst/>
          </a:prstGeom>
        </p:spPr>
      </p:pic>
      <p:pic>
        <p:nvPicPr>
          <p:cNvPr id="5" name="图片 4">
            <a:extLst>
              <a:ext uri="{FF2B5EF4-FFF2-40B4-BE49-F238E27FC236}">
                <a16:creationId xmlns:a16="http://schemas.microsoft.com/office/drawing/2014/main" id="{8782C492-2D2A-4309-B2FD-A707003F4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3820" y="2729353"/>
            <a:ext cx="3797658" cy="3789219"/>
          </a:xfrm>
          <a:prstGeom prst="rect">
            <a:avLst/>
          </a:prstGeom>
        </p:spPr>
      </p:pic>
      <p:sp>
        <p:nvSpPr>
          <p:cNvPr id="6" name="文本框 5">
            <a:extLst>
              <a:ext uri="{FF2B5EF4-FFF2-40B4-BE49-F238E27FC236}">
                <a16:creationId xmlns:a16="http://schemas.microsoft.com/office/drawing/2014/main" id="{69770461-A4E0-4259-979C-141848793742}"/>
              </a:ext>
            </a:extLst>
          </p:cNvPr>
          <p:cNvSpPr txBox="1"/>
          <p:nvPr/>
        </p:nvSpPr>
        <p:spPr>
          <a:xfrm>
            <a:off x="457200" y="997527"/>
            <a:ext cx="5032147" cy="369332"/>
          </a:xfrm>
          <a:prstGeom prst="rect">
            <a:avLst/>
          </a:prstGeom>
          <a:noFill/>
        </p:spPr>
        <p:txBody>
          <a:bodyPr wrap="none" rtlCol="0">
            <a:spAutoFit/>
          </a:bodyPr>
          <a:lstStyle/>
          <a:p>
            <a:r>
              <a:rPr lang="zh-CN" altLang="en-US" dirty="0"/>
              <a:t>能够通过身份证号码、电子邮箱找回账户和密码</a:t>
            </a:r>
          </a:p>
        </p:txBody>
      </p:sp>
      <p:sp>
        <p:nvSpPr>
          <p:cNvPr id="7" name="文本框 6">
            <a:extLst>
              <a:ext uri="{FF2B5EF4-FFF2-40B4-BE49-F238E27FC236}">
                <a16:creationId xmlns:a16="http://schemas.microsoft.com/office/drawing/2014/main" id="{E3B14B65-0791-4CBE-B417-3602EA889459}"/>
              </a:ext>
            </a:extLst>
          </p:cNvPr>
          <p:cNvSpPr txBox="1"/>
          <p:nvPr/>
        </p:nvSpPr>
        <p:spPr>
          <a:xfrm>
            <a:off x="2460301" y="2172177"/>
            <a:ext cx="1569660" cy="369332"/>
          </a:xfrm>
          <a:prstGeom prst="rect">
            <a:avLst/>
          </a:prstGeom>
          <a:noFill/>
        </p:spPr>
        <p:txBody>
          <a:bodyPr wrap="none" rtlCol="0">
            <a:spAutoFit/>
          </a:bodyPr>
          <a:lstStyle/>
          <a:p>
            <a:r>
              <a:rPr lang="zh-CN" altLang="en-US" dirty="0"/>
              <a:t>查看商城商品</a:t>
            </a:r>
          </a:p>
        </p:txBody>
      </p:sp>
      <p:sp>
        <p:nvSpPr>
          <p:cNvPr id="8" name="文本框 7">
            <a:extLst>
              <a:ext uri="{FF2B5EF4-FFF2-40B4-BE49-F238E27FC236}">
                <a16:creationId xmlns:a16="http://schemas.microsoft.com/office/drawing/2014/main" id="{8D8C1424-DF60-4589-924A-3F6B32D09C40}"/>
              </a:ext>
            </a:extLst>
          </p:cNvPr>
          <p:cNvSpPr txBox="1"/>
          <p:nvPr/>
        </p:nvSpPr>
        <p:spPr>
          <a:xfrm>
            <a:off x="8162041" y="2172177"/>
            <a:ext cx="1800493" cy="369332"/>
          </a:xfrm>
          <a:prstGeom prst="rect">
            <a:avLst/>
          </a:prstGeom>
          <a:noFill/>
        </p:spPr>
        <p:txBody>
          <a:bodyPr wrap="none" rtlCol="0">
            <a:spAutoFit/>
          </a:bodyPr>
          <a:lstStyle/>
          <a:p>
            <a:r>
              <a:rPr lang="zh-CN" altLang="en-US" dirty="0"/>
              <a:t>找回账户、密码</a:t>
            </a:r>
          </a:p>
        </p:txBody>
      </p:sp>
    </p:spTree>
    <p:extLst>
      <p:ext uri="{BB962C8B-B14F-4D97-AF65-F5344CB8AC3E}">
        <p14:creationId xmlns:p14="http://schemas.microsoft.com/office/powerpoint/2010/main" val="17554924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000">
        <p15:prstTrans prst="pageCurlDouble"/>
      </p:transition>
    </mc:Choice>
    <mc:Fallback xmlns="">
      <p:transition spd="slow" advTm="1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nvSpPr>
        <p:spPr>
          <a:xfrm>
            <a:off x="308845" y="380990"/>
            <a:ext cx="4028135" cy="470257"/>
          </a:xfrm>
          <a:prstGeom prst="rect">
            <a:avLst/>
          </a:prstGeom>
          <a:noFill/>
        </p:spPr>
        <p:txBody>
          <a:bodyPr wrap="square" rtlCol="0" anchor="ctr">
            <a:spAutoFit/>
          </a:bodyPr>
          <a:lstStyle/>
          <a:p>
            <a:pPr algn="ctr">
              <a:lnSpc>
                <a:spcPct val="110000"/>
              </a:lnSpc>
            </a:pP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rPr>
              <a:t>管理员注册、查看用户信息</a:t>
            </a:r>
          </a:p>
        </p:txBody>
      </p:sp>
      <p:pic>
        <p:nvPicPr>
          <p:cNvPr id="5" name="图片 4">
            <a:extLst>
              <a:ext uri="{FF2B5EF4-FFF2-40B4-BE49-F238E27FC236}">
                <a16:creationId xmlns:a16="http://schemas.microsoft.com/office/drawing/2014/main" id="{EBF3E8B7-EC9C-4F89-9172-E50654B8C9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00456" y="2798615"/>
            <a:ext cx="3713018" cy="3713018"/>
          </a:xfrm>
          <a:prstGeom prst="rect">
            <a:avLst/>
          </a:prstGeom>
        </p:spPr>
      </p:pic>
      <p:sp>
        <p:nvSpPr>
          <p:cNvPr id="6" name="文本框 5">
            <a:extLst>
              <a:ext uri="{FF2B5EF4-FFF2-40B4-BE49-F238E27FC236}">
                <a16:creationId xmlns:a16="http://schemas.microsoft.com/office/drawing/2014/main" id="{AEED0354-936A-4F4F-91F2-99356CD711D6}"/>
              </a:ext>
            </a:extLst>
          </p:cNvPr>
          <p:cNvSpPr txBox="1"/>
          <p:nvPr/>
        </p:nvSpPr>
        <p:spPr>
          <a:xfrm>
            <a:off x="2766512" y="2189019"/>
            <a:ext cx="1338828" cy="369332"/>
          </a:xfrm>
          <a:prstGeom prst="rect">
            <a:avLst/>
          </a:prstGeom>
          <a:noFill/>
        </p:spPr>
        <p:txBody>
          <a:bodyPr wrap="none" rtlCol="0">
            <a:spAutoFit/>
          </a:bodyPr>
          <a:lstStyle/>
          <a:p>
            <a:r>
              <a:rPr lang="zh-CN" altLang="en-US" dirty="0"/>
              <a:t>管理员注册</a:t>
            </a:r>
          </a:p>
        </p:txBody>
      </p:sp>
      <p:sp>
        <p:nvSpPr>
          <p:cNvPr id="7" name="文本框 6">
            <a:extLst>
              <a:ext uri="{FF2B5EF4-FFF2-40B4-BE49-F238E27FC236}">
                <a16:creationId xmlns:a16="http://schemas.microsoft.com/office/drawing/2014/main" id="{1ED73007-4EA5-4946-A647-6A08CC38CED7}"/>
              </a:ext>
            </a:extLst>
          </p:cNvPr>
          <p:cNvSpPr txBox="1"/>
          <p:nvPr/>
        </p:nvSpPr>
        <p:spPr>
          <a:xfrm>
            <a:off x="7938655" y="2189019"/>
            <a:ext cx="2262158" cy="369332"/>
          </a:xfrm>
          <a:prstGeom prst="rect">
            <a:avLst/>
          </a:prstGeom>
          <a:noFill/>
        </p:spPr>
        <p:txBody>
          <a:bodyPr wrap="none" rtlCol="0">
            <a:spAutoFit/>
          </a:bodyPr>
          <a:lstStyle/>
          <a:p>
            <a:r>
              <a:rPr lang="zh-CN" altLang="en-US" dirty="0"/>
              <a:t>管理员查看用户信息</a:t>
            </a:r>
          </a:p>
        </p:txBody>
      </p:sp>
      <p:pic>
        <p:nvPicPr>
          <p:cNvPr id="9" name="图片 8">
            <a:extLst>
              <a:ext uri="{FF2B5EF4-FFF2-40B4-BE49-F238E27FC236}">
                <a16:creationId xmlns:a16="http://schemas.microsoft.com/office/drawing/2014/main" id="{62B9ACE3-C15B-48E3-9691-3E642A06CA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1819" y="2798615"/>
            <a:ext cx="3713018" cy="3713018"/>
          </a:xfrm>
          <a:prstGeom prst="rect">
            <a:avLst/>
          </a:prstGeom>
        </p:spPr>
      </p:pic>
    </p:spTree>
    <p:extLst>
      <p:ext uri="{BB962C8B-B14F-4D97-AF65-F5344CB8AC3E}">
        <p14:creationId xmlns:p14="http://schemas.microsoft.com/office/powerpoint/2010/main" val="1922630328"/>
      </p:ext>
    </p:extLst>
  </p:cSld>
  <p:clrMapOvr>
    <a:masterClrMapping/>
  </p:clrMapOvr>
  <p:transition spd="med" advTm="1000">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nvSpPr>
        <p:spPr>
          <a:xfrm>
            <a:off x="-106791" y="394844"/>
            <a:ext cx="4028135" cy="470257"/>
          </a:xfrm>
          <a:prstGeom prst="rect">
            <a:avLst/>
          </a:prstGeom>
          <a:noFill/>
        </p:spPr>
        <p:txBody>
          <a:bodyPr wrap="square" rtlCol="0" anchor="ctr">
            <a:spAutoFit/>
          </a:bodyPr>
          <a:lstStyle/>
          <a:p>
            <a:pPr algn="ctr">
              <a:lnSpc>
                <a:spcPct val="110000"/>
              </a:lnSpc>
            </a:pP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rPr>
              <a:t>删除商品、用户信息</a:t>
            </a:r>
          </a:p>
        </p:txBody>
      </p:sp>
      <p:pic>
        <p:nvPicPr>
          <p:cNvPr id="3" name="图片 2">
            <a:extLst>
              <a:ext uri="{FF2B5EF4-FFF2-40B4-BE49-F238E27FC236}">
                <a16:creationId xmlns:a16="http://schemas.microsoft.com/office/drawing/2014/main" id="{62FA081C-E1AC-4691-94A0-BFA677E19A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0982" y="2722418"/>
            <a:ext cx="3622964" cy="3622964"/>
          </a:xfrm>
          <a:prstGeom prst="rect">
            <a:avLst/>
          </a:prstGeom>
        </p:spPr>
      </p:pic>
      <p:pic>
        <p:nvPicPr>
          <p:cNvPr id="5" name="图片 4">
            <a:extLst>
              <a:ext uri="{FF2B5EF4-FFF2-40B4-BE49-F238E27FC236}">
                <a16:creationId xmlns:a16="http://schemas.microsoft.com/office/drawing/2014/main" id="{73B3E3C6-E776-4A8A-8DCA-708A35725E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8056" y="2722418"/>
            <a:ext cx="3622964" cy="3622964"/>
          </a:xfrm>
          <a:prstGeom prst="rect">
            <a:avLst/>
          </a:prstGeom>
        </p:spPr>
      </p:pic>
      <p:sp>
        <p:nvSpPr>
          <p:cNvPr id="6" name="文本框 5">
            <a:extLst>
              <a:ext uri="{FF2B5EF4-FFF2-40B4-BE49-F238E27FC236}">
                <a16:creationId xmlns:a16="http://schemas.microsoft.com/office/drawing/2014/main" id="{858411AE-606B-439D-BBB4-9B6F8C1F675A}"/>
              </a:ext>
            </a:extLst>
          </p:cNvPr>
          <p:cNvSpPr txBox="1"/>
          <p:nvPr/>
        </p:nvSpPr>
        <p:spPr>
          <a:xfrm>
            <a:off x="2647634" y="2105891"/>
            <a:ext cx="1569660" cy="369332"/>
          </a:xfrm>
          <a:prstGeom prst="rect">
            <a:avLst/>
          </a:prstGeom>
          <a:noFill/>
        </p:spPr>
        <p:txBody>
          <a:bodyPr wrap="none" rtlCol="0">
            <a:spAutoFit/>
          </a:bodyPr>
          <a:lstStyle/>
          <a:p>
            <a:r>
              <a:rPr lang="zh-CN" altLang="en-US" dirty="0"/>
              <a:t>删除商品信息</a:t>
            </a:r>
          </a:p>
        </p:txBody>
      </p:sp>
      <p:sp>
        <p:nvSpPr>
          <p:cNvPr id="7" name="文本框 6">
            <a:extLst>
              <a:ext uri="{FF2B5EF4-FFF2-40B4-BE49-F238E27FC236}">
                <a16:creationId xmlns:a16="http://schemas.microsoft.com/office/drawing/2014/main" id="{EE48C293-E773-4B69-BFCC-36FDB4C03961}"/>
              </a:ext>
            </a:extLst>
          </p:cNvPr>
          <p:cNvSpPr txBox="1"/>
          <p:nvPr/>
        </p:nvSpPr>
        <p:spPr>
          <a:xfrm>
            <a:off x="7974708" y="2105891"/>
            <a:ext cx="1569660" cy="369332"/>
          </a:xfrm>
          <a:prstGeom prst="rect">
            <a:avLst/>
          </a:prstGeom>
          <a:noFill/>
        </p:spPr>
        <p:txBody>
          <a:bodyPr wrap="none" rtlCol="0">
            <a:spAutoFit/>
          </a:bodyPr>
          <a:lstStyle/>
          <a:p>
            <a:r>
              <a:rPr lang="zh-CN" altLang="en-US" dirty="0"/>
              <a:t>删除用户信息</a:t>
            </a:r>
          </a:p>
        </p:txBody>
      </p:sp>
      <p:sp>
        <p:nvSpPr>
          <p:cNvPr id="8" name="文本框 7">
            <a:extLst>
              <a:ext uri="{FF2B5EF4-FFF2-40B4-BE49-F238E27FC236}">
                <a16:creationId xmlns:a16="http://schemas.microsoft.com/office/drawing/2014/main" id="{6E99204C-8AAD-479D-81C2-9B79C500B904}"/>
              </a:ext>
            </a:extLst>
          </p:cNvPr>
          <p:cNvSpPr txBox="1"/>
          <p:nvPr/>
        </p:nvSpPr>
        <p:spPr>
          <a:xfrm>
            <a:off x="442632" y="1012797"/>
            <a:ext cx="4801314" cy="646331"/>
          </a:xfrm>
          <a:prstGeom prst="rect">
            <a:avLst/>
          </a:prstGeom>
          <a:noFill/>
        </p:spPr>
        <p:txBody>
          <a:bodyPr wrap="none" rtlCol="0">
            <a:spAutoFit/>
          </a:bodyPr>
          <a:lstStyle/>
          <a:p>
            <a:r>
              <a:rPr lang="zh-CN" altLang="en-US" dirty="0"/>
              <a:t>删除操作时能够同步与数据库进行更新</a:t>
            </a:r>
            <a:endParaRPr lang="en-US" altLang="zh-CN" dirty="0"/>
          </a:p>
          <a:p>
            <a:r>
              <a:rPr lang="zh-CN" altLang="en-US" dirty="0"/>
              <a:t>例如删除用户信息的同时删除用户的购买记录</a:t>
            </a:r>
          </a:p>
        </p:txBody>
      </p:sp>
    </p:spTree>
    <p:extLst>
      <p:ext uri="{BB962C8B-B14F-4D97-AF65-F5344CB8AC3E}">
        <p14:creationId xmlns:p14="http://schemas.microsoft.com/office/powerpoint/2010/main" val="37984384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fallOver"/>
      </p:transition>
    </mc:Choice>
    <mc:Fallback xmlns="">
      <p:transition spd="slow" advTm="1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77658" y="1542217"/>
            <a:ext cx="2307590" cy="707886"/>
          </a:xfrm>
          <a:prstGeom prst="rect">
            <a:avLst/>
          </a:prstGeom>
          <a:solidFill>
            <a:schemeClr val="bg1"/>
          </a:solidFill>
          <a:ln>
            <a:solidFill>
              <a:schemeClr val="bg1"/>
            </a:solidFill>
          </a:ln>
        </p:spPr>
        <p:txBody>
          <a:bodyPr wrap="square" rtlCol="0">
            <a:spAutoFit/>
          </a:bodyPr>
          <a:lstStyle/>
          <a:p>
            <a:pPr algn="ctr"/>
            <a:r>
              <a:rPr lang="zh-CN" altLang="en-US" sz="4000" dirty="0">
                <a:latin typeface="微软雅黑" panose="020B0503020204020204" pitchFamily="34" charset="-122"/>
                <a:ea typeface="微软雅黑" panose="020B0503020204020204" pitchFamily="34" charset="-122"/>
              </a:rPr>
              <a:t>目  录</a:t>
            </a:r>
          </a:p>
        </p:txBody>
      </p:sp>
      <p:sp>
        <p:nvSpPr>
          <p:cNvPr id="3" name="文本框 2"/>
          <p:cNvSpPr txBox="1"/>
          <p:nvPr/>
        </p:nvSpPr>
        <p:spPr>
          <a:xfrm>
            <a:off x="3706376" y="528757"/>
            <a:ext cx="5050155" cy="1013460"/>
          </a:xfrm>
          <a:prstGeom prst="rect">
            <a:avLst/>
          </a:prstGeom>
          <a:noFill/>
          <a:ln>
            <a:noFill/>
          </a:ln>
          <a:extLst>
            <a:ext uri="{909E8E84-426E-40DD-AFC4-6F175D3DCCD1}">
              <a14:hiddenFill xmlns:a14="http://schemas.microsoft.com/office/drawing/2010/main">
                <a:solidFill>
                  <a:schemeClr val="bg1"/>
                </a:solidFill>
              </a14:hiddenFill>
            </a:ext>
          </a:extLst>
        </p:spPr>
        <p:txBody>
          <a:bodyPr wrap="square" rtlCol="0">
            <a:spAutoFit/>
          </a:bodyPr>
          <a:lstStyle/>
          <a:p>
            <a:pPr algn="ctr"/>
            <a:r>
              <a:rPr lang="en-US" altLang="zh-CN" sz="6000" u="sng" dirty="0">
                <a:latin typeface="Gill Sans MT" panose="020B0502020104020203" pitchFamily="34" charset="0"/>
                <a:ea typeface="微软雅黑" panose="020B0503020204020204" pitchFamily="34" charset="-122"/>
              </a:rPr>
              <a:t>CONTENTS</a:t>
            </a:r>
          </a:p>
        </p:txBody>
      </p:sp>
      <p:sp>
        <p:nvSpPr>
          <p:cNvPr id="4" name="Oval 6"/>
          <p:cNvSpPr>
            <a:spLocks noChangeArrowheads="1"/>
          </p:cNvSpPr>
          <p:nvPr/>
        </p:nvSpPr>
        <p:spPr bwMode="auto">
          <a:xfrm>
            <a:off x="5080478" y="2409889"/>
            <a:ext cx="774700" cy="774700"/>
          </a:xfrm>
          <a:prstGeom prst="ellipse">
            <a:avLst/>
          </a:prstGeom>
          <a:solidFill>
            <a:srgbClr val="56BDAC"/>
          </a:solidFill>
          <a:ln w="12700">
            <a:solidFill>
              <a:srgbClr val="56BDAC"/>
            </a:solidFill>
            <a:rou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5" name="Freeform 7"/>
          <p:cNvSpPr>
            <a:spLocks noEditPoints="1"/>
          </p:cNvSpPr>
          <p:nvPr/>
        </p:nvSpPr>
        <p:spPr bwMode="auto">
          <a:xfrm>
            <a:off x="5309077" y="2621555"/>
            <a:ext cx="313267" cy="347133"/>
          </a:xfrm>
          <a:custGeom>
            <a:avLst/>
            <a:gdLst>
              <a:gd name="T0" fmla="*/ 609 w 71"/>
              <a:gd name="T1" fmla="*/ 91 h 79"/>
              <a:gd name="T2" fmla="*/ 625 w 71"/>
              <a:gd name="T3" fmla="*/ 25 h 79"/>
              <a:gd name="T4" fmla="*/ 644 w 71"/>
              <a:gd name="T5" fmla="*/ 73 h 79"/>
              <a:gd name="T6" fmla="*/ 65 w 71"/>
              <a:gd name="T7" fmla="*/ 25 h 79"/>
              <a:gd name="T8" fmla="*/ 261 w 71"/>
              <a:gd name="T9" fmla="*/ 0 h 79"/>
              <a:gd name="T10" fmla="*/ 392 w 71"/>
              <a:gd name="T11" fmla="*/ 25 h 79"/>
              <a:gd name="T12" fmla="*/ 586 w 71"/>
              <a:gd name="T13" fmla="*/ 91 h 79"/>
              <a:gd name="T14" fmla="*/ 65 w 71"/>
              <a:gd name="T15" fmla="*/ 25 h 79"/>
              <a:gd name="T16" fmla="*/ 0 w 71"/>
              <a:gd name="T17" fmla="*/ 44 h 79"/>
              <a:gd name="T18" fmla="*/ 44 w 71"/>
              <a:gd name="T19" fmla="*/ 25 h 79"/>
              <a:gd name="T20" fmla="*/ 27 w 71"/>
              <a:gd name="T21" fmla="*/ 91 h 79"/>
              <a:gd name="T22" fmla="*/ 577 w 71"/>
              <a:gd name="T23" fmla="*/ 116 h 79"/>
              <a:gd name="T24" fmla="*/ 73 w 71"/>
              <a:gd name="T25" fmla="*/ 509 h 79"/>
              <a:gd name="T26" fmla="*/ 577 w 71"/>
              <a:gd name="T27" fmla="*/ 116 h 79"/>
              <a:gd name="T28" fmla="*/ 469 w 71"/>
              <a:gd name="T29" fmla="*/ 440 h 79"/>
              <a:gd name="T30" fmla="*/ 369 w 71"/>
              <a:gd name="T31" fmla="*/ 409 h 79"/>
              <a:gd name="T32" fmla="*/ 369 w 71"/>
              <a:gd name="T33" fmla="*/ 384 h 79"/>
              <a:gd name="T34" fmla="*/ 534 w 71"/>
              <a:gd name="T35" fmla="*/ 357 h 79"/>
              <a:gd name="T36" fmla="*/ 369 w 71"/>
              <a:gd name="T37" fmla="*/ 384 h 79"/>
              <a:gd name="T38" fmla="*/ 534 w 71"/>
              <a:gd name="T39" fmla="*/ 316 h 79"/>
              <a:gd name="T40" fmla="*/ 369 w 71"/>
              <a:gd name="T41" fmla="*/ 284 h 79"/>
              <a:gd name="T42" fmla="*/ 225 w 71"/>
              <a:gd name="T43" fmla="*/ 465 h 79"/>
              <a:gd name="T44" fmla="*/ 208 w 71"/>
              <a:gd name="T45" fmla="*/ 384 h 79"/>
              <a:gd name="T46" fmla="*/ 125 w 71"/>
              <a:gd name="T47" fmla="*/ 365 h 79"/>
              <a:gd name="T48" fmla="*/ 344 w 71"/>
              <a:gd name="T49" fmla="*/ 357 h 79"/>
              <a:gd name="T50" fmla="*/ 236 w 71"/>
              <a:gd name="T51" fmla="*/ 357 h 79"/>
              <a:gd name="T52" fmla="*/ 117 w 71"/>
              <a:gd name="T53" fmla="*/ 197 h 79"/>
              <a:gd name="T54" fmla="*/ 344 w 71"/>
              <a:gd name="T55" fmla="*/ 152 h 79"/>
              <a:gd name="T56" fmla="*/ 117 w 71"/>
              <a:gd name="T57" fmla="*/ 197 h 79"/>
              <a:gd name="T58" fmla="*/ 44 w 71"/>
              <a:gd name="T59" fmla="*/ 581 h 79"/>
              <a:gd name="T60" fmla="*/ 617 w 71"/>
              <a:gd name="T61" fmla="*/ 538 h 79"/>
              <a:gd name="T62" fmla="*/ 281 w 71"/>
              <a:gd name="T63" fmla="*/ 600 h 79"/>
              <a:gd name="T64" fmla="*/ 144 w 71"/>
              <a:gd name="T65" fmla="*/ 706 h 79"/>
              <a:gd name="T66" fmla="*/ 281 w 71"/>
              <a:gd name="T67" fmla="*/ 600 h 79"/>
              <a:gd name="T68" fmla="*/ 434 w 71"/>
              <a:gd name="T69" fmla="*/ 706 h 79"/>
              <a:gd name="T70" fmla="*/ 434 w 71"/>
              <a:gd name="T71" fmla="*/ 600 h 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1" h="79">
                <a:moveTo>
                  <a:pt x="69" y="10"/>
                </a:moveTo>
                <a:cubicBezTo>
                  <a:pt x="67" y="10"/>
                  <a:pt x="67" y="10"/>
                  <a:pt x="67" y="10"/>
                </a:cubicBezTo>
                <a:cubicBezTo>
                  <a:pt x="67" y="3"/>
                  <a:pt x="67" y="3"/>
                  <a:pt x="67" y="3"/>
                </a:cubicBezTo>
                <a:cubicBezTo>
                  <a:pt x="69" y="3"/>
                  <a:pt x="69" y="3"/>
                  <a:pt x="69" y="3"/>
                </a:cubicBezTo>
                <a:cubicBezTo>
                  <a:pt x="71" y="5"/>
                  <a:pt x="71" y="5"/>
                  <a:pt x="71" y="5"/>
                </a:cubicBezTo>
                <a:cubicBezTo>
                  <a:pt x="71" y="8"/>
                  <a:pt x="71" y="8"/>
                  <a:pt x="71" y="8"/>
                </a:cubicBezTo>
                <a:lnTo>
                  <a:pt x="69" y="10"/>
                </a:lnTo>
                <a:close/>
                <a:moveTo>
                  <a:pt x="7" y="3"/>
                </a:moveTo>
                <a:cubicBezTo>
                  <a:pt x="29" y="3"/>
                  <a:pt x="29" y="3"/>
                  <a:pt x="29" y="3"/>
                </a:cubicBezTo>
                <a:cubicBezTo>
                  <a:pt x="29" y="0"/>
                  <a:pt x="29" y="0"/>
                  <a:pt x="29" y="0"/>
                </a:cubicBezTo>
                <a:cubicBezTo>
                  <a:pt x="43" y="0"/>
                  <a:pt x="43" y="0"/>
                  <a:pt x="43" y="0"/>
                </a:cubicBezTo>
                <a:cubicBezTo>
                  <a:pt x="43" y="3"/>
                  <a:pt x="43" y="3"/>
                  <a:pt x="43" y="3"/>
                </a:cubicBezTo>
                <a:cubicBezTo>
                  <a:pt x="65" y="3"/>
                  <a:pt x="65" y="3"/>
                  <a:pt x="65" y="3"/>
                </a:cubicBezTo>
                <a:cubicBezTo>
                  <a:pt x="65" y="10"/>
                  <a:pt x="65" y="10"/>
                  <a:pt x="65" y="10"/>
                </a:cubicBezTo>
                <a:cubicBezTo>
                  <a:pt x="7" y="10"/>
                  <a:pt x="7" y="10"/>
                  <a:pt x="7" y="10"/>
                </a:cubicBezTo>
                <a:lnTo>
                  <a:pt x="7" y="3"/>
                </a:lnTo>
                <a:close/>
                <a:moveTo>
                  <a:pt x="0" y="8"/>
                </a:moveTo>
                <a:cubicBezTo>
                  <a:pt x="0" y="5"/>
                  <a:pt x="0" y="5"/>
                  <a:pt x="0" y="5"/>
                </a:cubicBezTo>
                <a:cubicBezTo>
                  <a:pt x="3" y="3"/>
                  <a:pt x="3" y="3"/>
                  <a:pt x="3" y="3"/>
                </a:cubicBezTo>
                <a:cubicBezTo>
                  <a:pt x="5" y="3"/>
                  <a:pt x="5" y="3"/>
                  <a:pt x="5" y="3"/>
                </a:cubicBezTo>
                <a:cubicBezTo>
                  <a:pt x="5" y="10"/>
                  <a:pt x="5" y="10"/>
                  <a:pt x="5" y="10"/>
                </a:cubicBezTo>
                <a:cubicBezTo>
                  <a:pt x="3" y="10"/>
                  <a:pt x="3" y="10"/>
                  <a:pt x="3" y="10"/>
                </a:cubicBezTo>
                <a:lnTo>
                  <a:pt x="0" y="8"/>
                </a:lnTo>
                <a:close/>
                <a:moveTo>
                  <a:pt x="64" y="13"/>
                </a:moveTo>
                <a:cubicBezTo>
                  <a:pt x="64" y="57"/>
                  <a:pt x="64" y="57"/>
                  <a:pt x="64" y="57"/>
                </a:cubicBezTo>
                <a:cubicBezTo>
                  <a:pt x="8" y="57"/>
                  <a:pt x="8" y="57"/>
                  <a:pt x="8" y="57"/>
                </a:cubicBezTo>
                <a:cubicBezTo>
                  <a:pt x="8" y="13"/>
                  <a:pt x="8" y="13"/>
                  <a:pt x="8" y="13"/>
                </a:cubicBezTo>
                <a:lnTo>
                  <a:pt x="64" y="13"/>
                </a:lnTo>
                <a:close/>
                <a:moveTo>
                  <a:pt x="41" y="49"/>
                </a:moveTo>
                <a:cubicBezTo>
                  <a:pt x="52" y="49"/>
                  <a:pt x="52" y="49"/>
                  <a:pt x="52" y="49"/>
                </a:cubicBezTo>
                <a:cubicBezTo>
                  <a:pt x="52" y="46"/>
                  <a:pt x="52" y="46"/>
                  <a:pt x="52" y="46"/>
                </a:cubicBezTo>
                <a:cubicBezTo>
                  <a:pt x="41" y="46"/>
                  <a:pt x="41" y="46"/>
                  <a:pt x="41" y="46"/>
                </a:cubicBezTo>
                <a:lnTo>
                  <a:pt x="41" y="49"/>
                </a:lnTo>
                <a:close/>
                <a:moveTo>
                  <a:pt x="41" y="43"/>
                </a:moveTo>
                <a:cubicBezTo>
                  <a:pt x="59" y="43"/>
                  <a:pt x="59" y="43"/>
                  <a:pt x="59" y="43"/>
                </a:cubicBezTo>
                <a:cubicBezTo>
                  <a:pt x="59" y="40"/>
                  <a:pt x="59" y="40"/>
                  <a:pt x="59" y="40"/>
                </a:cubicBezTo>
                <a:cubicBezTo>
                  <a:pt x="41" y="40"/>
                  <a:pt x="41" y="40"/>
                  <a:pt x="41" y="40"/>
                </a:cubicBezTo>
                <a:lnTo>
                  <a:pt x="41" y="43"/>
                </a:lnTo>
                <a:close/>
                <a:moveTo>
                  <a:pt x="41" y="35"/>
                </a:moveTo>
                <a:cubicBezTo>
                  <a:pt x="59" y="35"/>
                  <a:pt x="59" y="35"/>
                  <a:pt x="59" y="35"/>
                </a:cubicBezTo>
                <a:cubicBezTo>
                  <a:pt x="59" y="32"/>
                  <a:pt x="59" y="32"/>
                  <a:pt x="59" y="32"/>
                </a:cubicBezTo>
                <a:cubicBezTo>
                  <a:pt x="41" y="32"/>
                  <a:pt x="41" y="32"/>
                  <a:pt x="41" y="32"/>
                </a:cubicBezTo>
                <a:lnTo>
                  <a:pt x="41" y="35"/>
                </a:lnTo>
                <a:close/>
                <a:moveTo>
                  <a:pt x="25" y="52"/>
                </a:moveTo>
                <a:cubicBezTo>
                  <a:pt x="30" y="52"/>
                  <a:pt x="35" y="48"/>
                  <a:pt x="36" y="43"/>
                </a:cubicBezTo>
                <a:cubicBezTo>
                  <a:pt x="23" y="43"/>
                  <a:pt x="23" y="43"/>
                  <a:pt x="23" y="43"/>
                </a:cubicBezTo>
                <a:cubicBezTo>
                  <a:pt x="23" y="30"/>
                  <a:pt x="23" y="30"/>
                  <a:pt x="23" y="30"/>
                </a:cubicBezTo>
                <a:cubicBezTo>
                  <a:pt x="17" y="30"/>
                  <a:pt x="14" y="35"/>
                  <a:pt x="14" y="41"/>
                </a:cubicBezTo>
                <a:cubicBezTo>
                  <a:pt x="14" y="47"/>
                  <a:pt x="18" y="52"/>
                  <a:pt x="25" y="52"/>
                </a:cubicBezTo>
                <a:close/>
                <a:moveTo>
                  <a:pt x="38" y="40"/>
                </a:moveTo>
                <a:cubicBezTo>
                  <a:pt x="38" y="40"/>
                  <a:pt x="38" y="27"/>
                  <a:pt x="26" y="27"/>
                </a:cubicBezTo>
                <a:cubicBezTo>
                  <a:pt x="26" y="40"/>
                  <a:pt x="26" y="40"/>
                  <a:pt x="26" y="40"/>
                </a:cubicBezTo>
                <a:lnTo>
                  <a:pt x="38" y="40"/>
                </a:lnTo>
                <a:close/>
                <a:moveTo>
                  <a:pt x="13" y="22"/>
                </a:moveTo>
                <a:cubicBezTo>
                  <a:pt x="38" y="22"/>
                  <a:pt x="38" y="22"/>
                  <a:pt x="38" y="22"/>
                </a:cubicBezTo>
                <a:cubicBezTo>
                  <a:pt x="38" y="17"/>
                  <a:pt x="38" y="17"/>
                  <a:pt x="38" y="17"/>
                </a:cubicBezTo>
                <a:cubicBezTo>
                  <a:pt x="13" y="17"/>
                  <a:pt x="13" y="17"/>
                  <a:pt x="13" y="17"/>
                </a:cubicBezTo>
                <a:lnTo>
                  <a:pt x="13" y="22"/>
                </a:lnTo>
                <a:close/>
                <a:moveTo>
                  <a:pt x="68" y="65"/>
                </a:moveTo>
                <a:cubicBezTo>
                  <a:pt x="5" y="65"/>
                  <a:pt x="5" y="65"/>
                  <a:pt x="5" y="65"/>
                </a:cubicBezTo>
                <a:cubicBezTo>
                  <a:pt x="5" y="60"/>
                  <a:pt x="5" y="60"/>
                  <a:pt x="5" y="60"/>
                </a:cubicBezTo>
                <a:cubicBezTo>
                  <a:pt x="68" y="60"/>
                  <a:pt x="68" y="60"/>
                  <a:pt x="68" y="60"/>
                </a:cubicBezTo>
                <a:lnTo>
                  <a:pt x="68" y="65"/>
                </a:lnTo>
                <a:close/>
                <a:moveTo>
                  <a:pt x="31" y="67"/>
                </a:moveTo>
                <a:cubicBezTo>
                  <a:pt x="23" y="79"/>
                  <a:pt x="23" y="79"/>
                  <a:pt x="23" y="79"/>
                </a:cubicBezTo>
                <a:cubicBezTo>
                  <a:pt x="16" y="79"/>
                  <a:pt x="16" y="79"/>
                  <a:pt x="16" y="79"/>
                </a:cubicBezTo>
                <a:cubicBezTo>
                  <a:pt x="23" y="67"/>
                  <a:pt x="23" y="67"/>
                  <a:pt x="23" y="67"/>
                </a:cubicBezTo>
                <a:lnTo>
                  <a:pt x="31" y="67"/>
                </a:lnTo>
                <a:close/>
                <a:moveTo>
                  <a:pt x="55" y="79"/>
                </a:moveTo>
                <a:cubicBezTo>
                  <a:pt x="48" y="79"/>
                  <a:pt x="48" y="79"/>
                  <a:pt x="48" y="79"/>
                </a:cubicBezTo>
                <a:cubicBezTo>
                  <a:pt x="41" y="67"/>
                  <a:pt x="41" y="67"/>
                  <a:pt x="41" y="67"/>
                </a:cubicBezTo>
                <a:cubicBezTo>
                  <a:pt x="48" y="67"/>
                  <a:pt x="48" y="67"/>
                  <a:pt x="48" y="67"/>
                </a:cubicBezTo>
                <a:lnTo>
                  <a:pt x="55" y="7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6" name="Text Box 24"/>
          <p:cNvSpPr txBox="1">
            <a:spLocks noChangeArrowheads="1"/>
          </p:cNvSpPr>
          <p:nvPr/>
        </p:nvSpPr>
        <p:spPr bwMode="auto">
          <a:xfrm>
            <a:off x="3863394" y="2325222"/>
            <a:ext cx="906017" cy="913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Font typeface="Arial" panose="020B0604020202020204" pitchFamily="34" charset="0"/>
              <a:buNone/>
              <a:defRPr/>
            </a:pPr>
            <a:r>
              <a:rPr lang="zh-CN" altLang="zh-CN" sz="5335"/>
              <a:t>01</a:t>
            </a:r>
          </a:p>
        </p:txBody>
      </p:sp>
      <p:sp>
        <p:nvSpPr>
          <p:cNvPr id="7" name="文本框 65"/>
          <p:cNvSpPr txBox="1">
            <a:spLocks noChangeArrowheads="1"/>
          </p:cNvSpPr>
          <p:nvPr/>
        </p:nvSpPr>
        <p:spPr bwMode="auto">
          <a:xfrm>
            <a:off x="4348668" y="2473637"/>
            <a:ext cx="50163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32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dirty="0">
                <a:latin typeface="幼圆" panose="02010509060101010101" pitchFamily="49" charset="-122"/>
                <a:ea typeface="幼圆" panose="02010509060101010101" pitchFamily="49" charset="-122"/>
                <a:cs typeface="微软雅黑" panose="020B0503020204020204" pitchFamily="34" charset="-122"/>
              </a:rPr>
              <a:t>系统分析</a:t>
            </a:r>
          </a:p>
        </p:txBody>
      </p:sp>
      <p:sp>
        <p:nvSpPr>
          <p:cNvPr id="8" name="Oval 10"/>
          <p:cNvSpPr>
            <a:spLocks noChangeArrowheads="1"/>
          </p:cNvSpPr>
          <p:nvPr/>
        </p:nvSpPr>
        <p:spPr bwMode="auto">
          <a:xfrm>
            <a:off x="5137833" y="3426477"/>
            <a:ext cx="774700" cy="774700"/>
          </a:xfrm>
          <a:prstGeom prst="ellipse">
            <a:avLst/>
          </a:prstGeom>
          <a:solidFill>
            <a:srgbClr val="FEB4BD"/>
          </a:solidFill>
          <a:ln w="12700">
            <a:solidFill>
              <a:srgbClr val="FEB4BD"/>
            </a:solidFill>
            <a:rou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9" name="Freeform 11"/>
          <p:cNvSpPr>
            <a:spLocks noEditPoints="1"/>
          </p:cNvSpPr>
          <p:nvPr/>
        </p:nvSpPr>
        <p:spPr bwMode="auto">
          <a:xfrm>
            <a:off x="5366433" y="3638143"/>
            <a:ext cx="321733" cy="347133"/>
          </a:xfrm>
          <a:custGeom>
            <a:avLst/>
            <a:gdLst>
              <a:gd name="T0" fmla="*/ 485 w 73"/>
              <a:gd name="T1" fmla="*/ 706 h 79"/>
              <a:gd name="T2" fmla="*/ 468 w 73"/>
              <a:gd name="T3" fmla="*/ 365 h 79"/>
              <a:gd name="T4" fmla="*/ 441 w 73"/>
              <a:gd name="T5" fmla="*/ 324 h 79"/>
              <a:gd name="T6" fmla="*/ 525 w 73"/>
              <a:gd name="T7" fmla="*/ 297 h 79"/>
              <a:gd name="T8" fmla="*/ 498 w 73"/>
              <a:gd name="T9" fmla="*/ 324 h 79"/>
              <a:gd name="T10" fmla="*/ 593 w 73"/>
              <a:gd name="T11" fmla="*/ 401 h 79"/>
              <a:gd name="T12" fmla="*/ 658 w 73"/>
              <a:gd name="T13" fmla="*/ 401 h 79"/>
              <a:gd name="T14" fmla="*/ 658 w 73"/>
              <a:gd name="T15" fmla="*/ 538 h 79"/>
              <a:gd name="T16" fmla="*/ 341 w 73"/>
              <a:gd name="T17" fmla="*/ 538 h 79"/>
              <a:gd name="T18" fmla="*/ 633 w 73"/>
              <a:gd name="T19" fmla="*/ 538 h 79"/>
              <a:gd name="T20" fmla="*/ 498 w 73"/>
              <a:gd name="T21" fmla="*/ 565 h 79"/>
              <a:gd name="T22" fmla="*/ 468 w 73"/>
              <a:gd name="T23" fmla="*/ 581 h 79"/>
              <a:gd name="T24" fmla="*/ 452 w 73"/>
              <a:gd name="T25" fmla="*/ 538 h 79"/>
              <a:gd name="T26" fmla="*/ 468 w 73"/>
              <a:gd name="T27" fmla="*/ 440 h 79"/>
              <a:gd name="T28" fmla="*/ 498 w 73"/>
              <a:gd name="T29" fmla="*/ 509 h 79"/>
              <a:gd name="T30" fmla="*/ 498 w 73"/>
              <a:gd name="T31" fmla="*/ 565 h 79"/>
              <a:gd name="T32" fmla="*/ 292 w 73"/>
              <a:gd name="T33" fmla="*/ 440 h 79"/>
              <a:gd name="T34" fmla="*/ 100 w 73"/>
              <a:gd name="T35" fmla="*/ 484 h 79"/>
              <a:gd name="T36" fmla="*/ 100 w 73"/>
              <a:gd name="T37" fmla="*/ 440 h 79"/>
              <a:gd name="T38" fmla="*/ 100 w 73"/>
              <a:gd name="T39" fmla="*/ 409 h 79"/>
              <a:gd name="T40" fmla="*/ 100 w 73"/>
              <a:gd name="T41" fmla="*/ 365 h 79"/>
              <a:gd name="T42" fmla="*/ 300 w 73"/>
              <a:gd name="T43" fmla="*/ 409 h 79"/>
              <a:gd name="T44" fmla="*/ 83 w 73"/>
              <a:gd name="T45" fmla="*/ 249 h 79"/>
              <a:gd name="T46" fmla="*/ 389 w 73"/>
              <a:gd name="T47" fmla="*/ 224 h 79"/>
              <a:gd name="T48" fmla="*/ 389 w 73"/>
              <a:gd name="T49" fmla="*/ 268 h 79"/>
              <a:gd name="T50" fmla="*/ 100 w 73"/>
              <a:gd name="T51" fmla="*/ 340 h 79"/>
              <a:gd name="T52" fmla="*/ 100 w 73"/>
              <a:gd name="T53" fmla="*/ 297 h 79"/>
              <a:gd name="T54" fmla="*/ 400 w 73"/>
              <a:gd name="T55" fmla="*/ 297 h 79"/>
              <a:gd name="T56" fmla="*/ 389 w 73"/>
              <a:gd name="T57" fmla="*/ 340 h 79"/>
              <a:gd name="T58" fmla="*/ 452 w 73"/>
              <a:gd name="T59" fmla="*/ 189 h 79"/>
              <a:gd name="T60" fmla="*/ 377 w 73"/>
              <a:gd name="T61" fmla="*/ 116 h 79"/>
              <a:gd name="T62" fmla="*/ 333 w 73"/>
              <a:gd name="T63" fmla="*/ 168 h 79"/>
              <a:gd name="T64" fmla="*/ 108 w 73"/>
              <a:gd name="T65" fmla="*/ 125 h 79"/>
              <a:gd name="T66" fmla="*/ 108 w 73"/>
              <a:gd name="T67" fmla="*/ 116 h 79"/>
              <a:gd name="T68" fmla="*/ 35 w 73"/>
              <a:gd name="T69" fmla="*/ 600 h 79"/>
              <a:gd name="T70" fmla="*/ 308 w 73"/>
              <a:gd name="T71" fmla="*/ 664 h 79"/>
              <a:gd name="T72" fmla="*/ 83 w 73"/>
              <a:gd name="T73" fmla="*/ 706 h 79"/>
              <a:gd name="T74" fmla="*/ 0 w 73"/>
              <a:gd name="T75" fmla="*/ 152 h 79"/>
              <a:gd name="T76" fmla="*/ 125 w 73"/>
              <a:gd name="T77" fmla="*/ 91 h 79"/>
              <a:gd name="T78" fmla="*/ 160 w 73"/>
              <a:gd name="T79" fmla="*/ 73 h 79"/>
              <a:gd name="T80" fmla="*/ 325 w 73"/>
              <a:gd name="T81" fmla="*/ 73 h 79"/>
              <a:gd name="T82" fmla="*/ 369 w 73"/>
              <a:gd name="T83" fmla="*/ 91 h 79"/>
              <a:gd name="T84" fmla="*/ 498 w 73"/>
              <a:gd name="T85" fmla="*/ 152 h 79"/>
              <a:gd name="T86" fmla="*/ 452 w 73"/>
              <a:gd name="T87" fmla="*/ 284 h 79"/>
              <a:gd name="T88" fmla="*/ 244 w 73"/>
              <a:gd name="T89" fmla="*/ 35 h 79"/>
              <a:gd name="T90" fmla="*/ 244 w 73"/>
              <a:gd name="T91" fmla="*/ 116 h 79"/>
              <a:gd name="T92" fmla="*/ 244 w 73"/>
              <a:gd name="T93" fmla="*/ 35 h 7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3" h="79">
                <a:moveTo>
                  <a:pt x="73" y="60"/>
                </a:moveTo>
                <a:cubicBezTo>
                  <a:pt x="73" y="71"/>
                  <a:pt x="65" y="79"/>
                  <a:pt x="54" y="79"/>
                </a:cubicBezTo>
                <a:cubicBezTo>
                  <a:pt x="43" y="79"/>
                  <a:pt x="35" y="71"/>
                  <a:pt x="35" y="60"/>
                </a:cubicBezTo>
                <a:cubicBezTo>
                  <a:pt x="35" y="50"/>
                  <a:pt x="42" y="42"/>
                  <a:pt x="52" y="41"/>
                </a:cubicBezTo>
                <a:cubicBezTo>
                  <a:pt x="52" y="36"/>
                  <a:pt x="52" y="36"/>
                  <a:pt x="52" y="36"/>
                </a:cubicBezTo>
                <a:cubicBezTo>
                  <a:pt x="49" y="36"/>
                  <a:pt x="49" y="36"/>
                  <a:pt x="49" y="36"/>
                </a:cubicBezTo>
                <a:cubicBezTo>
                  <a:pt x="49" y="33"/>
                  <a:pt x="49" y="33"/>
                  <a:pt x="49" y="33"/>
                </a:cubicBezTo>
                <a:cubicBezTo>
                  <a:pt x="58" y="33"/>
                  <a:pt x="58" y="33"/>
                  <a:pt x="58" y="33"/>
                </a:cubicBezTo>
                <a:cubicBezTo>
                  <a:pt x="58" y="36"/>
                  <a:pt x="58" y="36"/>
                  <a:pt x="58" y="36"/>
                </a:cubicBezTo>
                <a:cubicBezTo>
                  <a:pt x="55" y="36"/>
                  <a:pt x="55" y="36"/>
                  <a:pt x="55" y="36"/>
                </a:cubicBezTo>
                <a:cubicBezTo>
                  <a:pt x="55" y="41"/>
                  <a:pt x="55" y="41"/>
                  <a:pt x="55" y="41"/>
                </a:cubicBezTo>
                <a:cubicBezTo>
                  <a:pt x="59" y="41"/>
                  <a:pt x="63" y="43"/>
                  <a:pt x="66" y="45"/>
                </a:cubicBezTo>
                <a:cubicBezTo>
                  <a:pt x="69" y="41"/>
                  <a:pt x="69" y="41"/>
                  <a:pt x="69" y="41"/>
                </a:cubicBezTo>
                <a:cubicBezTo>
                  <a:pt x="73" y="45"/>
                  <a:pt x="73" y="45"/>
                  <a:pt x="73" y="45"/>
                </a:cubicBezTo>
                <a:cubicBezTo>
                  <a:pt x="69" y="48"/>
                  <a:pt x="69" y="48"/>
                  <a:pt x="69" y="48"/>
                </a:cubicBezTo>
                <a:cubicBezTo>
                  <a:pt x="72" y="52"/>
                  <a:pt x="73" y="56"/>
                  <a:pt x="73" y="60"/>
                </a:cubicBezTo>
                <a:close/>
                <a:moveTo>
                  <a:pt x="54" y="44"/>
                </a:moveTo>
                <a:cubicBezTo>
                  <a:pt x="45" y="44"/>
                  <a:pt x="38" y="51"/>
                  <a:pt x="38" y="60"/>
                </a:cubicBezTo>
                <a:cubicBezTo>
                  <a:pt x="38" y="69"/>
                  <a:pt x="45" y="76"/>
                  <a:pt x="54" y="76"/>
                </a:cubicBezTo>
                <a:cubicBezTo>
                  <a:pt x="63" y="76"/>
                  <a:pt x="70" y="69"/>
                  <a:pt x="70" y="60"/>
                </a:cubicBezTo>
                <a:cubicBezTo>
                  <a:pt x="70" y="51"/>
                  <a:pt x="63" y="44"/>
                  <a:pt x="54" y="44"/>
                </a:cubicBezTo>
                <a:close/>
                <a:moveTo>
                  <a:pt x="55" y="63"/>
                </a:moveTo>
                <a:cubicBezTo>
                  <a:pt x="55" y="65"/>
                  <a:pt x="55" y="65"/>
                  <a:pt x="55" y="65"/>
                </a:cubicBezTo>
                <a:cubicBezTo>
                  <a:pt x="52" y="65"/>
                  <a:pt x="52" y="65"/>
                  <a:pt x="52" y="65"/>
                </a:cubicBezTo>
                <a:cubicBezTo>
                  <a:pt x="52" y="63"/>
                  <a:pt x="52" y="63"/>
                  <a:pt x="52" y="63"/>
                </a:cubicBezTo>
                <a:cubicBezTo>
                  <a:pt x="51" y="62"/>
                  <a:pt x="50" y="61"/>
                  <a:pt x="50" y="60"/>
                </a:cubicBezTo>
                <a:cubicBezTo>
                  <a:pt x="50" y="59"/>
                  <a:pt x="51" y="58"/>
                  <a:pt x="52" y="57"/>
                </a:cubicBezTo>
                <a:cubicBezTo>
                  <a:pt x="52" y="49"/>
                  <a:pt x="52" y="49"/>
                  <a:pt x="52" y="49"/>
                </a:cubicBezTo>
                <a:cubicBezTo>
                  <a:pt x="55" y="49"/>
                  <a:pt x="55" y="49"/>
                  <a:pt x="55" y="49"/>
                </a:cubicBezTo>
                <a:cubicBezTo>
                  <a:pt x="55" y="57"/>
                  <a:pt x="55" y="57"/>
                  <a:pt x="55" y="57"/>
                </a:cubicBezTo>
                <a:cubicBezTo>
                  <a:pt x="56" y="58"/>
                  <a:pt x="57" y="59"/>
                  <a:pt x="57" y="60"/>
                </a:cubicBezTo>
                <a:cubicBezTo>
                  <a:pt x="57" y="61"/>
                  <a:pt x="56" y="62"/>
                  <a:pt x="55" y="63"/>
                </a:cubicBezTo>
                <a:close/>
                <a:moveTo>
                  <a:pt x="11" y="49"/>
                </a:moveTo>
                <a:cubicBezTo>
                  <a:pt x="32" y="49"/>
                  <a:pt x="32" y="49"/>
                  <a:pt x="32" y="49"/>
                </a:cubicBezTo>
                <a:cubicBezTo>
                  <a:pt x="31" y="51"/>
                  <a:pt x="30" y="52"/>
                  <a:pt x="30" y="54"/>
                </a:cubicBezTo>
                <a:cubicBezTo>
                  <a:pt x="11" y="54"/>
                  <a:pt x="11" y="54"/>
                  <a:pt x="11" y="54"/>
                </a:cubicBezTo>
                <a:cubicBezTo>
                  <a:pt x="10" y="54"/>
                  <a:pt x="9" y="53"/>
                  <a:pt x="9" y="51"/>
                </a:cubicBezTo>
                <a:cubicBezTo>
                  <a:pt x="9" y="50"/>
                  <a:pt x="10" y="49"/>
                  <a:pt x="11" y="49"/>
                </a:cubicBezTo>
                <a:close/>
                <a:moveTo>
                  <a:pt x="33" y="46"/>
                </a:moveTo>
                <a:cubicBezTo>
                  <a:pt x="11" y="46"/>
                  <a:pt x="11" y="46"/>
                  <a:pt x="11" y="46"/>
                </a:cubicBezTo>
                <a:cubicBezTo>
                  <a:pt x="10" y="46"/>
                  <a:pt x="9" y="45"/>
                  <a:pt x="9" y="44"/>
                </a:cubicBezTo>
                <a:cubicBezTo>
                  <a:pt x="9" y="42"/>
                  <a:pt x="10" y="41"/>
                  <a:pt x="11" y="41"/>
                </a:cubicBezTo>
                <a:cubicBezTo>
                  <a:pt x="38" y="41"/>
                  <a:pt x="38" y="41"/>
                  <a:pt x="38" y="41"/>
                </a:cubicBezTo>
                <a:cubicBezTo>
                  <a:pt x="36" y="43"/>
                  <a:pt x="35" y="44"/>
                  <a:pt x="33" y="46"/>
                </a:cubicBezTo>
                <a:close/>
                <a:moveTo>
                  <a:pt x="11" y="30"/>
                </a:moveTo>
                <a:cubicBezTo>
                  <a:pt x="10" y="30"/>
                  <a:pt x="9" y="29"/>
                  <a:pt x="9" y="28"/>
                </a:cubicBezTo>
                <a:cubicBezTo>
                  <a:pt x="9" y="26"/>
                  <a:pt x="10" y="25"/>
                  <a:pt x="11" y="25"/>
                </a:cubicBezTo>
                <a:cubicBezTo>
                  <a:pt x="43" y="25"/>
                  <a:pt x="43" y="25"/>
                  <a:pt x="43" y="25"/>
                </a:cubicBezTo>
                <a:cubicBezTo>
                  <a:pt x="44" y="25"/>
                  <a:pt x="45" y="26"/>
                  <a:pt x="45" y="28"/>
                </a:cubicBezTo>
                <a:cubicBezTo>
                  <a:pt x="45" y="29"/>
                  <a:pt x="44" y="30"/>
                  <a:pt x="43" y="30"/>
                </a:cubicBezTo>
                <a:lnTo>
                  <a:pt x="11" y="30"/>
                </a:lnTo>
                <a:close/>
                <a:moveTo>
                  <a:pt x="11" y="38"/>
                </a:moveTo>
                <a:cubicBezTo>
                  <a:pt x="10" y="38"/>
                  <a:pt x="9" y="37"/>
                  <a:pt x="9" y="36"/>
                </a:cubicBezTo>
                <a:cubicBezTo>
                  <a:pt x="9" y="34"/>
                  <a:pt x="10" y="33"/>
                  <a:pt x="11" y="33"/>
                </a:cubicBezTo>
                <a:cubicBezTo>
                  <a:pt x="43" y="33"/>
                  <a:pt x="43" y="33"/>
                  <a:pt x="43" y="33"/>
                </a:cubicBezTo>
                <a:cubicBezTo>
                  <a:pt x="43" y="33"/>
                  <a:pt x="44" y="33"/>
                  <a:pt x="44" y="33"/>
                </a:cubicBezTo>
                <a:cubicBezTo>
                  <a:pt x="44" y="37"/>
                  <a:pt x="44" y="37"/>
                  <a:pt x="44" y="37"/>
                </a:cubicBezTo>
                <a:cubicBezTo>
                  <a:pt x="43" y="38"/>
                  <a:pt x="43" y="38"/>
                  <a:pt x="43" y="38"/>
                </a:cubicBezTo>
                <a:lnTo>
                  <a:pt x="11" y="38"/>
                </a:lnTo>
                <a:close/>
                <a:moveTo>
                  <a:pt x="50" y="21"/>
                </a:moveTo>
                <a:cubicBezTo>
                  <a:pt x="50" y="16"/>
                  <a:pt x="47" y="13"/>
                  <a:pt x="42" y="13"/>
                </a:cubicBezTo>
                <a:cubicBezTo>
                  <a:pt x="42" y="13"/>
                  <a:pt x="42" y="13"/>
                  <a:pt x="42" y="13"/>
                </a:cubicBezTo>
                <a:cubicBezTo>
                  <a:pt x="42" y="13"/>
                  <a:pt x="42" y="13"/>
                  <a:pt x="42" y="14"/>
                </a:cubicBezTo>
                <a:cubicBezTo>
                  <a:pt x="42" y="17"/>
                  <a:pt x="40" y="19"/>
                  <a:pt x="37" y="19"/>
                </a:cubicBezTo>
                <a:cubicBezTo>
                  <a:pt x="18" y="19"/>
                  <a:pt x="18" y="19"/>
                  <a:pt x="18" y="19"/>
                </a:cubicBezTo>
                <a:cubicBezTo>
                  <a:pt x="15" y="19"/>
                  <a:pt x="12" y="17"/>
                  <a:pt x="12" y="14"/>
                </a:cubicBezTo>
                <a:cubicBezTo>
                  <a:pt x="12" y="13"/>
                  <a:pt x="12" y="13"/>
                  <a:pt x="12" y="13"/>
                </a:cubicBezTo>
                <a:cubicBezTo>
                  <a:pt x="12" y="13"/>
                  <a:pt x="12" y="13"/>
                  <a:pt x="12" y="13"/>
                </a:cubicBezTo>
                <a:cubicBezTo>
                  <a:pt x="8" y="13"/>
                  <a:pt x="4" y="16"/>
                  <a:pt x="4" y="21"/>
                </a:cubicBezTo>
                <a:cubicBezTo>
                  <a:pt x="4" y="67"/>
                  <a:pt x="4" y="67"/>
                  <a:pt x="4" y="67"/>
                </a:cubicBezTo>
                <a:cubicBezTo>
                  <a:pt x="4" y="71"/>
                  <a:pt x="8" y="74"/>
                  <a:pt x="12" y="74"/>
                </a:cubicBezTo>
                <a:cubicBezTo>
                  <a:pt x="34" y="74"/>
                  <a:pt x="34" y="74"/>
                  <a:pt x="34" y="74"/>
                </a:cubicBezTo>
                <a:cubicBezTo>
                  <a:pt x="36" y="76"/>
                  <a:pt x="38" y="78"/>
                  <a:pt x="39" y="79"/>
                </a:cubicBezTo>
                <a:cubicBezTo>
                  <a:pt x="9" y="79"/>
                  <a:pt x="9" y="79"/>
                  <a:pt x="9" y="79"/>
                </a:cubicBezTo>
                <a:cubicBezTo>
                  <a:pt x="5" y="79"/>
                  <a:pt x="0" y="76"/>
                  <a:pt x="0" y="71"/>
                </a:cubicBezTo>
                <a:cubicBezTo>
                  <a:pt x="0" y="17"/>
                  <a:pt x="0" y="17"/>
                  <a:pt x="0" y="17"/>
                </a:cubicBezTo>
                <a:cubicBezTo>
                  <a:pt x="0" y="13"/>
                  <a:pt x="5" y="10"/>
                  <a:pt x="9" y="10"/>
                </a:cubicBezTo>
                <a:cubicBezTo>
                  <a:pt x="14" y="10"/>
                  <a:pt x="14" y="10"/>
                  <a:pt x="14" y="10"/>
                </a:cubicBezTo>
                <a:cubicBezTo>
                  <a:pt x="15" y="9"/>
                  <a:pt x="16" y="8"/>
                  <a:pt x="18" y="8"/>
                </a:cubicBezTo>
                <a:cubicBezTo>
                  <a:pt x="18" y="8"/>
                  <a:pt x="18" y="8"/>
                  <a:pt x="18" y="8"/>
                </a:cubicBezTo>
                <a:cubicBezTo>
                  <a:pt x="19" y="4"/>
                  <a:pt x="23" y="0"/>
                  <a:pt x="27" y="0"/>
                </a:cubicBezTo>
                <a:cubicBezTo>
                  <a:pt x="32" y="0"/>
                  <a:pt x="35" y="4"/>
                  <a:pt x="36" y="8"/>
                </a:cubicBezTo>
                <a:cubicBezTo>
                  <a:pt x="37" y="8"/>
                  <a:pt x="37" y="8"/>
                  <a:pt x="37" y="8"/>
                </a:cubicBezTo>
                <a:cubicBezTo>
                  <a:pt x="38" y="8"/>
                  <a:pt x="40" y="9"/>
                  <a:pt x="41" y="10"/>
                </a:cubicBezTo>
                <a:cubicBezTo>
                  <a:pt x="45" y="10"/>
                  <a:pt x="45" y="10"/>
                  <a:pt x="45" y="10"/>
                </a:cubicBezTo>
                <a:cubicBezTo>
                  <a:pt x="50" y="10"/>
                  <a:pt x="55" y="13"/>
                  <a:pt x="55" y="17"/>
                </a:cubicBezTo>
                <a:cubicBezTo>
                  <a:pt x="55" y="32"/>
                  <a:pt x="55" y="32"/>
                  <a:pt x="55" y="32"/>
                </a:cubicBezTo>
                <a:cubicBezTo>
                  <a:pt x="50" y="32"/>
                  <a:pt x="50" y="32"/>
                  <a:pt x="50" y="32"/>
                </a:cubicBezTo>
                <a:lnTo>
                  <a:pt x="50" y="21"/>
                </a:lnTo>
                <a:close/>
                <a:moveTo>
                  <a:pt x="27" y="4"/>
                </a:moveTo>
                <a:cubicBezTo>
                  <a:pt x="25" y="4"/>
                  <a:pt x="23" y="6"/>
                  <a:pt x="23" y="9"/>
                </a:cubicBezTo>
                <a:cubicBezTo>
                  <a:pt x="23" y="11"/>
                  <a:pt x="25" y="13"/>
                  <a:pt x="27" y="13"/>
                </a:cubicBezTo>
                <a:cubicBezTo>
                  <a:pt x="30" y="13"/>
                  <a:pt x="32" y="11"/>
                  <a:pt x="32" y="9"/>
                </a:cubicBezTo>
                <a:cubicBezTo>
                  <a:pt x="32" y="6"/>
                  <a:pt x="30" y="4"/>
                  <a:pt x="27"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 name="Text Box 25"/>
          <p:cNvSpPr txBox="1">
            <a:spLocks noChangeArrowheads="1"/>
          </p:cNvSpPr>
          <p:nvPr/>
        </p:nvSpPr>
        <p:spPr bwMode="auto">
          <a:xfrm>
            <a:off x="3899583" y="3310061"/>
            <a:ext cx="906017" cy="913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Font typeface="Arial" panose="020B0604020202020204" pitchFamily="34" charset="0"/>
              <a:buNone/>
              <a:defRPr/>
            </a:pPr>
            <a:r>
              <a:rPr lang="zh-CN" altLang="zh-CN" sz="5335"/>
              <a:t>02</a:t>
            </a:r>
          </a:p>
        </p:txBody>
      </p:sp>
      <p:sp>
        <p:nvSpPr>
          <p:cNvPr id="11" name="文本框 66"/>
          <p:cNvSpPr txBox="1">
            <a:spLocks noChangeArrowheads="1"/>
          </p:cNvSpPr>
          <p:nvPr/>
        </p:nvSpPr>
        <p:spPr bwMode="auto">
          <a:xfrm>
            <a:off x="4399902" y="3553301"/>
            <a:ext cx="5309166" cy="58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3200" b="1" dirty="0">
                <a:latin typeface="幼圆" panose="02010509060101010101" pitchFamily="49" charset="-122"/>
                <a:ea typeface="幼圆" panose="02010509060101010101" pitchFamily="49" charset="-122"/>
                <a:cs typeface="微软雅黑" panose="020B0503020204020204" pitchFamily="34" charset="-122"/>
              </a:rPr>
              <a:t>设计思想</a:t>
            </a:r>
          </a:p>
        </p:txBody>
      </p:sp>
      <p:sp>
        <p:nvSpPr>
          <p:cNvPr id="12" name="Oval 14"/>
          <p:cNvSpPr>
            <a:spLocks noChangeArrowheads="1"/>
          </p:cNvSpPr>
          <p:nvPr/>
        </p:nvSpPr>
        <p:spPr bwMode="auto">
          <a:xfrm>
            <a:off x="5133910" y="4361609"/>
            <a:ext cx="774700" cy="774700"/>
          </a:xfrm>
          <a:prstGeom prst="ellipse">
            <a:avLst/>
          </a:prstGeom>
          <a:solidFill>
            <a:srgbClr val="56BDAC"/>
          </a:solidFill>
          <a:ln w="12700">
            <a:solidFill>
              <a:srgbClr val="56BDAC"/>
            </a:solidFill>
            <a:rou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13" name="Freeform 15"/>
          <p:cNvSpPr>
            <a:spLocks noEditPoints="1"/>
          </p:cNvSpPr>
          <p:nvPr/>
        </p:nvSpPr>
        <p:spPr bwMode="auto">
          <a:xfrm>
            <a:off x="5349810" y="4577509"/>
            <a:ext cx="342900" cy="342900"/>
          </a:xfrm>
          <a:custGeom>
            <a:avLst/>
            <a:gdLst>
              <a:gd name="T0" fmla="*/ 449 w 78"/>
              <a:gd name="T1" fmla="*/ 357 h 78"/>
              <a:gd name="T2" fmla="*/ 517 w 78"/>
              <a:gd name="T3" fmla="*/ 368 h 78"/>
              <a:gd name="T4" fmla="*/ 698 w 78"/>
              <a:gd name="T5" fmla="*/ 189 h 78"/>
              <a:gd name="T6" fmla="*/ 698 w 78"/>
              <a:gd name="T7" fmla="*/ 160 h 78"/>
              <a:gd name="T8" fmla="*/ 573 w 78"/>
              <a:gd name="T9" fmla="*/ 297 h 78"/>
              <a:gd name="T10" fmla="*/ 449 w 78"/>
              <a:gd name="T11" fmla="*/ 276 h 78"/>
              <a:gd name="T12" fmla="*/ 413 w 78"/>
              <a:gd name="T13" fmla="*/ 160 h 78"/>
              <a:gd name="T14" fmla="*/ 548 w 78"/>
              <a:gd name="T15" fmla="*/ 17 h 78"/>
              <a:gd name="T16" fmla="*/ 517 w 78"/>
              <a:gd name="T17" fmla="*/ 8 h 78"/>
              <a:gd name="T18" fmla="*/ 341 w 78"/>
              <a:gd name="T19" fmla="*/ 189 h 78"/>
              <a:gd name="T20" fmla="*/ 357 w 78"/>
              <a:gd name="T21" fmla="*/ 260 h 78"/>
              <a:gd name="T22" fmla="*/ 189 w 78"/>
              <a:gd name="T23" fmla="*/ 474 h 78"/>
              <a:gd name="T24" fmla="*/ 152 w 78"/>
              <a:gd name="T25" fmla="*/ 465 h 78"/>
              <a:gd name="T26" fmla="*/ 44 w 78"/>
              <a:gd name="T27" fmla="*/ 573 h 78"/>
              <a:gd name="T28" fmla="*/ 152 w 78"/>
              <a:gd name="T29" fmla="*/ 690 h 78"/>
              <a:gd name="T30" fmla="*/ 260 w 78"/>
              <a:gd name="T31" fmla="*/ 573 h 78"/>
              <a:gd name="T32" fmla="*/ 260 w 78"/>
              <a:gd name="T33" fmla="*/ 540 h 78"/>
              <a:gd name="T34" fmla="*/ 449 w 78"/>
              <a:gd name="T35" fmla="*/ 357 h 78"/>
              <a:gd name="T36" fmla="*/ 152 w 78"/>
              <a:gd name="T37" fmla="*/ 633 h 78"/>
              <a:gd name="T38" fmla="*/ 100 w 78"/>
              <a:gd name="T39" fmla="*/ 573 h 78"/>
              <a:gd name="T40" fmla="*/ 152 w 78"/>
              <a:gd name="T41" fmla="*/ 517 h 78"/>
              <a:gd name="T42" fmla="*/ 216 w 78"/>
              <a:gd name="T43" fmla="*/ 573 h 78"/>
              <a:gd name="T44" fmla="*/ 152 w 78"/>
              <a:gd name="T45" fmla="*/ 633 h 78"/>
              <a:gd name="T46" fmla="*/ 160 w 78"/>
              <a:gd name="T47" fmla="*/ 216 h 78"/>
              <a:gd name="T48" fmla="*/ 268 w 78"/>
              <a:gd name="T49" fmla="*/ 324 h 78"/>
              <a:gd name="T50" fmla="*/ 324 w 78"/>
              <a:gd name="T51" fmla="*/ 276 h 78"/>
              <a:gd name="T52" fmla="*/ 216 w 78"/>
              <a:gd name="T53" fmla="*/ 168 h 78"/>
              <a:gd name="T54" fmla="*/ 241 w 78"/>
              <a:gd name="T55" fmla="*/ 143 h 78"/>
              <a:gd name="T56" fmla="*/ 100 w 78"/>
              <a:gd name="T57" fmla="*/ 0 h 78"/>
              <a:gd name="T58" fmla="*/ 0 w 78"/>
              <a:gd name="T59" fmla="*/ 108 h 78"/>
              <a:gd name="T60" fmla="*/ 143 w 78"/>
              <a:gd name="T61" fmla="*/ 241 h 78"/>
              <a:gd name="T62" fmla="*/ 160 w 78"/>
              <a:gd name="T63" fmla="*/ 216 h 78"/>
              <a:gd name="T64" fmla="*/ 492 w 78"/>
              <a:gd name="T65" fmla="*/ 376 h 78"/>
              <a:gd name="T66" fmla="*/ 341 w 78"/>
              <a:gd name="T67" fmla="*/ 509 h 78"/>
              <a:gd name="T68" fmla="*/ 501 w 78"/>
              <a:gd name="T69" fmla="*/ 673 h 78"/>
              <a:gd name="T70" fmla="*/ 600 w 78"/>
              <a:gd name="T71" fmla="*/ 673 h 78"/>
              <a:gd name="T72" fmla="*/ 648 w 78"/>
              <a:gd name="T73" fmla="*/ 625 h 78"/>
              <a:gd name="T74" fmla="*/ 648 w 78"/>
              <a:gd name="T75" fmla="*/ 530 h 78"/>
              <a:gd name="T76" fmla="*/ 492 w 78"/>
              <a:gd name="T77" fmla="*/ 376 h 78"/>
              <a:gd name="T78" fmla="*/ 557 w 78"/>
              <a:gd name="T79" fmla="*/ 633 h 78"/>
              <a:gd name="T80" fmla="*/ 540 w 78"/>
              <a:gd name="T81" fmla="*/ 633 h 78"/>
              <a:gd name="T82" fmla="*/ 401 w 78"/>
              <a:gd name="T83" fmla="*/ 509 h 78"/>
              <a:gd name="T84" fmla="*/ 401 w 78"/>
              <a:gd name="T85" fmla="*/ 484 h 78"/>
              <a:gd name="T86" fmla="*/ 432 w 78"/>
              <a:gd name="T87" fmla="*/ 484 h 78"/>
              <a:gd name="T88" fmla="*/ 557 w 78"/>
              <a:gd name="T89" fmla="*/ 617 h 78"/>
              <a:gd name="T90" fmla="*/ 557 w 78"/>
              <a:gd name="T91" fmla="*/ 633 h 78"/>
              <a:gd name="T92" fmla="*/ 617 w 78"/>
              <a:gd name="T93" fmla="*/ 582 h 78"/>
              <a:gd name="T94" fmla="*/ 592 w 78"/>
              <a:gd name="T95" fmla="*/ 582 h 78"/>
              <a:gd name="T96" fmla="*/ 465 w 78"/>
              <a:gd name="T97" fmla="*/ 457 h 78"/>
              <a:gd name="T98" fmla="*/ 465 w 78"/>
              <a:gd name="T99" fmla="*/ 432 h 78"/>
              <a:gd name="T100" fmla="*/ 484 w 78"/>
              <a:gd name="T101" fmla="*/ 432 h 78"/>
              <a:gd name="T102" fmla="*/ 617 w 78"/>
              <a:gd name="T103" fmla="*/ 557 h 78"/>
              <a:gd name="T104" fmla="*/ 617 w 78"/>
              <a:gd name="T105" fmla="*/ 582 h 7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8" h="78">
                <a:moveTo>
                  <a:pt x="50" y="40"/>
                </a:moveTo>
                <a:cubicBezTo>
                  <a:pt x="53" y="41"/>
                  <a:pt x="55" y="41"/>
                  <a:pt x="58" y="41"/>
                </a:cubicBezTo>
                <a:cubicBezTo>
                  <a:pt x="69" y="41"/>
                  <a:pt x="78" y="32"/>
                  <a:pt x="78" y="21"/>
                </a:cubicBezTo>
                <a:cubicBezTo>
                  <a:pt x="78" y="20"/>
                  <a:pt x="78" y="19"/>
                  <a:pt x="78" y="18"/>
                </a:cubicBezTo>
                <a:cubicBezTo>
                  <a:pt x="64" y="33"/>
                  <a:pt x="64" y="33"/>
                  <a:pt x="64" y="33"/>
                </a:cubicBezTo>
                <a:cubicBezTo>
                  <a:pt x="50" y="31"/>
                  <a:pt x="50" y="31"/>
                  <a:pt x="50" y="31"/>
                </a:cubicBezTo>
                <a:cubicBezTo>
                  <a:pt x="46" y="18"/>
                  <a:pt x="46" y="18"/>
                  <a:pt x="46" y="18"/>
                </a:cubicBezTo>
                <a:cubicBezTo>
                  <a:pt x="61" y="2"/>
                  <a:pt x="61" y="2"/>
                  <a:pt x="61" y="2"/>
                </a:cubicBezTo>
                <a:cubicBezTo>
                  <a:pt x="60" y="2"/>
                  <a:pt x="59" y="1"/>
                  <a:pt x="58" y="1"/>
                </a:cubicBezTo>
                <a:cubicBezTo>
                  <a:pt x="47" y="1"/>
                  <a:pt x="38" y="10"/>
                  <a:pt x="38" y="21"/>
                </a:cubicBezTo>
                <a:cubicBezTo>
                  <a:pt x="38" y="24"/>
                  <a:pt x="39" y="27"/>
                  <a:pt x="40" y="29"/>
                </a:cubicBezTo>
                <a:cubicBezTo>
                  <a:pt x="34" y="40"/>
                  <a:pt x="24" y="49"/>
                  <a:pt x="21" y="53"/>
                </a:cubicBezTo>
                <a:cubicBezTo>
                  <a:pt x="20" y="52"/>
                  <a:pt x="18" y="52"/>
                  <a:pt x="17" y="52"/>
                </a:cubicBezTo>
                <a:cubicBezTo>
                  <a:pt x="10" y="52"/>
                  <a:pt x="5" y="58"/>
                  <a:pt x="5" y="64"/>
                </a:cubicBezTo>
                <a:cubicBezTo>
                  <a:pt x="5" y="71"/>
                  <a:pt x="10" y="77"/>
                  <a:pt x="17" y="77"/>
                </a:cubicBezTo>
                <a:cubicBezTo>
                  <a:pt x="24" y="77"/>
                  <a:pt x="29" y="71"/>
                  <a:pt x="29" y="64"/>
                </a:cubicBezTo>
                <a:cubicBezTo>
                  <a:pt x="29" y="63"/>
                  <a:pt x="29" y="61"/>
                  <a:pt x="29" y="60"/>
                </a:cubicBezTo>
                <a:cubicBezTo>
                  <a:pt x="31" y="56"/>
                  <a:pt x="39" y="47"/>
                  <a:pt x="50" y="40"/>
                </a:cubicBezTo>
                <a:close/>
                <a:moveTo>
                  <a:pt x="17" y="71"/>
                </a:moveTo>
                <a:cubicBezTo>
                  <a:pt x="14" y="71"/>
                  <a:pt x="11" y="68"/>
                  <a:pt x="11" y="64"/>
                </a:cubicBezTo>
                <a:cubicBezTo>
                  <a:pt x="11" y="61"/>
                  <a:pt x="14" y="58"/>
                  <a:pt x="17" y="58"/>
                </a:cubicBezTo>
                <a:cubicBezTo>
                  <a:pt x="21" y="58"/>
                  <a:pt x="24" y="61"/>
                  <a:pt x="24" y="64"/>
                </a:cubicBezTo>
                <a:cubicBezTo>
                  <a:pt x="24" y="68"/>
                  <a:pt x="21" y="71"/>
                  <a:pt x="17" y="71"/>
                </a:cubicBezTo>
                <a:close/>
                <a:moveTo>
                  <a:pt x="18" y="24"/>
                </a:moveTo>
                <a:cubicBezTo>
                  <a:pt x="30" y="36"/>
                  <a:pt x="30" y="36"/>
                  <a:pt x="30" y="36"/>
                </a:cubicBezTo>
                <a:cubicBezTo>
                  <a:pt x="36" y="31"/>
                  <a:pt x="36" y="31"/>
                  <a:pt x="36" y="31"/>
                </a:cubicBezTo>
                <a:cubicBezTo>
                  <a:pt x="24" y="19"/>
                  <a:pt x="24" y="19"/>
                  <a:pt x="24" y="19"/>
                </a:cubicBezTo>
                <a:cubicBezTo>
                  <a:pt x="27" y="16"/>
                  <a:pt x="27" y="16"/>
                  <a:pt x="27" y="16"/>
                </a:cubicBezTo>
                <a:cubicBezTo>
                  <a:pt x="11" y="0"/>
                  <a:pt x="11" y="0"/>
                  <a:pt x="11" y="0"/>
                </a:cubicBezTo>
                <a:cubicBezTo>
                  <a:pt x="0" y="12"/>
                  <a:pt x="0" y="12"/>
                  <a:pt x="0" y="12"/>
                </a:cubicBezTo>
                <a:cubicBezTo>
                  <a:pt x="16" y="27"/>
                  <a:pt x="16" y="27"/>
                  <a:pt x="16" y="27"/>
                </a:cubicBezTo>
                <a:lnTo>
                  <a:pt x="18" y="24"/>
                </a:lnTo>
                <a:close/>
                <a:moveTo>
                  <a:pt x="55" y="42"/>
                </a:moveTo>
                <a:cubicBezTo>
                  <a:pt x="55" y="42"/>
                  <a:pt x="45" y="45"/>
                  <a:pt x="38" y="57"/>
                </a:cubicBezTo>
                <a:cubicBezTo>
                  <a:pt x="38" y="56"/>
                  <a:pt x="56" y="75"/>
                  <a:pt x="56" y="75"/>
                </a:cubicBezTo>
                <a:cubicBezTo>
                  <a:pt x="59" y="78"/>
                  <a:pt x="64" y="78"/>
                  <a:pt x="67" y="75"/>
                </a:cubicBezTo>
                <a:cubicBezTo>
                  <a:pt x="72" y="70"/>
                  <a:pt x="72" y="70"/>
                  <a:pt x="72" y="70"/>
                </a:cubicBezTo>
                <a:cubicBezTo>
                  <a:pt x="75" y="67"/>
                  <a:pt x="75" y="62"/>
                  <a:pt x="72" y="59"/>
                </a:cubicBezTo>
                <a:lnTo>
                  <a:pt x="55" y="42"/>
                </a:lnTo>
                <a:close/>
                <a:moveTo>
                  <a:pt x="62" y="71"/>
                </a:moveTo>
                <a:cubicBezTo>
                  <a:pt x="62" y="72"/>
                  <a:pt x="60" y="72"/>
                  <a:pt x="60" y="71"/>
                </a:cubicBezTo>
                <a:cubicBezTo>
                  <a:pt x="45" y="57"/>
                  <a:pt x="45" y="57"/>
                  <a:pt x="45" y="57"/>
                </a:cubicBezTo>
                <a:cubicBezTo>
                  <a:pt x="44" y="56"/>
                  <a:pt x="44" y="55"/>
                  <a:pt x="45" y="54"/>
                </a:cubicBezTo>
                <a:cubicBezTo>
                  <a:pt x="46" y="54"/>
                  <a:pt x="47" y="54"/>
                  <a:pt x="48" y="54"/>
                </a:cubicBezTo>
                <a:cubicBezTo>
                  <a:pt x="62" y="69"/>
                  <a:pt x="62" y="69"/>
                  <a:pt x="62" y="69"/>
                </a:cubicBezTo>
                <a:cubicBezTo>
                  <a:pt x="63" y="69"/>
                  <a:pt x="63" y="71"/>
                  <a:pt x="62" y="71"/>
                </a:cubicBezTo>
                <a:close/>
                <a:moveTo>
                  <a:pt x="69" y="65"/>
                </a:moveTo>
                <a:cubicBezTo>
                  <a:pt x="68" y="66"/>
                  <a:pt x="67" y="66"/>
                  <a:pt x="66" y="65"/>
                </a:cubicBezTo>
                <a:cubicBezTo>
                  <a:pt x="52" y="51"/>
                  <a:pt x="52" y="51"/>
                  <a:pt x="52" y="51"/>
                </a:cubicBezTo>
                <a:cubicBezTo>
                  <a:pt x="51" y="50"/>
                  <a:pt x="51" y="49"/>
                  <a:pt x="52" y="48"/>
                </a:cubicBezTo>
                <a:cubicBezTo>
                  <a:pt x="52" y="47"/>
                  <a:pt x="54" y="47"/>
                  <a:pt x="54" y="48"/>
                </a:cubicBezTo>
                <a:cubicBezTo>
                  <a:pt x="69" y="62"/>
                  <a:pt x="69" y="62"/>
                  <a:pt x="69" y="62"/>
                </a:cubicBezTo>
                <a:cubicBezTo>
                  <a:pt x="69" y="63"/>
                  <a:pt x="69" y="64"/>
                  <a:pt x="69" y="6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4" name="Text Box 26"/>
          <p:cNvSpPr txBox="1">
            <a:spLocks noChangeArrowheads="1"/>
          </p:cNvSpPr>
          <p:nvPr/>
        </p:nvSpPr>
        <p:spPr bwMode="auto">
          <a:xfrm>
            <a:off x="3895660" y="4264242"/>
            <a:ext cx="906017" cy="913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Font typeface="Arial" panose="020B0604020202020204" pitchFamily="34" charset="0"/>
              <a:buNone/>
              <a:defRPr/>
            </a:pPr>
            <a:r>
              <a:rPr lang="zh-CN" altLang="zh-CN" sz="5335"/>
              <a:t>03</a:t>
            </a:r>
          </a:p>
        </p:txBody>
      </p:sp>
      <p:sp>
        <p:nvSpPr>
          <p:cNvPr id="15" name="文本框 67"/>
          <p:cNvSpPr txBox="1">
            <a:spLocks noChangeArrowheads="1"/>
          </p:cNvSpPr>
          <p:nvPr/>
        </p:nvSpPr>
        <p:spPr bwMode="auto">
          <a:xfrm>
            <a:off x="6162025" y="4456571"/>
            <a:ext cx="2751524"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200" b="1" dirty="0">
                <a:latin typeface="幼圆" panose="02010509060101010101" pitchFamily="49" charset="-122"/>
                <a:ea typeface="幼圆" panose="02010509060101010101" pitchFamily="49" charset="-122"/>
                <a:cs typeface="微软雅黑" panose="020B0503020204020204" pitchFamily="34" charset="-122"/>
              </a:rPr>
              <a:t>系统设计</a:t>
            </a:r>
          </a:p>
        </p:txBody>
      </p:sp>
      <p:sp>
        <p:nvSpPr>
          <p:cNvPr id="16" name="Oval 19"/>
          <p:cNvSpPr>
            <a:spLocks noChangeArrowheads="1"/>
          </p:cNvSpPr>
          <p:nvPr/>
        </p:nvSpPr>
        <p:spPr bwMode="auto">
          <a:xfrm>
            <a:off x="5162958" y="5411201"/>
            <a:ext cx="770467" cy="774700"/>
          </a:xfrm>
          <a:prstGeom prst="ellipse">
            <a:avLst/>
          </a:prstGeom>
          <a:solidFill>
            <a:srgbClr val="FEB4BD"/>
          </a:solidFill>
          <a:ln w="12700">
            <a:solidFill>
              <a:srgbClr val="FEB4BD"/>
            </a:solidFill>
            <a:rou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17" name="Freeform 20"/>
          <p:cNvSpPr>
            <a:spLocks noEditPoints="1"/>
          </p:cNvSpPr>
          <p:nvPr/>
        </p:nvSpPr>
        <p:spPr bwMode="auto">
          <a:xfrm>
            <a:off x="5391558" y="5635568"/>
            <a:ext cx="313267" cy="325967"/>
          </a:xfrm>
          <a:custGeom>
            <a:avLst/>
            <a:gdLst>
              <a:gd name="T0" fmla="*/ 586 w 71"/>
              <a:gd name="T1" fmla="*/ 52 h 74"/>
              <a:gd name="T2" fmla="*/ 586 w 71"/>
              <a:gd name="T3" fmla="*/ 44 h 74"/>
              <a:gd name="T4" fmla="*/ 461 w 71"/>
              <a:gd name="T5" fmla="*/ 0 h 74"/>
              <a:gd name="T6" fmla="*/ 344 w 71"/>
              <a:gd name="T7" fmla="*/ 44 h 74"/>
              <a:gd name="T8" fmla="*/ 292 w 71"/>
              <a:gd name="T9" fmla="*/ 100 h 74"/>
              <a:gd name="T10" fmla="*/ 292 w 71"/>
              <a:gd name="T11" fmla="*/ 173 h 74"/>
              <a:gd name="T12" fmla="*/ 369 w 71"/>
              <a:gd name="T13" fmla="*/ 173 h 74"/>
              <a:gd name="T14" fmla="*/ 417 w 71"/>
              <a:gd name="T15" fmla="*/ 117 h 74"/>
              <a:gd name="T16" fmla="*/ 461 w 71"/>
              <a:gd name="T17" fmla="*/ 100 h 74"/>
              <a:gd name="T18" fmla="*/ 509 w 71"/>
              <a:gd name="T19" fmla="*/ 117 h 74"/>
              <a:gd name="T20" fmla="*/ 517 w 71"/>
              <a:gd name="T21" fmla="*/ 125 h 74"/>
              <a:gd name="T22" fmla="*/ 534 w 71"/>
              <a:gd name="T23" fmla="*/ 173 h 74"/>
              <a:gd name="T24" fmla="*/ 517 w 71"/>
              <a:gd name="T25" fmla="*/ 216 h 74"/>
              <a:gd name="T26" fmla="*/ 400 w 71"/>
              <a:gd name="T27" fmla="*/ 341 h 74"/>
              <a:gd name="T28" fmla="*/ 344 w 71"/>
              <a:gd name="T29" fmla="*/ 360 h 74"/>
              <a:gd name="T30" fmla="*/ 300 w 71"/>
              <a:gd name="T31" fmla="*/ 341 h 74"/>
              <a:gd name="T32" fmla="*/ 300 w 71"/>
              <a:gd name="T33" fmla="*/ 333 h 74"/>
              <a:gd name="T34" fmla="*/ 225 w 71"/>
              <a:gd name="T35" fmla="*/ 408 h 74"/>
              <a:gd name="T36" fmla="*/ 225 w 71"/>
              <a:gd name="T37" fmla="*/ 416 h 74"/>
              <a:gd name="T38" fmla="*/ 344 w 71"/>
              <a:gd name="T39" fmla="*/ 460 h 74"/>
              <a:gd name="T40" fmla="*/ 344 w 71"/>
              <a:gd name="T41" fmla="*/ 460 h 74"/>
              <a:gd name="T42" fmla="*/ 469 w 71"/>
              <a:gd name="T43" fmla="*/ 416 h 74"/>
              <a:gd name="T44" fmla="*/ 586 w 71"/>
              <a:gd name="T45" fmla="*/ 289 h 74"/>
              <a:gd name="T46" fmla="*/ 644 w 71"/>
              <a:gd name="T47" fmla="*/ 173 h 74"/>
              <a:gd name="T48" fmla="*/ 586 w 71"/>
              <a:gd name="T49" fmla="*/ 52 h 74"/>
              <a:gd name="T50" fmla="*/ 281 w 71"/>
              <a:gd name="T51" fmla="*/ 493 h 74"/>
              <a:gd name="T52" fmla="*/ 225 w 71"/>
              <a:gd name="T53" fmla="*/ 549 h 74"/>
              <a:gd name="T54" fmla="*/ 183 w 71"/>
              <a:gd name="T55" fmla="*/ 568 h 74"/>
              <a:gd name="T56" fmla="*/ 135 w 71"/>
              <a:gd name="T57" fmla="*/ 549 h 74"/>
              <a:gd name="T58" fmla="*/ 125 w 71"/>
              <a:gd name="T59" fmla="*/ 541 h 74"/>
              <a:gd name="T60" fmla="*/ 108 w 71"/>
              <a:gd name="T61" fmla="*/ 493 h 74"/>
              <a:gd name="T62" fmla="*/ 125 w 71"/>
              <a:gd name="T63" fmla="*/ 450 h 74"/>
              <a:gd name="T64" fmla="*/ 244 w 71"/>
              <a:gd name="T65" fmla="*/ 325 h 74"/>
              <a:gd name="T66" fmla="*/ 300 w 71"/>
              <a:gd name="T67" fmla="*/ 308 h 74"/>
              <a:gd name="T68" fmla="*/ 344 w 71"/>
              <a:gd name="T69" fmla="*/ 325 h 74"/>
              <a:gd name="T70" fmla="*/ 344 w 71"/>
              <a:gd name="T71" fmla="*/ 333 h 74"/>
              <a:gd name="T72" fmla="*/ 344 w 71"/>
              <a:gd name="T73" fmla="*/ 333 h 74"/>
              <a:gd name="T74" fmla="*/ 417 w 71"/>
              <a:gd name="T75" fmla="*/ 260 h 74"/>
              <a:gd name="T76" fmla="*/ 417 w 71"/>
              <a:gd name="T77" fmla="*/ 252 h 74"/>
              <a:gd name="T78" fmla="*/ 409 w 71"/>
              <a:gd name="T79" fmla="*/ 243 h 74"/>
              <a:gd name="T80" fmla="*/ 392 w 71"/>
              <a:gd name="T81" fmla="*/ 233 h 74"/>
              <a:gd name="T82" fmla="*/ 300 w 71"/>
              <a:gd name="T83" fmla="*/ 208 h 74"/>
              <a:gd name="T84" fmla="*/ 173 w 71"/>
              <a:gd name="T85" fmla="*/ 252 h 74"/>
              <a:gd name="T86" fmla="*/ 56 w 71"/>
              <a:gd name="T87" fmla="*/ 377 h 74"/>
              <a:gd name="T88" fmla="*/ 0 w 71"/>
              <a:gd name="T89" fmla="*/ 493 h 74"/>
              <a:gd name="T90" fmla="*/ 56 w 71"/>
              <a:gd name="T91" fmla="*/ 616 h 74"/>
              <a:gd name="T92" fmla="*/ 56 w 71"/>
              <a:gd name="T93" fmla="*/ 624 h 74"/>
              <a:gd name="T94" fmla="*/ 183 w 71"/>
              <a:gd name="T95" fmla="*/ 666 h 74"/>
              <a:gd name="T96" fmla="*/ 183 w 71"/>
              <a:gd name="T97" fmla="*/ 666 h 74"/>
              <a:gd name="T98" fmla="*/ 300 w 71"/>
              <a:gd name="T99" fmla="*/ 624 h 74"/>
              <a:gd name="T100" fmla="*/ 352 w 71"/>
              <a:gd name="T101" fmla="*/ 568 h 74"/>
              <a:gd name="T102" fmla="*/ 352 w 71"/>
              <a:gd name="T103" fmla="*/ 493 h 74"/>
              <a:gd name="T104" fmla="*/ 281 w 71"/>
              <a:gd name="T105" fmla="*/ 493 h 7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1" h="74">
                <a:moveTo>
                  <a:pt x="65" y="6"/>
                </a:moveTo>
                <a:cubicBezTo>
                  <a:pt x="65" y="5"/>
                  <a:pt x="65" y="5"/>
                  <a:pt x="65" y="5"/>
                </a:cubicBezTo>
                <a:cubicBezTo>
                  <a:pt x="61" y="1"/>
                  <a:pt x="56" y="0"/>
                  <a:pt x="51" y="0"/>
                </a:cubicBezTo>
                <a:cubicBezTo>
                  <a:pt x="47" y="0"/>
                  <a:pt x="42" y="1"/>
                  <a:pt x="38" y="5"/>
                </a:cubicBezTo>
                <a:cubicBezTo>
                  <a:pt x="32" y="11"/>
                  <a:pt x="32" y="11"/>
                  <a:pt x="32" y="11"/>
                </a:cubicBezTo>
                <a:cubicBezTo>
                  <a:pt x="30" y="13"/>
                  <a:pt x="30" y="17"/>
                  <a:pt x="32" y="19"/>
                </a:cubicBezTo>
                <a:cubicBezTo>
                  <a:pt x="35" y="21"/>
                  <a:pt x="38" y="21"/>
                  <a:pt x="41" y="19"/>
                </a:cubicBezTo>
                <a:cubicBezTo>
                  <a:pt x="46" y="13"/>
                  <a:pt x="46" y="13"/>
                  <a:pt x="46" y="13"/>
                </a:cubicBezTo>
                <a:cubicBezTo>
                  <a:pt x="48" y="12"/>
                  <a:pt x="50" y="11"/>
                  <a:pt x="51" y="11"/>
                </a:cubicBezTo>
                <a:cubicBezTo>
                  <a:pt x="53" y="11"/>
                  <a:pt x="55" y="12"/>
                  <a:pt x="56" y="13"/>
                </a:cubicBezTo>
                <a:cubicBezTo>
                  <a:pt x="57" y="14"/>
                  <a:pt x="57" y="14"/>
                  <a:pt x="57" y="14"/>
                </a:cubicBezTo>
                <a:cubicBezTo>
                  <a:pt x="58" y="15"/>
                  <a:pt x="59" y="17"/>
                  <a:pt x="59" y="19"/>
                </a:cubicBezTo>
                <a:cubicBezTo>
                  <a:pt x="59" y="21"/>
                  <a:pt x="58" y="23"/>
                  <a:pt x="57" y="24"/>
                </a:cubicBezTo>
                <a:cubicBezTo>
                  <a:pt x="44" y="38"/>
                  <a:pt x="44" y="38"/>
                  <a:pt x="44" y="38"/>
                </a:cubicBezTo>
                <a:cubicBezTo>
                  <a:pt x="42" y="39"/>
                  <a:pt x="40" y="40"/>
                  <a:pt x="38" y="40"/>
                </a:cubicBezTo>
                <a:cubicBezTo>
                  <a:pt x="37" y="40"/>
                  <a:pt x="35" y="39"/>
                  <a:pt x="33" y="38"/>
                </a:cubicBezTo>
                <a:cubicBezTo>
                  <a:pt x="33" y="37"/>
                  <a:pt x="33" y="37"/>
                  <a:pt x="33" y="37"/>
                </a:cubicBezTo>
                <a:cubicBezTo>
                  <a:pt x="25" y="45"/>
                  <a:pt x="25" y="45"/>
                  <a:pt x="25" y="45"/>
                </a:cubicBezTo>
                <a:cubicBezTo>
                  <a:pt x="25" y="46"/>
                  <a:pt x="25" y="46"/>
                  <a:pt x="25" y="46"/>
                </a:cubicBezTo>
                <a:cubicBezTo>
                  <a:pt x="29" y="50"/>
                  <a:pt x="34" y="51"/>
                  <a:pt x="38" y="51"/>
                </a:cubicBezTo>
                <a:cubicBezTo>
                  <a:pt x="38" y="51"/>
                  <a:pt x="38" y="51"/>
                  <a:pt x="38" y="51"/>
                </a:cubicBezTo>
                <a:cubicBezTo>
                  <a:pt x="43" y="51"/>
                  <a:pt x="48" y="50"/>
                  <a:pt x="52" y="46"/>
                </a:cubicBezTo>
                <a:cubicBezTo>
                  <a:pt x="65" y="32"/>
                  <a:pt x="65" y="32"/>
                  <a:pt x="65" y="32"/>
                </a:cubicBezTo>
                <a:cubicBezTo>
                  <a:pt x="69" y="29"/>
                  <a:pt x="71" y="24"/>
                  <a:pt x="71" y="19"/>
                </a:cubicBezTo>
                <a:cubicBezTo>
                  <a:pt x="71" y="14"/>
                  <a:pt x="69" y="9"/>
                  <a:pt x="65" y="6"/>
                </a:cubicBezTo>
                <a:close/>
                <a:moveTo>
                  <a:pt x="31" y="55"/>
                </a:moveTo>
                <a:cubicBezTo>
                  <a:pt x="25" y="61"/>
                  <a:pt x="25" y="61"/>
                  <a:pt x="25" y="61"/>
                </a:cubicBezTo>
                <a:cubicBezTo>
                  <a:pt x="23" y="62"/>
                  <a:pt x="21" y="63"/>
                  <a:pt x="20" y="63"/>
                </a:cubicBezTo>
                <a:cubicBezTo>
                  <a:pt x="18" y="63"/>
                  <a:pt x="16" y="62"/>
                  <a:pt x="15" y="61"/>
                </a:cubicBezTo>
                <a:cubicBezTo>
                  <a:pt x="14" y="60"/>
                  <a:pt x="14" y="60"/>
                  <a:pt x="14" y="60"/>
                </a:cubicBezTo>
                <a:cubicBezTo>
                  <a:pt x="13" y="59"/>
                  <a:pt x="12" y="57"/>
                  <a:pt x="12" y="55"/>
                </a:cubicBezTo>
                <a:cubicBezTo>
                  <a:pt x="12" y="53"/>
                  <a:pt x="13" y="51"/>
                  <a:pt x="14" y="50"/>
                </a:cubicBezTo>
                <a:cubicBezTo>
                  <a:pt x="27" y="36"/>
                  <a:pt x="27" y="36"/>
                  <a:pt x="27" y="36"/>
                </a:cubicBezTo>
                <a:cubicBezTo>
                  <a:pt x="29" y="35"/>
                  <a:pt x="31" y="34"/>
                  <a:pt x="33" y="34"/>
                </a:cubicBezTo>
                <a:cubicBezTo>
                  <a:pt x="34" y="34"/>
                  <a:pt x="36" y="35"/>
                  <a:pt x="38" y="36"/>
                </a:cubicBezTo>
                <a:cubicBezTo>
                  <a:pt x="38" y="37"/>
                  <a:pt x="38" y="37"/>
                  <a:pt x="38" y="37"/>
                </a:cubicBezTo>
                <a:cubicBezTo>
                  <a:pt x="38" y="37"/>
                  <a:pt x="38" y="37"/>
                  <a:pt x="38" y="37"/>
                </a:cubicBezTo>
                <a:cubicBezTo>
                  <a:pt x="46" y="29"/>
                  <a:pt x="46" y="29"/>
                  <a:pt x="46" y="29"/>
                </a:cubicBezTo>
                <a:cubicBezTo>
                  <a:pt x="46" y="28"/>
                  <a:pt x="46" y="28"/>
                  <a:pt x="46" y="28"/>
                </a:cubicBezTo>
                <a:cubicBezTo>
                  <a:pt x="45" y="27"/>
                  <a:pt x="45" y="27"/>
                  <a:pt x="45" y="27"/>
                </a:cubicBezTo>
                <a:cubicBezTo>
                  <a:pt x="44" y="27"/>
                  <a:pt x="44" y="26"/>
                  <a:pt x="43" y="26"/>
                </a:cubicBezTo>
                <a:cubicBezTo>
                  <a:pt x="40" y="24"/>
                  <a:pt x="36" y="23"/>
                  <a:pt x="33" y="23"/>
                </a:cubicBezTo>
                <a:cubicBezTo>
                  <a:pt x="28" y="23"/>
                  <a:pt x="23" y="24"/>
                  <a:pt x="19" y="28"/>
                </a:cubicBezTo>
                <a:cubicBezTo>
                  <a:pt x="6" y="42"/>
                  <a:pt x="6" y="42"/>
                  <a:pt x="6" y="42"/>
                </a:cubicBezTo>
                <a:cubicBezTo>
                  <a:pt x="2" y="45"/>
                  <a:pt x="0" y="50"/>
                  <a:pt x="0" y="55"/>
                </a:cubicBezTo>
                <a:cubicBezTo>
                  <a:pt x="0" y="60"/>
                  <a:pt x="2" y="65"/>
                  <a:pt x="6" y="68"/>
                </a:cubicBezTo>
                <a:cubicBezTo>
                  <a:pt x="6" y="69"/>
                  <a:pt x="6" y="69"/>
                  <a:pt x="6" y="69"/>
                </a:cubicBezTo>
                <a:cubicBezTo>
                  <a:pt x="10" y="73"/>
                  <a:pt x="15" y="74"/>
                  <a:pt x="20" y="74"/>
                </a:cubicBezTo>
                <a:cubicBezTo>
                  <a:pt x="20" y="74"/>
                  <a:pt x="20" y="74"/>
                  <a:pt x="20" y="74"/>
                </a:cubicBezTo>
                <a:cubicBezTo>
                  <a:pt x="24" y="74"/>
                  <a:pt x="29" y="73"/>
                  <a:pt x="33" y="69"/>
                </a:cubicBezTo>
                <a:cubicBezTo>
                  <a:pt x="39" y="63"/>
                  <a:pt x="39" y="63"/>
                  <a:pt x="39" y="63"/>
                </a:cubicBezTo>
                <a:cubicBezTo>
                  <a:pt x="41" y="61"/>
                  <a:pt x="41" y="57"/>
                  <a:pt x="39" y="55"/>
                </a:cubicBezTo>
                <a:cubicBezTo>
                  <a:pt x="37" y="53"/>
                  <a:pt x="33" y="53"/>
                  <a:pt x="31" y="5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8" name="Text Box 27"/>
          <p:cNvSpPr txBox="1">
            <a:spLocks noChangeArrowheads="1"/>
          </p:cNvSpPr>
          <p:nvPr/>
        </p:nvSpPr>
        <p:spPr bwMode="auto">
          <a:xfrm>
            <a:off x="3922592" y="5301134"/>
            <a:ext cx="906017" cy="913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Font typeface="Arial" panose="020B0604020202020204" pitchFamily="34" charset="0"/>
              <a:buNone/>
              <a:defRPr/>
            </a:pPr>
            <a:r>
              <a:rPr lang="zh-CN" altLang="zh-CN" sz="5335"/>
              <a:t>04</a:t>
            </a:r>
          </a:p>
        </p:txBody>
      </p:sp>
      <p:sp>
        <p:nvSpPr>
          <p:cNvPr id="19" name="文本框 68"/>
          <p:cNvSpPr txBox="1">
            <a:spLocks noChangeArrowheads="1"/>
          </p:cNvSpPr>
          <p:nvPr/>
        </p:nvSpPr>
        <p:spPr bwMode="auto">
          <a:xfrm>
            <a:off x="6162025" y="5510455"/>
            <a:ext cx="32834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200" b="1" dirty="0">
                <a:latin typeface="幼圆" panose="02010509060101010101" pitchFamily="49" charset="-122"/>
                <a:ea typeface="幼圆" panose="02010509060101010101" pitchFamily="49" charset="-122"/>
                <a:cs typeface="微软雅黑" panose="020B0503020204020204" pitchFamily="34" charset="-122"/>
              </a:rPr>
              <a:t>功能实现</a:t>
            </a:r>
          </a:p>
        </p:txBody>
      </p:sp>
    </p:spTree>
  </p:cSld>
  <p:clrMapOvr>
    <a:masterClrMapping/>
  </p:clrMapOvr>
  <mc:AlternateContent xmlns:mc="http://schemas.openxmlformats.org/markup-compatibility/2006" xmlns:p14="http://schemas.microsoft.com/office/powerpoint/2010/main">
    <mc:Choice Requires="p14">
      <p:transition spd="slow" p14:dur="2000" advTm="1000">
        <p14:prism isContent="1"/>
      </p:transition>
    </mc:Choice>
    <mc:Fallback xmlns="">
      <p:transition spd="slow" advTm="1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nvSpPr>
        <p:spPr>
          <a:xfrm>
            <a:off x="-106791" y="394844"/>
            <a:ext cx="4028135" cy="470257"/>
          </a:xfrm>
          <a:prstGeom prst="rect">
            <a:avLst/>
          </a:prstGeom>
          <a:noFill/>
        </p:spPr>
        <p:txBody>
          <a:bodyPr wrap="square" rtlCol="0" anchor="ctr">
            <a:spAutoFit/>
          </a:bodyPr>
          <a:lstStyle/>
          <a:p>
            <a:pPr algn="ctr">
              <a:lnSpc>
                <a:spcPct val="110000"/>
              </a:lnSpc>
            </a:pP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rPr>
              <a:t>修改、添加商品信息</a:t>
            </a:r>
          </a:p>
        </p:txBody>
      </p:sp>
      <p:sp>
        <p:nvSpPr>
          <p:cNvPr id="6" name="文本框 5">
            <a:extLst>
              <a:ext uri="{FF2B5EF4-FFF2-40B4-BE49-F238E27FC236}">
                <a16:creationId xmlns:a16="http://schemas.microsoft.com/office/drawing/2014/main" id="{858411AE-606B-439D-BBB4-9B6F8C1F675A}"/>
              </a:ext>
            </a:extLst>
          </p:cNvPr>
          <p:cNvSpPr txBox="1"/>
          <p:nvPr/>
        </p:nvSpPr>
        <p:spPr>
          <a:xfrm>
            <a:off x="2647634" y="2105891"/>
            <a:ext cx="1569660" cy="369332"/>
          </a:xfrm>
          <a:prstGeom prst="rect">
            <a:avLst/>
          </a:prstGeom>
          <a:noFill/>
        </p:spPr>
        <p:txBody>
          <a:bodyPr wrap="none" rtlCol="0">
            <a:spAutoFit/>
          </a:bodyPr>
          <a:lstStyle/>
          <a:p>
            <a:r>
              <a:rPr lang="zh-CN" altLang="en-US" dirty="0"/>
              <a:t>添加商品信息</a:t>
            </a:r>
          </a:p>
        </p:txBody>
      </p:sp>
      <p:sp>
        <p:nvSpPr>
          <p:cNvPr id="7" name="文本框 6">
            <a:extLst>
              <a:ext uri="{FF2B5EF4-FFF2-40B4-BE49-F238E27FC236}">
                <a16:creationId xmlns:a16="http://schemas.microsoft.com/office/drawing/2014/main" id="{EE48C293-E773-4B69-BFCC-36FDB4C03961}"/>
              </a:ext>
            </a:extLst>
          </p:cNvPr>
          <p:cNvSpPr txBox="1"/>
          <p:nvPr/>
        </p:nvSpPr>
        <p:spPr>
          <a:xfrm>
            <a:off x="7974708" y="2105891"/>
            <a:ext cx="1569660" cy="369332"/>
          </a:xfrm>
          <a:prstGeom prst="rect">
            <a:avLst/>
          </a:prstGeom>
          <a:noFill/>
        </p:spPr>
        <p:txBody>
          <a:bodyPr wrap="none" rtlCol="0">
            <a:spAutoFit/>
          </a:bodyPr>
          <a:lstStyle/>
          <a:p>
            <a:r>
              <a:rPr lang="zh-CN" altLang="en-US" dirty="0"/>
              <a:t>修改商品信息</a:t>
            </a:r>
          </a:p>
        </p:txBody>
      </p:sp>
      <p:sp>
        <p:nvSpPr>
          <p:cNvPr id="8" name="文本框 7">
            <a:extLst>
              <a:ext uri="{FF2B5EF4-FFF2-40B4-BE49-F238E27FC236}">
                <a16:creationId xmlns:a16="http://schemas.microsoft.com/office/drawing/2014/main" id="{6E99204C-8AAD-479D-81C2-9B79C500B904}"/>
              </a:ext>
            </a:extLst>
          </p:cNvPr>
          <p:cNvSpPr txBox="1"/>
          <p:nvPr/>
        </p:nvSpPr>
        <p:spPr>
          <a:xfrm>
            <a:off x="442632" y="1012797"/>
            <a:ext cx="4801314" cy="369332"/>
          </a:xfrm>
          <a:prstGeom prst="rect">
            <a:avLst/>
          </a:prstGeom>
          <a:noFill/>
        </p:spPr>
        <p:txBody>
          <a:bodyPr wrap="none" rtlCol="0">
            <a:spAutoFit/>
          </a:bodyPr>
          <a:lstStyle/>
          <a:p>
            <a:r>
              <a:rPr lang="zh-CN" altLang="en-US" dirty="0"/>
              <a:t>添加、修改操作时能够同步与数据库进行更新</a:t>
            </a:r>
            <a:endParaRPr lang="en-US" altLang="zh-CN" dirty="0"/>
          </a:p>
        </p:txBody>
      </p:sp>
      <p:pic>
        <p:nvPicPr>
          <p:cNvPr id="4" name="图片 3">
            <a:extLst>
              <a:ext uri="{FF2B5EF4-FFF2-40B4-BE49-F238E27FC236}">
                <a16:creationId xmlns:a16="http://schemas.microsoft.com/office/drawing/2014/main" id="{D425E816-ED67-4219-A1C9-2D8023B87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907" y="2700814"/>
            <a:ext cx="3745657" cy="3762342"/>
          </a:xfrm>
          <a:prstGeom prst="rect">
            <a:avLst/>
          </a:prstGeom>
        </p:spPr>
      </p:pic>
      <p:pic>
        <p:nvPicPr>
          <p:cNvPr id="10" name="图片 9">
            <a:extLst>
              <a:ext uri="{FF2B5EF4-FFF2-40B4-BE49-F238E27FC236}">
                <a16:creationId xmlns:a16="http://schemas.microsoft.com/office/drawing/2014/main" id="{4E91A012-0AEC-414B-97BC-87EE0847D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2533" y="2700814"/>
            <a:ext cx="3754009" cy="3762342"/>
          </a:xfrm>
          <a:prstGeom prst="rect">
            <a:avLst/>
          </a:prstGeom>
        </p:spPr>
      </p:pic>
    </p:spTree>
    <p:extLst>
      <p:ext uri="{BB962C8B-B14F-4D97-AF65-F5344CB8AC3E}">
        <p14:creationId xmlns:p14="http://schemas.microsoft.com/office/powerpoint/2010/main" val="1091785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7113" y="1529890"/>
            <a:ext cx="6937773" cy="1899110"/>
          </a:xfrm>
          <a:prstGeom prst="rect">
            <a:avLst/>
          </a:prstGeom>
        </p:spPr>
        <p:txBody>
          <a:bodyPr wrap="square">
            <a:spAutoFit/>
          </a:bodyPr>
          <a:lstStyle/>
          <a:p>
            <a:pPr algn="ctr">
              <a:lnSpc>
                <a:spcPct val="150000"/>
              </a:lnSpc>
            </a:pPr>
            <a:r>
              <a:rPr lang="en-US" altLang="zh-CN" sz="8800" spc="600" dirty="0">
                <a:latin typeface="Comic Sans MS" panose="030F0702030302020204" pitchFamily="66" charset="0"/>
                <a:ea typeface="微软雅黑" panose="020B0503020204020204" pitchFamily="34" charset="-122"/>
              </a:rPr>
              <a:t>THANKS!</a:t>
            </a:r>
            <a:endParaRPr lang="zh-CN" altLang="en-US" sz="8800" spc="600" dirty="0">
              <a:latin typeface="Comic Sans MS" panose="030F0702030302020204" pitchFamily="66" charset="0"/>
              <a:ea typeface="微软雅黑" panose="020B0503020204020204" pitchFamily="34" charset="-122"/>
            </a:endParaRPr>
          </a:p>
        </p:txBody>
      </p:sp>
      <p:sp>
        <p:nvSpPr>
          <p:cNvPr id="3" name="Text Box 2"/>
          <p:cNvSpPr txBox="1">
            <a:spLocks noChangeArrowheads="1"/>
          </p:cNvSpPr>
          <p:nvPr/>
        </p:nvSpPr>
        <p:spPr bwMode="auto">
          <a:xfrm>
            <a:off x="3383540" y="3885777"/>
            <a:ext cx="5780136" cy="830997"/>
          </a:xfrm>
          <a:prstGeom prst="rect">
            <a:avLst/>
          </a:prstGeom>
          <a:noFill/>
          <a:ln w="9525">
            <a:noFill/>
            <a:miter lim="800000"/>
          </a:ln>
        </p:spPr>
        <p:txBody>
          <a:bodyPr wrap="square">
            <a:spAutoFit/>
          </a:bodyPr>
          <a:lstStyle/>
          <a:p>
            <a:pPr algn="dist">
              <a:defRPr/>
            </a:pPr>
            <a:r>
              <a:rPr lang="zh-CN" altLang="en-US" sz="4800" b="1" dirty="0">
                <a:latin typeface="幼圆" panose="02010509060101010101" pitchFamily="49" charset="-122"/>
                <a:ea typeface="幼圆" panose="02010509060101010101" pitchFamily="49" charset="-122"/>
              </a:rPr>
              <a:t>感谢聆听 请多指点</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1000">
        <p15:prstTrans prst="curtains"/>
      </p:transition>
    </mc:Choice>
    <mc:Fallback xmlns="">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
          <p:cNvSpPr txBox="1">
            <a:spLocks noChangeArrowheads="1"/>
          </p:cNvSpPr>
          <p:nvPr/>
        </p:nvSpPr>
        <p:spPr bwMode="auto">
          <a:xfrm>
            <a:off x="3236953" y="2485693"/>
            <a:ext cx="7315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8000" b="1" dirty="0">
                <a:latin typeface="Courier New" panose="02070309020205020404" pitchFamily="49" charset="0"/>
                <a:ea typeface="Yuanti SC" charset="-122"/>
                <a:cs typeface="Courier New" panose="02070309020205020404" pitchFamily="49" charset="0"/>
              </a:rPr>
              <a:t>  </a:t>
            </a:r>
            <a:r>
              <a:rPr kumimoji="1" lang="en-US" altLang="zh-CN" sz="8000" b="1" dirty="0">
                <a:latin typeface="Courier New" panose="02070309020205020404" pitchFamily="49" charset="0"/>
                <a:ea typeface="Yuanti SC" charset="-122"/>
                <a:cs typeface="Courier New" panose="02070309020205020404" pitchFamily="49" charset="0"/>
              </a:rPr>
              <a:t>PART</a:t>
            </a:r>
            <a:r>
              <a:rPr kumimoji="1" lang="zh-CN" altLang="en-US" sz="8000" b="1" dirty="0">
                <a:latin typeface="Courier New" panose="02070309020205020404" pitchFamily="49" charset="0"/>
                <a:ea typeface="Yuanti SC" charset="-122"/>
                <a:cs typeface="Courier New" panose="02070309020205020404" pitchFamily="49" charset="0"/>
              </a:rPr>
              <a:t> </a:t>
            </a:r>
            <a:r>
              <a:rPr kumimoji="1" lang="en-US" altLang="zh-CN" sz="8000" b="1" dirty="0">
                <a:latin typeface="Courier New" panose="02070309020205020404" pitchFamily="49" charset="0"/>
                <a:ea typeface="Yuanti SC" charset="-122"/>
                <a:cs typeface="Courier New" panose="02070309020205020404" pitchFamily="49" charset="0"/>
              </a:rPr>
              <a:t>1</a:t>
            </a:r>
            <a:endParaRPr kumimoji="1" lang="zh-CN" altLang="en-US" sz="13800" b="1" dirty="0">
              <a:latin typeface="Courier New" panose="02070309020205020404" pitchFamily="49" charset="0"/>
              <a:ea typeface="Yuanti SC" charset="-122"/>
              <a:cs typeface="Courier New" panose="02070309020205020404" pitchFamily="49" charset="0"/>
            </a:endParaRPr>
          </a:p>
        </p:txBody>
      </p:sp>
      <p:sp>
        <p:nvSpPr>
          <p:cNvPr id="4" name="矩形 70"/>
          <p:cNvSpPr>
            <a:spLocks noChangeArrowheads="1"/>
          </p:cNvSpPr>
          <p:nvPr/>
        </p:nvSpPr>
        <p:spPr bwMode="auto">
          <a:xfrm>
            <a:off x="3680837" y="3809132"/>
            <a:ext cx="52649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3600" spc="600" dirty="0">
                <a:latin typeface="Gill Sans MT" panose="020B0502020104020203" pitchFamily="34" charset="0"/>
                <a:ea typeface="Yuanti SC" charset="-122"/>
                <a:cs typeface="Yuanti SC" charset="-122"/>
              </a:rPr>
              <a:t>系 统 分 析</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fallOver"/>
      </p:transition>
    </mc:Choice>
    <mc:Fallback xmlns="">
      <p:transition spd="slow" advTm="1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1"/>
          <p:cNvSpPr/>
          <p:nvPr/>
        </p:nvSpPr>
        <p:spPr>
          <a:xfrm rot="5400000">
            <a:off x="4346501" y="2343600"/>
            <a:ext cx="1749499" cy="1749499"/>
          </a:xfrm>
          <a:custGeom>
            <a:avLst/>
            <a:gdLst>
              <a:gd name="connsiteX0" fmla="*/ 1170025 w 2340050"/>
              <a:gd name="connsiteY0" fmla="*/ 356633 h 2340050"/>
              <a:gd name="connsiteX1" fmla="*/ 356634 w 2340050"/>
              <a:gd name="connsiteY1" fmla="*/ 1170024 h 2340050"/>
              <a:gd name="connsiteX2" fmla="*/ 1170025 w 2340050"/>
              <a:gd name="connsiteY2" fmla="*/ 1983415 h 2340050"/>
              <a:gd name="connsiteX3" fmla="*/ 1983416 w 2340050"/>
              <a:gd name="connsiteY3" fmla="*/ 1170024 h 2340050"/>
              <a:gd name="connsiteX4" fmla="*/ 1983416 w 2340050"/>
              <a:gd name="connsiteY4" fmla="*/ 356633 h 2340050"/>
              <a:gd name="connsiteX5" fmla="*/ 1170026 w 2340050"/>
              <a:gd name="connsiteY5" fmla="*/ 0 h 2340050"/>
              <a:gd name="connsiteX6" fmla="*/ 2340050 w 2340050"/>
              <a:gd name="connsiteY6" fmla="*/ 0 h 2340050"/>
              <a:gd name="connsiteX7" fmla="*/ 2340050 w 2340050"/>
              <a:gd name="connsiteY7" fmla="*/ 1170025 h 2340050"/>
              <a:gd name="connsiteX8" fmla="*/ 1170025 w 2340050"/>
              <a:gd name="connsiteY8" fmla="*/ 2340050 h 2340050"/>
              <a:gd name="connsiteX9" fmla="*/ 0 w 2340050"/>
              <a:gd name="connsiteY9" fmla="*/ 1170025 h 2340050"/>
              <a:gd name="connsiteX10" fmla="*/ 1 w 2340050"/>
              <a:gd name="connsiteY10" fmla="*/ 1170025 h 2340050"/>
              <a:gd name="connsiteX11" fmla="*/ 1170026 w 2340050"/>
              <a:gd name="connsiteY11" fmla="*/ 0 h 234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40050" h="2340050">
                <a:moveTo>
                  <a:pt x="1170025" y="356633"/>
                </a:moveTo>
                <a:cubicBezTo>
                  <a:pt x="720802" y="356633"/>
                  <a:pt x="356634" y="720801"/>
                  <a:pt x="356634" y="1170024"/>
                </a:cubicBezTo>
                <a:cubicBezTo>
                  <a:pt x="356634" y="1619247"/>
                  <a:pt x="720802" y="1983415"/>
                  <a:pt x="1170025" y="1983415"/>
                </a:cubicBezTo>
                <a:cubicBezTo>
                  <a:pt x="1619248" y="1983415"/>
                  <a:pt x="1983416" y="1619247"/>
                  <a:pt x="1983416" y="1170024"/>
                </a:cubicBezTo>
                <a:lnTo>
                  <a:pt x="1983416" y="356633"/>
                </a:lnTo>
                <a:close/>
                <a:moveTo>
                  <a:pt x="1170026" y="0"/>
                </a:moveTo>
                <a:lnTo>
                  <a:pt x="2340050" y="0"/>
                </a:lnTo>
                <a:lnTo>
                  <a:pt x="2340050" y="1170025"/>
                </a:lnTo>
                <a:cubicBezTo>
                  <a:pt x="2340050" y="1816212"/>
                  <a:pt x="1816212" y="2340050"/>
                  <a:pt x="1170025" y="2340050"/>
                </a:cubicBezTo>
                <a:cubicBezTo>
                  <a:pt x="523838" y="2340050"/>
                  <a:pt x="0" y="1816212"/>
                  <a:pt x="0" y="1170025"/>
                </a:cubicBezTo>
                <a:lnTo>
                  <a:pt x="1" y="1170025"/>
                </a:lnTo>
                <a:cubicBezTo>
                  <a:pt x="1" y="523838"/>
                  <a:pt x="523839" y="0"/>
                  <a:pt x="1170026" y="0"/>
                </a:cubicBezTo>
                <a:close/>
              </a:path>
            </a:pathLst>
          </a:custGeom>
          <a:solidFill>
            <a:srgbClr val="F7A4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latin typeface="Roboto" panose="02000000000000000000" pitchFamily="2" charset="0"/>
              <a:ea typeface="Roboto" panose="02000000000000000000" pitchFamily="2" charset="0"/>
            </a:endParaRPr>
          </a:p>
        </p:txBody>
      </p:sp>
      <p:sp>
        <p:nvSpPr>
          <p:cNvPr id="3" name="Freeform 12"/>
          <p:cNvSpPr/>
          <p:nvPr/>
        </p:nvSpPr>
        <p:spPr>
          <a:xfrm rot="16200000" flipH="1">
            <a:off x="6096000" y="2343600"/>
            <a:ext cx="1749499" cy="1749499"/>
          </a:xfrm>
          <a:custGeom>
            <a:avLst/>
            <a:gdLst>
              <a:gd name="connsiteX0" fmla="*/ 1170025 w 2340050"/>
              <a:gd name="connsiteY0" fmla="*/ 356633 h 2340050"/>
              <a:gd name="connsiteX1" fmla="*/ 356634 w 2340050"/>
              <a:gd name="connsiteY1" fmla="*/ 1170024 h 2340050"/>
              <a:gd name="connsiteX2" fmla="*/ 1170025 w 2340050"/>
              <a:gd name="connsiteY2" fmla="*/ 1983415 h 2340050"/>
              <a:gd name="connsiteX3" fmla="*/ 1983416 w 2340050"/>
              <a:gd name="connsiteY3" fmla="*/ 1170024 h 2340050"/>
              <a:gd name="connsiteX4" fmla="*/ 1983416 w 2340050"/>
              <a:gd name="connsiteY4" fmla="*/ 356633 h 2340050"/>
              <a:gd name="connsiteX5" fmla="*/ 1170026 w 2340050"/>
              <a:gd name="connsiteY5" fmla="*/ 0 h 2340050"/>
              <a:gd name="connsiteX6" fmla="*/ 2340050 w 2340050"/>
              <a:gd name="connsiteY6" fmla="*/ 0 h 2340050"/>
              <a:gd name="connsiteX7" fmla="*/ 2340050 w 2340050"/>
              <a:gd name="connsiteY7" fmla="*/ 1170025 h 2340050"/>
              <a:gd name="connsiteX8" fmla="*/ 1170025 w 2340050"/>
              <a:gd name="connsiteY8" fmla="*/ 2340050 h 2340050"/>
              <a:gd name="connsiteX9" fmla="*/ 0 w 2340050"/>
              <a:gd name="connsiteY9" fmla="*/ 1170025 h 2340050"/>
              <a:gd name="connsiteX10" fmla="*/ 1 w 2340050"/>
              <a:gd name="connsiteY10" fmla="*/ 1170025 h 2340050"/>
              <a:gd name="connsiteX11" fmla="*/ 1170026 w 2340050"/>
              <a:gd name="connsiteY11" fmla="*/ 0 h 234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40050" h="2340050">
                <a:moveTo>
                  <a:pt x="1170025" y="356633"/>
                </a:moveTo>
                <a:cubicBezTo>
                  <a:pt x="720802" y="356633"/>
                  <a:pt x="356634" y="720801"/>
                  <a:pt x="356634" y="1170024"/>
                </a:cubicBezTo>
                <a:cubicBezTo>
                  <a:pt x="356634" y="1619247"/>
                  <a:pt x="720802" y="1983415"/>
                  <a:pt x="1170025" y="1983415"/>
                </a:cubicBezTo>
                <a:cubicBezTo>
                  <a:pt x="1619248" y="1983415"/>
                  <a:pt x="1983416" y="1619247"/>
                  <a:pt x="1983416" y="1170024"/>
                </a:cubicBezTo>
                <a:lnTo>
                  <a:pt x="1983416" y="356633"/>
                </a:lnTo>
                <a:close/>
                <a:moveTo>
                  <a:pt x="1170026" y="0"/>
                </a:moveTo>
                <a:lnTo>
                  <a:pt x="2340050" y="0"/>
                </a:lnTo>
                <a:lnTo>
                  <a:pt x="2340050" y="1170025"/>
                </a:lnTo>
                <a:cubicBezTo>
                  <a:pt x="2340050" y="1816212"/>
                  <a:pt x="1816212" y="2340050"/>
                  <a:pt x="1170025" y="2340050"/>
                </a:cubicBezTo>
                <a:cubicBezTo>
                  <a:pt x="523838" y="2340050"/>
                  <a:pt x="0" y="1816212"/>
                  <a:pt x="0" y="1170025"/>
                </a:cubicBezTo>
                <a:lnTo>
                  <a:pt x="1" y="1170025"/>
                </a:lnTo>
                <a:cubicBezTo>
                  <a:pt x="1" y="523838"/>
                  <a:pt x="523839" y="0"/>
                  <a:pt x="1170026" y="0"/>
                </a:cubicBezTo>
                <a:close/>
              </a:path>
            </a:pathLst>
          </a:custGeom>
          <a:solidFill>
            <a:srgbClr val="56BDAC"/>
          </a:solidFill>
          <a:ln>
            <a:solidFill>
              <a:srgbClr val="56BD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latin typeface="Roboto" panose="02000000000000000000" pitchFamily="2" charset="0"/>
              <a:ea typeface="Roboto" panose="02000000000000000000" pitchFamily="2" charset="0"/>
            </a:endParaRPr>
          </a:p>
        </p:txBody>
      </p:sp>
      <p:sp>
        <p:nvSpPr>
          <p:cNvPr id="4" name="Freeform 13"/>
          <p:cNvSpPr/>
          <p:nvPr/>
        </p:nvSpPr>
        <p:spPr>
          <a:xfrm rot="10800000" flipH="1" flipV="1">
            <a:off x="4346501" y="4093099"/>
            <a:ext cx="1749499" cy="1749499"/>
          </a:xfrm>
          <a:custGeom>
            <a:avLst/>
            <a:gdLst>
              <a:gd name="connsiteX0" fmla="*/ 1170025 w 2340050"/>
              <a:gd name="connsiteY0" fmla="*/ 356633 h 2340050"/>
              <a:gd name="connsiteX1" fmla="*/ 356634 w 2340050"/>
              <a:gd name="connsiteY1" fmla="*/ 1170024 h 2340050"/>
              <a:gd name="connsiteX2" fmla="*/ 1170025 w 2340050"/>
              <a:gd name="connsiteY2" fmla="*/ 1983415 h 2340050"/>
              <a:gd name="connsiteX3" fmla="*/ 1983416 w 2340050"/>
              <a:gd name="connsiteY3" fmla="*/ 1170024 h 2340050"/>
              <a:gd name="connsiteX4" fmla="*/ 1983416 w 2340050"/>
              <a:gd name="connsiteY4" fmla="*/ 356633 h 2340050"/>
              <a:gd name="connsiteX5" fmla="*/ 1170026 w 2340050"/>
              <a:gd name="connsiteY5" fmla="*/ 0 h 2340050"/>
              <a:gd name="connsiteX6" fmla="*/ 2340050 w 2340050"/>
              <a:gd name="connsiteY6" fmla="*/ 0 h 2340050"/>
              <a:gd name="connsiteX7" fmla="*/ 2340050 w 2340050"/>
              <a:gd name="connsiteY7" fmla="*/ 1170025 h 2340050"/>
              <a:gd name="connsiteX8" fmla="*/ 1170025 w 2340050"/>
              <a:gd name="connsiteY8" fmla="*/ 2340050 h 2340050"/>
              <a:gd name="connsiteX9" fmla="*/ 0 w 2340050"/>
              <a:gd name="connsiteY9" fmla="*/ 1170025 h 2340050"/>
              <a:gd name="connsiteX10" fmla="*/ 1 w 2340050"/>
              <a:gd name="connsiteY10" fmla="*/ 1170025 h 2340050"/>
              <a:gd name="connsiteX11" fmla="*/ 1170026 w 2340050"/>
              <a:gd name="connsiteY11" fmla="*/ 0 h 234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40050" h="2340050">
                <a:moveTo>
                  <a:pt x="1170025" y="356633"/>
                </a:moveTo>
                <a:cubicBezTo>
                  <a:pt x="720802" y="356633"/>
                  <a:pt x="356634" y="720801"/>
                  <a:pt x="356634" y="1170024"/>
                </a:cubicBezTo>
                <a:cubicBezTo>
                  <a:pt x="356634" y="1619247"/>
                  <a:pt x="720802" y="1983415"/>
                  <a:pt x="1170025" y="1983415"/>
                </a:cubicBezTo>
                <a:cubicBezTo>
                  <a:pt x="1619248" y="1983415"/>
                  <a:pt x="1983416" y="1619247"/>
                  <a:pt x="1983416" y="1170024"/>
                </a:cubicBezTo>
                <a:lnTo>
                  <a:pt x="1983416" y="356633"/>
                </a:lnTo>
                <a:close/>
                <a:moveTo>
                  <a:pt x="1170026" y="0"/>
                </a:moveTo>
                <a:lnTo>
                  <a:pt x="2340050" y="0"/>
                </a:lnTo>
                <a:lnTo>
                  <a:pt x="2340050" y="1170025"/>
                </a:lnTo>
                <a:cubicBezTo>
                  <a:pt x="2340050" y="1816212"/>
                  <a:pt x="1816212" y="2340050"/>
                  <a:pt x="1170025" y="2340050"/>
                </a:cubicBezTo>
                <a:cubicBezTo>
                  <a:pt x="523838" y="2340050"/>
                  <a:pt x="0" y="1816212"/>
                  <a:pt x="0" y="1170025"/>
                </a:cubicBezTo>
                <a:lnTo>
                  <a:pt x="1" y="1170025"/>
                </a:lnTo>
                <a:cubicBezTo>
                  <a:pt x="1" y="523838"/>
                  <a:pt x="523839" y="0"/>
                  <a:pt x="1170026" y="0"/>
                </a:cubicBezTo>
                <a:close/>
              </a:path>
            </a:pathLst>
          </a:custGeom>
          <a:solidFill>
            <a:srgbClr val="56BDAC"/>
          </a:solidFill>
          <a:ln>
            <a:solidFill>
              <a:srgbClr val="56BD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latin typeface="Roboto" panose="02000000000000000000" pitchFamily="2" charset="0"/>
              <a:ea typeface="Roboto" panose="02000000000000000000" pitchFamily="2" charset="0"/>
            </a:endParaRPr>
          </a:p>
        </p:txBody>
      </p:sp>
      <p:sp>
        <p:nvSpPr>
          <p:cNvPr id="5" name="Freeform 14"/>
          <p:cNvSpPr/>
          <p:nvPr/>
        </p:nvSpPr>
        <p:spPr>
          <a:xfrm rot="10800000" flipV="1">
            <a:off x="6096000" y="4093099"/>
            <a:ext cx="1749499" cy="1749499"/>
          </a:xfrm>
          <a:custGeom>
            <a:avLst/>
            <a:gdLst>
              <a:gd name="connsiteX0" fmla="*/ 1170025 w 2340050"/>
              <a:gd name="connsiteY0" fmla="*/ 356633 h 2340050"/>
              <a:gd name="connsiteX1" fmla="*/ 356634 w 2340050"/>
              <a:gd name="connsiteY1" fmla="*/ 1170024 h 2340050"/>
              <a:gd name="connsiteX2" fmla="*/ 1170025 w 2340050"/>
              <a:gd name="connsiteY2" fmla="*/ 1983415 h 2340050"/>
              <a:gd name="connsiteX3" fmla="*/ 1983416 w 2340050"/>
              <a:gd name="connsiteY3" fmla="*/ 1170024 h 2340050"/>
              <a:gd name="connsiteX4" fmla="*/ 1983416 w 2340050"/>
              <a:gd name="connsiteY4" fmla="*/ 356633 h 2340050"/>
              <a:gd name="connsiteX5" fmla="*/ 1170026 w 2340050"/>
              <a:gd name="connsiteY5" fmla="*/ 0 h 2340050"/>
              <a:gd name="connsiteX6" fmla="*/ 2340050 w 2340050"/>
              <a:gd name="connsiteY6" fmla="*/ 0 h 2340050"/>
              <a:gd name="connsiteX7" fmla="*/ 2340050 w 2340050"/>
              <a:gd name="connsiteY7" fmla="*/ 1170025 h 2340050"/>
              <a:gd name="connsiteX8" fmla="*/ 1170025 w 2340050"/>
              <a:gd name="connsiteY8" fmla="*/ 2340050 h 2340050"/>
              <a:gd name="connsiteX9" fmla="*/ 0 w 2340050"/>
              <a:gd name="connsiteY9" fmla="*/ 1170025 h 2340050"/>
              <a:gd name="connsiteX10" fmla="*/ 1 w 2340050"/>
              <a:gd name="connsiteY10" fmla="*/ 1170025 h 2340050"/>
              <a:gd name="connsiteX11" fmla="*/ 1170026 w 2340050"/>
              <a:gd name="connsiteY11" fmla="*/ 0 h 234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40050" h="2340050">
                <a:moveTo>
                  <a:pt x="1170025" y="356633"/>
                </a:moveTo>
                <a:cubicBezTo>
                  <a:pt x="720802" y="356633"/>
                  <a:pt x="356634" y="720801"/>
                  <a:pt x="356634" y="1170024"/>
                </a:cubicBezTo>
                <a:cubicBezTo>
                  <a:pt x="356634" y="1619247"/>
                  <a:pt x="720802" y="1983415"/>
                  <a:pt x="1170025" y="1983415"/>
                </a:cubicBezTo>
                <a:cubicBezTo>
                  <a:pt x="1619248" y="1983415"/>
                  <a:pt x="1983416" y="1619247"/>
                  <a:pt x="1983416" y="1170024"/>
                </a:cubicBezTo>
                <a:lnTo>
                  <a:pt x="1983416" y="356633"/>
                </a:lnTo>
                <a:close/>
                <a:moveTo>
                  <a:pt x="1170026" y="0"/>
                </a:moveTo>
                <a:lnTo>
                  <a:pt x="2340050" y="0"/>
                </a:lnTo>
                <a:lnTo>
                  <a:pt x="2340050" y="1170025"/>
                </a:lnTo>
                <a:cubicBezTo>
                  <a:pt x="2340050" y="1816212"/>
                  <a:pt x="1816212" y="2340050"/>
                  <a:pt x="1170025" y="2340050"/>
                </a:cubicBezTo>
                <a:cubicBezTo>
                  <a:pt x="523838" y="2340050"/>
                  <a:pt x="0" y="1816212"/>
                  <a:pt x="0" y="1170025"/>
                </a:cubicBezTo>
                <a:lnTo>
                  <a:pt x="1" y="1170025"/>
                </a:lnTo>
                <a:cubicBezTo>
                  <a:pt x="1" y="523838"/>
                  <a:pt x="523839" y="0"/>
                  <a:pt x="1170026" y="0"/>
                </a:cubicBezTo>
                <a:close/>
              </a:path>
            </a:pathLst>
          </a:custGeom>
          <a:solidFill>
            <a:srgbClr val="F7A4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latin typeface="Roboto" panose="02000000000000000000" pitchFamily="2" charset="0"/>
              <a:ea typeface="Roboto" panose="02000000000000000000" pitchFamily="2" charset="0"/>
            </a:endParaRPr>
          </a:p>
        </p:txBody>
      </p:sp>
      <p:sp>
        <p:nvSpPr>
          <p:cNvPr id="6" name="文本框 5"/>
          <p:cNvSpPr txBox="1"/>
          <p:nvPr/>
        </p:nvSpPr>
        <p:spPr>
          <a:xfrm>
            <a:off x="829033" y="449307"/>
            <a:ext cx="4028135" cy="462371"/>
          </a:xfrm>
          <a:prstGeom prst="rect">
            <a:avLst/>
          </a:prstGeom>
          <a:noFill/>
        </p:spPr>
        <p:txBody>
          <a:bodyPr wrap="square" rtlCol="0" anchor="ctr">
            <a:spAutoFit/>
          </a:bodyPr>
          <a:lstStyle/>
          <a:p>
            <a:pPr>
              <a:lnSpc>
                <a:spcPct val="110000"/>
              </a:lnSpc>
            </a:pPr>
            <a:r>
              <a:rPr kumimoji="1" lang="zh-CN" altLang="en-US" sz="2400" b="1" dirty="0">
                <a:latin typeface="幼圆" panose="02010509060101010101" pitchFamily="49" charset="-122"/>
                <a:ea typeface="幼圆" panose="02010509060101010101" pitchFamily="49" charset="-122"/>
              </a:rPr>
              <a:t>系 统 分 析</a:t>
            </a:r>
            <a:endParaRPr kumimoji="1" lang="zh-CN" altLang="en-US" sz="2400" b="1" dirty="0">
              <a:latin typeface="幼圆" panose="02010509060101010101" pitchFamily="49" charset="-122"/>
              <a:ea typeface="幼圆" panose="02010509060101010101" pitchFamily="49" charset="-122"/>
              <a:cs typeface="微软雅黑" panose="020B0503020204020204" pitchFamily="34" charset="-122"/>
            </a:endParaRPr>
          </a:p>
        </p:txBody>
      </p:sp>
      <p:sp>
        <p:nvSpPr>
          <p:cNvPr id="7" name="Subtitle 2"/>
          <p:cNvSpPr txBox="1"/>
          <p:nvPr/>
        </p:nvSpPr>
        <p:spPr>
          <a:xfrm>
            <a:off x="1038687" y="1640642"/>
            <a:ext cx="3307812" cy="1380540"/>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panose="020B0306030504020204"/>
                <a:ea typeface="+mn-ea"/>
                <a:cs typeface="Open Sans Light" panose="020B0306030504020204"/>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just"/>
            <a:r>
              <a:rPr lang="zh-CN" altLang="en-US" sz="1400" kern="0" dirty="0">
                <a:solidFill>
                  <a:schemeClr val="tx1"/>
                </a:solidFill>
                <a:latin typeface="微软雅黑" panose="020B0503020204020204" pitchFamily="34" charset="-122"/>
                <a:ea typeface="微软雅黑" panose="020B0503020204020204" pitchFamily="34" charset="-122"/>
                <a:sym typeface="时尚中黑简体" charset="0"/>
              </a:rPr>
              <a:t>本系统是基于</a:t>
            </a:r>
            <a:r>
              <a:rPr lang="en-US" altLang="zh-CN" sz="1400" kern="0" dirty="0">
                <a:solidFill>
                  <a:schemeClr val="tx1"/>
                </a:solidFill>
                <a:latin typeface="微软雅黑" panose="020B0503020204020204" pitchFamily="34" charset="-122"/>
                <a:ea typeface="微软雅黑" panose="020B0503020204020204" pitchFamily="34" charset="-122"/>
                <a:sym typeface="时尚中黑简体" charset="0"/>
              </a:rPr>
              <a:t>Java SE</a:t>
            </a:r>
            <a:r>
              <a:rPr lang="zh-CN" altLang="en-US" sz="1400" kern="0" dirty="0">
                <a:solidFill>
                  <a:schemeClr val="tx1"/>
                </a:solidFill>
                <a:latin typeface="微软雅黑" panose="020B0503020204020204" pitchFamily="34" charset="-122"/>
                <a:ea typeface="微软雅黑" panose="020B0503020204020204" pitchFamily="34" charset="-122"/>
                <a:sym typeface="时尚中黑简体" charset="0"/>
              </a:rPr>
              <a:t>的电子商城，采用控制台 和 </a:t>
            </a:r>
            <a:r>
              <a:rPr lang="en-US" altLang="zh-CN" sz="1400" kern="0" dirty="0">
                <a:solidFill>
                  <a:schemeClr val="tx1"/>
                </a:solidFill>
                <a:latin typeface="微软雅黑" panose="020B0503020204020204" pitchFamily="34" charset="-122"/>
                <a:ea typeface="微软雅黑" panose="020B0503020204020204" pitchFamily="34" charset="-122"/>
                <a:sym typeface="时尚中黑简体" charset="0"/>
              </a:rPr>
              <a:t>Swing </a:t>
            </a:r>
            <a:r>
              <a:rPr lang="zh-CN" altLang="en-US" sz="1400" kern="0" dirty="0">
                <a:solidFill>
                  <a:schemeClr val="tx1"/>
                </a:solidFill>
                <a:latin typeface="微软雅黑" panose="020B0503020204020204" pitchFamily="34" charset="-122"/>
                <a:ea typeface="微软雅黑" panose="020B0503020204020204" pitchFamily="34" charset="-122"/>
                <a:sym typeface="时尚中黑简体" charset="0"/>
              </a:rPr>
              <a:t>图形可视化界面 形式接收用户输入，通过采集用户的输入信息，执行相应的程序操作。界面简洁美观，且操作简单明了。</a:t>
            </a:r>
            <a:endParaRPr lang="en-US" altLang="zh-CN" sz="1400" kern="0" dirty="0">
              <a:solidFill>
                <a:schemeClr val="tx1"/>
              </a:solidFill>
              <a:latin typeface="微软雅黑" panose="020B0503020204020204" pitchFamily="34" charset="-122"/>
              <a:ea typeface="微软雅黑" panose="020B0503020204020204" pitchFamily="34" charset="-122"/>
            </a:endParaRPr>
          </a:p>
        </p:txBody>
      </p:sp>
      <p:sp>
        <p:nvSpPr>
          <p:cNvPr id="8" name="Subtitle 2"/>
          <p:cNvSpPr txBox="1"/>
          <p:nvPr/>
        </p:nvSpPr>
        <p:spPr>
          <a:xfrm>
            <a:off x="829033" y="4656354"/>
            <a:ext cx="3407515" cy="1380540"/>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panose="020B0306030504020204"/>
                <a:ea typeface="+mn-ea"/>
                <a:cs typeface="Open Sans Light" panose="020B0306030504020204"/>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r"/>
            <a:r>
              <a:rPr lang="zh-CN" altLang="en-US" sz="1400" kern="0" dirty="0">
                <a:solidFill>
                  <a:schemeClr val="tx1"/>
                </a:solidFill>
                <a:latin typeface="微软雅黑" panose="020B0503020204020204" pitchFamily="34" charset="-122"/>
                <a:ea typeface="微软雅黑" panose="020B0503020204020204" pitchFamily="34" charset="-122"/>
              </a:rPr>
              <a:t>管理员注册能够判断用户名、密码是否符合注册要求、用户名是否重复等。管理员删除商品、用户，添加商品信息，修改商品信息等操作能够同步更新数据库。</a:t>
            </a:r>
            <a:endParaRPr lang="en-US" altLang="zh-CN" sz="1400" kern="0" dirty="0">
              <a:solidFill>
                <a:schemeClr val="tx1"/>
              </a:solidFill>
              <a:latin typeface="微软雅黑" panose="020B0503020204020204" pitchFamily="34" charset="-122"/>
              <a:ea typeface="微软雅黑" panose="020B0503020204020204" pitchFamily="34" charset="-122"/>
            </a:endParaRPr>
          </a:p>
        </p:txBody>
      </p:sp>
      <p:sp>
        <p:nvSpPr>
          <p:cNvPr id="9" name="Subtitle 2"/>
          <p:cNvSpPr txBox="1"/>
          <p:nvPr/>
        </p:nvSpPr>
        <p:spPr>
          <a:xfrm>
            <a:off x="7941091" y="1382109"/>
            <a:ext cx="3307812" cy="1639073"/>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panose="020B0306030504020204"/>
                <a:ea typeface="+mn-ea"/>
                <a:cs typeface="Open Sans Light" panose="020B0306030504020204"/>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zh-CN" altLang="en-US" sz="1400" kern="0" dirty="0">
                <a:solidFill>
                  <a:schemeClr val="tx1"/>
                </a:solidFill>
                <a:latin typeface="微软雅黑" panose="020B0503020204020204" pitchFamily="34" charset="-122"/>
                <a:ea typeface="微软雅黑" panose="020B0503020204020204" pitchFamily="34" charset="-122"/>
                <a:sym typeface="时尚中黑简体" charset="0"/>
              </a:rPr>
              <a:t>用户注册能够判断用户名、密码等是否符合注册要求、用户名是否重复。用户登录能够进行用户名、密码的检验。用户购买商品能够进行商品的检验以及商品库存的同步跟新，以及数据库的同步更新。用户进行操作时能够有所提示。</a:t>
            </a:r>
            <a:endParaRPr lang="en-US" altLang="zh-CN" sz="1400" kern="0" dirty="0">
              <a:solidFill>
                <a:schemeClr val="tx1"/>
              </a:solidFill>
              <a:latin typeface="微软雅黑" panose="020B0503020204020204" pitchFamily="34" charset="-122"/>
              <a:ea typeface="微软雅黑" panose="020B0503020204020204" pitchFamily="34" charset="-122"/>
            </a:endParaRPr>
          </a:p>
        </p:txBody>
      </p:sp>
      <p:sp>
        <p:nvSpPr>
          <p:cNvPr id="10" name="Subtitle 2"/>
          <p:cNvSpPr txBox="1"/>
          <p:nvPr/>
        </p:nvSpPr>
        <p:spPr>
          <a:xfrm>
            <a:off x="8055155" y="4656354"/>
            <a:ext cx="3307812" cy="1380540"/>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panose="020B0306030504020204"/>
                <a:ea typeface="+mn-ea"/>
                <a:cs typeface="Open Sans Light" panose="020B0306030504020204"/>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zh-CN" altLang="en-US" sz="1400" kern="0" dirty="0">
                <a:solidFill>
                  <a:schemeClr val="tx1"/>
                </a:solidFill>
                <a:latin typeface="微软雅黑" panose="020B0503020204020204" pitchFamily="34" charset="-122"/>
                <a:ea typeface="微软雅黑" panose="020B0503020204020204" pitchFamily="34" charset="-122"/>
                <a:sym typeface="时尚中黑简体" charset="0"/>
              </a:rPr>
              <a:t>用户能够通过自己的身份证号码、电子邮箱地址能够找回自己的账户和密码。管理员退出登录、用户退出登录、退出商城能够让其有所考虑选择，避免误触操作。</a:t>
            </a:r>
            <a:endParaRPr lang="en-US" altLang="zh-CN" sz="1400" kern="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90"/>
                                          </p:val>
                                        </p:tav>
                                        <p:tav tm="100000">
                                          <p:val>
                                            <p:fltVal val="0"/>
                                          </p:val>
                                        </p:tav>
                                      </p:tavLst>
                                    </p:anim>
                                    <p:animEffect transition="in" filter="fade">
                                      <p:cBhvr>
                                        <p:cTn id="10" dur="500"/>
                                        <p:tgtEl>
                                          <p:spTgt spid="3"/>
                                        </p:tgtEl>
                                      </p:cBhvr>
                                    </p:animEffect>
                                  </p:childTnLst>
                                </p:cTn>
                              </p:par>
                            </p:childTnLst>
                          </p:cTn>
                        </p:par>
                        <p:par>
                          <p:cTn id="11" fill="hold">
                            <p:stCondLst>
                              <p:cond delay="500"/>
                            </p:stCondLst>
                            <p:childTnLst>
                              <p:par>
                                <p:cTn id="12" presetID="3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 calcmode="lin" valueType="num">
                                      <p:cBhvr>
                                        <p:cTn id="16" dur="500" fill="hold"/>
                                        <p:tgtEl>
                                          <p:spTgt spid="2"/>
                                        </p:tgtEl>
                                        <p:attrNameLst>
                                          <p:attrName>style.rotation</p:attrName>
                                        </p:attrNameLst>
                                      </p:cBhvr>
                                      <p:tavLst>
                                        <p:tav tm="0">
                                          <p:val>
                                            <p:fltVal val="90"/>
                                          </p:val>
                                        </p:tav>
                                        <p:tav tm="100000">
                                          <p:val>
                                            <p:fltVal val="0"/>
                                          </p:val>
                                        </p:tav>
                                      </p:tavLst>
                                    </p:anim>
                                    <p:animEffect transition="in" filter="fade">
                                      <p:cBhvr>
                                        <p:cTn id="17" dur="500"/>
                                        <p:tgtEl>
                                          <p:spTgt spid="2"/>
                                        </p:tgtEl>
                                      </p:cBhvr>
                                    </p:animEffect>
                                  </p:childTnLst>
                                </p:cTn>
                              </p:par>
                            </p:childTnLst>
                          </p:cTn>
                        </p:par>
                        <p:par>
                          <p:cTn id="18" fill="hold">
                            <p:stCondLst>
                              <p:cond delay="1000"/>
                            </p:stCondLst>
                            <p:childTnLst>
                              <p:par>
                                <p:cTn id="19" presetID="31"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 calcmode="lin" valueType="num">
                                      <p:cBhvr>
                                        <p:cTn id="23" dur="500" fill="hold"/>
                                        <p:tgtEl>
                                          <p:spTgt spid="5"/>
                                        </p:tgtEl>
                                        <p:attrNameLst>
                                          <p:attrName>style.rotation</p:attrName>
                                        </p:attrNameLst>
                                      </p:cBhvr>
                                      <p:tavLst>
                                        <p:tav tm="0">
                                          <p:val>
                                            <p:fltVal val="90"/>
                                          </p:val>
                                        </p:tav>
                                        <p:tav tm="100000">
                                          <p:val>
                                            <p:fltVal val="0"/>
                                          </p:val>
                                        </p:tav>
                                      </p:tavLst>
                                    </p:anim>
                                    <p:animEffect transition="in" filter="fade">
                                      <p:cBhvr>
                                        <p:cTn id="24" dur="500"/>
                                        <p:tgtEl>
                                          <p:spTgt spid="5"/>
                                        </p:tgtEl>
                                      </p:cBhvr>
                                    </p:animEffect>
                                  </p:childTnLst>
                                </p:cTn>
                              </p:par>
                            </p:childTnLst>
                          </p:cTn>
                        </p:par>
                        <p:par>
                          <p:cTn id="25" fill="hold">
                            <p:stCondLst>
                              <p:cond delay="1500"/>
                            </p:stCondLst>
                            <p:childTnLst>
                              <p:par>
                                <p:cTn id="26" presetID="31" presetClass="entr" presetSubtype="0"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anim calcmode="lin" valueType="num">
                                      <p:cBhvr>
                                        <p:cTn id="30" dur="500" fill="hold"/>
                                        <p:tgtEl>
                                          <p:spTgt spid="4"/>
                                        </p:tgtEl>
                                        <p:attrNameLst>
                                          <p:attrName>style.rotation</p:attrName>
                                        </p:attrNameLst>
                                      </p:cBhvr>
                                      <p:tavLst>
                                        <p:tav tm="0">
                                          <p:val>
                                            <p:fltVal val="90"/>
                                          </p:val>
                                        </p:tav>
                                        <p:tav tm="100000">
                                          <p:val>
                                            <p:fltVal val="0"/>
                                          </p:val>
                                        </p:tav>
                                      </p:tavLst>
                                    </p:anim>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
          <p:cNvSpPr txBox="1">
            <a:spLocks noChangeArrowheads="1"/>
          </p:cNvSpPr>
          <p:nvPr/>
        </p:nvSpPr>
        <p:spPr bwMode="auto">
          <a:xfrm>
            <a:off x="3236953" y="2485693"/>
            <a:ext cx="7315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8000" b="1" dirty="0">
                <a:latin typeface="Courier New" panose="02070309020205020404" pitchFamily="49" charset="0"/>
                <a:ea typeface="Yuanti SC" charset="-122"/>
                <a:cs typeface="Courier New" panose="02070309020205020404" pitchFamily="49" charset="0"/>
              </a:rPr>
              <a:t>  </a:t>
            </a:r>
            <a:r>
              <a:rPr kumimoji="1" lang="en-US" altLang="zh-CN" sz="8000" b="1" dirty="0">
                <a:latin typeface="Courier New" panose="02070309020205020404" pitchFamily="49" charset="0"/>
                <a:ea typeface="Yuanti SC" charset="-122"/>
                <a:cs typeface="Courier New" panose="02070309020205020404" pitchFamily="49" charset="0"/>
              </a:rPr>
              <a:t>PART</a:t>
            </a:r>
            <a:r>
              <a:rPr kumimoji="1" lang="zh-CN" altLang="en-US" sz="8000" b="1" dirty="0">
                <a:latin typeface="Courier New" panose="02070309020205020404" pitchFamily="49" charset="0"/>
                <a:ea typeface="Yuanti SC" charset="-122"/>
                <a:cs typeface="Courier New" panose="02070309020205020404" pitchFamily="49" charset="0"/>
              </a:rPr>
              <a:t> </a:t>
            </a:r>
            <a:r>
              <a:rPr kumimoji="1" lang="en-US" altLang="zh-CN" sz="8000" b="1" dirty="0">
                <a:latin typeface="Courier New" panose="02070309020205020404" pitchFamily="49" charset="0"/>
                <a:ea typeface="Yuanti SC" charset="-122"/>
                <a:cs typeface="Courier New" panose="02070309020205020404" pitchFamily="49" charset="0"/>
              </a:rPr>
              <a:t>2</a:t>
            </a:r>
            <a:endParaRPr kumimoji="1" lang="zh-CN" altLang="en-US" sz="13800" b="1" dirty="0">
              <a:latin typeface="Courier New" panose="02070309020205020404" pitchFamily="49" charset="0"/>
              <a:ea typeface="Yuanti SC" charset="-122"/>
              <a:cs typeface="Courier New" panose="02070309020205020404" pitchFamily="49" charset="0"/>
            </a:endParaRPr>
          </a:p>
        </p:txBody>
      </p:sp>
      <p:sp>
        <p:nvSpPr>
          <p:cNvPr id="4" name="矩形 70"/>
          <p:cNvSpPr>
            <a:spLocks noChangeArrowheads="1"/>
          </p:cNvSpPr>
          <p:nvPr/>
        </p:nvSpPr>
        <p:spPr bwMode="auto">
          <a:xfrm>
            <a:off x="3680837" y="3809132"/>
            <a:ext cx="52649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3600" spc="600" dirty="0">
                <a:latin typeface="Gill Sans MT" panose="020B0502020104020203" pitchFamily="34" charset="0"/>
                <a:ea typeface="Yuanti SC" charset="-122"/>
                <a:cs typeface="Yuanti SC" charset="-122"/>
              </a:rPr>
              <a:t>设 计 思 想</a:t>
            </a:r>
          </a:p>
        </p:txBody>
      </p:sp>
    </p:spTree>
    <p:extLst>
      <p:ext uri="{BB962C8B-B14F-4D97-AF65-F5344CB8AC3E}">
        <p14:creationId xmlns:p14="http://schemas.microsoft.com/office/powerpoint/2010/main" val="3844930139"/>
      </p:ext>
    </p:extLst>
  </p:cSld>
  <p:clrMapOvr>
    <a:masterClrMapping/>
  </p:clrMapOvr>
  <mc:AlternateContent xmlns:mc="http://schemas.openxmlformats.org/markup-compatibility/2006" xmlns:p14="http://schemas.microsoft.com/office/powerpoint/2010/main">
    <mc:Choice Requires="p14">
      <p:transition spd="slow" p14:dur="1300" advTm="1000">
        <p14:pan dir="u"/>
      </p:transition>
    </mc:Choice>
    <mc:Fallback xmlns="">
      <p:transition spd="slow" advTm="1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nvSpPr>
        <p:spPr>
          <a:xfrm>
            <a:off x="-706706" y="355432"/>
            <a:ext cx="4028135" cy="470257"/>
          </a:xfrm>
          <a:prstGeom prst="rect">
            <a:avLst/>
          </a:prstGeom>
          <a:noFill/>
        </p:spPr>
        <p:txBody>
          <a:bodyPr wrap="square" rtlCol="0" anchor="ctr">
            <a:spAutoFit/>
          </a:bodyPr>
          <a:lstStyle/>
          <a:p>
            <a:pPr algn="ctr">
              <a:lnSpc>
                <a:spcPct val="110000"/>
              </a:lnSpc>
            </a:pPr>
            <a:r>
              <a:rPr kumimoji="1" lang="zh-CN" altLang="en-US" sz="2400" dirty="0">
                <a:latin typeface="微软雅黑" panose="020B0503020204020204" pitchFamily="34" charset="-122"/>
                <a:ea typeface="微软雅黑" panose="020B0503020204020204" pitchFamily="34" charset="-122"/>
              </a:rPr>
              <a:t>设 计 思 想</a:t>
            </a:r>
            <a:endPar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1"/>
          <p:cNvSpPr/>
          <p:nvPr/>
        </p:nvSpPr>
        <p:spPr>
          <a:xfrm>
            <a:off x="1233714" y="2125434"/>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979760" y="2125434"/>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725807" y="2125434"/>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33714" y="3968749"/>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979760" y="3968749"/>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725807" y="3968749"/>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1122455" y="2107596"/>
            <a:ext cx="2454998" cy="1288779"/>
            <a:chOff x="6585160" y="1274751"/>
            <a:chExt cx="2454998" cy="1288779"/>
          </a:xfrm>
        </p:grpSpPr>
        <p:sp>
          <p:nvSpPr>
            <p:cNvPr id="13" name="矩形 12"/>
            <p:cNvSpPr/>
            <p:nvPr/>
          </p:nvSpPr>
          <p:spPr>
            <a:xfrm>
              <a:off x="6585160" y="1820698"/>
              <a:ext cx="2454998" cy="7428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注册、登录、退出系统是系统基本功能，能够检验用户和管理员信息是否正确、符合要求。</a:t>
              </a:r>
            </a:p>
          </p:txBody>
        </p:sp>
        <p:sp>
          <p:nvSpPr>
            <p:cNvPr id="14" name="矩形 13"/>
            <p:cNvSpPr/>
            <p:nvPr/>
          </p:nvSpPr>
          <p:spPr>
            <a:xfrm>
              <a:off x="6691672" y="1274751"/>
              <a:ext cx="2241974" cy="403316"/>
            </a:xfrm>
            <a:prstGeom prst="rect">
              <a:avLst/>
            </a:prstGeom>
            <a:solidFill>
              <a:srgbClr val="FEB4BD"/>
            </a:solidFill>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基 本 功 能</a:t>
              </a:r>
            </a:p>
          </p:txBody>
        </p:sp>
      </p:grpSp>
      <p:grpSp>
        <p:nvGrpSpPr>
          <p:cNvPr id="15" name="组合 14"/>
          <p:cNvGrpSpPr/>
          <p:nvPr/>
        </p:nvGrpSpPr>
        <p:grpSpPr>
          <a:xfrm>
            <a:off x="4868500" y="2107596"/>
            <a:ext cx="2454998" cy="1505569"/>
            <a:chOff x="6585160" y="1274751"/>
            <a:chExt cx="2454998" cy="1505569"/>
          </a:xfrm>
        </p:grpSpPr>
        <p:sp>
          <p:nvSpPr>
            <p:cNvPr id="16" name="矩形 15"/>
            <p:cNvSpPr/>
            <p:nvPr/>
          </p:nvSpPr>
          <p:spPr>
            <a:xfrm>
              <a:off x="6585160" y="1820698"/>
              <a:ext cx="2454998" cy="95962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用户登录后方可进行此操作（登录校验），获取数据库中的商品列表（数据库交互），</a:t>
              </a:r>
              <a:r>
                <a:rPr lang="en-US" altLang="zh-CN" sz="1200" dirty="0">
                  <a:solidFill>
                    <a:schemeClr val="tx1">
                      <a:lumMod val="50000"/>
                      <a:lumOff val="50000"/>
                    </a:schemeClr>
                  </a:solidFill>
                </a:rPr>
                <a:t>Swing </a:t>
              </a:r>
              <a:r>
                <a:rPr lang="zh-CN" altLang="en-US" sz="1200" dirty="0">
                  <a:solidFill>
                    <a:schemeClr val="tx1">
                      <a:lumMod val="50000"/>
                      <a:lumOff val="50000"/>
                    </a:schemeClr>
                  </a:solidFill>
                </a:rPr>
                <a:t>图形可视化界面做展示。</a:t>
              </a:r>
            </a:p>
          </p:txBody>
        </p:sp>
        <p:sp>
          <p:nvSpPr>
            <p:cNvPr id="17" name="矩形 16"/>
            <p:cNvSpPr/>
            <p:nvPr/>
          </p:nvSpPr>
          <p:spPr>
            <a:xfrm>
              <a:off x="6691672" y="1274751"/>
              <a:ext cx="2241974" cy="403316"/>
            </a:xfrm>
            <a:prstGeom prst="rect">
              <a:avLst/>
            </a:prstGeom>
            <a:solidFill>
              <a:srgbClr val="56BDAC"/>
            </a:solidFill>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查 看 商 城</a:t>
              </a:r>
            </a:p>
          </p:txBody>
        </p:sp>
      </p:grpSp>
      <p:grpSp>
        <p:nvGrpSpPr>
          <p:cNvPr id="18" name="组合 17"/>
          <p:cNvGrpSpPr/>
          <p:nvPr/>
        </p:nvGrpSpPr>
        <p:grpSpPr>
          <a:xfrm>
            <a:off x="8614548" y="2107596"/>
            <a:ext cx="2454998" cy="1510378"/>
            <a:chOff x="6585160" y="1274751"/>
            <a:chExt cx="2454998" cy="1510378"/>
          </a:xfrm>
        </p:grpSpPr>
        <p:sp>
          <p:nvSpPr>
            <p:cNvPr id="19" name="矩形 18"/>
            <p:cNvSpPr/>
            <p:nvPr/>
          </p:nvSpPr>
          <p:spPr>
            <a:xfrm>
              <a:off x="6585160" y="1820698"/>
              <a:ext cx="2454998" cy="9644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简易的购物车功能，查看当前登录用户购买的商品列表，通过数据库存储用户的购买信息、消费记录（数据库交互）。</a:t>
              </a:r>
            </a:p>
          </p:txBody>
        </p:sp>
        <p:sp>
          <p:nvSpPr>
            <p:cNvPr id="20" name="矩形 19"/>
            <p:cNvSpPr/>
            <p:nvPr/>
          </p:nvSpPr>
          <p:spPr>
            <a:xfrm>
              <a:off x="6691672" y="1274751"/>
              <a:ext cx="2241974" cy="403316"/>
            </a:xfrm>
            <a:prstGeom prst="rect">
              <a:avLst/>
            </a:prstGeom>
            <a:solidFill>
              <a:srgbClr val="FEB4BD"/>
            </a:solidFill>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查看我购买的商品</a:t>
              </a:r>
            </a:p>
          </p:txBody>
        </p:sp>
      </p:grpSp>
      <p:grpSp>
        <p:nvGrpSpPr>
          <p:cNvPr id="21" name="组合 20"/>
          <p:cNvGrpSpPr/>
          <p:nvPr/>
        </p:nvGrpSpPr>
        <p:grpSpPr>
          <a:xfrm>
            <a:off x="1122455" y="3954235"/>
            <a:ext cx="2454998" cy="1510378"/>
            <a:chOff x="6585160" y="1274751"/>
            <a:chExt cx="2454998" cy="1510378"/>
          </a:xfrm>
        </p:grpSpPr>
        <p:sp>
          <p:nvSpPr>
            <p:cNvPr id="22" name="矩形 21"/>
            <p:cNvSpPr/>
            <p:nvPr/>
          </p:nvSpPr>
          <p:spPr>
            <a:xfrm>
              <a:off x="6585160" y="1820698"/>
              <a:ext cx="2454998" cy="9644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删除用户、商城信息的时候能够做到删除用户、商城的所有信息，包括用户的在商城的消费记录（数据库交互）。</a:t>
              </a:r>
            </a:p>
          </p:txBody>
        </p:sp>
        <p:sp>
          <p:nvSpPr>
            <p:cNvPr id="23" name="矩形 22"/>
            <p:cNvSpPr/>
            <p:nvPr/>
          </p:nvSpPr>
          <p:spPr>
            <a:xfrm>
              <a:off x="6691672" y="1274751"/>
              <a:ext cx="2241974" cy="403316"/>
            </a:xfrm>
            <a:prstGeom prst="rect">
              <a:avLst/>
            </a:prstGeom>
            <a:solidFill>
              <a:srgbClr val="56BDAC"/>
            </a:solidFill>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删除用户、商品</a:t>
              </a:r>
            </a:p>
          </p:txBody>
        </p:sp>
      </p:grpSp>
      <p:grpSp>
        <p:nvGrpSpPr>
          <p:cNvPr id="24" name="组合 23"/>
          <p:cNvGrpSpPr/>
          <p:nvPr/>
        </p:nvGrpSpPr>
        <p:grpSpPr>
          <a:xfrm>
            <a:off x="4868500" y="3954235"/>
            <a:ext cx="2454998" cy="1288779"/>
            <a:chOff x="6585160" y="1274751"/>
            <a:chExt cx="2454998" cy="1288779"/>
          </a:xfrm>
        </p:grpSpPr>
        <p:sp>
          <p:nvSpPr>
            <p:cNvPr id="25" name="矩形 24"/>
            <p:cNvSpPr/>
            <p:nvPr/>
          </p:nvSpPr>
          <p:spPr>
            <a:xfrm>
              <a:off x="6585160" y="1820698"/>
              <a:ext cx="2454998" cy="7428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添加、修改商品信息的同时能够同时进行数据库的更新（数据库交互）。</a:t>
              </a:r>
            </a:p>
          </p:txBody>
        </p:sp>
        <p:sp>
          <p:nvSpPr>
            <p:cNvPr id="26" name="矩形 25"/>
            <p:cNvSpPr/>
            <p:nvPr/>
          </p:nvSpPr>
          <p:spPr>
            <a:xfrm>
              <a:off x="6691672" y="1274751"/>
              <a:ext cx="2241974" cy="403316"/>
            </a:xfrm>
            <a:prstGeom prst="rect">
              <a:avLst/>
            </a:prstGeom>
            <a:solidFill>
              <a:srgbClr val="FEB4BD"/>
            </a:solidFill>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添加、修改商品</a:t>
              </a:r>
            </a:p>
          </p:txBody>
        </p:sp>
      </p:grpSp>
      <p:grpSp>
        <p:nvGrpSpPr>
          <p:cNvPr id="27" name="组合 26"/>
          <p:cNvGrpSpPr/>
          <p:nvPr/>
        </p:nvGrpSpPr>
        <p:grpSpPr>
          <a:xfrm>
            <a:off x="8614548" y="3954235"/>
            <a:ext cx="2454998" cy="1510378"/>
            <a:chOff x="6585160" y="1274751"/>
            <a:chExt cx="2454998" cy="1510378"/>
          </a:xfrm>
        </p:grpSpPr>
        <p:sp>
          <p:nvSpPr>
            <p:cNvPr id="28" name="矩形 27"/>
            <p:cNvSpPr/>
            <p:nvPr/>
          </p:nvSpPr>
          <p:spPr>
            <a:xfrm>
              <a:off x="6585160" y="1820698"/>
              <a:ext cx="2454998" cy="9644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用户在忘记账户、密码的时候能够通过用户注册时填写的身份证号码和电子邮箱地址找回用户的账号名和密码（数据库交互）。</a:t>
              </a:r>
            </a:p>
          </p:txBody>
        </p:sp>
        <p:sp>
          <p:nvSpPr>
            <p:cNvPr id="29" name="矩形 28"/>
            <p:cNvSpPr/>
            <p:nvPr/>
          </p:nvSpPr>
          <p:spPr>
            <a:xfrm>
              <a:off x="6691672" y="1274751"/>
              <a:ext cx="2241974" cy="403316"/>
            </a:xfrm>
            <a:prstGeom prst="rect">
              <a:avLst/>
            </a:prstGeom>
            <a:solidFill>
              <a:srgbClr val="56BDAC"/>
            </a:solidFill>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找回账户、密码</a:t>
              </a:r>
            </a:p>
          </p:txBody>
        </p:sp>
      </p:grpSp>
    </p:spTree>
    <p:extLst>
      <p:ext uri="{BB962C8B-B14F-4D97-AF65-F5344CB8AC3E}">
        <p14:creationId xmlns:p14="http://schemas.microsoft.com/office/powerpoint/2010/main" val="40793032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prestige"/>
      </p:transition>
    </mc:Choice>
    <mc:Fallback xmlns="">
      <p:transition spd="slow" advTm="1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
          <p:cNvSpPr txBox="1">
            <a:spLocks noChangeArrowheads="1"/>
          </p:cNvSpPr>
          <p:nvPr/>
        </p:nvSpPr>
        <p:spPr bwMode="auto">
          <a:xfrm>
            <a:off x="3236953" y="2485693"/>
            <a:ext cx="7315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8000" b="1" dirty="0">
                <a:latin typeface="Courier New" panose="02070309020205020404" pitchFamily="49" charset="0"/>
                <a:ea typeface="Yuanti SC" charset="-122"/>
                <a:cs typeface="Courier New" panose="02070309020205020404" pitchFamily="49" charset="0"/>
              </a:rPr>
              <a:t>  </a:t>
            </a:r>
            <a:r>
              <a:rPr kumimoji="1" lang="en-US" altLang="zh-CN" sz="8000" b="1" dirty="0">
                <a:latin typeface="Courier New" panose="02070309020205020404" pitchFamily="49" charset="0"/>
                <a:ea typeface="Yuanti SC" charset="-122"/>
                <a:cs typeface="Courier New" panose="02070309020205020404" pitchFamily="49" charset="0"/>
              </a:rPr>
              <a:t>PART</a:t>
            </a:r>
            <a:r>
              <a:rPr kumimoji="1" lang="zh-CN" altLang="en-US" sz="8000" b="1" dirty="0">
                <a:latin typeface="Courier New" panose="02070309020205020404" pitchFamily="49" charset="0"/>
                <a:ea typeface="Yuanti SC" charset="-122"/>
                <a:cs typeface="Courier New" panose="02070309020205020404" pitchFamily="49" charset="0"/>
              </a:rPr>
              <a:t> </a:t>
            </a:r>
            <a:r>
              <a:rPr kumimoji="1" lang="en-US" altLang="zh-CN" sz="8000" b="1" dirty="0">
                <a:latin typeface="Courier New" panose="02070309020205020404" pitchFamily="49" charset="0"/>
                <a:ea typeface="Yuanti SC" charset="-122"/>
                <a:cs typeface="Courier New" panose="02070309020205020404" pitchFamily="49" charset="0"/>
              </a:rPr>
              <a:t>3</a:t>
            </a:r>
            <a:endParaRPr kumimoji="1" lang="zh-CN" altLang="en-US" sz="13800" b="1" dirty="0">
              <a:latin typeface="Courier New" panose="02070309020205020404" pitchFamily="49" charset="0"/>
              <a:ea typeface="Yuanti SC" charset="-122"/>
              <a:cs typeface="Courier New" panose="02070309020205020404" pitchFamily="49" charset="0"/>
            </a:endParaRPr>
          </a:p>
        </p:txBody>
      </p:sp>
      <p:sp>
        <p:nvSpPr>
          <p:cNvPr id="4" name="矩形 70"/>
          <p:cNvSpPr>
            <a:spLocks noChangeArrowheads="1"/>
          </p:cNvSpPr>
          <p:nvPr/>
        </p:nvSpPr>
        <p:spPr bwMode="auto">
          <a:xfrm>
            <a:off x="3680837" y="3809132"/>
            <a:ext cx="52649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3600" spc="600" dirty="0">
                <a:latin typeface="Gill Sans MT" panose="020B0502020104020203" pitchFamily="34" charset="0"/>
                <a:ea typeface="Yuanti SC" charset="-122"/>
                <a:cs typeface="Yuanti SC" charset="-122"/>
              </a:rPr>
              <a:t>系 统 设 计</a:t>
            </a:r>
          </a:p>
        </p:txBody>
      </p:sp>
    </p:spTree>
    <p:extLst>
      <p:ext uri="{BB962C8B-B14F-4D97-AF65-F5344CB8AC3E}">
        <p14:creationId xmlns:p14="http://schemas.microsoft.com/office/powerpoint/2010/main" val="37274374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000">
        <p15:prstTrans prst="peelOff"/>
      </p:transition>
    </mc:Choice>
    <mc:Fallback xmlns="">
      <p:transition spd="slow" advTm="1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3"/>
          <p:cNvSpPr/>
          <p:nvPr/>
        </p:nvSpPr>
        <p:spPr bwMode="auto">
          <a:xfrm>
            <a:off x="5657851" y="3794673"/>
            <a:ext cx="3419475" cy="1708151"/>
          </a:xfrm>
          <a:custGeom>
            <a:avLst/>
            <a:gdLst>
              <a:gd name="T0" fmla="*/ 606 w 910"/>
              <a:gd name="T1" fmla="*/ 0 h 454"/>
              <a:gd name="T2" fmla="*/ 455 w 910"/>
              <a:gd name="T3" fmla="*/ 151 h 454"/>
              <a:gd name="T4" fmla="*/ 303 w 910"/>
              <a:gd name="T5" fmla="*/ 0 h 454"/>
              <a:gd name="T6" fmla="*/ 0 w 910"/>
              <a:gd name="T7" fmla="*/ 0 h 454"/>
              <a:gd name="T8" fmla="*/ 455 w 910"/>
              <a:gd name="T9" fmla="*/ 454 h 454"/>
              <a:gd name="T10" fmla="*/ 910 w 910"/>
              <a:gd name="T11" fmla="*/ 0 h 454"/>
              <a:gd name="T12" fmla="*/ 606 w 910"/>
              <a:gd name="T13" fmla="*/ 0 h 454"/>
            </a:gdLst>
            <a:ahLst/>
            <a:cxnLst>
              <a:cxn ang="0">
                <a:pos x="T0" y="T1"/>
              </a:cxn>
              <a:cxn ang="0">
                <a:pos x="T2" y="T3"/>
              </a:cxn>
              <a:cxn ang="0">
                <a:pos x="T4" y="T5"/>
              </a:cxn>
              <a:cxn ang="0">
                <a:pos x="T6" y="T7"/>
              </a:cxn>
              <a:cxn ang="0">
                <a:pos x="T8" y="T9"/>
              </a:cxn>
              <a:cxn ang="0">
                <a:pos x="T10" y="T11"/>
              </a:cxn>
              <a:cxn ang="0">
                <a:pos x="T12" y="T13"/>
              </a:cxn>
            </a:cxnLst>
            <a:rect l="0" t="0" r="r" b="b"/>
            <a:pathLst>
              <a:path w="910" h="454">
                <a:moveTo>
                  <a:pt x="606" y="0"/>
                </a:moveTo>
                <a:cubicBezTo>
                  <a:pt x="606" y="83"/>
                  <a:pt x="539" y="151"/>
                  <a:pt x="455" y="151"/>
                </a:cubicBezTo>
                <a:cubicBezTo>
                  <a:pt x="371" y="151"/>
                  <a:pt x="303" y="83"/>
                  <a:pt x="303" y="0"/>
                </a:cubicBezTo>
                <a:cubicBezTo>
                  <a:pt x="0" y="0"/>
                  <a:pt x="0" y="0"/>
                  <a:pt x="0" y="0"/>
                </a:cubicBezTo>
                <a:cubicBezTo>
                  <a:pt x="0" y="250"/>
                  <a:pt x="204" y="454"/>
                  <a:pt x="455" y="454"/>
                </a:cubicBezTo>
                <a:cubicBezTo>
                  <a:pt x="706" y="454"/>
                  <a:pt x="910" y="250"/>
                  <a:pt x="910" y="0"/>
                </a:cubicBezTo>
                <a:lnTo>
                  <a:pt x="606" y="0"/>
                </a:lnTo>
                <a:close/>
              </a:path>
            </a:pathLst>
          </a:custGeom>
          <a:solidFill>
            <a:schemeClr val="tx1">
              <a:alpha val="10000"/>
            </a:schemeClr>
          </a:solidFill>
          <a:ln>
            <a:noFill/>
          </a:ln>
        </p:spPr>
        <p:txBody>
          <a:bodyPr vert="horz" wrap="square" lIns="91440" tIns="45720" rIns="91440" bIns="45720" numCol="1" anchor="t" anchorCtr="0" compatLnSpc="1"/>
          <a:lstStyle/>
          <a:p>
            <a:endParaRPr lang="en-US" dirty="0">
              <a:latin typeface="+mn-ea"/>
            </a:endParaRPr>
          </a:p>
        </p:txBody>
      </p:sp>
      <p:sp>
        <p:nvSpPr>
          <p:cNvPr id="3" name="Freeform 12"/>
          <p:cNvSpPr/>
          <p:nvPr/>
        </p:nvSpPr>
        <p:spPr bwMode="auto">
          <a:xfrm>
            <a:off x="3384811" y="2083348"/>
            <a:ext cx="3419475" cy="1711325"/>
          </a:xfrm>
          <a:custGeom>
            <a:avLst/>
            <a:gdLst>
              <a:gd name="T0" fmla="*/ 455 w 910"/>
              <a:gd name="T1" fmla="*/ 0 h 455"/>
              <a:gd name="T2" fmla="*/ 0 w 910"/>
              <a:gd name="T3" fmla="*/ 455 h 455"/>
              <a:gd name="T4" fmla="*/ 304 w 910"/>
              <a:gd name="T5" fmla="*/ 455 h 455"/>
              <a:gd name="T6" fmla="*/ 455 w 910"/>
              <a:gd name="T7" fmla="*/ 303 h 455"/>
              <a:gd name="T8" fmla="*/ 607 w 910"/>
              <a:gd name="T9" fmla="*/ 455 h 455"/>
              <a:gd name="T10" fmla="*/ 910 w 910"/>
              <a:gd name="T11" fmla="*/ 455 h 455"/>
              <a:gd name="T12" fmla="*/ 455 w 910"/>
              <a:gd name="T13" fmla="*/ 0 h 455"/>
            </a:gdLst>
            <a:ahLst/>
            <a:cxnLst>
              <a:cxn ang="0">
                <a:pos x="T0" y="T1"/>
              </a:cxn>
              <a:cxn ang="0">
                <a:pos x="T2" y="T3"/>
              </a:cxn>
              <a:cxn ang="0">
                <a:pos x="T4" y="T5"/>
              </a:cxn>
              <a:cxn ang="0">
                <a:pos x="T6" y="T7"/>
              </a:cxn>
              <a:cxn ang="0">
                <a:pos x="T8" y="T9"/>
              </a:cxn>
              <a:cxn ang="0">
                <a:pos x="T10" y="T11"/>
              </a:cxn>
              <a:cxn ang="0">
                <a:pos x="T12" y="T13"/>
              </a:cxn>
            </a:cxnLst>
            <a:rect l="0" t="0" r="r" b="b"/>
            <a:pathLst>
              <a:path w="910" h="455">
                <a:moveTo>
                  <a:pt x="455" y="0"/>
                </a:moveTo>
                <a:cubicBezTo>
                  <a:pt x="204" y="0"/>
                  <a:pt x="0" y="204"/>
                  <a:pt x="0" y="455"/>
                </a:cubicBezTo>
                <a:cubicBezTo>
                  <a:pt x="304" y="455"/>
                  <a:pt x="304" y="455"/>
                  <a:pt x="304" y="455"/>
                </a:cubicBezTo>
                <a:cubicBezTo>
                  <a:pt x="304" y="371"/>
                  <a:pt x="371" y="303"/>
                  <a:pt x="455" y="303"/>
                </a:cubicBezTo>
                <a:cubicBezTo>
                  <a:pt x="539" y="303"/>
                  <a:pt x="607" y="371"/>
                  <a:pt x="607" y="455"/>
                </a:cubicBezTo>
                <a:cubicBezTo>
                  <a:pt x="910" y="455"/>
                  <a:pt x="910" y="455"/>
                  <a:pt x="910" y="455"/>
                </a:cubicBezTo>
                <a:cubicBezTo>
                  <a:pt x="910" y="204"/>
                  <a:pt x="706" y="0"/>
                  <a:pt x="455" y="0"/>
                </a:cubicBezTo>
                <a:close/>
              </a:path>
            </a:pathLst>
          </a:custGeom>
          <a:solidFill>
            <a:schemeClr val="tx1">
              <a:alpha val="10000"/>
            </a:schemeClr>
          </a:solidFill>
          <a:ln>
            <a:noFill/>
          </a:ln>
        </p:spPr>
        <p:txBody>
          <a:bodyPr vert="horz" wrap="square" lIns="91440" tIns="45720" rIns="91440" bIns="45720" numCol="1" anchor="t" anchorCtr="0" compatLnSpc="1"/>
          <a:lstStyle/>
          <a:p>
            <a:endParaRPr lang="en-US" dirty="0">
              <a:latin typeface="+mn-ea"/>
            </a:endParaRPr>
          </a:p>
        </p:txBody>
      </p:sp>
      <p:sp>
        <p:nvSpPr>
          <p:cNvPr id="4" name="Freeform 13"/>
          <p:cNvSpPr/>
          <p:nvPr/>
        </p:nvSpPr>
        <p:spPr bwMode="auto">
          <a:xfrm>
            <a:off x="1108336" y="3794673"/>
            <a:ext cx="3419475" cy="1708151"/>
          </a:xfrm>
          <a:custGeom>
            <a:avLst/>
            <a:gdLst>
              <a:gd name="T0" fmla="*/ 606 w 910"/>
              <a:gd name="T1" fmla="*/ 0 h 454"/>
              <a:gd name="T2" fmla="*/ 455 w 910"/>
              <a:gd name="T3" fmla="*/ 151 h 454"/>
              <a:gd name="T4" fmla="*/ 303 w 910"/>
              <a:gd name="T5" fmla="*/ 0 h 454"/>
              <a:gd name="T6" fmla="*/ 0 w 910"/>
              <a:gd name="T7" fmla="*/ 0 h 454"/>
              <a:gd name="T8" fmla="*/ 455 w 910"/>
              <a:gd name="T9" fmla="*/ 454 h 454"/>
              <a:gd name="T10" fmla="*/ 910 w 910"/>
              <a:gd name="T11" fmla="*/ 0 h 454"/>
              <a:gd name="T12" fmla="*/ 606 w 910"/>
              <a:gd name="T13" fmla="*/ 0 h 454"/>
            </a:gdLst>
            <a:ahLst/>
            <a:cxnLst>
              <a:cxn ang="0">
                <a:pos x="T0" y="T1"/>
              </a:cxn>
              <a:cxn ang="0">
                <a:pos x="T2" y="T3"/>
              </a:cxn>
              <a:cxn ang="0">
                <a:pos x="T4" y="T5"/>
              </a:cxn>
              <a:cxn ang="0">
                <a:pos x="T6" y="T7"/>
              </a:cxn>
              <a:cxn ang="0">
                <a:pos x="T8" y="T9"/>
              </a:cxn>
              <a:cxn ang="0">
                <a:pos x="T10" y="T11"/>
              </a:cxn>
              <a:cxn ang="0">
                <a:pos x="T12" y="T13"/>
              </a:cxn>
            </a:cxnLst>
            <a:rect l="0" t="0" r="r" b="b"/>
            <a:pathLst>
              <a:path w="910" h="454">
                <a:moveTo>
                  <a:pt x="606" y="0"/>
                </a:moveTo>
                <a:cubicBezTo>
                  <a:pt x="606" y="83"/>
                  <a:pt x="539" y="151"/>
                  <a:pt x="455" y="151"/>
                </a:cubicBezTo>
                <a:cubicBezTo>
                  <a:pt x="371" y="151"/>
                  <a:pt x="303" y="83"/>
                  <a:pt x="303" y="0"/>
                </a:cubicBezTo>
                <a:cubicBezTo>
                  <a:pt x="0" y="0"/>
                  <a:pt x="0" y="0"/>
                  <a:pt x="0" y="0"/>
                </a:cubicBezTo>
                <a:cubicBezTo>
                  <a:pt x="0" y="250"/>
                  <a:pt x="204" y="454"/>
                  <a:pt x="455" y="454"/>
                </a:cubicBezTo>
                <a:cubicBezTo>
                  <a:pt x="706" y="454"/>
                  <a:pt x="910" y="250"/>
                  <a:pt x="910" y="0"/>
                </a:cubicBezTo>
                <a:lnTo>
                  <a:pt x="606" y="0"/>
                </a:lnTo>
                <a:close/>
              </a:path>
            </a:pathLst>
          </a:custGeom>
          <a:solidFill>
            <a:schemeClr val="tx1">
              <a:alpha val="10000"/>
            </a:schemeClr>
          </a:solidFill>
          <a:ln>
            <a:noFill/>
          </a:ln>
        </p:spPr>
        <p:txBody>
          <a:bodyPr vert="horz" wrap="square" lIns="91440" tIns="45720" rIns="91440" bIns="45720" numCol="1" anchor="t" anchorCtr="0" compatLnSpc="1"/>
          <a:lstStyle/>
          <a:p>
            <a:endParaRPr lang="en-US" dirty="0">
              <a:latin typeface="+mn-ea"/>
            </a:endParaRPr>
          </a:p>
        </p:txBody>
      </p:sp>
      <p:sp>
        <p:nvSpPr>
          <p:cNvPr id="5" name="Freeform 14"/>
          <p:cNvSpPr/>
          <p:nvPr/>
        </p:nvSpPr>
        <p:spPr bwMode="auto">
          <a:xfrm>
            <a:off x="1108336" y="2083348"/>
            <a:ext cx="3419475" cy="1711325"/>
          </a:xfrm>
          <a:custGeom>
            <a:avLst/>
            <a:gdLst>
              <a:gd name="T0" fmla="*/ 455 w 910"/>
              <a:gd name="T1" fmla="*/ 0 h 455"/>
              <a:gd name="T2" fmla="*/ 0 w 910"/>
              <a:gd name="T3" fmla="*/ 455 h 455"/>
              <a:gd name="T4" fmla="*/ 303 w 910"/>
              <a:gd name="T5" fmla="*/ 455 h 455"/>
              <a:gd name="T6" fmla="*/ 455 w 910"/>
              <a:gd name="T7" fmla="*/ 303 h 455"/>
              <a:gd name="T8" fmla="*/ 606 w 910"/>
              <a:gd name="T9" fmla="*/ 455 h 455"/>
              <a:gd name="T10" fmla="*/ 910 w 910"/>
              <a:gd name="T11" fmla="*/ 455 h 455"/>
              <a:gd name="T12" fmla="*/ 455 w 910"/>
              <a:gd name="T13" fmla="*/ 0 h 455"/>
            </a:gdLst>
            <a:ahLst/>
            <a:cxnLst>
              <a:cxn ang="0">
                <a:pos x="T0" y="T1"/>
              </a:cxn>
              <a:cxn ang="0">
                <a:pos x="T2" y="T3"/>
              </a:cxn>
              <a:cxn ang="0">
                <a:pos x="T4" y="T5"/>
              </a:cxn>
              <a:cxn ang="0">
                <a:pos x="T6" y="T7"/>
              </a:cxn>
              <a:cxn ang="0">
                <a:pos x="T8" y="T9"/>
              </a:cxn>
              <a:cxn ang="0">
                <a:pos x="T10" y="T11"/>
              </a:cxn>
              <a:cxn ang="0">
                <a:pos x="T12" y="T13"/>
              </a:cxn>
            </a:cxnLst>
            <a:rect l="0" t="0" r="r" b="b"/>
            <a:pathLst>
              <a:path w="910" h="455">
                <a:moveTo>
                  <a:pt x="455" y="0"/>
                </a:moveTo>
                <a:cubicBezTo>
                  <a:pt x="204" y="0"/>
                  <a:pt x="0" y="204"/>
                  <a:pt x="0" y="455"/>
                </a:cubicBezTo>
                <a:cubicBezTo>
                  <a:pt x="303" y="455"/>
                  <a:pt x="303" y="455"/>
                  <a:pt x="303" y="455"/>
                </a:cubicBezTo>
                <a:cubicBezTo>
                  <a:pt x="303" y="371"/>
                  <a:pt x="371" y="303"/>
                  <a:pt x="455" y="303"/>
                </a:cubicBezTo>
                <a:cubicBezTo>
                  <a:pt x="539" y="303"/>
                  <a:pt x="606" y="371"/>
                  <a:pt x="606" y="455"/>
                </a:cubicBezTo>
                <a:cubicBezTo>
                  <a:pt x="910" y="455"/>
                  <a:pt x="910" y="455"/>
                  <a:pt x="910" y="455"/>
                </a:cubicBezTo>
                <a:cubicBezTo>
                  <a:pt x="910" y="204"/>
                  <a:pt x="706" y="0"/>
                  <a:pt x="455" y="0"/>
                </a:cubicBezTo>
                <a:close/>
              </a:path>
            </a:pathLst>
          </a:custGeom>
          <a:solidFill>
            <a:schemeClr val="bg1"/>
          </a:solidFill>
          <a:ln>
            <a:solidFill>
              <a:schemeClr val="bg1"/>
            </a:solidFill>
          </a:ln>
        </p:spPr>
        <p:txBody>
          <a:bodyPr vert="horz" wrap="square" lIns="457200" tIns="182880" rIns="457200" bIns="45720" numCol="1" anchor="t" anchorCtr="0" compatLnSpc="1"/>
          <a:lstStyle/>
          <a:p>
            <a:pPr algn="ctr"/>
            <a:r>
              <a:rPr lang="zh-CN" altLang="en-US" sz="2800" dirty="0">
                <a:latin typeface="微软雅黑" panose="020B0503020204020204" pitchFamily="34" charset="-122"/>
                <a:ea typeface="微软雅黑" panose="020B0503020204020204" pitchFamily="34" charset="-122"/>
              </a:rPr>
              <a:t>开 发 语 言 ：</a:t>
            </a:r>
            <a:endParaRPr lang="en-US" altLang="zh-CN" sz="2800" dirty="0">
              <a:latin typeface="微软雅黑" panose="020B0503020204020204" pitchFamily="34" charset="-122"/>
              <a:ea typeface="微软雅黑" panose="020B0503020204020204" pitchFamily="34" charset="-122"/>
            </a:endParaRPr>
          </a:p>
          <a:p>
            <a:pPr algn="ctr"/>
            <a:r>
              <a:rPr lang="en-US" altLang="zh-CN" sz="2400" dirty="0">
                <a:latin typeface="微软雅黑" panose="020B0503020204020204" pitchFamily="34" charset="-122"/>
                <a:ea typeface="微软雅黑" panose="020B0503020204020204" pitchFamily="34" charset="-122"/>
              </a:rPr>
              <a:t>J a v a</a:t>
            </a:r>
            <a:endParaRPr lang="en-US" sz="2400" dirty="0">
              <a:latin typeface="微软雅黑" panose="020B0503020204020204" pitchFamily="34" charset="-122"/>
              <a:ea typeface="微软雅黑" panose="020B0503020204020204" pitchFamily="34" charset="-122"/>
            </a:endParaRPr>
          </a:p>
        </p:txBody>
      </p:sp>
      <p:sp>
        <p:nvSpPr>
          <p:cNvPr id="6" name="Freeform 15"/>
          <p:cNvSpPr/>
          <p:nvPr/>
        </p:nvSpPr>
        <p:spPr bwMode="auto">
          <a:xfrm>
            <a:off x="3384811" y="3794673"/>
            <a:ext cx="3419475" cy="1708151"/>
          </a:xfrm>
          <a:custGeom>
            <a:avLst/>
            <a:gdLst>
              <a:gd name="T0" fmla="*/ 607 w 910"/>
              <a:gd name="T1" fmla="*/ 0 h 454"/>
              <a:gd name="T2" fmla="*/ 455 w 910"/>
              <a:gd name="T3" fmla="*/ 151 h 454"/>
              <a:gd name="T4" fmla="*/ 304 w 910"/>
              <a:gd name="T5" fmla="*/ 0 h 454"/>
              <a:gd name="T6" fmla="*/ 0 w 910"/>
              <a:gd name="T7" fmla="*/ 0 h 454"/>
              <a:gd name="T8" fmla="*/ 455 w 910"/>
              <a:gd name="T9" fmla="*/ 454 h 454"/>
              <a:gd name="T10" fmla="*/ 910 w 910"/>
              <a:gd name="T11" fmla="*/ 0 h 454"/>
              <a:gd name="T12" fmla="*/ 607 w 910"/>
              <a:gd name="T13" fmla="*/ 0 h 454"/>
            </a:gdLst>
            <a:ahLst/>
            <a:cxnLst>
              <a:cxn ang="0">
                <a:pos x="T0" y="T1"/>
              </a:cxn>
              <a:cxn ang="0">
                <a:pos x="T2" y="T3"/>
              </a:cxn>
              <a:cxn ang="0">
                <a:pos x="T4" y="T5"/>
              </a:cxn>
              <a:cxn ang="0">
                <a:pos x="T6" y="T7"/>
              </a:cxn>
              <a:cxn ang="0">
                <a:pos x="T8" y="T9"/>
              </a:cxn>
              <a:cxn ang="0">
                <a:pos x="T10" y="T11"/>
              </a:cxn>
              <a:cxn ang="0">
                <a:pos x="T12" y="T13"/>
              </a:cxn>
            </a:cxnLst>
            <a:rect l="0" t="0" r="r" b="b"/>
            <a:pathLst>
              <a:path w="910" h="454">
                <a:moveTo>
                  <a:pt x="607" y="0"/>
                </a:moveTo>
                <a:cubicBezTo>
                  <a:pt x="607" y="83"/>
                  <a:pt x="539" y="151"/>
                  <a:pt x="455" y="151"/>
                </a:cubicBezTo>
                <a:cubicBezTo>
                  <a:pt x="371" y="151"/>
                  <a:pt x="304" y="83"/>
                  <a:pt x="304" y="0"/>
                </a:cubicBezTo>
                <a:cubicBezTo>
                  <a:pt x="0" y="0"/>
                  <a:pt x="0" y="0"/>
                  <a:pt x="0" y="0"/>
                </a:cubicBezTo>
                <a:cubicBezTo>
                  <a:pt x="0" y="250"/>
                  <a:pt x="204" y="454"/>
                  <a:pt x="455" y="454"/>
                </a:cubicBezTo>
                <a:cubicBezTo>
                  <a:pt x="706" y="454"/>
                  <a:pt x="910" y="250"/>
                  <a:pt x="910" y="0"/>
                </a:cubicBezTo>
                <a:lnTo>
                  <a:pt x="607" y="0"/>
                </a:lnTo>
                <a:close/>
              </a:path>
            </a:pathLst>
          </a:custGeom>
          <a:solidFill>
            <a:srgbClr val="F7A49C"/>
          </a:solidFill>
          <a:ln>
            <a:noFill/>
          </a:ln>
        </p:spPr>
        <p:txBody>
          <a:bodyPr vert="horz" wrap="square" lIns="457200" tIns="548640" rIns="457200" bIns="45720" numCol="1" anchor="t" anchorCtr="0" compatLnSpc="1"/>
          <a:lstStyle/>
          <a:p>
            <a:pPr algn="ctr"/>
            <a:r>
              <a:rPr lang="zh-CN" altLang="en-US" sz="2800" dirty="0">
                <a:latin typeface="微软雅黑" panose="020B0503020204020204" pitchFamily="34" charset="-122"/>
                <a:ea typeface="微软雅黑" panose="020B0503020204020204" pitchFamily="34" charset="-122"/>
              </a:rPr>
              <a:t>   开 发 环 境 ：</a:t>
            </a:r>
            <a:endParaRPr lang="en-US" altLang="zh-CN" sz="1200" dirty="0">
              <a:latin typeface="微软雅黑" panose="020B0503020204020204" pitchFamily="34" charset="-122"/>
              <a:ea typeface="微软雅黑" panose="020B0503020204020204" pitchFamily="34" charset="-122"/>
            </a:endParaRPr>
          </a:p>
          <a:p>
            <a:pPr algn="ctr"/>
            <a:r>
              <a:rPr lang="en-US" altLang="zh-CN" sz="2400" dirty="0">
                <a:latin typeface="微软雅黑" panose="020B0503020204020204" pitchFamily="34" charset="-122"/>
                <a:ea typeface="微软雅黑" panose="020B0503020204020204" pitchFamily="34" charset="-122"/>
              </a:rPr>
              <a:t>Eclipse 4.7</a:t>
            </a:r>
          </a:p>
        </p:txBody>
      </p:sp>
      <p:sp>
        <p:nvSpPr>
          <p:cNvPr id="7" name="Freeform 12"/>
          <p:cNvSpPr/>
          <p:nvPr/>
        </p:nvSpPr>
        <p:spPr bwMode="auto">
          <a:xfrm>
            <a:off x="7934325" y="2083348"/>
            <a:ext cx="3419475" cy="1711325"/>
          </a:xfrm>
          <a:custGeom>
            <a:avLst/>
            <a:gdLst>
              <a:gd name="T0" fmla="*/ 455 w 910"/>
              <a:gd name="T1" fmla="*/ 0 h 455"/>
              <a:gd name="T2" fmla="*/ 0 w 910"/>
              <a:gd name="T3" fmla="*/ 455 h 455"/>
              <a:gd name="T4" fmla="*/ 304 w 910"/>
              <a:gd name="T5" fmla="*/ 455 h 455"/>
              <a:gd name="T6" fmla="*/ 455 w 910"/>
              <a:gd name="T7" fmla="*/ 303 h 455"/>
              <a:gd name="T8" fmla="*/ 607 w 910"/>
              <a:gd name="T9" fmla="*/ 455 h 455"/>
              <a:gd name="T10" fmla="*/ 910 w 910"/>
              <a:gd name="T11" fmla="*/ 455 h 455"/>
              <a:gd name="T12" fmla="*/ 455 w 910"/>
              <a:gd name="T13" fmla="*/ 0 h 455"/>
            </a:gdLst>
            <a:ahLst/>
            <a:cxnLst>
              <a:cxn ang="0">
                <a:pos x="T0" y="T1"/>
              </a:cxn>
              <a:cxn ang="0">
                <a:pos x="T2" y="T3"/>
              </a:cxn>
              <a:cxn ang="0">
                <a:pos x="T4" y="T5"/>
              </a:cxn>
              <a:cxn ang="0">
                <a:pos x="T6" y="T7"/>
              </a:cxn>
              <a:cxn ang="0">
                <a:pos x="T8" y="T9"/>
              </a:cxn>
              <a:cxn ang="0">
                <a:pos x="T10" y="T11"/>
              </a:cxn>
              <a:cxn ang="0">
                <a:pos x="T12" y="T13"/>
              </a:cxn>
            </a:cxnLst>
            <a:rect l="0" t="0" r="r" b="b"/>
            <a:pathLst>
              <a:path w="910" h="455">
                <a:moveTo>
                  <a:pt x="455" y="0"/>
                </a:moveTo>
                <a:cubicBezTo>
                  <a:pt x="204" y="0"/>
                  <a:pt x="0" y="204"/>
                  <a:pt x="0" y="455"/>
                </a:cubicBezTo>
                <a:cubicBezTo>
                  <a:pt x="304" y="455"/>
                  <a:pt x="304" y="455"/>
                  <a:pt x="304" y="455"/>
                </a:cubicBezTo>
                <a:cubicBezTo>
                  <a:pt x="304" y="371"/>
                  <a:pt x="371" y="303"/>
                  <a:pt x="455" y="303"/>
                </a:cubicBezTo>
                <a:cubicBezTo>
                  <a:pt x="539" y="303"/>
                  <a:pt x="607" y="371"/>
                  <a:pt x="607" y="455"/>
                </a:cubicBezTo>
                <a:cubicBezTo>
                  <a:pt x="910" y="455"/>
                  <a:pt x="910" y="455"/>
                  <a:pt x="910" y="455"/>
                </a:cubicBezTo>
                <a:cubicBezTo>
                  <a:pt x="910" y="204"/>
                  <a:pt x="706" y="0"/>
                  <a:pt x="455" y="0"/>
                </a:cubicBezTo>
                <a:close/>
              </a:path>
            </a:pathLst>
          </a:custGeom>
          <a:solidFill>
            <a:schemeClr val="tx1">
              <a:alpha val="10000"/>
            </a:schemeClr>
          </a:solidFill>
          <a:ln>
            <a:noFill/>
          </a:ln>
        </p:spPr>
        <p:txBody>
          <a:bodyPr vert="horz" wrap="square" lIns="91440" tIns="45720" rIns="91440" bIns="45720" numCol="1" anchor="t" anchorCtr="0" compatLnSpc="1"/>
          <a:lstStyle/>
          <a:p>
            <a:endParaRPr lang="en-US" dirty="0">
              <a:latin typeface="+mn-ea"/>
            </a:endParaRPr>
          </a:p>
        </p:txBody>
      </p:sp>
      <p:sp>
        <p:nvSpPr>
          <p:cNvPr id="8" name="Freeform 14"/>
          <p:cNvSpPr/>
          <p:nvPr/>
        </p:nvSpPr>
        <p:spPr bwMode="auto">
          <a:xfrm>
            <a:off x="5715676" y="2083348"/>
            <a:ext cx="3419475" cy="1711325"/>
          </a:xfrm>
          <a:custGeom>
            <a:avLst/>
            <a:gdLst>
              <a:gd name="T0" fmla="*/ 455 w 910"/>
              <a:gd name="T1" fmla="*/ 0 h 455"/>
              <a:gd name="T2" fmla="*/ 0 w 910"/>
              <a:gd name="T3" fmla="*/ 455 h 455"/>
              <a:gd name="T4" fmla="*/ 303 w 910"/>
              <a:gd name="T5" fmla="*/ 455 h 455"/>
              <a:gd name="T6" fmla="*/ 455 w 910"/>
              <a:gd name="T7" fmla="*/ 303 h 455"/>
              <a:gd name="T8" fmla="*/ 606 w 910"/>
              <a:gd name="T9" fmla="*/ 455 h 455"/>
              <a:gd name="T10" fmla="*/ 910 w 910"/>
              <a:gd name="T11" fmla="*/ 455 h 455"/>
              <a:gd name="T12" fmla="*/ 455 w 910"/>
              <a:gd name="T13" fmla="*/ 0 h 455"/>
            </a:gdLst>
            <a:ahLst/>
            <a:cxnLst>
              <a:cxn ang="0">
                <a:pos x="T0" y="T1"/>
              </a:cxn>
              <a:cxn ang="0">
                <a:pos x="T2" y="T3"/>
              </a:cxn>
              <a:cxn ang="0">
                <a:pos x="T4" y="T5"/>
              </a:cxn>
              <a:cxn ang="0">
                <a:pos x="T6" y="T7"/>
              </a:cxn>
              <a:cxn ang="0">
                <a:pos x="T8" y="T9"/>
              </a:cxn>
              <a:cxn ang="0">
                <a:pos x="T10" y="T11"/>
              </a:cxn>
              <a:cxn ang="0">
                <a:pos x="T12" y="T13"/>
              </a:cxn>
            </a:cxnLst>
            <a:rect l="0" t="0" r="r" b="b"/>
            <a:pathLst>
              <a:path w="910" h="455">
                <a:moveTo>
                  <a:pt x="455" y="0"/>
                </a:moveTo>
                <a:cubicBezTo>
                  <a:pt x="204" y="0"/>
                  <a:pt x="0" y="204"/>
                  <a:pt x="0" y="455"/>
                </a:cubicBezTo>
                <a:cubicBezTo>
                  <a:pt x="303" y="455"/>
                  <a:pt x="303" y="455"/>
                  <a:pt x="303" y="455"/>
                </a:cubicBezTo>
                <a:cubicBezTo>
                  <a:pt x="303" y="371"/>
                  <a:pt x="371" y="303"/>
                  <a:pt x="455" y="303"/>
                </a:cubicBezTo>
                <a:cubicBezTo>
                  <a:pt x="539" y="303"/>
                  <a:pt x="606" y="371"/>
                  <a:pt x="606" y="455"/>
                </a:cubicBezTo>
                <a:cubicBezTo>
                  <a:pt x="910" y="455"/>
                  <a:pt x="910" y="455"/>
                  <a:pt x="910" y="455"/>
                </a:cubicBezTo>
                <a:cubicBezTo>
                  <a:pt x="910" y="204"/>
                  <a:pt x="706" y="0"/>
                  <a:pt x="455" y="0"/>
                </a:cubicBezTo>
                <a:close/>
              </a:path>
            </a:pathLst>
          </a:custGeom>
          <a:solidFill>
            <a:schemeClr val="bg1"/>
          </a:solidFill>
          <a:ln>
            <a:solidFill>
              <a:schemeClr val="bg1"/>
            </a:solidFill>
          </a:ln>
        </p:spPr>
        <p:txBody>
          <a:bodyPr vert="horz" wrap="square" lIns="457200" tIns="182880" rIns="457200" bIns="45720" numCol="1" anchor="t" anchorCtr="0" compatLnSpc="1"/>
          <a:lstStyle/>
          <a:p>
            <a:pPr algn="ctr"/>
            <a:r>
              <a:rPr lang="zh-CN" altLang="en-US" sz="2800" dirty="0">
                <a:latin typeface="微软雅黑" panose="020B0503020204020204" pitchFamily="34" charset="-122"/>
                <a:ea typeface="微软雅黑" panose="020B0503020204020204" pitchFamily="34" charset="-122"/>
              </a:rPr>
              <a:t> 数  据  库：</a:t>
            </a:r>
            <a:endParaRPr lang="en-US" altLang="zh-CN" sz="2800" dirty="0">
              <a:latin typeface="微软雅黑" panose="020B0503020204020204" pitchFamily="34" charset="-122"/>
              <a:ea typeface="微软雅黑" panose="020B0503020204020204" pitchFamily="34" charset="-122"/>
            </a:endParaRPr>
          </a:p>
          <a:p>
            <a:pPr algn="ctr"/>
            <a:r>
              <a:rPr lang="en-US" altLang="zh-CN" sz="2400" dirty="0">
                <a:latin typeface="微软雅黑" panose="020B0503020204020204" pitchFamily="34" charset="-122"/>
                <a:ea typeface="微软雅黑" panose="020B0503020204020204" pitchFamily="34" charset="-122"/>
              </a:rPr>
              <a:t>MySQL</a:t>
            </a:r>
          </a:p>
        </p:txBody>
      </p:sp>
      <p:sp>
        <p:nvSpPr>
          <p:cNvPr id="9" name="Freeform 15"/>
          <p:cNvSpPr/>
          <p:nvPr/>
        </p:nvSpPr>
        <p:spPr bwMode="auto">
          <a:xfrm>
            <a:off x="7934325" y="3794673"/>
            <a:ext cx="3419475" cy="1708151"/>
          </a:xfrm>
          <a:custGeom>
            <a:avLst/>
            <a:gdLst>
              <a:gd name="T0" fmla="*/ 607 w 910"/>
              <a:gd name="T1" fmla="*/ 0 h 454"/>
              <a:gd name="T2" fmla="*/ 455 w 910"/>
              <a:gd name="T3" fmla="*/ 151 h 454"/>
              <a:gd name="T4" fmla="*/ 304 w 910"/>
              <a:gd name="T5" fmla="*/ 0 h 454"/>
              <a:gd name="T6" fmla="*/ 0 w 910"/>
              <a:gd name="T7" fmla="*/ 0 h 454"/>
              <a:gd name="T8" fmla="*/ 455 w 910"/>
              <a:gd name="T9" fmla="*/ 454 h 454"/>
              <a:gd name="T10" fmla="*/ 910 w 910"/>
              <a:gd name="T11" fmla="*/ 0 h 454"/>
              <a:gd name="T12" fmla="*/ 607 w 910"/>
              <a:gd name="T13" fmla="*/ 0 h 454"/>
            </a:gdLst>
            <a:ahLst/>
            <a:cxnLst>
              <a:cxn ang="0">
                <a:pos x="T0" y="T1"/>
              </a:cxn>
              <a:cxn ang="0">
                <a:pos x="T2" y="T3"/>
              </a:cxn>
              <a:cxn ang="0">
                <a:pos x="T4" y="T5"/>
              </a:cxn>
              <a:cxn ang="0">
                <a:pos x="T6" y="T7"/>
              </a:cxn>
              <a:cxn ang="0">
                <a:pos x="T8" y="T9"/>
              </a:cxn>
              <a:cxn ang="0">
                <a:pos x="T10" y="T11"/>
              </a:cxn>
              <a:cxn ang="0">
                <a:pos x="T12" y="T13"/>
              </a:cxn>
            </a:cxnLst>
            <a:rect l="0" t="0" r="r" b="b"/>
            <a:pathLst>
              <a:path w="910" h="454">
                <a:moveTo>
                  <a:pt x="607" y="0"/>
                </a:moveTo>
                <a:cubicBezTo>
                  <a:pt x="607" y="83"/>
                  <a:pt x="539" y="151"/>
                  <a:pt x="455" y="151"/>
                </a:cubicBezTo>
                <a:cubicBezTo>
                  <a:pt x="371" y="151"/>
                  <a:pt x="304" y="83"/>
                  <a:pt x="304" y="0"/>
                </a:cubicBezTo>
                <a:cubicBezTo>
                  <a:pt x="0" y="0"/>
                  <a:pt x="0" y="0"/>
                  <a:pt x="0" y="0"/>
                </a:cubicBezTo>
                <a:cubicBezTo>
                  <a:pt x="0" y="250"/>
                  <a:pt x="204" y="454"/>
                  <a:pt x="455" y="454"/>
                </a:cubicBezTo>
                <a:cubicBezTo>
                  <a:pt x="706" y="454"/>
                  <a:pt x="910" y="250"/>
                  <a:pt x="910" y="0"/>
                </a:cubicBezTo>
                <a:lnTo>
                  <a:pt x="607" y="0"/>
                </a:lnTo>
                <a:close/>
              </a:path>
            </a:pathLst>
          </a:custGeom>
          <a:solidFill>
            <a:srgbClr val="F7A49C"/>
          </a:solidFill>
          <a:ln>
            <a:noFill/>
          </a:ln>
        </p:spPr>
        <p:txBody>
          <a:bodyPr vert="horz" wrap="square" lIns="457200" tIns="548640" rIns="457200" bIns="45720" numCol="1" anchor="t" anchorCtr="0" compatLnSpc="1"/>
          <a:lstStyle/>
          <a:p>
            <a:pPr algn="ctr"/>
            <a:r>
              <a:rPr lang="zh-CN" altLang="en-US" sz="2800" dirty="0">
                <a:latin typeface="微软雅黑" panose="020B0503020204020204" pitchFamily="34" charset="-122"/>
                <a:ea typeface="微软雅黑" panose="020B0503020204020204" pitchFamily="34" charset="-122"/>
              </a:rPr>
              <a:t> 数 据 库 连 接：</a:t>
            </a:r>
            <a:endParaRPr lang="en-US" altLang="zh-CN" sz="2800" dirty="0">
              <a:latin typeface="微软雅黑" panose="020B0503020204020204" pitchFamily="34" charset="-122"/>
              <a:ea typeface="微软雅黑" panose="020B0503020204020204" pitchFamily="34" charset="-122"/>
            </a:endParaRPr>
          </a:p>
          <a:p>
            <a:pPr algn="ctr"/>
            <a:r>
              <a:rPr lang="en-US" sz="2400" dirty="0">
                <a:latin typeface="微软雅黑" panose="020B0503020204020204" pitchFamily="34" charset="-122"/>
                <a:ea typeface="微软雅黑" panose="020B0503020204020204" pitchFamily="34" charset="-122"/>
              </a:rPr>
              <a:t> </a:t>
            </a:r>
            <a:r>
              <a:rPr lang="en-US" sz="2400" dirty="0" err="1">
                <a:latin typeface="微软雅黑" panose="020B0503020204020204" pitchFamily="34" charset="-122"/>
                <a:ea typeface="微软雅黑" panose="020B0503020204020204" pitchFamily="34" charset="-122"/>
              </a:rPr>
              <a:t>Navicatformysql</a:t>
            </a:r>
            <a:endParaRPr lang="en-US" sz="2400" dirty="0">
              <a:latin typeface="微软雅黑" panose="020B0503020204020204" pitchFamily="34" charset="-122"/>
              <a:ea typeface="微软雅黑" panose="020B0503020204020204" pitchFamily="34" charset="-122"/>
            </a:endParaRPr>
          </a:p>
          <a:p>
            <a:pPr algn="ctr"/>
            <a:endParaRPr lang="en-US" sz="2800" dirty="0">
              <a:latin typeface="微软雅黑" panose="020B0503020204020204" pitchFamily="34" charset="-122"/>
              <a:ea typeface="微软雅黑" panose="020B0503020204020204" pitchFamily="34" charset="-122"/>
            </a:endParaRPr>
          </a:p>
        </p:txBody>
      </p:sp>
      <p:sp>
        <p:nvSpPr>
          <p:cNvPr id="10" name="Oval 13"/>
          <p:cNvSpPr/>
          <p:nvPr/>
        </p:nvSpPr>
        <p:spPr>
          <a:xfrm>
            <a:off x="2366985" y="3352463"/>
            <a:ext cx="884420" cy="884420"/>
          </a:xfrm>
          <a:prstGeom prst="ellipse">
            <a:avLst/>
          </a:prstGeom>
          <a:solidFill>
            <a:srgbClr val="F7A49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mn-ea"/>
              </a:rPr>
              <a:t>1</a:t>
            </a:r>
          </a:p>
        </p:txBody>
      </p:sp>
      <p:sp>
        <p:nvSpPr>
          <p:cNvPr id="11" name="Oval 23"/>
          <p:cNvSpPr/>
          <p:nvPr/>
        </p:nvSpPr>
        <p:spPr>
          <a:xfrm>
            <a:off x="4652338" y="3352463"/>
            <a:ext cx="884420" cy="884420"/>
          </a:xfrm>
          <a:prstGeom prst="ellipse">
            <a:avLst/>
          </a:prstGeom>
          <a:solidFill>
            <a:srgbClr val="56BDAC"/>
          </a:solidFill>
          <a:ln>
            <a:solidFill>
              <a:srgbClr val="56BD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mn-ea"/>
              </a:rPr>
              <a:t>2</a:t>
            </a:r>
          </a:p>
        </p:txBody>
      </p:sp>
      <p:sp>
        <p:nvSpPr>
          <p:cNvPr id="12" name="Oval 24"/>
          <p:cNvSpPr/>
          <p:nvPr/>
        </p:nvSpPr>
        <p:spPr>
          <a:xfrm>
            <a:off x="6916501" y="3352463"/>
            <a:ext cx="884420" cy="884420"/>
          </a:xfrm>
          <a:prstGeom prst="ellipse">
            <a:avLst/>
          </a:prstGeom>
          <a:solidFill>
            <a:srgbClr val="F7A49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mn-ea"/>
              </a:rPr>
              <a:t>3</a:t>
            </a:r>
          </a:p>
        </p:txBody>
      </p:sp>
      <p:sp>
        <p:nvSpPr>
          <p:cNvPr id="13" name="Oval 25"/>
          <p:cNvSpPr/>
          <p:nvPr/>
        </p:nvSpPr>
        <p:spPr>
          <a:xfrm>
            <a:off x="9201853" y="3352463"/>
            <a:ext cx="884420" cy="884420"/>
          </a:xfrm>
          <a:prstGeom prst="ellipse">
            <a:avLst/>
          </a:prstGeom>
          <a:solidFill>
            <a:srgbClr val="56BDAC"/>
          </a:solidFill>
          <a:ln>
            <a:solidFill>
              <a:srgbClr val="56BD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mn-ea"/>
              </a:rPr>
              <a:t>4</a:t>
            </a:r>
          </a:p>
        </p:txBody>
      </p:sp>
      <p:sp>
        <p:nvSpPr>
          <p:cNvPr id="14" name="文本框 13"/>
          <p:cNvSpPr txBox="1"/>
          <p:nvPr/>
        </p:nvSpPr>
        <p:spPr>
          <a:xfrm>
            <a:off x="-643324" y="375197"/>
            <a:ext cx="4028135" cy="470257"/>
          </a:xfrm>
          <a:prstGeom prst="rect">
            <a:avLst/>
          </a:prstGeom>
          <a:noFill/>
        </p:spPr>
        <p:txBody>
          <a:bodyPr wrap="square" rtlCol="0" anchor="ctr">
            <a:spAutoFit/>
          </a:bodyPr>
          <a:lstStyle/>
          <a:p>
            <a:pPr algn="ctr">
              <a:lnSpc>
                <a:spcPct val="110000"/>
              </a:lnSpc>
            </a:pPr>
            <a:r>
              <a:rPr kumimoji="1" lang="zh-CN" altLang="en-US" sz="2400" dirty="0">
                <a:latin typeface="微软雅黑" panose="020B0503020204020204" pitchFamily="34" charset="-122"/>
                <a:ea typeface="微软雅黑" panose="020B0503020204020204" pitchFamily="34" charset="-122"/>
              </a:rPr>
              <a:t>开 发 环 境</a:t>
            </a:r>
            <a:endPar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000">
        <p15:prstTrans prst="pageCurlDouble"/>
      </p:transition>
    </mc:Choice>
    <mc:Fallback xmlns="">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2" fill="hold" grpId="0" nodeType="withEffect">
                                  <p:stCondLst>
                                    <p:cond delay="100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22" presetClass="entr" presetSubtype="2" fill="hold" grpId="0" nodeType="withEffect">
                                  <p:stCondLst>
                                    <p:cond delay="1250"/>
                                  </p:stCondLst>
                                  <p:childTnLst>
                                    <p:set>
                                      <p:cBhvr>
                                        <p:cTn id="21" dur="1" fill="hold">
                                          <p:stCondLst>
                                            <p:cond delay="0"/>
                                          </p:stCondLst>
                                        </p:cTn>
                                        <p:tgtEl>
                                          <p:spTgt spid="2"/>
                                        </p:tgtEl>
                                        <p:attrNameLst>
                                          <p:attrName>style.visibility</p:attrName>
                                        </p:attrNameLst>
                                      </p:cBhvr>
                                      <p:to>
                                        <p:strVal val="visible"/>
                                      </p:to>
                                    </p:set>
                                    <p:animEffect transition="in" filter="wipe(right)">
                                      <p:cBhvr>
                                        <p:cTn id="22" dur="500"/>
                                        <p:tgtEl>
                                          <p:spTgt spid="2"/>
                                        </p:tgtEl>
                                      </p:cBhvr>
                                    </p:animEffect>
                                  </p:childTnLst>
                                </p:cTn>
                              </p:par>
                              <p:par>
                                <p:cTn id="23" presetID="22" presetClass="entr" presetSubtype="2" fill="hold" grpId="0" nodeType="withEffect">
                                  <p:stCondLst>
                                    <p:cond delay="1500"/>
                                  </p:stCondLst>
                                  <p:childTnLst>
                                    <p:set>
                                      <p:cBhvr>
                                        <p:cTn id="24" dur="1" fill="hold">
                                          <p:stCondLst>
                                            <p:cond delay="0"/>
                                          </p:stCondLst>
                                        </p:cTn>
                                        <p:tgtEl>
                                          <p:spTgt spid="3"/>
                                        </p:tgtEl>
                                        <p:attrNameLst>
                                          <p:attrName>style.visibility</p:attrName>
                                        </p:attrNameLst>
                                      </p:cBhvr>
                                      <p:to>
                                        <p:strVal val="visible"/>
                                      </p:to>
                                    </p:set>
                                    <p:animEffect transition="in" filter="wipe(right)">
                                      <p:cBhvr>
                                        <p:cTn id="25" dur="500"/>
                                        <p:tgtEl>
                                          <p:spTgt spid="3"/>
                                        </p:tgtEl>
                                      </p:cBhvr>
                                    </p:animEffect>
                                  </p:childTnLst>
                                </p:cTn>
                              </p:par>
                              <p:par>
                                <p:cTn id="26" presetID="22" presetClass="entr" presetSubtype="2" fill="hold" grpId="0" nodeType="withEffect">
                                  <p:stCondLst>
                                    <p:cond delay="1750"/>
                                  </p:stCondLst>
                                  <p:childTnLst>
                                    <p:set>
                                      <p:cBhvr>
                                        <p:cTn id="27" dur="1" fill="hold">
                                          <p:stCondLst>
                                            <p:cond delay="0"/>
                                          </p:stCondLst>
                                        </p:cTn>
                                        <p:tgtEl>
                                          <p:spTgt spid="4"/>
                                        </p:tgtEl>
                                        <p:attrNameLst>
                                          <p:attrName>style.visibility</p:attrName>
                                        </p:attrNameLst>
                                      </p:cBhvr>
                                      <p:to>
                                        <p:strVal val="visible"/>
                                      </p:to>
                                    </p:set>
                                    <p:animEffect transition="in" filter="wipe(right)">
                                      <p:cBhvr>
                                        <p:cTn id="28" dur="500"/>
                                        <p:tgtEl>
                                          <p:spTgt spid="4"/>
                                        </p:tgtEl>
                                      </p:cBhvr>
                                    </p:animEffect>
                                  </p:childTnLst>
                                </p:cTn>
                              </p:par>
                              <p:par>
                                <p:cTn id="29" presetID="53" presetClass="entr" presetSubtype="16" fill="hold" grpId="0" nodeType="withEffect">
                                  <p:stCondLst>
                                    <p:cond delay="250"/>
                                  </p:stCondLst>
                                  <p:childTnLst>
                                    <p:set>
                                      <p:cBhvr>
                                        <p:cTn id="30" dur="1" fill="hold">
                                          <p:stCondLst>
                                            <p:cond delay="0"/>
                                          </p:stCondLst>
                                        </p:cTn>
                                        <p:tgtEl>
                                          <p:spTgt spid="10"/>
                                        </p:tgtEl>
                                        <p:attrNameLst>
                                          <p:attrName>style.visibility</p:attrName>
                                        </p:attrNameLst>
                                      </p:cBhvr>
                                      <p:to>
                                        <p:strVal val="visible"/>
                                      </p:to>
                                    </p:set>
                                    <p:anim calcmode="lin" valueType="num">
                                      <p:cBhvr>
                                        <p:cTn id="31" dur="750" fill="hold"/>
                                        <p:tgtEl>
                                          <p:spTgt spid="10"/>
                                        </p:tgtEl>
                                        <p:attrNameLst>
                                          <p:attrName>ppt_w</p:attrName>
                                        </p:attrNameLst>
                                      </p:cBhvr>
                                      <p:tavLst>
                                        <p:tav tm="0">
                                          <p:val>
                                            <p:fltVal val="0"/>
                                          </p:val>
                                        </p:tav>
                                        <p:tav tm="100000">
                                          <p:val>
                                            <p:strVal val="#ppt_w"/>
                                          </p:val>
                                        </p:tav>
                                      </p:tavLst>
                                    </p:anim>
                                    <p:anim calcmode="lin" valueType="num">
                                      <p:cBhvr>
                                        <p:cTn id="32" dur="750" fill="hold"/>
                                        <p:tgtEl>
                                          <p:spTgt spid="10"/>
                                        </p:tgtEl>
                                        <p:attrNameLst>
                                          <p:attrName>ppt_h</p:attrName>
                                        </p:attrNameLst>
                                      </p:cBhvr>
                                      <p:tavLst>
                                        <p:tav tm="0">
                                          <p:val>
                                            <p:fltVal val="0"/>
                                          </p:val>
                                        </p:tav>
                                        <p:tav tm="100000">
                                          <p:val>
                                            <p:strVal val="#ppt_h"/>
                                          </p:val>
                                        </p:tav>
                                      </p:tavLst>
                                    </p:anim>
                                    <p:animEffect transition="in" filter="fade">
                                      <p:cBhvr>
                                        <p:cTn id="33" dur="750"/>
                                        <p:tgtEl>
                                          <p:spTgt spid="10"/>
                                        </p:tgtEl>
                                      </p:cBhvr>
                                    </p:animEffect>
                                  </p:childTnLst>
                                </p:cTn>
                              </p:par>
                              <p:par>
                                <p:cTn id="34" presetID="53" presetClass="entr" presetSubtype="16" fill="hold" grpId="0" nodeType="withEffect">
                                  <p:stCondLst>
                                    <p:cond delay="500"/>
                                  </p:stCondLst>
                                  <p:childTnLst>
                                    <p:set>
                                      <p:cBhvr>
                                        <p:cTn id="35" dur="1" fill="hold">
                                          <p:stCondLst>
                                            <p:cond delay="0"/>
                                          </p:stCondLst>
                                        </p:cTn>
                                        <p:tgtEl>
                                          <p:spTgt spid="11"/>
                                        </p:tgtEl>
                                        <p:attrNameLst>
                                          <p:attrName>style.visibility</p:attrName>
                                        </p:attrNameLst>
                                      </p:cBhvr>
                                      <p:to>
                                        <p:strVal val="visible"/>
                                      </p:to>
                                    </p:set>
                                    <p:anim calcmode="lin" valueType="num">
                                      <p:cBhvr>
                                        <p:cTn id="36" dur="750" fill="hold"/>
                                        <p:tgtEl>
                                          <p:spTgt spid="11"/>
                                        </p:tgtEl>
                                        <p:attrNameLst>
                                          <p:attrName>ppt_w</p:attrName>
                                        </p:attrNameLst>
                                      </p:cBhvr>
                                      <p:tavLst>
                                        <p:tav tm="0">
                                          <p:val>
                                            <p:fltVal val="0"/>
                                          </p:val>
                                        </p:tav>
                                        <p:tav tm="100000">
                                          <p:val>
                                            <p:strVal val="#ppt_w"/>
                                          </p:val>
                                        </p:tav>
                                      </p:tavLst>
                                    </p:anim>
                                    <p:anim calcmode="lin" valueType="num">
                                      <p:cBhvr>
                                        <p:cTn id="37" dur="750" fill="hold"/>
                                        <p:tgtEl>
                                          <p:spTgt spid="11"/>
                                        </p:tgtEl>
                                        <p:attrNameLst>
                                          <p:attrName>ppt_h</p:attrName>
                                        </p:attrNameLst>
                                      </p:cBhvr>
                                      <p:tavLst>
                                        <p:tav tm="0">
                                          <p:val>
                                            <p:fltVal val="0"/>
                                          </p:val>
                                        </p:tav>
                                        <p:tav tm="100000">
                                          <p:val>
                                            <p:strVal val="#ppt_h"/>
                                          </p:val>
                                        </p:tav>
                                      </p:tavLst>
                                    </p:anim>
                                    <p:animEffect transition="in" filter="fade">
                                      <p:cBhvr>
                                        <p:cTn id="38" dur="750"/>
                                        <p:tgtEl>
                                          <p:spTgt spid="11"/>
                                        </p:tgtEl>
                                      </p:cBhvr>
                                    </p:animEffect>
                                  </p:childTnLst>
                                </p:cTn>
                              </p:par>
                              <p:par>
                                <p:cTn id="39" presetID="53" presetClass="entr" presetSubtype="16" fill="hold" grpId="0" nodeType="withEffect">
                                  <p:stCondLst>
                                    <p:cond delay="750"/>
                                  </p:stCondLst>
                                  <p:childTnLst>
                                    <p:set>
                                      <p:cBhvr>
                                        <p:cTn id="40" dur="1" fill="hold">
                                          <p:stCondLst>
                                            <p:cond delay="0"/>
                                          </p:stCondLst>
                                        </p:cTn>
                                        <p:tgtEl>
                                          <p:spTgt spid="12"/>
                                        </p:tgtEl>
                                        <p:attrNameLst>
                                          <p:attrName>style.visibility</p:attrName>
                                        </p:attrNameLst>
                                      </p:cBhvr>
                                      <p:to>
                                        <p:strVal val="visible"/>
                                      </p:to>
                                    </p:set>
                                    <p:anim calcmode="lin" valueType="num">
                                      <p:cBhvr>
                                        <p:cTn id="41" dur="750" fill="hold"/>
                                        <p:tgtEl>
                                          <p:spTgt spid="12"/>
                                        </p:tgtEl>
                                        <p:attrNameLst>
                                          <p:attrName>ppt_w</p:attrName>
                                        </p:attrNameLst>
                                      </p:cBhvr>
                                      <p:tavLst>
                                        <p:tav tm="0">
                                          <p:val>
                                            <p:fltVal val="0"/>
                                          </p:val>
                                        </p:tav>
                                        <p:tav tm="100000">
                                          <p:val>
                                            <p:strVal val="#ppt_w"/>
                                          </p:val>
                                        </p:tav>
                                      </p:tavLst>
                                    </p:anim>
                                    <p:anim calcmode="lin" valueType="num">
                                      <p:cBhvr>
                                        <p:cTn id="42" dur="750" fill="hold"/>
                                        <p:tgtEl>
                                          <p:spTgt spid="12"/>
                                        </p:tgtEl>
                                        <p:attrNameLst>
                                          <p:attrName>ppt_h</p:attrName>
                                        </p:attrNameLst>
                                      </p:cBhvr>
                                      <p:tavLst>
                                        <p:tav tm="0">
                                          <p:val>
                                            <p:fltVal val="0"/>
                                          </p:val>
                                        </p:tav>
                                        <p:tav tm="100000">
                                          <p:val>
                                            <p:strVal val="#ppt_h"/>
                                          </p:val>
                                        </p:tav>
                                      </p:tavLst>
                                    </p:anim>
                                    <p:animEffect transition="in" filter="fade">
                                      <p:cBhvr>
                                        <p:cTn id="43" dur="750"/>
                                        <p:tgtEl>
                                          <p:spTgt spid="12"/>
                                        </p:tgtEl>
                                      </p:cBhvr>
                                    </p:animEffect>
                                  </p:childTnLst>
                                </p:cTn>
                              </p:par>
                              <p:par>
                                <p:cTn id="44" presetID="53" presetClass="entr" presetSubtype="16" fill="hold" grpId="0" nodeType="withEffect">
                                  <p:stCondLst>
                                    <p:cond delay="1000"/>
                                  </p:stCondLst>
                                  <p:childTnLst>
                                    <p:set>
                                      <p:cBhvr>
                                        <p:cTn id="45" dur="1" fill="hold">
                                          <p:stCondLst>
                                            <p:cond delay="0"/>
                                          </p:stCondLst>
                                        </p:cTn>
                                        <p:tgtEl>
                                          <p:spTgt spid="13"/>
                                        </p:tgtEl>
                                        <p:attrNameLst>
                                          <p:attrName>style.visibility</p:attrName>
                                        </p:attrNameLst>
                                      </p:cBhvr>
                                      <p:to>
                                        <p:strVal val="visible"/>
                                      </p:to>
                                    </p:set>
                                    <p:anim calcmode="lin" valueType="num">
                                      <p:cBhvr>
                                        <p:cTn id="46" dur="750" fill="hold"/>
                                        <p:tgtEl>
                                          <p:spTgt spid="13"/>
                                        </p:tgtEl>
                                        <p:attrNameLst>
                                          <p:attrName>ppt_w</p:attrName>
                                        </p:attrNameLst>
                                      </p:cBhvr>
                                      <p:tavLst>
                                        <p:tav tm="0">
                                          <p:val>
                                            <p:fltVal val="0"/>
                                          </p:val>
                                        </p:tav>
                                        <p:tav tm="100000">
                                          <p:val>
                                            <p:strVal val="#ppt_w"/>
                                          </p:val>
                                        </p:tav>
                                      </p:tavLst>
                                    </p:anim>
                                    <p:anim calcmode="lin" valueType="num">
                                      <p:cBhvr>
                                        <p:cTn id="47" dur="750" fill="hold"/>
                                        <p:tgtEl>
                                          <p:spTgt spid="13"/>
                                        </p:tgtEl>
                                        <p:attrNameLst>
                                          <p:attrName>ppt_h</p:attrName>
                                        </p:attrNameLst>
                                      </p:cBhvr>
                                      <p:tavLst>
                                        <p:tav tm="0">
                                          <p:val>
                                            <p:fltVal val="0"/>
                                          </p:val>
                                        </p:tav>
                                        <p:tav tm="100000">
                                          <p:val>
                                            <p:strVal val="#ppt_h"/>
                                          </p:val>
                                        </p:tav>
                                      </p:tavLst>
                                    </p:anim>
                                    <p:animEffect transition="in" filter="fade">
                                      <p:cBhvr>
                                        <p:cTn id="48"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573541" y="399821"/>
            <a:ext cx="4028135" cy="470257"/>
          </a:xfrm>
          <a:prstGeom prst="rect">
            <a:avLst/>
          </a:prstGeom>
          <a:noFill/>
        </p:spPr>
        <p:txBody>
          <a:bodyPr wrap="square" rtlCol="0" anchor="ctr">
            <a:spAutoFit/>
          </a:bodyPr>
          <a:lstStyle/>
          <a:p>
            <a:pPr algn="ctr">
              <a:lnSpc>
                <a:spcPct val="110000"/>
              </a:lnSpc>
            </a:pPr>
            <a:r>
              <a:rPr kumimoji="1" lang="zh-CN" altLang="en-US" sz="2400" dirty="0">
                <a:latin typeface="微软雅黑" panose="020B0503020204020204" pitchFamily="34" charset="-122"/>
                <a:ea typeface="微软雅黑" panose="020B0503020204020204" pitchFamily="34" charset="-122"/>
              </a:rPr>
              <a:t>功 能 设 计</a:t>
            </a:r>
            <a:endPar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9" name="图片 48">
            <a:extLst>
              <a:ext uri="{FF2B5EF4-FFF2-40B4-BE49-F238E27FC236}">
                <a16:creationId xmlns:a16="http://schemas.microsoft.com/office/drawing/2014/main" id="{4F3A8B32-8370-4122-B98D-2BE3C421BC62}"/>
              </a:ext>
            </a:extLst>
          </p:cNvPr>
          <p:cNvPicPr>
            <a:picLocks noChangeAspect="1"/>
          </p:cNvPicPr>
          <p:nvPr/>
        </p:nvPicPr>
        <p:blipFill>
          <a:blip r:embed="rId2"/>
          <a:stretch>
            <a:fillRect/>
          </a:stretch>
        </p:blipFill>
        <p:spPr>
          <a:xfrm>
            <a:off x="1939419" y="1491960"/>
            <a:ext cx="8313161" cy="4837157"/>
          </a:xfrm>
          <a:prstGeom prst="rect">
            <a:avLst/>
          </a:prstGeom>
        </p:spPr>
      </p:pic>
    </p:spTree>
    <p:extLst>
      <p:ext uri="{BB962C8B-B14F-4D97-AF65-F5344CB8AC3E}">
        <p14:creationId xmlns:p14="http://schemas.microsoft.com/office/powerpoint/2010/main" val="3556374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000">
        <p15:prstTrans prst="airplane"/>
      </p:transition>
    </mc:Choice>
    <mc:Fallback xmlns="">
      <p:transition spd="slow" advTm="1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1207</Words>
  <Application>Microsoft Office PowerPoint</Application>
  <PresentationFormat>宽屏</PresentationFormat>
  <Paragraphs>96</Paragraphs>
  <Slides>21</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21</vt:i4>
      </vt:variant>
    </vt:vector>
  </HeadingPairs>
  <TitlesOfParts>
    <vt:vector size="38" baseType="lpstr">
      <vt:lpstr>Open Sans Light</vt:lpstr>
      <vt:lpstr>Roboto</vt:lpstr>
      <vt:lpstr>Yuanti SC</vt:lpstr>
      <vt:lpstr>等线</vt:lpstr>
      <vt:lpstr>等线 Light</vt:lpstr>
      <vt:lpstr>时尚中黑简体</vt:lpstr>
      <vt:lpstr>宋体</vt:lpstr>
      <vt:lpstr>微软雅黑</vt:lpstr>
      <vt:lpstr>小米兰亭 Light</vt:lpstr>
      <vt:lpstr>幼圆</vt:lpstr>
      <vt:lpstr>Arial</vt:lpstr>
      <vt:lpstr>Calibri</vt:lpstr>
      <vt:lpstr>Comic Sans MS</vt:lpstr>
      <vt:lpstr>Courier New</vt:lpstr>
      <vt:lpstr>Gill Sans MT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宋兆恒</dc:creator>
  <cp:keywords>宋兆恒</cp:keywords>
  <cp:lastModifiedBy>宋 兆恒</cp:lastModifiedBy>
  <cp:revision>30</cp:revision>
  <dcterms:created xsi:type="dcterms:W3CDTF">2018-05-29T02:42:00Z</dcterms:created>
  <dcterms:modified xsi:type="dcterms:W3CDTF">2018-06-21T01:35:48Z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