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59" r:id="rId7"/>
    <p:sldId id="263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45"/>
  </p:normalViewPr>
  <p:slideViewPr>
    <p:cSldViewPr snapToGrid="0">
      <p:cViewPr varScale="1">
        <p:scale>
          <a:sx n="125" d="100"/>
          <a:sy n="125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7E44C-5A9E-5933-64AE-03FB59666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Finance Calculator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D31D88-71F0-6512-B62E-07A224DEC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Honghao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Ayush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Qiyu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08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2D691-6384-0FD5-1BD4-59D59A5C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Inspiration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911835-083D-EDB3-03D6-46FA5CD9D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Inheritance of HW3</a:t>
            </a:r>
          </a:p>
          <a:p>
            <a:pPr lvl="1"/>
            <a:r>
              <a:rPr kumimoji="1" lang="en-US" altLang="zh-CN" dirty="0"/>
              <a:t>Construction of a Calculator that not only supports the integer-based arithmetic but also floating-point-based accuracy</a:t>
            </a:r>
          </a:p>
          <a:p>
            <a:pPr lvl="1"/>
            <a:r>
              <a:rPr kumimoji="1" lang="en-US" altLang="zh-CN" dirty="0"/>
              <a:t>Support for differentials and integrals</a:t>
            </a:r>
          </a:p>
          <a:p>
            <a:r>
              <a:rPr kumimoji="1" lang="en-US" altLang="zh-CN" dirty="0"/>
              <a:t>Simulation of the Texas Instruments’ BA II Plus Calculator</a:t>
            </a:r>
          </a:p>
          <a:p>
            <a:pPr lvl="1"/>
            <a:r>
              <a:rPr kumimoji="1" lang="en-US" altLang="zh-CN" dirty="0"/>
              <a:t>Compute the Value of a given kind of Currency</a:t>
            </a:r>
          </a:p>
          <a:p>
            <a:pPr lvl="1"/>
            <a:r>
              <a:rPr kumimoji="1" lang="en-US" altLang="zh-CN" dirty="0"/>
              <a:t>Evaluate the Cash Flow</a:t>
            </a:r>
          </a:p>
          <a:p>
            <a:pPr lvl="1"/>
            <a:r>
              <a:rPr kumimoji="1" lang="en-US" altLang="zh-CN" dirty="0"/>
              <a:t>Regression Analysis of Series Data: mean and variance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71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872AE-5758-CC24-FD2D-1DB5EDCC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997B1-CCE4-5205-C75A-B64D40C80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430086"/>
            <a:ext cx="7796540" cy="3997828"/>
          </a:xfrm>
        </p:spPr>
        <p:txBody>
          <a:bodyPr/>
          <a:lstStyle/>
          <a:p>
            <a:r>
              <a:rPr lang="en" altLang="zh-CN" b="0" i="0" dirty="0">
                <a:effectLst/>
                <a:latin typeface="Arial" panose="020B0604020202020204" pitchFamily="34" charset="0"/>
              </a:rPr>
              <a:t>Data Structures and Algorithms</a:t>
            </a:r>
          </a:p>
          <a:p>
            <a:pPr lvl="1"/>
            <a:r>
              <a:rPr lang="en" altLang="zh-CN" dirty="0">
                <a:latin typeface="Arial" panose="020B0604020202020204" pitchFamily="34" charset="0"/>
              </a:rPr>
              <a:t>Stack</a:t>
            </a:r>
          </a:p>
          <a:p>
            <a:pPr lvl="1"/>
            <a:r>
              <a:rPr lang="en" altLang="zh-CN" b="0" i="0" dirty="0">
                <a:effectLst/>
                <a:latin typeface="Arial" panose="020B0604020202020204" pitchFamily="34" charset="0"/>
              </a:rPr>
              <a:t>Any Sorting Algorithm to </a:t>
            </a:r>
            <a:r>
              <a:rPr lang="en" altLang="zh-CN" dirty="0">
                <a:latin typeface="Arial" panose="020B0604020202020204" pitchFamily="34" charset="0"/>
              </a:rPr>
              <a:t>h</a:t>
            </a:r>
            <a:r>
              <a:rPr lang="en" altLang="zh-CN" b="0" i="0" dirty="0">
                <a:effectLst/>
                <a:latin typeface="Arial" panose="020B0604020202020204" pitchFamily="34" charset="0"/>
              </a:rPr>
              <a:t>elp with RPN</a:t>
            </a:r>
            <a:endParaRPr lang="en" altLang="zh-CN" dirty="0">
              <a:latin typeface="Arial" panose="020B0604020202020204" pitchFamily="34" charset="0"/>
            </a:endParaRPr>
          </a:p>
          <a:p>
            <a:r>
              <a:rPr lang="en" altLang="zh-CN" dirty="0">
                <a:latin typeface="Arial" panose="020B0604020202020204" pitchFamily="34" charset="0"/>
              </a:rPr>
              <a:t>The</a:t>
            </a:r>
            <a:r>
              <a:rPr lang="en" altLang="zh-CN" b="0" i="0" dirty="0">
                <a:effectLst/>
                <a:latin typeface="Arial" panose="020B0604020202020204" pitchFamily="34" charset="0"/>
              </a:rPr>
              <a:t> Problem to Solve</a:t>
            </a:r>
          </a:p>
          <a:p>
            <a:pPr lvl="1"/>
            <a:r>
              <a:rPr lang="en" altLang="zh-CN" b="0" i="0" dirty="0">
                <a:effectLst/>
                <a:latin typeface="Arial" panose="020B0604020202020204" pitchFamily="34" charset="0"/>
              </a:rPr>
              <a:t>Interpre</a:t>
            </a:r>
            <a:r>
              <a:rPr lang="en" altLang="zh-CN" dirty="0">
                <a:latin typeface="Arial" panose="020B0604020202020204" pitchFamily="34" charset="0"/>
              </a:rPr>
              <a:t>tation of Arithmetic Expressions</a:t>
            </a:r>
          </a:p>
          <a:p>
            <a:pPr lvl="1"/>
            <a:r>
              <a:rPr lang="en" altLang="zh-CN" b="0" i="0" dirty="0">
                <a:effectLst/>
                <a:latin typeface="Arial" panose="020B0604020202020204" pitchFamily="34" charset="0"/>
              </a:rPr>
              <a:t>Evaluation of the Result out of the Expressions</a:t>
            </a:r>
          </a:p>
        </p:txBody>
      </p:sp>
    </p:spTree>
    <p:extLst>
      <p:ext uri="{BB962C8B-B14F-4D97-AF65-F5344CB8AC3E}">
        <p14:creationId xmlns:p14="http://schemas.microsoft.com/office/powerpoint/2010/main" val="283605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FA3FD-4FFA-3C49-FEA9-42065C33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Features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CD1A7-8A38-ACDD-6575-881B36264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Entry of the Expression</a:t>
            </a:r>
          </a:p>
          <a:p>
            <a:pPr lvl="1"/>
            <a:r>
              <a:rPr kumimoji="1" lang="en-US" altLang="zh-CN" dirty="0"/>
              <a:t>Support with Entries that contains Spaces</a:t>
            </a:r>
          </a:p>
          <a:p>
            <a:r>
              <a:rPr kumimoji="1" lang="en-US" altLang="zh-CN" dirty="0"/>
              <a:t>Interpretation for the Expression</a:t>
            </a:r>
          </a:p>
          <a:p>
            <a:pPr lvl="1"/>
            <a:r>
              <a:rPr kumimoji="1" lang="en-US" altLang="zh-CN" dirty="0"/>
              <a:t>Distribute the Data by the Priority of operation</a:t>
            </a:r>
          </a:p>
          <a:p>
            <a:pPr lvl="1"/>
            <a:r>
              <a:rPr kumimoji="1" lang="en-US" altLang="zh-CN" dirty="0"/>
              <a:t>Calculate the Results</a:t>
            </a:r>
          </a:p>
          <a:p>
            <a:pPr lvl="2"/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75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07358-656A-E781-84EC-E41C58C9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 Case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F389-1D94-403D-61F5-5AC056615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430086"/>
            <a:ext cx="7796540" cy="3997828"/>
          </a:xfrm>
        </p:spPr>
        <p:txBody>
          <a:bodyPr/>
          <a:lstStyle/>
          <a:p>
            <a:r>
              <a:rPr kumimoji="1" lang="en-US" altLang="zh-CN" dirty="0"/>
              <a:t>(9 * (7 + (3 * (6 – 4)))) / (5 – (1 + 8))</a:t>
            </a:r>
          </a:p>
          <a:p>
            <a:r>
              <a:rPr kumimoji="1" lang="en-US" altLang="zh-CN" dirty="0"/>
              <a:t>(9 + 2) * ((4 – 2) * (5 + 3) + 1) – (7 – 5) * ((6 + 3) * (2 – 1) + 4)</a:t>
            </a:r>
          </a:p>
          <a:p>
            <a:r>
              <a:rPr kumimoji="1" lang="en-US" altLang="zh-CN" dirty="0"/>
              <a:t>(1 + (2 * (3 – 4))) * (5 / (6 + 7))</a:t>
            </a:r>
          </a:p>
          <a:p>
            <a:r>
              <a:rPr kumimoji="1" lang="en-US" altLang="zh-CN" dirty="0"/>
              <a:t>((1 + 2) * (3 – 4)) / ((5 + 6) * (7 – 8))</a:t>
            </a:r>
          </a:p>
          <a:p>
            <a:r>
              <a:rPr kumimoji="1" lang="en-US" altLang="zh-CN" dirty="0"/>
              <a:t>(1 + 2) * (3 * 4 – 5)</a:t>
            </a:r>
          </a:p>
          <a:p>
            <a:r>
              <a:rPr kumimoji="1" lang="en-US" altLang="zh-CN" dirty="0"/>
              <a:t>(2.4 * (4 * (34 – 6/2.5) – 5)) - 8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32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1D256-B49D-17EB-43B2-AD813F27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775" y="268242"/>
            <a:ext cx="7958331" cy="1077229"/>
          </a:xfrm>
        </p:spPr>
        <p:txBody>
          <a:bodyPr/>
          <a:lstStyle/>
          <a:p>
            <a:r>
              <a:rPr kumimoji="1" lang="en-US" altLang="zh-CN" dirty="0"/>
              <a:t>Test Case (Cont’d)</a:t>
            </a:r>
            <a:endParaRPr kumimoji="1" lang="zh-CN" altLang="en-US" dirty="0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F971F1F7-435D-763B-C369-A0C5A206A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891" y="808327"/>
            <a:ext cx="7796212" cy="1732491"/>
          </a:xfr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BED668F4-CCDB-F49E-88A9-DD000FE6E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888" y="2537655"/>
            <a:ext cx="3950079" cy="1732491"/>
          </a:xfrm>
          <a:prstGeom prst="rect">
            <a:avLst/>
          </a:prstGeom>
        </p:spPr>
      </p:pic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74AF15ED-DC5A-DD11-25F9-6E616110B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970" y="2560180"/>
            <a:ext cx="3846133" cy="2266472"/>
          </a:xfrm>
          <a:prstGeom prst="rect">
            <a:avLst/>
          </a:prstGeom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D415F05A-C338-D78B-6221-73ADCF566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7890" y="4270146"/>
            <a:ext cx="3950077" cy="2327724"/>
          </a:xfrm>
          <a:prstGeom prst="rect">
            <a:avLst/>
          </a:prstGeom>
        </p:spPr>
      </p:pic>
      <p:pic>
        <p:nvPicPr>
          <p:cNvPr id="13" name="图片 12" descr="文本&#10;&#10;描述已自动生成">
            <a:extLst>
              <a:ext uri="{FF2B5EF4-FFF2-40B4-BE49-F238E27FC236}">
                <a16:creationId xmlns:a16="http://schemas.microsoft.com/office/drawing/2014/main" id="{55C90ED3-FCD2-1E6D-903E-90E047A0A8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7970" y="4846014"/>
            <a:ext cx="3846133" cy="68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6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F39D7-C369-B38F-A329-7012D040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Full Code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2F897-2D24-F34C-8C45-256C4FB6E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1077229"/>
          </a:xfrm>
        </p:spPr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github.com</a:t>
            </a:r>
            <a:r>
              <a:rPr kumimoji="1" lang="en" altLang="zh-CN" dirty="0"/>
              <a:t>/</a:t>
            </a:r>
            <a:r>
              <a:rPr kumimoji="1" lang="en" altLang="zh-CN" dirty="0" err="1"/>
              <a:t>ZhongQiyu</a:t>
            </a:r>
            <a:r>
              <a:rPr kumimoji="1" lang="en" altLang="zh-CN" dirty="0"/>
              <a:t>/sp23-cs608-midterm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8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D724E-82CD-795C-808C-68257D8A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TODO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232DB-1BD0-0F23-728F-B0738365C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Entry of the Expression</a:t>
            </a:r>
          </a:p>
          <a:p>
            <a:pPr lvl="1"/>
            <a:r>
              <a:rPr kumimoji="1" lang="en-US" altLang="zh-CN" dirty="0"/>
              <a:t>Support with Entries that contains Spaces</a:t>
            </a:r>
          </a:p>
          <a:p>
            <a:r>
              <a:rPr kumimoji="1" lang="en-US" altLang="zh-CN" dirty="0"/>
              <a:t>Interpretation for the Expression</a:t>
            </a:r>
          </a:p>
          <a:p>
            <a:pPr lvl="1"/>
            <a:r>
              <a:rPr kumimoji="1" lang="en-US" altLang="zh-CN" dirty="0"/>
              <a:t>Reverse Polish Notation</a:t>
            </a:r>
          </a:p>
          <a:p>
            <a:pPr lvl="2"/>
            <a:r>
              <a:rPr kumimoji="1" lang="en-US" altLang="zh-CN" dirty="0"/>
              <a:t>Currently only applies two separate Stacks</a:t>
            </a:r>
          </a:p>
          <a:p>
            <a:pPr lvl="2"/>
            <a:r>
              <a:rPr kumimoji="1" lang="en-US" altLang="zh-CN" dirty="0"/>
              <a:t>To apply just one Stack at the time of operation</a:t>
            </a:r>
          </a:p>
          <a:p>
            <a:pPr lvl="1"/>
            <a:r>
              <a:rPr kumimoji="1" lang="en-US" altLang="zh-CN" dirty="0"/>
              <a:t>Test upon the Validity</a:t>
            </a:r>
          </a:p>
          <a:p>
            <a:pPr lvl="2"/>
            <a:r>
              <a:rPr kumimoji="1" lang="en-US" altLang="zh-CN" dirty="0"/>
              <a:t>No extra Spaces</a:t>
            </a:r>
          </a:p>
          <a:p>
            <a:pPr lvl="2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70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84D02-0725-7E32-B325-27F04E82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A4A4D-920F-4D0B-4ECF-CC6B50BA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430086"/>
            <a:ext cx="7796540" cy="3997828"/>
          </a:xfrm>
        </p:spPr>
        <p:txBody>
          <a:bodyPr/>
          <a:lstStyle/>
          <a:p>
            <a:r>
              <a:rPr kumimoji="1" lang="en-US" altLang="zh-CN" dirty="0"/>
              <a:t>API of CS608 HW3’s Calculator</a:t>
            </a:r>
          </a:p>
          <a:p>
            <a:r>
              <a:rPr kumimoji="1" lang="en-US" altLang="zh-CN" dirty="0"/>
              <a:t>W3Schools Online Web Tutorials</a:t>
            </a:r>
          </a:p>
          <a:p>
            <a:r>
              <a:rPr kumimoji="1" lang="en-US" altLang="zh-CN" dirty="0"/>
              <a:t>Mathematica (https://</a:t>
            </a:r>
            <a:r>
              <a:rPr kumimoji="1" lang="en-US" altLang="zh-CN" dirty="0" err="1"/>
              <a:t>reference.wolfram.com</a:t>
            </a:r>
            <a:r>
              <a:rPr kumimoji="1" lang="en-US" altLang="zh-CN" dirty="0"/>
              <a:t>/language/tutorial/</a:t>
            </a:r>
            <a:r>
              <a:rPr kumimoji="1" lang="en-US" altLang="zh-CN" dirty="0" err="1"/>
              <a:t>AlgebraicCalculations.html.zh?source</a:t>
            </a:r>
            <a:r>
              <a:rPr kumimoji="1" lang="en-US" altLang="zh-CN" dirty="0"/>
              <a:t>=footer)</a:t>
            </a:r>
          </a:p>
          <a:p>
            <a:r>
              <a:rPr kumimoji="1" lang="en-US" altLang="zh-CN" dirty="0"/>
              <a:t>User Manual of BA II Plus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854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麦迪逊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麦迪逊</Template>
  <TotalTime>100</TotalTime>
  <Words>354</Words>
  <Application>Microsoft Macintosh PowerPoint</Application>
  <PresentationFormat>宽屏</PresentationFormat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MS Shell Dlg 2</vt:lpstr>
      <vt:lpstr>Arial</vt:lpstr>
      <vt:lpstr>Wingdings</vt:lpstr>
      <vt:lpstr>Wingdings 3</vt:lpstr>
      <vt:lpstr>麦迪逊</vt:lpstr>
      <vt:lpstr>Finance Calculator</vt:lpstr>
      <vt:lpstr>Inspiration</vt:lpstr>
      <vt:lpstr>Design</vt:lpstr>
      <vt:lpstr>Basic Features</vt:lpstr>
      <vt:lpstr>Test Case</vt:lpstr>
      <vt:lpstr>Test Case (Cont’d)</vt:lpstr>
      <vt:lpstr>Full Code</vt:lpstr>
      <vt:lpstr>TODO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Calculator</dc:title>
  <dc:creator>钟 祺宇</dc:creator>
  <cp:lastModifiedBy>钟 祺宇</cp:lastModifiedBy>
  <cp:revision>7</cp:revision>
  <dcterms:created xsi:type="dcterms:W3CDTF">2023-03-21T22:16:54Z</dcterms:created>
  <dcterms:modified xsi:type="dcterms:W3CDTF">2023-03-21T23:56:55Z</dcterms:modified>
</cp:coreProperties>
</file>