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65" r:id="rId5"/>
    <p:sldId id="258" r:id="rId6"/>
    <p:sldId id="259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45"/>
  </p:normalViewPr>
  <p:slideViewPr>
    <p:cSldViewPr snapToGrid="0">
      <p:cViewPr varScale="1">
        <p:scale>
          <a:sx n="124" d="100"/>
          <a:sy n="12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1122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8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9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623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4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9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032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C4C9A-3960-41CF-A4E9-2A8FB932454B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53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8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DF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E44C-5A9E-5933-64AE-03FB59666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Finance Calculator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31D88-71F0-6512-B62E-07A224DEC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Honghao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Ayush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Qiyu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0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2D691-6384-0FD5-1BD4-59D59A5C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Inspiration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911835-083D-EDB3-03D6-46FA5CD9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7796540" cy="416465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Inheritance of HW3</a:t>
            </a:r>
          </a:p>
          <a:p>
            <a:pPr lvl="1"/>
            <a:r>
              <a:rPr kumimoji="1" lang="en-US" altLang="zh-CN" dirty="0"/>
              <a:t>Construction of a Calculator that supports the integer-based arithmetic</a:t>
            </a:r>
          </a:p>
          <a:p>
            <a:r>
              <a:rPr kumimoji="1" lang="en-US" altLang="zh-CN" dirty="0"/>
              <a:t>Simulation of the Texas Instruments’ BA II Plus Calculator</a:t>
            </a:r>
          </a:p>
          <a:p>
            <a:pPr lvl="1"/>
            <a:r>
              <a:rPr kumimoji="1" lang="en-US" altLang="zh-CN" dirty="0"/>
              <a:t>Support for floating-point accuracy, differentials and integrals</a:t>
            </a:r>
          </a:p>
          <a:p>
            <a:pPr lvl="1"/>
            <a:r>
              <a:rPr kumimoji="1" lang="en-US" altLang="zh-CN" dirty="0"/>
              <a:t>Compute the Value of a given kind of Currency</a:t>
            </a:r>
          </a:p>
          <a:p>
            <a:pPr lvl="1"/>
            <a:r>
              <a:rPr kumimoji="1" lang="en-US" altLang="zh-CN" dirty="0"/>
              <a:t>Regression Analysis of Series Data: mean and variance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7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872AE-5758-CC24-FD2D-1DB5EDCC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997B1-CCE4-5205-C75A-B64D40C8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0086"/>
            <a:ext cx="7796540" cy="3997828"/>
          </a:xfrm>
        </p:spPr>
        <p:txBody>
          <a:bodyPr/>
          <a:lstStyle/>
          <a:p>
            <a:r>
              <a:rPr lang="en" altLang="zh-CN" dirty="0">
                <a:latin typeface="Arial" panose="020B0604020202020204" pitchFamily="34" charset="0"/>
              </a:rPr>
              <a:t>The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 Problem to Solve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Interpre</a:t>
            </a:r>
            <a:r>
              <a:rPr lang="en" altLang="zh-CN" dirty="0">
                <a:latin typeface="Arial" panose="020B0604020202020204" pitchFamily="34" charset="0"/>
              </a:rPr>
              <a:t>tation of Arithmetic Expressions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Evaluation of the Result out of the Expressions</a:t>
            </a:r>
          </a:p>
          <a:p>
            <a:r>
              <a:rPr lang="en" altLang="zh-CN" b="0" i="0" dirty="0">
                <a:effectLst/>
                <a:latin typeface="Arial" panose="020B0604020202020204" pitchFamily="34" charset="0"/>
              </a:rPr>
              <a:t>Data Structures and Algorithms</a:t>
            </a:r>
          </a:p>
          <a:p>
            <a:pPr lvl="1"/>
            <a:r>
              <a:rPr lang="en" altLang="zh-CN" dirty="0">
                <a:latin typeface="Arial" panose="020B0604020202020204" pitchFamily="34" charset="0"/>
              </a:rPr>
              <a:t>Arrays (i.e. T[]), </a:t>
            </a:r>
            <a:r>
              <a:rPr lang="en" altLang="zh-CN" dirty="0" err="1">
                <a:latin typeface="Arial" panose="020B0604020202020204" pitchFamily="34" charset="0"/>
              </a:rPr>
              <a:t>ArrayList</a:t>
            </a:r>
            <a:r>
              <a:rPr lang="en" altLang="zh-CN" dirty="0">
                <a:latin typeface="Arial" panose="020B0604020202020204" pitchFamily="34" charset="0"/>
              </a:rPr>
              <a:t>&lt;T&gt;, Node&lt;T&gt; (as a BST), Stack&lt;T&gt;</a:t>
            </a:r>
          </a:p>
          <a:p>
            <a:pPr lvl="1"/>
            <a:r>
              <a:rPr lang="en" altLang="zh-CN" b="0" i="0" dirty="0">
                <a:effectLst/>
                <a:latin typeface="Arial" panose="020B0604020202020204" pitchFamily="34" charset="0"/>
              </a:rPr>
              <a:t>DFS to compute the sub-trees’ values, approaching the final result</a:t>
            </a:r>
          </a:p>
          <a:p>
            <a:pPr lvl="2"/>
            <a:r>
              <a:rPr lang="en" altLang="zh-CN" dirty="0">
                <a:latin typeface="Arial" panose="020B0604020202020204" pitchFamily="34" charset="0"/>
              </a:rPr>
              <a:t>Pre-Order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283605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99B47-1FF6-3433-4B98-91D144D7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DFS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50F7F-75BC-E050-C884-4729CDC5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kumimoji="1" lang="en" altLang="zh-CN" dirty="0">
                <a:hlinkClick r:id="rId2"/>
              </a:rPr>
              <a:t>https://www.cs.usfca.edu/~galles/visualization/DFS.html</a:t>
            </a:r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92267BC-7F20-7DE5-8583-6309759C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42" y="2249672"/>
            <a:ext cx="6958458" cy="2892055"/>
          </a:xfrm>
          <a:prstGeom prst="rect">
            <a:avLst/>
          </a:prstGeom>
        </p:spPr>
      </p:pic>
      <p:pic>
        <p:nvPicPr>
          <p:cNvPr id="7" name="图片 6" descr="形状&#10;&#10;低可信度描述已自动生成">
            <a:extLst>
              <a:ext uri="{FF2B5EF4-FFF2-40B4-BE49-F238E27FC236}">
                <a16:creationId xmlns:a16="http://schemas.microsoft.com/office/drawing/2014/main" id="{C468B1D4-3801-513D-E054-7A3D26914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2249672"/>
            <a:ext cx="2410046" cy="28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2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FA3FD-4FFA-3C49-FEA9-42065C33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CD1A7-8A38-ACDD-6575-881B3626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Entry of the Expression</a:t>
            </a:r>
          </a:p>
          <a:p>
            <a:pPr lvl="1"/>
            <a:r>
              <a:rPr kumimoji="1" lang="en-US" altLang="zh-CN" dirty="0"/>
              <a:t>Support with Integer Entries containing uneven count of Spaces</a:t>
            </a:r>
          </a:p>
          <a:p>
            <a:r>
              <a:rPr kumimoji="1" lang="en-US" altLang="zh-CN" dirty="0"/>
              <a:t>Interpretation for the Expression</a:t>
            </a:r>
          </a:p>
          <a:p>
            <a:pPr lvl="1"/>
            <a:r>
              <a:rPr kumimoji="1" lang="en-US" altLang="zh-CN" dirty="0"/>
              <a:t>Distribute the Data by the Priority of operation</a:t>
            </a:r>
          </a:p>
          <a:p>
            <a:pPr lvl="2"/>
            <a:r>
              <a:rPr kumimoji="1" lang="en-US" altLang="zh-CN" dirty="0"/>
              <a:t>High: * and /</a:t>
            </a:r>
          </a:p>
          <a:p>
            <a:pPr lvl="2"/>
            <a:r>
              <a:rPr kumimoji="1" lang="en-US" altLang="zh-CN" dirty="0"/>
              <a:t>Medium: + and –</a:t>
            </a:r>
          </a:p>
          <a:p>
            <a:pPr lvl="2"/>
            <a:r>
              <a:rPr kumimoji="1" lang="en-US" altLang="zh-CN" dirty="0"/>
              <a:t>Low: ( and )</a:t>
            </a:r>
          </a:p>
          <a:p>
            <a:pPr lvl="1"/>
            <a:r>
              <a:rPr kumimoji="1" lang="en-US" altLang="zh-CN" dirty="0"/>
              <a:t>Calculate the Results</a:t>
            </a:r>
          </a:p>
          <a:p>
            <a:r>
              <a:rPr kumimoji="1" lang="en-US" altLang="zh-CN" dirty="0"/>
              <a:t>Currency Conversion</a:t>
            </a:r>
          </a:p>
          <a:p>
            <a:pPr lvl="1"/>
            <a:r>
              <a:rPr kumimoji="1" lang="en-US" altLang="zh-CN" dirty="0"/>
              <a:t>USD, INR, CNY, JPY, etc.</a:t>
            </a:r>
          </a:p>
          <a:p>
            <a:pPr lvl="1"/>
            <a:r>
              <a:rPr kumimoji="1" lang="en-US" altLang="zh-CN" dirty="0"/>
              <a:t>Use one of the Currency as the Base</a:t>
            </a:r>
          </a:p>
          <a:p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75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D256-B49D-17EB-43B2-AD813F27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59" y="288790"/>
            <a:ext cx="7958331" cy="1077229"/>
          </a:xfrm>
        </p:spPr>
        <p:txBody>
          <a:bodyPr/>
          <a:lstStyle/>
          <a:p>
            <a:r>
              <a:rPr kumimoji="1" lang="en-US" altLang="zh-CN" dirty="0"/>
              <a:t>Test Case</a:t>
            </a:r>
            <a:endParaRPr kumimoji="1" lang="zh-CN" altLang="en-US" dirty="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46EB1BF0-5856-F10D-807B-29B05D93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59" y="4414132"/>
            <a:ext cx="7796212" cy="1968500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76424460-46E1-01A1-47D1-6F61589A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59" y="1175632"/>
            <a:ext cx="779621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7358-656A-E781-84EC-E41C58C9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10" y="502789"/>
            <a:ext cx="7958331" cy="1077229"/>
          </a:xfrm>
        </p:spPr>
        <p:txBody>
          <a:bodyPr/>
          <a:lstStyle/>
          <a:p>
            <a:r>
              <a:rPr kumimoji="1" lang="en-US" altLang="zh-CN" dirty="0"/>
              <a:t>Test Case (Cont’d)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F389-1D94-403D-61F5-5AC0566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10" y="3429000"/>
            <a:ext cx="7239000" cy="356579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(9 * (7 + (3 * (6 – 4)))) / (5 – (1 + 8))</a:t>
            </a:r>
          </a:p>
          <a:p>
            <a:r>
              <a:rPr kumimoji="1" lang="en-US" altLang="zh-CN" dirty="0"/>
              <a:t>(9 + 2) * ((4 – 2) * (5 + 3) + 1) – (7 – 5) * ((6 + 3) * (2 – 1) + 4)</a:t>
            </a:r>
          </a:p>
          <a:p>
            <a:r>
              <a:rPr kumimoji="1" lang="en-US" altLang="zh-CN" dirty="0"/>
              <a:t>(1 + (2 * (3 – 4))) * (5 / (6 + 7))</a:t>
            </a:r>
          </a:p>
          <a:p>
            <a:r>
              <a:rPr kumimoji="1" lang="en-US" altLang="zh-CN" dirty="0"/>
              <a:t>((1 + 2) * (3 – 4)) / ((5 + 6) * (7 – 8))</a:t>
            </a:r>
          </a:p>
          <a:p>
            <a:r>
              <a:rPr kumimoji="1" lang="en-US" altLang="zh-CN" dirty="0"/>
              <a:t>(1 + 2) * (3 * 4 – 5)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(2.4 * (4 * (34 – 6 / 2.5) – 5)) - 8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2379398-D4DE-F806-9A31-2C7CE9EB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10" y="1397000"/>
            <a:ext cx="7239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2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D724E-82CD-795C-808C-68257D8A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32DB-1BD0-0F23-728F-B0738365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7958332" cy="437525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Entry of the Expression</a:t>
            </a:r>
          </a:p>
          <a:p>
            <a:pPr lvl="1"/>
            <a:r>
              <a:rPr kumimoji="1" lang="en-US" altLang="zh-CN" dirty="0"/>
              <a:t>Support with Floating-Point Entries with unbalanced Spaces</a:t>
            </a:r>
          </a:p>
          <a:p>
            <a:r>
              <a:rPr kumimoji="1" lang="en-US" altLang="zh-CN" dirty="0"/>
              <a:t>Interpretation for the Expression</a:t>
            </a:r>
          </a:p>
          <a:p>
            <a:pPr lvl="1"/>
            <a:r>
              <a:rPr kumimoji="1" lang="en-US" altLang="zh-CN" dirty="0"/>
              <a:t>Algorithmic Complexity:</a:t>
            </a:r>
          </a:p>
          <a:p>
            <a:pPr lvl="2"/>
            <a:r>
              <a:rPr kumimoji="1" lang="en-US" altLang="zh-CN" dirty="0"/>
              <a:t>Current: expr </a:t>
            </a:r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en-US" altLang="zh-CN" dirty="0" err="1">
                <a:sym typeface="Wingdings" pitchFamily="2" charset="2"/>
              </a:rPr>
              <a:t>RPNExpr</a:t>
            </a:r>
            <a:r>
              <a:rPr kumimoji="1" lang="en-US" altLang="zh-CN" dirty="0">
                <a:sym typeface="Wingdings" pitchFamily="2" charset="2"/>
              </a:rPr>
              <a:t> &amp; </a:t>
            </a:r>
            <a:r>
              <a:rPr kumimoji="1" lang="en-US" altLang="zh-CN" dirty="0" err="1">
                <a:sym typeface="Wingdings" pitchFamily="2" charset="2"/>
              </a:rPr>
              <a:t>rpn</a:t>
            </a:r>
            <a:r>
              <a:rPr kumimoji="1" lang="en-US" altLang="zh-CN" dirty="0">
                <a:sym typeface="Wingdings" pitchFamily="2" charset="2"/>
              </a:rPr>
              <a:t>  Stack&lt;Node&gt;  Node  Double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Is there a better one? Potentially to simplify the step from Stack to Node</a:t>
            </a:r>
          </a:p>
          <a:p>
            <a:pPr lvl="1"/>
            <a:r>
              <a:rPr kumimoji="1" lang="en-US" altLang="zh-CN" dirty="0"/>
              <a:t>Robustness Tests:</a:t>
            </a:r>
          </a:p>
          <a:p>
            <a:pPr lvl="2"/>
            <a:r>
              <a:rPr kumimoji="1" lang="en-US" altLang="zh-CN" dirty="0"/>
              <a:t>Entries of expressions that have non-arithmetic notations e.g. AND, OR, XOR</a:t>
            </a:r>
          </a:p>
          <a:p>
            <a:pPr lvl="2"/>
            <a:r>
              <a:rPr kumimoji="1" lang="en-US" altLang="zh-CN" dirty="0"/>
              <a:t>Negative Numbers</a:t>
            </a:r>
          </a:p>
          <a:p>
            <a:pPr lvl="3"/>
            <a:r>
              <a:rPr kumimoji="1" lang="en-US" altLang="zh-CN" dirty="0"/>
              <a:t>The differences between ‘(6 +3 *(5 -2))/ 4’ and ‘(6 +3 *(5 + (-2)))/ 4’</a:t>
            </a:r>
          </a:p>
          <a:p>
            <a:pPr lvl="3"/>
            <a:r>
              <a:rPr kumimoji="1" lang="en-US" altLang="zh-CN" dirty="0"/>
              <a:t>Extra Parentheses when the denominator is negative, even w/o Parentheses</a:t>
            </a:r>
          </a:p>
          <a:p>
            <a:r>
              <a:rPr kumimoji="1" lang="en-US" altLang="zh-CN" dirty="0"/>
              <a:t>Type Casting</a:t>
            </a:r>
          </a:p>
          <a:p>
            <a:r>
              <a:rPr kumimoji="1" lang="en-US" altLang="zh-CN" dirty="0"/>
              <a:t>GUI and </a:t>
            </a:r>
            <a:r>
              <a:rPr kumimoji="1" lang="en-US" altLang="zh-CN"/>
              <a:t>Financial Features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70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84D02-0725-7E32-B325-27F04E82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A4A4D-920F-4D0B-4ECF-CC6B50BA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7796540" cy="399782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Full Code: 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ZhongQiyu</a:t>
            </a:r>
            <a:r>
              <a:rPr kumimoji="1" lang="en" altLang="zh-CN" dirty="0"/>
              <a:t>/sp23-cs608-midterm</a:t>
            </a:r>
            <a:endParaRPr kumimoji="1" lang="en-US" altLang="zh-CN" dirty="0"/>
          </a:p>
          <a:p>
            <a:r>
              <a:rPr kumimoji="1" lang="en-US" altLang="zh-CN" dirty="0"/>
              <a:t>API of CS608 HW3’s Calculator</a:t>
            </a:r>
          </a:p>
          <a:p>
            <a:r>
              <a:rPr kumimoji="1" lang="en-US" altLang="zh-CN" dirty="0"/>
              <a:t>W3Schools Online Web Tutorials</a:t>
            </a:r>
          </a:p>
          <a:p>
            <a:r>
              <a:rPr kumimoji="1" lang="en-US" altLang="zh-CN" dirty="0"/>
              <a:t>Mathematica (https://</a:t>
            </a:r>
            <a:r>
              <a:rPr kumimoji="1" lang="en-US" altLang="zh-CN" dirty="0" err="1"/>
              <a:t>reference.wolfram.com</a:t>
            </a:r>
            <a:r>
              <a:rPr kumimoji="1" lang="en-US" altLang="zh-CN" dirty="0"/>
              <a:t>/language/tutorial/</a:t>
            </a:r>
            <a:r>
              <a:rPr kumimoji="1" lang="en-US" altLang="zh-CN" dirty="0" err="1"/>
              <a:t>AlgebraicCalculations.html.zh?source</a:t>
            </a:r>
            <a:r>
              <a:rPr kumimoji="1" lang="en-US" altLang="zh-CN" dirty="0"/>
              <a:t>=footer)</a:t>
            </a:r>
          </a:p>
          <a:p>
            <a:r>
              <a:rPr kumimoji="1" lang="en-US" altLang="zh-CN" dirty="0"/>
              <a:t>User Manual of BA II 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85429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{D16559DE-CFC6-6548-A7C1-E7B15ECAC081}tf10001072</Template>
  <TotalTime>236</TotalTime>
  <Words>513</Words>
  <Application>Microsoft Macintosh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剪切</vt:lpstr>
      <vt:lpstr>Finance Calculator</vt:lpstr>
      <vt:lpstr>Inspiration</vt:lpstr>
      <vt:lpstr>Design</vt:lpstr>
      <vt:lpstr>DFS</vt:lpstr>
      <vt:lpstr>Basic Features</vt:lpstr>
      <vt:lpstr>Test Case</vt:lpstr>
      <vt:lpstr>Test Case (Cont’d)</vt:lpstr>
      <vt:lpstr>TODO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Calculator</dc:title>
  <dc:creator>钟 祺宇</dc:creator>
  <cp:lastModifiedBy>祺宇 钟</cp:lastModifiedBy>
  <cp:revision>29</cp:revision>
  <dcterms:created xsi:type="dcterms:W3CDTF">2023-03-21T22:16:54Z</dcterms:created>
  <dcterms:modified xsi:type="dcterms:W3CDTF">2023-05-09T22:33:11Z</dcterms:modified>
</cp:coreProperties>
</file>