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72" r:id="rId10"/>
    <p:sldId id="273" r:id="rId11"/>
    <p:sldId id="275" r:id="rId12"/>
    <p:sldId id="274" r:id="rId13"/>
    <p:sldId id="276" r:id="rId14"/>
    <p:sldId id="270" r:id="rId15"/>
    <p:sldId id="271"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p:restoredTop sz="96327"/>
  </p:normalViewPr>
  <p:slideViewPr>
    <p:cSldViewPr snapToGrid="0">
      <p:cViewPr varScale="1">
        <p:scale>
          <a:sx n="125" d="100"/>
          <a:sy n="125"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D7CA-2EBB-5911-E1CA-DEF3162B9D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13E4E24-C97F-1941-68DF-442113D7B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CE2A938-5F41-C880-8CCF-5323B5D5C6ED}"/>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33C93A4D-B531-6475-A3DA-6C0F176213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24A44A-1A01-86AA-3E03-A1C39A62CF42}"/>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111109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50A58-76D8-DC44-45B2-5183A1D108C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6847C88-F099-7BB1-8B62-09D1F3D5398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6BBF84D-B642-CA71-8E83-EAC625484456}"/>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93BCF559-8D4D-5709-3B6D-7005DB33E7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2DA15D-F56C-0A94-FDB9-42E0822B9810}"/>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191571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E2905-30E3-684A-315E-17B20618E90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929565D-5391-4C04-A90E-3BDEAFF72D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0101115-72FA-0730-44D9-140381BAF652}"/>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6F4B1C17-3659-0EA0-276C-D28CF28DE5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1D4CAE-DA13-27F1-D402-17D37372C06E}"/>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387521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454A-75E2-90E0-4378-1B1CA9AF3F9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50D010D-16B4-1672-123A-CA961B2DD9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C7AAFF-710F-2C63-CF0A-7A9B878D779E}"/>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EF1BEAAB-8CB9-B68B-E771-E1576371E5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6B9D73-31DA-B560-E8C2-CC284BB692AF}"/>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66340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D4C0-2914-582D-8504-5F0A861875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92E65E2-8794-EE4A-6A53-E4B3CF4907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8AAF539-CE0A-F552-163F-8A11231355F7}"/>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E1DD6482-7486-718C-0F71-D0A7DCE60C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718307-E869-8DFB-FFA6-FABB002F6B01}"/>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745546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0269-59CE-7D8B-DD09-83EBE25CB44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49AD30C-CB3A-0A28-A3FF-C94761DA9F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9F80CD0-0882-3E81-886A-6E66B720141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5254E65-BE60-1148-1A26-FF0A9854DF84}"/>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6" name="Footer Placeholder 5">
            <a:extLst>
              <a:ext uri="{FF2B5EF4-FFF2-40B4-BE49-F238E27FC236}">
                <a16:creationId xmlns:a16="http://schemas.microsoft.com/office/drawing/2014/main" id="{EC0632A7-BCDA-C023-E244-02F9137C3A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D4A624-898F-78A3-9E69-293A755503A2}"/>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240085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4BF1-FDB8-F189-326E-7960BADC3F0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54062B5-0ECA-BE4A-09B4-452754D56F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645FCB-2619-AB69-90BD-DC0B2D1DB4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D7DC9E3-B5D7-1429-1FB0-20C9A4564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F09F1F-9B16-BA75-217B-A8FFC313D4A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5FA6BC1-ABBA-D19F-EB2C-A62C3622D770}"/>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8" name="Footer Placeholder 7">
            <a:extLst>
              <a:ext uri="{FF2B5EF4-FFF2-40B4-BE49-F238E27FC236}">
                <a16:creationId xmlns:a16="http://schemas.microsoft.com/office/drawing/2014/main" id="{7E1F1B45-CFA5-4DC4-EEAF-9D58B6E8AE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F9B111E-C271-99FE-AFC1-43E88562ED64}"/>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307564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1B0E-0DF0-DE66-AF77-2018EE4B27B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A372743-42AA-FBEA-A169-ECC222BF805D}"/>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4" name="Footer Placeholder 3">
            <a:extLst>
              <a:ext uri="{FF2B5EF4-FFF2-40B4-BE49-F238E27FC236}">
                <a16:creationId xmlns:a16="http://schemas.microsoft.com/office/drawing/2014/main" id="{7112DFDF-A58A-0C65-98E0-F0AC18437E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F66BC0A-D827-586E-5028-274E7779A05B}"/>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445222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DABF0-A9DB-4E56-A4A1-71F1C77D035E}"/>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3" name="Footer Placeholder 2">
            <a:extLst>
              <a:ext uri="{FF2B5EF4-FFF2-40B4-BE49-F238E27FC236}">
                <a16:creationId xmlns:a16="http://schemas.microsoft.com/office/drawing/2014/main" id="{505F3F47-016A-73C9-C169-D2DCD31154C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1C70C6-7DAF-2AF6-6FA8-190DEA9F47DA}"/>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3945608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F279-41AB-D56E-D50D-18D8A60E8D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91545EF-EEB8-D501-290F-7ABADACC8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8588354-DA03-BAB0-C7FD-CFCA07E00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478E28-7B90-3989-1E37-E6EFA8D31990}"/>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6" name="Footer Placeholder 5">
            <a:extLst>
              <a:ext uri="{FF2B5EF4-FFF2-40B4-BE49-F238E27FC236}">
                <a16:creationId xmlns:a16="http://schemas.microsoft.com/office/drawing/2014/main" id="{F13DF197-8879-53A2-EFE3-35ABF0D0C0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4B5FE7-38B6-5A0B-A01E-7A3C1163BD3F}"/>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77095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9173-7D0A-F1C0-130B-BCA5F42BC2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A8F3A76-5712-9B34-BE54-111CFA89A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B228DA-CD9B-CBAE-7E2D-42433B1F1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A235EE-0C32-4437-0438-D4EC88A2809B}"/>
              </a:ext>
            </a:extLst>
          </p:cNvPr>
          <p:cNvSpPr>
            <a:spLocks noGrp="1"/>
          </p:cNvSpPr>
          <p:nvPr>
            <p:ph type="dt" sz="half" idx="10"/>
          </p:nvPr>
        </p:nvSpPr>
        <p:spPr/>
        <p:txBody>
          <a:bodyPr/>
          <a:lstStyle/>
          <a:p>
            <a:fld id="{6E2A4D7A-841B-8646-8D02-4B31805C7FBF}" type="datetimeFigureOut">
              <a:rPr lang="en-GB" smtClean="0"/>
              <a:t>29/10/2023</a:t>
            </a:fld>
            <a:endParaRPr lang="en-GB"/>
          </a:p>
        </p:txBody>
      </p:sp>
      <p:sp>
        <p:nvSpPr>
          <p:cNvPr id="6" name="Footer Placeholder 5">
            <a:extLst>
              <a:ext uri="{FF2B5EF4-FFF2-40B4-BE49-F238E27FC236}">
                <a16:creationId xmlns:a16="http://schemas.microsoft.com/office/drawing/2014/main" id="{34E39B87-D300-07D8-CB28-0F06687194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A4F68A-9A7F-545D-58D5-DCBA325FE529}"/>
              </a:ext>
            </a:extLst>
          </p:cNvPr>
          <p:cNvSpPr>
            <a:spLocks noGrp="1"/>
          </p:cNvSpPr>
          <p:nvPr>
            <p:ph type="sldNum" sz="quarter" idx="12"/>
          </p:nvPr>
        </p:nvSpPr>
        <p:spPr/>
        <p:txBody>
          <a:bodyPr/>
          <a:lstStyle/>
          <a:p>
            <a:fld id="{2AA0448D-76C8-D04D-A75F-4720FEE1010B}" type="slidenum">
              <a:rPr lang="en-GB" smtClean="0"/>
              <a:t>‹#›</a:t>
            </a:fld>
            <a:endParaRPr lang="en-GB"/>
          </a:p>
        </p:txBody>
      </p:sp>
    </p:spTree>
    <p:extLst>
      <p:ext uri="{BB962C8B-B14F-4D97-AF65-F5344CB8AC3E}">
        <p14:creationId xmlns:p14="http://schemas.microsoft.com/office/powerpoint/2010/main" val="367465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B4EC3-2B8E-469E-92C1-02E957000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85E163D-667F-9169-B5AC-57138876D6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5DBEE1F-3413-1D64-2978-FF3EBD133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A4D7A-841B-8646-8D02-4B31805C7FBF}" type="datetimeFigureOut">
              <a:rPr lang="en-GB" smtClean="0"/>
              <a:t>29/10/2023</a:t>
            </a:fld>
            <a:endParaRPr lang="en-GB"/>
          </a:p>
        </p:txBody>
      </p:sp>
      <p:sp>
        <p:nvSpPr>
          <p:cNvPr id="5" name="Footer Placeholder 4">
            <a:extLst>
              <a:ext uri="{FF2B5EF4-FFF2-40B4-BE49-F238E27FC236}">
                <a16:creationId xmlns:a16="http://schemas.microsoft.com/office/drawing/2014/main" id="{4B8DFF38-771E-7258-C965-C6FE2924E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150E19-6C63-84B8-6659-D3C39C127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0448D-76C8-D04D-A75F-4720FEE1010B}" type="slidenum">
              <a:rPr lang="en-GB" smtClean="0"/>
              <a:t>‹#›</a:t>
            </a:fld>
            <a:endParaRPr lang="en-GB"/>
          </a:p>
        </p:txBody>
      </p:sp>
    </p:spTree>
    <p:extLst>
      <p:ext uri="{BB962C8B-B14F-4D97-AF65-F5344CB8AC3E}">
        <p14:creationId xmlns:p14="http://schemas.microsoft.com/office/powerpoint/2010/main" val="1943894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33AE9F-731A-2631-B87A-1901EBAC17DF}"/>
              </a:ext>
            </a:extLst>
          </p:cNvPr>
          <p:cNvSpPr>
            <a:spLocks noGrp="1"/>
          </p:cNvSpPr>
          <p:nvPr>
            <p:ph type="ctrTitle"/>
          </p:nvPr>
        </p:nvSpPr>
        <p:spPr>
          <a:xfrm>
            <a:off x="1524000" y="1122363"/>
            <a:ext cx="9144000" cy="2387600"/>
          </a:xfrm>
        </p:spPr>
        <p:txBody>
          <a:bodyPr>
            <a:normAutofit/>
          </a:bodyPr>
          <a:lstStyle/>
          <a:p>
            <a:r>
              <a:rPr lang="en-GB" dirty="0"/>
              <a:t>Applied Data Science</a:t>
            </a:r>
            <a:br>
              <a:rPr lang="en-GB" dirty="0"/>
            </a:br>
            <a:r>
              <a:rPr lang="en-GB" sz="4000" dirty="0"/>
              <a:t>L10. Support vector Machines</a:t>
            </a:r>
          </a:p>
        </p:txBody>
      </p:sp>
      <p:sp>
        <p:nvSpPr>
          <p:cNvPr id="5" name="Subtitle 2">
            <a:extLst>
              <a:ext uri="{FF2B5EF4-FFF2-40B4-BE49-F238E27FC236}">
                <a16:creationId xmlns:a16="http://schemas.microsoft.com/office/drawing/2014/main" id="{ECCA09A8-630A-2C8F-8E6B-6B435E55F1C2}"/>
              </a:ext>
            </a:extLst>
          </p:cNvPr>
          <p:cNvSpPr>
            <a:spLocks noGrp="1"/>
          </p:cNvSpPr>
          <p:nvPr>
            <p:ph type="subTitle" idx="1"/>
          </p:nvPr>
        </p:nvSpPr>
        <p:spPr>
          <a:xfrm>
            <a:off x="1524000" y="3602038"/>
            <a:ext cx="9144000" cy="1655762"/>
          </a:xfrm>
        </p:spPr>
        <p:txBody>
          <a:bodyPr>
            <a:normAutofit lnSpcReduction="10000"/>
          </a:bodyPr>
          <a:lstStyle/>
          <a:p>
            <a:endParaRPr lang="en-GB" dirty="0"/>
          </a:p>
          <a:p>
            <a:endParaRPr lang="en-GB" dirty="0"/>
          </a:p>
          <a:p>
            <a:pPr algn="l"/>
            <a:r>
              <a:rPr lang="en-GB" dirty="0"/>
              <a:t>Irina </a:t>
            </a:r>
            <a:r>
              <a:rPr lang="en-GB" dirty="0" err="1"/>
              <a:t>Mohorianu</a:t>
            </a:r>
            <a:endParaRPr lang="en-GB" dirty="0"/>
          </a:p>
          <a:p>
            <a:pPr algn="l"/>
            <a:r>
              <a:rPr lang="en-GB" dirty="0"/>
              <a:t>Head of Bioinformatics/ Scientific Computing @CSCI</a:t>
            </a:r>
          </a:p>
        </p:txBody>
      </p:sp>
    </p:spTree>
    <p:extLst>
      <p:ext uri="{BB962C8B-B14F-4D97-AF65-F5344CB8AC3E}">
        <p14:creationId xmlns:p14="http://schemas.microsoft.com/office/powerpoint/2010/main" val="111896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Moons example.</a:t>
            </a:r>
          </a:p>
        </p:txBody>
      </p:sp>
      <p:pic>
        <p:nvPicPr>
          <p:cNvPr id="3" name="Picture 2">
            <a:extLst>
              <a:ext uri="{FF2B5EF4-FFF2-40B4-BE49-F238E27FC236}">
                <a16:creationId xmlns:a16="http://schemas.microsoft.com/office/drawing/2014/main" id="{4B1E0EB6-E146-DD5C-B415-2581D9B7C3C7}"/>
              </a:ext>
            </a:extLst>
          </p:cNvPr>
          <p:cNvPicPr>
            <a:picLocks noChangeAspect="1"/>
          </p:cNvPicPr>
          <p:nvPr/>
        </p:nvPicPr>
        <p:blipFill>
          <a:blip r:embed="rId2"/>
          <a:stretch>
            <a:fillRect/>
          </a:stretch>
        </p:blipFill>
        <p:spPr>
          <a:xfrm>
            <a:off x="838200" y="1609595"/>
            <a:ext cx="6060440" cy="1924973"/>
          </a:xfrm>
          <a:prstGeom prst="rect">
            <a:avLst/>
          </a:prstGeom>
        </p:spPr>
      </p:pic>
      <p:pic>
        <p:nvPicPr>
          <p:cNvPr id="4" name="Picture 3">
            <a:extLst>
              <a:ext uri="{FF2B5EF4-FFF2-40B4-BE49-F238E27FC236}">
                <a16:creationId xmlns:a16="http://schemas.microsoft.com/office/drawing/2014/main" id="{162A5872-EE4E-EDE5-39E2-AFCC27353828}"/>
              </a:ext>
            </a:extLst>
          </p:cNvPr>
          <p:cNvPicPr>
            <a:picLocks noChangeAspect="1"/>
          </p:cNvPicPr>
          <p:nvPr/>
        </p:nvPicPr>
        <p:blipFill>
          <a:blip r:embed="rId3"/>
          <a:stretch>
            <a:fillRect/>
          </a:stretch>
        </p:blipFill>
        <p:spPr>
          <a:xfrm>
            <a:off x="787400" y="3550530"/>
            <a:ext cx="7772400" cy="2942345"/>
          </a:xfrm>
          <a:prstGeom prst="rect">
            <a:avLst/>
          </a:prstGeom>
        </p:spPr>
      </p:pic>
    </p:spTree>
    <p:extLst>
      <p:ext uri="{BB962C8B-B14F-4D97-AF65-F5344CB8AC3E}">
        <p14:creationId xmlns:p14="http://schemas.microsoft.com/office/powerpoint/2010/main" val="426786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Moons example.</a:t>
            </a:r>
          </a:p>
        </p:txBody>
      </p:sp>
      <p:pic>
        <p:nvPicPr>
          <p:cNvPr id="3" name="Picture 2">
            <a:extLst>
              <a:ext uri="{FF2B5EF4-FFF2-40B4-BE49-F238E27FC236}">
                <a16:creationId xmlns:a16="http://schemas.microsoft.com/office/drawing/2014/main" id="{DD23823F-6040-1EB2-8D8C-E213E1085B82}"/>
              </a:ext>
            </a:extLst>
          </p:cNvPr>
          <p:cNvPicPr>
            <a:picLocks noChangeAspect="1"/>
          </p:cNvPicPr>
          <p:nvPr/>
        </p:nvPicPr>
        <p:blipFill>
          <a:blip r:embed="rId2"/>
          <a:stretch>
            <a:fillRect/>
          </a:stretch>
        </p:blipFill>
        <p:spPr>
          <a:xfrm>
            <a:off x="0" y="1690688"/>
            <a:ext cx="5572760" cy="4031739"/>
          </a:xfrm>
          <a:prstGeom prst="rect">
            <a:avLst/>
          </a:prstGeom>
        </p:spPr>
      </p:pic>
      <p:pic>
        <p:nvPicPr>
          <p:cNvPr id="4" name="Picture 3">
            <a:extLst>
              <a:ext uri="{FF2B5EF4-FFF2-40B4-BE49-F238E27FC236}">
                <a16:creationId xmlns:a16="http://schemas.microsoft.com/office/drawing/2014/main" id="{99BF49A3-A2A4-C9EF-EB5E-7C7FFB51AAD8}"/>
              </a:ext>
            </a:extLst>
          </p:cNvPr>
          <p:cNvPicPr>
            <a:picLocks noChangeAspect="1"/>
          </p:cNvPicPr>
          <p:nvPr/>
        </p:nvPicPr>
        <p:blipFill>
          <a:blip r:embed="rId3"/>
          <a:stretch>
            <a:fillRect/>
          </a:stretch>
        </p:blipFill>
        <p:spPr>
          <a:xfrm>
            <a:off x="5572760" y="1932940"/>
            <a:ext cx="6468744" cy="3234372"/>
          </a:xfrm>
          <a:prstGeom prst="rect">
            <a:avLst/>
          </a:prstGeom>
        </p:spPr>
      </p:pic>
    </p:spTree>
    <p:extLst>
      <p:ext uri="{BB962C8B-B14F-4D97-AF65-F5344CB8AC3E}">
        <p14:creationId xmlns:p14="http://schemas.microsoft.com/office/powerpoint/2010/main" val="52757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Moons example.</a:t>
            </a:r>
          </a:p>
        </p:txBody>
      </p:sp>
      <p:pic>
        <p:nvPicPr>
          <p:cNvPr id="3" name="Picture 2">
            <a:extLst>
              <a:ext uri="{FF2B5EF4-FFF2-40B4-BE49-F238E27FC236}">
                <a16:creationId xmlns:a16="http://schemas.microsoft.com/office/drawing/2014/main" id="{967C468C-3C14-BB30-259B-28FFF3BC7A87}"/>
              </a:ext>
            </a:extLst>
          </p:cNvPr>
          <p:cNvPicPr>
            <a:picLocks noChangeAspect="1"/>
          </p:cNvPicPr>
          <p:nvPr/>
        </p:nvPicPr>
        <p:blipFill>
          <a:blip r:embed="rId2"/>
          <a:stretch>
            <a:fillRect/>
          </a:stretch>
        </p:blipFill>
        <p:spPr>
          <a:xfrm>
            <a:off x="752257" y="1727835"/>
            <a:ext cx="4785638" cy="4765040"/>
          </a:xfrm>
          <a:prstGeom prst="rect">
            <a:avLst/>
          </a:prstGeom>
        </p:spPr>
      </p:pic>
      <p:pic>
        <p:nvPicPr>
          <p:cNvPr id="5" name="Picture 4">
            <a:extLst>
              <a:ext uri="{FF2B5EF4-FFF2-40B4-BE49-F238E27FC236}">
                <a16:creationId xmlns:a16="http://schemas.microsoft.com/office/drawing/2014/main" id="{C0A1ECC1-D2A1-CEF1-3B74-80A8A35F6B74}"/>
              </a:ext>
            </a:extLst>
          </p:cNvPr>
          <p:cNvPicPr>
            <a:picLocks noChangeAspect="1"/>
          </p:cNvPicPr>
          <p:nvPr/>
        </p:nvPicPr>
        <p:blipFill>
          <a:blip r:embed="rId3"/>
          <a:stretch>
            <a:fillRect/>
          </a:stretch>
        </p:blipFill>
        <p:spPr>
          <a:xfrm>
            <a:off x="5537895" y="2986405"/>
            <a:ext cx="5448300" cy="2247900"/>
          </a:xfrm>
          <a:prstGeom prst="rect">
            <a:avLst/>
          </a:prstGeom>
        </p:spPr>
      </p:pic>
    </p:spTree>
    <p:extLst>
      <p:ext uri="{BB962C8B-B14F-4D97-AF65-F5344CB8AC3E}">
        <p14:creationId xmlns:p14="http://schemas.microsoft.com/office/powerpoint/2010/main" val="270795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Cell Segmentation example</a:t>
            </a:r>
          </a:p>
        </p:txBody>
      </p:sp>
      <p:pic>
        <p:nvPicPr>
          <p:cNvPr id="3" name="Picture 2">
            <a:extLst>
              <a:ext uri="{FF2B5EF4-FFF2-40B4-BE49-F238E27FC236}">
                <a16:creationId xmlns:a16="http://schemas.microsoft.com/office/drawing/2014/main" id="{FEE00A06-252D-1071-D103-C2F453C93117}"/>
              </a:ext>
            </a:extLst>
          </p:cNvPr>
          <p:cNvPicPr>
            <a:picLocks noChangeAspect="1"/>
          </p:cNvPicPr>
          <p:nvPr/>
        </p:nvPicPr>
        <p:blipFill>
          <a:blip r:embed="rId2"/>
          <a:stretch>
            <a:fillRect/>
          </a:stretch>
        </p:blipFill>
        <p:spPr>
          <a:xfrm>
            <a:off x="199636" y="1690688"/>
            <a:ext cx="7772400" cy="2389909"/>
          </a:xfrm>
          <a:prstGeom prst="rect">
            <a:avLst/>
          </a:prstGeom>
        </p:spPr>
      </p:pic>
      <p:pic>
        <p:nvPicPr>
          <p:cNvPr id="4" name="Picture 3">
            <a:extLst>
              <a:ext uri="{FF2B5EF4-FFF2-40B4-BE49-F238E27FC236}">
                <a16:creationId xmlns:a16="http://schemas.microsoft.com/office/drawing/2014/main" id="{2750485A-D3F8-A3D2-EE92-1873DB1421D3}"/>
              </a:ext>
            </a:extLst>
          </p:cNvPr>
          <p:cNvPicPr>
            <a:picLocks noChangeAspect="1"/>
          </p:cNvPicPr>
          <p:nvPr/>
        </p:nvPicPr>
        <p:blipFill>
          <a:blip r:embed="rId3"/>
          <a:stretch>
            <a:fillRect/>
          </a:stretch>
        </p:blipFill>
        <p:spPr>
          <a:xfrm>
            <a:off x="4678680" y="3250923"/>
            <a:ext cx="6974840" cy="3565736"/>
          </a:xfrm>
          <a:prstGeom prst="rect">
            <a:avLst/>
          </a:prstGeom>
        </p:spPr>
      </p:pic>
    </p:spTree>
    <p:extLst>
      <p:ext uri="{BB962C8B-B14F-4D97-AF65-F5344CB8AC3E}">
        <p14:creationId xmlns:p14="http://schemas.microsoft.com/office/powerpoint/2010/main" val="8656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Cell Segmentation example</a:t>
            </a:r>
          </a:p>
        </p:txBody>
      </p:sp>
      <p:pic>
        <p:nvPicPr>
          <p:cNvPr id="3" name="Picture 2">
            <a:extLst>
              <a:ext uri="{FF2B5EF4-FFF2-40B4-BE49-F238E27FC236}">
                <a16:creationId xmlns:a16="http://schemas.microsoft.com/office/drawing/2014/main" id="{1D673BB3-91F7-40C1-F086-679481D5E666}"/>
              </a:ext>
            </a:extLst>
          </p:cNvPr>
          <p:cNvPicPr>
            <a:picLocks noChangeAspect="1"/>
          </p:cNvPicPr>
          <p:nvPr/>
        </p:nvPicPr>
        <p:blipFill>
          <a:blip r:embed="rId2"/>
          <a:stretch>
            <a:fillRect/>
          </a:stretch>
        </p:blipFill>
        <p:spPr>
          <a:xfrm>
            <a:off x="903045" y="1690688"/>
            <a:ext cx="5192955" cy="3395393"/>
          </a:xfrm>
          <a:prstGeom prst="rect">
            <a:avLst/>
          </a:prstGeom>
        </p:spPr>
      </p:pic>
      <p:pic>
        <p:nvPicPr>
          <p:cNvPr id="4" name="Picture 3">
            <a:extLst>
              <a:ext uri="{FF2B5EF4-FFF2-40B4-BE49-F238E27FC236}">
                <a16:creationId xmlns:a16="http://schemas.microsoft.com/office/drawing/2014/main" id="{29E7677B-5448-C72F-C9A6-47E0B6E2B978}"/>
              </a:ext>
            </a:extLst>
          </p:cNvPr>
          <p:cNvPicPr>
            <a:picLocks noChangeAspect="1"/>
          </p:cNvPicPr>
          <p:nvPr/>
        </p:nvPicPr>
        <p:blipFill>
          <a:blip r:embed="rId3"/>
          <a:stretch>
            <a:fillRect/>
          </a:stretch>
        </p:blipFill>
        <p:spPr>
          <a:xfrm>
            <a:off x="6330451" y="1940560"/>
            <a:ext cx="4417843" cy="4399280"/>
          </a:xfrm>
          <a:prstGeom prst="rect">
            <a:avLst/>
          </a:prstGeom>
        </p:spPr>
      </p:pic>
      <p:sp>
        <p:nvSpPr>
          <p:cNvPr id="5" name="TextBox 4">
            <a:extLst>
              <a:ext uri="{FF2B5EF4-FFF2-40B4-BE49-F238E27FC236}">
                <a16:creationId xmlns:a16="http://schemas.microsoft.com/office/drawing/2014/main" id="{A273923D-8DE9-F282-C046-C89FBDD86DF9}"/>
              </a:ext>
            </a:extLst>
          </p:cNvPr>
          <p:cNvSpPr txBox="1"/>
          <p:nvPr/>
        </p:nvSpPr>
        <p:spPr>
          <a:xfrm>
            <a:off x="6350771" y="6405046"/>
            <a:ext cx="2575962" cy="369332"/>
          </a:xfrm>
          <a:prstGeom prst="rect">
            <a:avLst/>
          </a:prstGeom>
          <a:noFill/>
        </p:spPr>
        <p:txBody>
          <a:bodyPr wrap="none" rtlCol="0">
            <a:spAutoFit/>
          </a:bodyPr>
          <a:lstStyle/>
          <a:p>
            <a:r>
              <a:rPr lang="en-GB" dirty="0" err="1"/>
              <a:t>Acc</a:t>
            </a:r>
            <a:r>
              <a:rPr lang="en-GB" dirty="0"/>
              <a:t> on the test data: 0.89</a:t>
            </a:r>
          </a:p>
        </p:txBody>
      </p:sp>
    </p:spTree>
    <p:extLst>
      <p:ext uri="{BB962C8B-B14F-4D97-AF65-F5344CB8AC3E}">
        <p14:creationId xmlns:p14="http://schemas.microsoft.com/office/powerpoint/2010/main" val="726714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Blood brain barrier example</a:t>
            </a:r>
          </a:p>
        </p:txBody>
      </p:sp>
      <p:pic>
        <p:nvPicPr>
          <p:cNvPr id="3" name="Picture 2">
            <a:extLst>
              <a:ext uri="{FF2B5EF4-FFF2-40B4-BE49-F238E27FC236}">
                <a16:creationId xmlns:a16="http://schemas.microsoft.com/office/drawing/2014/main" id="{2C3A33EE-A968-6665-4762-540841C42148}"/>
              </a:ext>
            </a:extLst>
          </p:cNvPr>
          <p:cNvPicPr>
            <a:picLocks noChangeAspect="1"/>
          </p:cNvPicPr>
          <p:nvPr/>
        </p:nvPicPr>
        <p:blipFill>
          <a:blip r:embed="rId2"/>
          <a:stretch>
            <a:fillRect/>
          </a:stretch>
        </p:blipFill>
        <p:spPr>
          <a:xfrm>
            <a:off x="949960" y="1620079"/>
            <a:ext cx="7772400" cy="1808921"/>
          </a:xfrm>
          <a:prstGeom prst="rect">
            <a:avLst/>
          </a:prstGeom>
        </p:spPr>
      </p:pic>
      <p:pic>
        <p:nvPicPr>
          <p:cNvPr id="4" name="Picture 3">
            <a:extLst>
              <a:ext uri="{FF2B5EF4-FFF2-40B4-BE49-F238E27FC236}">
                <a16:creationId xmlns:a16="http://schemas.microsoft.com/office/drawing/2014/main" id="{1CE8494F-CE81-8196-A50D-5F804141E3C2}"/>
              </a:ext>
            </a:extLst>
          </p:cNvPr>
          <p:cNvPicPr>
            <a:picLocks noChangeAspect="1"/>
          </p:cNvPicPr>
          <p:nvPr/>
        </p:nvPicPr>
        <p:blipFill>
          <a:blip r:embed="rId3"/>
          <a:stretch>
            <a:fillRect/>
          </a:stretch>
        </p:blipFill>
        <p:spPr>
          <a:xfrm>
            <a:off x="949960" y="3545840"/>
            <a:ext cx="7772400" cy="1981200"/>
          </a:xfrm>
          <a:prstGeom prst="rect">
            <a:avLst/>
          </a:prstGeom>
        </p:spPr>
      </p:pic>
      <p:sp>
        <p:nvSpPr>
          <p:cNvPr id="5" name="TextBox 4">
            <a:extLst>
              <a:ext uri="{FF2B5EF4-FFF2-40B4-BE49-F238E27FC236}">
                <a16:creationId xmlns:a16="http://schemas.microsoft.com/office/drawing/2014/main" id="{9DE7A611-A2BE-0B4A-DAA3-D7CE3B1051D9}"/>
              </a:ext>
            </a:extLst>
          </p:cNvPr>
          <p:cNvSpPr txBox="1"/>
          <p:nvPr/>
        </p:nvSpPr>
        <p:spPr>
          <a:xfrm>
            <a:off x="1981200" y="5709920"/>
            <a:ext cx="4379597" cy="369332"/>
          </a:xfrm>
          <a:prstGeom prst="rect">
            <a:avLst/>
          </a:prstGeom>
          <a:noFill/>
        </p:spPr>
        <p:txBody>
          <a:bodyPr wrap="none" rtlCol="0">
            <a:spAutoFit/>
          </a:bodyPr>
          <a:lstStyle/>
          <a:p>
            <a:r>
              <a:rPr lang="en-GB" dirty="0"/>
              <a:t>Optimal value for the C parameter: C = 31.62</a:t>
            </a:r>
          </a:p>
        </p:txBody>
      </p:sp>
    </p:spTree>
    <p:extLst>
      <p:ext uri="{BB962C8B-B14F-4D97-AF65-F5344CB8AC3E}">
        <p14:creationId xmlns:p14="http://schemas.microsoft.com/office/powerpoint/2010/main" val="73622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Blood brain barrier example</a:t>
            </a:r>
          </a:p>
        </p:txBody>
      </p:sp>
      <p:pic>
        <p:nvPicPr>
          <p:cNvPr id="3" name="Picture 2">
            <a:extLst>
              <a:ext uri="{FF2B5EF4-FFF2-40B4-BE49-F238E27FC236}">
                <a16:creationId xmlns:a16="http://schemas.microsoft.com/office/drawing/2014/main" id="{58CBE5CB-23D2-E81C-8B35-013437C2C7CF}"/>
              </a:ext>
            </a:extLst>
          </p:cNvPr>
          <p:cNvPicPr>
            <a:picLocks noChangeAspect="1"/>
          </p:cNvPicPr>
          <p:nvPr/>
        </p:nvPicPr>
        <p:blipFill>
          <a:blip r:embed="rId2"/>
          <a:stretch>
            <a:fillRect/>
          </a:stretch>
        </p:blipFill>
        <p:spPr>
          <a:xfrm>
            <a:off x="838200" y="1690688"/>
            <a:ext cx="7772400" cy="4125016"/>
          </a:xfrm>
          <a:prstGeom prst="rect">
            <a:avLst/>
          </a:prstGeom>
        </p:spPr>
      </p:pic>
    </p:spTree>
    <p:extLst>
      <p:ext uri="{BB962C8B-B14F-4D97-AF65-F5344CB8AC3E}">
        <p14:creationId xmlns:p14="http://schemas.microsoft.com/office/powerpoint/2010/main" val="550680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Blood brain barrier example</a:t>
            </a:r>
          </a:p>
        </p:txBody>
      </p:sp>
      <p:pic>
        <p:nvPicPr>
          <p:cNvPr id="3" name="Picture 2">
            <a:extLst>
              <a:ext uri="{FF2B5EF4-FFF2-40B4-BE49-F238E27FC236}">
                <a16:creationId xmlns:a16="http://schemas.microsoft.com/office/drawing/2014/main" id="{C546BC40-ACF6-6CBB-EC40-9C40CE5D7DAD}"/>
              </a:ext>
            </a:extLst>
          </p:cNvPr>
          <p:cNvPicPr>
            <a:picLocks noChangeAspect="1"/>
          </p:cNvPicPr>
          <p:nvPr/>
        </p:nvPicPr>
        <p:blipFill>
          <a:blip r:embed="rId2"/>
          <a:stretch>
            <a:fillRect/>
          </a:stretch>
        </p:blipFill>
        <p:spPr>
          <a:xfrm>
            <a:off x="838200" y="1690688"/>
            <a:ext cx="6029960" cy="4669144"/>
          </a:xfrm>
          <a:prstGeom prst="rect">
            <a:avLst/>
          </a:prstGeom>
        </p:spPr>
      </p:pic>
      <p:sp>
        <p:nvSpPr>
          <p:cNvPr id="4" name="TextBox 3">
            <a:extLst>
              <a:ext uri="{FF2B5EF4-FFF2-40B4-BE49-F238E27FC236}">
                <a16:creationId xmlns:a16="http://schemas.microsoft.com/office/drawing/2014/main" id="{5BCB7412-D47C-A5F1-2455-32374108C6F1}"/>
              </a:ext>
            </a:extLst>
          </p:cNvPr>
          <p:cNvSpPr txBox="1"/>
          <p:nvPr/>
        </p:nvSpPr>
        <p:spPr>
          <a:xfrm>
            <a:off x="6868160" y="2550160"/>
            <a:ext cx="5040995" cy="369332"/>
          </a:xfrm>
          <a:prstGeom prst="rect">
            <a:avLst/>
          </a:prstGeom>
          <a:noFill/>
        </p:spPr>
        <p:txBody>
          <a:bodyPr wrap="none" rtlCol="0">
            <a:spAutoFit/>
          </a:bodyPr>
          <a:lstStyle/>
          <a:p>
            <a:r>
              <a:rPr lang="en-GB" dirty="0"/>
              <a:t>Correlation between observed and predicted: 0.937</a:t>
            </a:r>
          </a:p>
        </p:txBody>
      </p:sp>
    </p:spTree>
    <p:extLst>
      <p:ext uri="{BB962C8B-B14F-4D97-AF65-F5344CB8AC3E}">
        <p14:creationId xmlns:p14="http://schemas.microsoft.com/office/powerpoint/2010/main" val="426437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FAA27-0125-C3AC-216A-89A38261C37D}"/>
              </a:ext>
            </a:extLst>
          </p:cNvPr>
          <p:cNvSpPr>
            <a:spLocks noGrp="1"/>
          </p:cNvSpPr>
          <p:nvPr>
            <p:ph type="title"/>
          </p:nvPr>
        </p:nvSpPr>
        <p:spPr/>
        <p:txBody>
          <a:bodyPr/>
          <a:lstStyle/>
          <a:p>
            <a:r>
              <a:rPr lang="en-GB" dirty="0"/>
              <a:t>Support Vector Machines.</a:t>
            </a:r>
            <a:br>
              <a:rPr lang="en-GB" dirty="0"/>
            </a:br>
            <a:r>
              <a:rPr lang="en-GB" dirty="0"/>
              <a:t>Maximum margin classifier</a:t>
            </a:r>
          </a:p>
        </p:txBody>
      </p:sp>
      <p:sp>
        <p:nvSpPr>
          <p:cNvPr id="4" name="TextBox 3">
            <a:extLst>
              <a:ext uri="{FF2B5EF4-FFF2-40B4-BE49-F238E27FC236}">
                <a16:creationId xmlns:a16="http://schemas.microsoft.com/office/drawing/2014/main" id="{0ADB7FE9-0030-427C-8A4E-EF44CE344063}"/>
              </a:ext>
            </a:extLst>
          </p:cNvPr>
          <p:cNvSpPr txBox="1"/>
          <p:nvPr/>
        </p:nvSpPr>
        <p:spPr>
          <a:xfrm>
            <a:off x="838200" y="1690688"/>
            <a:ext cx="10800522" cy="923330"/>
          </a:xfrm>
          <a:prstGeom prst="rect">
            <a:avLst/>
          </a:prstGeom>
          <a:noFill/>
        </p:spPr>
        <p:txBody>
          <a:bodyPr wrap="square" rtlCol="0">
            <a:spAutoFit/>
          </a:bodyPr>
          <a:lstStyle/>
          <a:p>
            <a:r>
              <a:rPr lang="en-GB" b="0" i="0" u="none" strike="noStrike" dirty="0">
                <a:solidFill>
                  <a:srgbClr val="333333"/>
                </a:solidFill>
                <a:effectLst/>
                <a:latin typeface="Helvetica Neue" panose="02000503000000020004" pitchFamily="2" charset="0"/>
              </a:rPr>
              <a:t>Support vector machines (SVMs) are models of supervised learning, applicable to both classification and regression problems. The SVM is an extension of the support vector classifier (SVC), which is turn is an extension of the maximum margin classifier.</a:t>
            </a:r>
            <a:endParaRPr lang="en-GB" dirty="0"/>
          </a:p>
        </p:txBody>
      </p:sp>
      <p:sp>
        <p:nvSpPr>
          <p:cNvPr id="5" name="TextBox 4">
            <a:extLst>
              <a:ext uri="{FF2B5EF4-FFF2-40B4-BE49-F238E27FC236}">
                <a16:creationId xmlns:a16="http://schemas.microsoft.com/office/drawing/2014/main" id="{4B3195AA-6D71-657F-3F91-5ACD3F05A0D7}"/>
              </a:ext>
            </a:extLst>
          </p:cNvPr>
          <p:cNvSpPr txBox="1"/>
          <p:nvPr/>
        </p:nvSpPr>
        <p:spPr>
          <a:xfrm>
            <a:off x="235226" y="5824331"/>
            <a:ext cx="11956774" cy="923330"/>
          </a:xfrm>
          <a:prstGeom prst="rect">
            <a:avLst/>
          </a:prstGeom>
          <a:noFill/>
        </p:spPr>
        <p:txBody>
          <a:bodyPr wrap="square" rtlCol="0">
            <a:spAutoFit/>
          </a:bodyPr>
          <a:lstStyle/>
          <a:p>
            <a:r>
              <a:rPr lang="en-GB" b="0" i="0" u="none" strike="noStrike" dirty="0">
                <a:solidFill>
                  <a:srgbClr val="333333"/>
                </a:solidFill>
                <a:effectLst/>
                <a:latin typeface="Helvetica Neue" panose="02000503000000020004" pitchFamily="2" charset="0"/>
              </a:rPr>
              <a:t>Let’s start by defining a hyperplane. In </a:t>
            </a:r>
            <a:r>
              <a:rPr lang="en-GB" b="0" i="1" u="none" strike="noStrike" dirty="0">
                <a:solidFill>
                  <a:srgbClr val="333333"/>
                </a:solidFill>
                <a:effectLst/>
                <a:latin typeface="Helvetica Neue" panose="02000503000000020004" pitchFamily="2" charset="0"/>
              </a:rPr>
              <a:t>p</a:t>
            </a:r>
            <a:r>
              <a:rPr lang="en-GB" b="0" i="0" u="none" strike="noStrike" dirty="0">
                <a:solidFill>
                  <a:srgbClr val="333333"/>
                </a:solidFill>
                <a:effectLst/>
                <a:latin typeface="Helvetica Neue" panose="02000503000000020004" pitchFamily="2" charset="0"/>
              </a:rPr>
              <a:t>-dimensional space, a hyperplane is an affine subspace of </a:t>
            </a:r>
            <a:r>
              <a:rPr lang="en-GB" b="0" i="1" u="none" strike="noStrike" dirty="0">
                <a:solidFill>
                  <a:srgbClr val="333333"/>
                </a:solidFill>
                <a:effectLst/>
                <a:latin typeface="Helvetica Neue" panose="02000503000000020004" pitchFamily="2" charset="0"/>
              </a:rPr>
              <a:t>p</a:t>
            </a:r>
            <a:r>
              <a:rPr lang="en-GB" b="0" i="0" u="none" strike="noStrike" dirty="0">
                <a:solidFill>
                  <a:srgbClr val="333333"/>
                </a:solidFill>
                <a:effectLst/>
                <a:latin typeface="Helvetica Neue" panose="02000503000000020004" pitchFamily="2" charset="0"/>
              </a:rPr>
              <a:t>-1. The figure below shows three separating hyperplanes and objects of two different classes. A separating hyperplane forms a natural linear decision boundary, classifying new objects according to which side of the line they are located.</a:t>
            </a:r>
            <a:endParaRPr lang="en-GB" dirty="0"/>
          </a:p>
        </p:txBody>
      </p:sp>
      <p:pic>
        <p:nvPicPr>
          <p:cNvPr id="6" name="Picture 5">
            <a:extLst>
              <a:ext uri="{FF2B5EF4-FFF2-40B4-BE49-F238E27FC236}">
                <a16:creationId xmlns:a16="http://schemas.microsoft.com/office/drawing/2014/main" id="{6ED750FF-10C0-9D40-9224-ADAD3D616981}"/>
              </a:ext>
            </a:extLst>
          </p:cNvPr>
          <p:cNvPicPr>
            <a:picLocks noChangeAspect="1"/>
          </p:cNvPicPr>
          <p:nvPr/>
        </p:nvPicPr>
        <p:blipFill>
          <a:blip r:embed="rId2"/>
          <a:stretch>
            <a:fillRect/>
          </a:stretch>
        </p:blipFill>
        <p:spPr>
          <a:xfrm>
            <a:off x="1603513" y="2642007"/>
            <a:ext cx="6298096" cy="3154334"/>
          </a:xfrm>
          <a:prstGeom prst="rect">
            <a:avLst/>
          </a:prstGeom>
        </p:spPr>
      </p:pic>
    </p:spTree>
    <p:extLst>
      <p:ext uri="{BB962C8B-B14F-4D97-AF65-F5344CB8AC3E}">
        <p14:creationId xmlns:p14="http://schemas.microsoft.com/office/powerpoint/2010/main" val="86125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1CBD-E53F-517F-3CFC-C6FF3A2F85F0}"/>
              </a:ext>
            </a:extLst>
          </p:cNvPr>
          <p:cNvSpPr>
            <a:spLocks noGrp="1"/>
          </p:cNvSpPr>
          <p:nvPr>
            <p:ph type="title"/>
          </p:nvPr>
        </p:nvSpPr>
        <p:spPr/>
        <p:txBody>
          <a:bodyPr/>
          <a:lstStyle/>
          <a:p>
            <a:r>
              <a:rPr lang="en-GB" dirty="0"/>
              <a:t>Support Vector Machines.</a:t>
            </a:r>
            <a:br>
              <a:rPr lang="en-GB" dirty="0"/>
            </a:br>
            <a:r>
              <a:rPr lang="en-GB" dirty="0"/>
              <a:t>Maximum margin classifier</a:t>
            </a:r>
          </a:p>
        </p:txBody>
      </p:sp>
      <p:sp>
        <p:nvSpPr>
          <p:cNvPr id="5" name="TextBox 4">
            <a:extLst>
              <a:ext uri="{FF2B5EF4-FFF2-40B4-BE49-F238E27FC236}">
                <a16:creationId xmlns:a16="http://schemas.microsoft.com/office/drawing/2014/main" id="{862BB468-BED1-CEA3-F229-B81CD5D39329}"/>
              </a:ext>
            </a:extLst>
          </p:cNvPr>
          <p:cNvSpPr txBox="1"/>
          <p:nvPr/>
        </p:nvSpPr>
        <p:spPr>
          <a:xfrm>
            <a:off x="838200" y="1806402"/>
            <a:ext cx="10515600" cy="1200329"/>
          </a:xfrm>
          <a:prstGeom prst="rect">
            <a:avLst/>
          </a:prstGeom>
          <a:noFill/>
        </p:spPr>
        <p:txBody>
          <a:bodyPr wrap="square">
            <a:spAutoFit/>
          </a:bodyPr>
          <a:lstStyle/>
          <a:p>
            <a:r>
              <a:rPr lang="en-GB" b="0" i="0" u="none" strike="noStrike" dirty="0">
                <a:solidFill>
                  <a:srgbClr val="333333"/>
                </a:solidFill>
                <a:effectLst/>
                <a:latin typeface="Helvetica Neue" panose="02000503000000020004" pitchFamily="2" charset="0"/>
              </a:rPr>
              <a:t>The </a:t>
            </a:r>
            <a:r>
              <a:rPr lang="en-GB" b="1" i="0" u="none" strike="noStrike" dirty="0">
                <a:solidFill>
                  <a:srgbClr val="333333"/>
                </a:solidFill>
                <a:effectLst/>
                <a:latin typeface="Helvetica Neue" panose="02000503000000020004" pitchFamily="2" charset="0"/>
              </a:rPr>
              <a:t>maximal margin hyperplane</a:t>
            </a:r>
            <a:r>
              <a:rPr lang="en-GB" b="0" i="0" u="none" strike="noStrike" dirty="0">
                <a:solidFill>
                  <a:srgbClr val="333333"/>
                </a:solidFill>
                <a:effectLst/>
                <a:latin typeface="Helvetica Neue" panose="02000503000000020004" pitchFamily="2" charset="0"/>
              </a:rPr>
              <a:t> is the separating hyperplane that is farthest from the training observations. The perpendicular distance from a given hyperplane to the nearest training observation is known as the </a:t>
            </a:r>
            <a:r>
              <a:rPr lang="en-GB" b="1" i="0" u="none" strike="noStrike" dirty="0">
                <a:solidFill>
                  <a:srgbClr val="333333"/>
                </a:solidFill>
                <a:effectLst/>
                <a:latin typeface="Helvetica Neue" panose="02000503000000020004" pitchFamily="2" charset="0"/>
              </a:rPr>
              <a:t>margin</a:t>
            </a:r>
            <a:r>
              <a:rPr lang="en-GB" b="0" i="0" u="none" strike="noStrike" dirty="0">
                <a:solidFill>
                  <a:srgbClr val="333333"/>
                </a:solidFill>
                <a:effectLst/>
                <a:latin typeface="Helvetica Neue" panose="02000503000000020004" pitchFamily="2" charset="0"/>
              </a:rPr>
              <a:t>. The maximal margin hyperplane is the separating hyperplane for which the margin is largest.</a:t>
            </a:r>
            <a:endParaRPr lang="en-GB" dirty="0"/>
          </a:p>
        </p:txBody>
      </p:sp>
      <p:pic>
        <p:nvPicPr>
          <p:cNvPr id="6" name="Picture 5">
            <a:extLst>
              <a:ext uri="{FF2B5EF4-FFF2-40B4-BE49-F238E27FC236}">
                <a16:creationId xmlns:a16="http://schemas.microsoft.com/office/drawing/2014/main" id="{9160643C-F43B-504A-6786-4F29B629CFA3}"/>
              </a:ext>
            </a:extLst>
          </p:cNvPr>
          <p:cNvPicPr>
            <a:picLocks noChangeAspect="1"/>
          </p:cNvPicPr>
          <p:nvPr/>
        </p:nvPicPr>
        <p:blipFill>
          <a:blip r:embed="rId2"/>
          <a:stretch>
            <a:fillRect/>
          </a:stretch>
        </p:blipFill>
        <p:spPr>
          <a:xfrm>
            <a:off x="2855843" y="2727004"/>
            <a:ext cx="5437250" cy="4061422"/>
          </a:xfrm>
          <a:prstGeom prst="rect">
            <a:avLst/>
          </a:prstGeom>
        </p:spPr>
      </p:pic>
      <p:sp>
        <p:nvSpPr>
          <p:cNvPr id="7" name="TextBox 6">
            <a:extLst>
              <a:ext uri="{FF2B5EF4-FFF2-40B4-BE49-F238E27FC236}">
                <a16:creationId xmlns:a16="http://schemas.microsoft.com/office/drawing/2014/main" id="{6B82C474-0FFB-5A81-AD48-B9C287C1F5F1}"/>
              </a:ext>
            </a:extLst>
          </p:cNvPr>
          <p:cNvSpPr txBox="1"/>
          <p:nvPr/>
        </p:nvSpPr>
        <p:spPr>
          <a:xfrm>
            <a:off x="7692886" y="2832652"/>
            <a:ext cx="4035287" cy="3416320"/>
          </a:xfrm>
          <a:prstGeom prst="rect">
            <a:avLst/>
          </a:prstGeom>
          <a:noFill/>
        </p:spPr>
        <p:txBody>
          <a:bodyPr wrap="square" rtlCol="0">
            <a:spAutoFit/>
          </a:bodyPr>
          <a:lstStyle/>
          <a:p>
            <a:r>
              <a:rPr lang="en-GB" b="0" i="0" u="none" strike="noStrike" dirty="0">
                <a:solidFill>
                  <a:srgbClr val="333333"/>
                </a:solidFill>
                <a:effectLst/>
                <a:latin typeface="Helvetica Neue" panose="02000503000000020004" pitchFamily="2" charset="0"/>
              </a:rPr>
              <a:t>The figure above shows three training observations that are equidistant from the maximal margin hyperplane and lie on the dashed lines indicating the margin. These are the </a:t>
            </a:r>
            <a:r>
              <a:rPr lang="en-GB" b="1" i="0" u="none" strike="noStrike" dirty="0">
                <a:solidFill>
                  <a:srgbClr val="333333"/>
                </a:solidFill>
                <a:effectLst/>
                <a:latin typeface="Helvetica Neue" panose="02000503000000020004" pitchFamily="2" charset="0"/>
              </a:rPr>
              <a:t>support vectors</a:t>
            </a:r>
            <a:r>
              <a:rPr lang="en-GB" b="0" i="0" u="none" strike="noStrike" dirty="0">
                <a:solidFill>
                  <a:srgbClr val="333333"/>
                </a:solidFill>
                <a:effectLst/>
                <a:latin typeface="Helvetica Neue" panose="02000503000000020004" pitchFamily="2" charset="0"/>
              </a:rPr>
              <a:t>. If these points were moved slightly, the maximal margin hyperplane would also move, hence the term </a:t>
            </a:r>
            <a:r>
              <a:rPr lang="en-GB" b="0" i="1" u="none" strike="noStrike" dirty="0">
                <a:solidFill>
                  <a:srgbClr val="333333"/>
                </a:solidFill>
                <a:effectLst/>
                <a:latin typeface="Helvetica Neue" panose="02000503000000020004" pitchFamily="2" charset="0"/>
              </a:rPr>
              <a:t>support</a:t>
            </a:r>
            <a:r>
              <a:rPr lang="en-GB" b="0" i="0" u="none" strike="noStrike" dirty="0">
                <a:solidFill>
                  <a:srgbClr val="333333"/>
                </a:solidFill>
                <a:effectLst/>
                <a:latin typeface="Helvetica Neue" panose="02000503000000020004" pitchFamily="2" charset="0"/>
              </a:rPr>
              <a:t>. The maximal margin hyperplane is set by the </a:t>
            </a:r>
            <a:r>
              <a:rPr lang="en-GB" b="1" i="0" u="none" strike="noStrike" dirty="0">
                <a:solidFill>
                  <a:srgbClr val="333333"/>
                </a:solidFill>
                <a:effectLst/>
                <a:latin typeface="Helvetica Neue" panose="02000503000000020004" pitchFamily="2" charset="0"/>
              </a:rPr>
              <a:t>support vectors</a:t>
            </a:r>
            <a:r>
              <a:rPr lang="en-GB" b="0" i="0" u="none" strike="noStrike" dirty="0">
                <a:solidFill>
                  <a:srgbClr val="333333"/>
                </a:solidFill>
                <a:effectLst/>
                <a:latin typeface="Helvetica Neue" panose="02000503000000020004" pitchFamily="2" charset="0"/>
              </a:rPr>
              <a:t> alone; it is not influenced by any other observations.</a:t>
            </a:r>
            <a:endParaRPr lang="en-GB" dirty="0"/>
          </a:p>
        </p:txBody>
      </p:sp>
    </p:spTree>
    <p:extLst>
      <p:ext uri="{BB962C8B-B14F-4D97-AF65-F5344CB8AC3E}">
        <p14:creationId xmlns:p14="http://schemas.microsoft.com/office/powerpoint/2010/main" val="145832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2FC6-E4F3-E094-5BFA-3ADADC0F53FF}"/>
              </a:ext>
            </a:extLst>
          </p:cNvPr>
          <p:cNvSpPr>
            <a:spLocks noGrp="1"/>
          </p:cNvSpPr>
          <p:nvPr>
            <p:ph type="title"/>
          </p:nvPr>
        </p:nvSpPr>
        <p:spPr/>
        <p:txBody>
          <a:bodyPr/>
          <a:lstStyle/>
          <a:p>
            <a:r>
              <a:rPr lang="en-GB" dirty="0"/>
              <a:t>Support Vector Machines.</a:t>
            </a:r>
            <a:br>
              <a:rPr lang="en-GB" dirty="0"/>
            </a:br>
            <a:r>
              <a:rPr lang="en-GB" dirty="0"/>
              <a:t>Support vector classifier</a:t>
            </a:r>
          </a:p>
        </p:txBody>
      </p:sp>
      <p:pic>
        <p:nvPicPr>
          <p:cNvPr id="4" name="Picture 3">
            <a:extLst>
              <a:ext uri="{FF2B5EF4-FFF2-40B4-BE49-F238E27FC236}">
                <a16:creationId xmlns:a16="http://schemas.microsoft.com/office/drawing/2014/main" id="{BF3D1692-BB90-1D57-B6FE-6F4251D302C1}"/>
              </a:ext>
            </a:extLst>
          </p:cNvPr>
          <p:cNvPicPr>
            <a:picLocks noChangeAspect="1"/>
          </p:cNvPicPr>
          <p:nvPr/>
        </p:nvPicPr>
        <p:blipFill>
          <a:blip r:embed="rId2"/>
          <a:stretch>
            <a:fillRect/>
          </a:stretch>
        </p:blipFill>
        <p:spPr>
          <a:xfrm>
            <a:off x="838200" y="1958009"/>
            <a:ext cx="5303208" cy="4649696"/>
          </a:xfrm>
          <a:prstGeom prst="rect">
            <a:avLst/>
          </a:prstGeom>
        </p:spPr>
      </p:pic>
      <p:pic>
        <p:nvPicPr>
          <p:cNvPr id="5" name="Picture 4">
            <a:extLst>
              <a:ext uri="{FF2B5EF4-FFF2-40B4-BE49-F238E27FC236}">
                <a16:creationId xmlns:a16="http://schemas.microsoft.com/office/drawing/2014/main" id="{F3DB1B52-E05C-F612-87BE-B57EBDFCF19F}"/>
              </a:ext>
            </a:extLst>
          </p:cNvPr>
          <p:cNvPicPr>
            <a:picLocks noChangeAspect="1"/>
          </p:cNvPicPr>
          <p:nvPr/>
        </p:nvPicPr>
        <p:blipFill>
          <a:blip r:embed="rId3"/>
          <a:stretch>
            <a:fillRect/>
          </a:stretch>
        </p:blipFill>
        <p:spPr>
          <a:xfrm>
            <a:off x="4419600" y="1690688"/>
            <a:ext cx="7772400" cy="3454400"/>
          </a:xfrm>
          <a:prstGeom prst="rect">
            <a:avLst/>
          </a:prstGeom>
        </p:spPr>
      </p:pic>
      <p:sp>
        <p:nvSpPr>
          <p:cNvPr id="6" name="TextBox 5">
            <a:extLst>
              <a:ext uri="{FF2B5EF4-FFF2-40B4-BE49-F238E27FC236}">
                <a16:creationId xmlns:a16="http://schemas.microsoft.com/office/drawing/2014/main" id="{1095602C-FE36-EDE7-1FD4-B3E9C449ED48}"/>
              </a:ext>
            </a:extLst>
          </p:cNvPr>
          <p:cNvSpPr txBox="1"/>
          <p:nvPr/>
        </p:nvSpPr>
        <p:spPr>
          <a:xfrm>
            <a:off x="6184185" y="5507064"/>
            <a:ext cx="5835244" cy="738664"/>
          </a:xfrm>
          <a:prstGeom prst="rect">
            <a:avLst/>
          </a:prstGeom>
          <a:noFill/>
        </p:spPr>
        <p:txBody>
          <a:bodyPr wrap="square" rtlCol="0">
            <a:spAutoFit/>
          </a:bodyPr>
          <a:lstStyle/>
          <a:p>
            <a:pPr algn="l"/>
            <a:r>
              <a:rPr lang="en-GB" sz="1400" b="0" i="0" u="none" strike="noStrike" dirty="0">
                <a:solidFill>
                  <a:srgbClr val="333333"/>
                </a:solidFill>
                <a:effectLst/>
                <a:latin typeface="Helvetica Neue" panose="02000503000000020004" pitchFamily="2" charset="0"/>
              </a:rPr>
              <a:t>It would be better to choose a classifier based on a hyperplane that:</a:t>
            </a:r>
          </a:p>
          <a:p>
            <a:pPr algn="l">
              <a:buFont typeface="Arial" panose="020B0604020202020204" pitchFamily="34" charset="0"/>
              <a:buChar char="•"/>
            </a:pPr>
            <a:r>
              <a:rPr lang="en-GB" sz="1400" b="0" i="0" u="none" strike="noStrike" dirty="0">
                <a:solidFill>
                  <a:srgbClr val="333333"/>
                </a:solidFill>
                <a:effectLst/>
                <a:latin typeface="Helvetica Neue" panose="02000503000000020004" pitchFamily="2" charset="0"/>
              </a:rPr>
              <a:t>is more robust to individual observations</a:t>
            </a:r>
          </a:p>
          <a:p>
            <a:pPr algn="l">
              <a:buFont typeface="Arial" panose="020B0604020202020204" pitchFamily="34" charset="0"/>
              <a:buChar char="•"/>
            </a:pPr>
            <a:r>
              <a:rPr lang="en-GB" sz="1400" b="0" i="0" u="none" strike="noStrike" dirty="0">
                <a:solidFill>
                  <a:srgbClr val="333333"/>
                </a:solidFill>
                <a:effectLst/>
                <a:latin typeface="Helvetica Neue" panose="02000503000000020004" pitchFamily="2" charset="0"/>
              </a:rPr>
              <a:t>provides better classification of most of the training variables</a:t>
            </a:r>
          </a:p>
        </p:txBody>
      </p:sp>
    </p:spTree>
    <p:extLst>
      <p:ext uri="{BB962C8B-B14F-4D97-AF65-F5344CB8AC3E}">
        <p14:creationId xmlns:p14="http://schemas.microsoft.com/office/powerpoint/2010/main" val="420430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380-2305-7FD9-3A91-5629AABE71FE}"/>
              </a:ext>
            </a:extLst>
          </p:cNvPr>
          <p:cNvSpPr>
            <a:spLocks noGrp="1"/>
          </p:cNvSpPr>
          <p:nvPr>
            <p:ph type="title"/>
          </p:nvPr>
        </p:nvSpPr>
        <p:spPr/>
        <p:txBody>
          <a:bodyPr/>
          <a:lstStyle/>
          <a:p>
            <a:r>
              <a:rPr lang="en-GB" dirty="0"/>
              <a:t>Support Vector Machines.</a:t>
            </a:r>
            <a:br>
              <a:rPr lang="en-GB" dirty="0"/>
            </a:br>
            <a:r>
              <a:rPr lang="en-GB" dirty="0"/>
              <a:t>Support vector classifier</a:t>
            </a:r>
          </a:p>
        </p:txBody>
      </p:sp>
      <p:sp>
        <p:nvSpPr>
          <p:cNvPr id="5" name="TextBox 4">
            <a:extLst>
              <a:ext uri="{FF2B5EF4-FFF2-40B4-BE49-F238E27FC236}">
                <a16:creationId xmlns:a16="http://schemas.microsoft.com/office/drawing/2014/main" id="{2BD0E169-AA86-31B4-A0EC-411460D88604}"/>
              </a:ext>
            </a:extLst>
          </p:cNvPr>
          <p:cNvSpPr txBox="1"/>
          <p:nvPr/>
        </p:nvSpPr>
        <p:spPr>
          <a:xfrm>
            <a:off x="838200" y="1690688"/>
            <a:ext cx="11353800" cy="1200329"/>
          </a:xfrm>
          <a:prstGeom prst="rect">
            <a:avLst/>
          </a:prstGeom>
          <a:noFill/>
        </p:spPr>
        <p:txBody>
          <a:bodyPr wrap="square">
            <a:spAutoFit/>
          </a:bodyPr>
          <a:lstStyle/>
          <a:p>
            <a:pPr algn="l"/>
            <a:r>
              <a:rPr lang="en-GB" sz="1800" b="0" i="0" u="none" strike="noStrike" dirty="0">
                <a:solidFill>
                  <a:srgbClr val="333333"/>
                </a:solidFill>
                <a:effectLst/>
                <a:latin typeface="Helvetica Neue" panose="02000503000000020004" pitchFamily="2" charset="0"/>
              </a:rPr>
              <a:t>In other words, we might tolerate some misclassifications if the prediction of the remaining observations is more reliable. The </a:t>
            </a:r>
            <a:r>
              <a:rPr lang="en-GB" sz="1800" b="1" i="0" u="none" strike="noStrike" dirty="0">
                <a:solidFill>
                  <a:srgbClr val="333333"/>
                </a:solidFill>
                <a:effectLst/>
                <a:latin typeface="Helvetica Neue" panose="02000503000000020004" pitchFamily="2" charset="0"/>
              </a:rPr>
              <a:t>support vector classifier</a:t>
            </a:r>
            <a:r>
              <a:rPr lang="en-GB" sz="1800" b="0" i="0" u="none" strike="noStrike" dirty="0">
                <a:solidFill>
                  <a:srgbClr val="333333"/>
                </a:solidFill>
                <a:effectLst/>
                <a:latin typeface="Helvetica Neue" panose="02000503000000020004" pitchFamily="2" charset="0"/>
              </a:rPr>
              <a:t> does this by allowing some observations to be on the wrong side of the margin or even on the wrong side of the hyperplane. Observations on the wrong side of the hyperplane are misclassifications.</a:t>
            </a:r>
          </a:p>
        </p:txBody>
      </p:sp>
      <p:pic>
        <p:nvPicPr>
          <p:cNvPr id="6" name="Picture 5">
            <a:extLst>
              <a:ext uri="{FF2B5EF4-FFF2-40B4-BE49-F238E27FC236}">
                <a16:creationId xmlns:a16="http://schemas.microsoft.com/office/drawing/2014/main" id="{D25A5C91-5DDB-3099-54CA-543774F54CB1}"/>
              </a:ext>
            </a:extLst>
          </p:cNvPr>
          <p:cNvPicPr>
            <a:picLocks noChangeAspect="1"/>
          </p:cNvPicPr>
          <p:nvPr/>
        </p:nvPicPr>
        <p:blipFill>
          <a:blip r:embed="rId2"/>
          <a:stretch>
            <a:fillRect/>
          </a:stretch>
        </p:blipFill>
        <p:spPr>
          <a:xfrm>
            <a:off x="838200" y="3069906"/>
            <a:ext cx="7772400" cy="3362735"/>
          </a:xfrm>
          <a:prstGeom prst="rect">
            <a:avLst/>
          </a:prstGeom>
        </p:spPr>
      </p:pic>
    </p:spTree>
    <p:extLst>
      <p:ext uri="{BB962C8B-B14F-4D97-AF65-F5344CB8AC3E}">
        <p14:creationId xmlns:p14="http://schemas.microsoft.com/office/powerpoint/2010/main" val="141719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380-2305-7FD9-3A91-5629AABE71FE}"/>
              </a:ext>
            </a:extLst>
          </p:cNvPr>
          <p:cNvSpPr>
            <a:spLocks noGrp="1"/>
          </p:cNvSpPr>
          <p:nvPr>
            <p:ph type="title"/>
          </p:nvPr>
        </p:nvSpPr>
        <p:spPr/>
        <p:txBody>
          <a:bodyPr/>
          <a:lstStyle/>
          <a:p>
            <a:r>
              <a:rPr lang="en-GB" dirty="0"/>
              <a:t>Support Vector Machines.</a:t>
            </a:r>
            <a:br>
              <a:rPr lang="en-GB" dirty="0"/>
            </a:br>
            <a:r>
              <a:rPr lang="en-GB" dirty="0"/>
              <a:t>Maximum margin classifier</a:t>
            </a:r>
          </a:p>
        </p:txBody>
      </p:sp>
      <p:pic>
        <p:nvPicPr>
          <p:cNvPr id="3" name="Picture 2">
            <a:extLst>
              <a:ext uri="{FF2B5EF4-FFF2-40B4-BE49-F238E27FC236}">
                <a16:creationId xmlns:a16="http://schemas.microsoft.com/office/drawing/2014/main" id="{C4D0CEAD-0E48-D098-26B7-BF5A75A45CB3}"/>
              </a:ext>
            </a:extLst>
          </p:cNvPr>
          <p:cNvPicPr>
            <a:picLocks noChangeAspect="1"/>
          </p:cNvPicPr>
          <p:nvPr/>
        </p:nvPicPr>
        <p:blipFill>
          <a:blip r:embed="rId2"/>
          <a:stretch>
            <a:fillRect/>
          </a:stretch>
        </p:blipFill>
        <p:spPr>
          <a:xfrm>
            <a:off x="162340" y="2023252"/>
            <a:ext cx="6298096" cy="4657018"/>
          </a:xfrm>
          <a:prstGeom prst="rect">
            <a:avLst/>
          </a:prstGeom>
        </p:spPr>
      </p:pic>
      <p:sp>
        <p:nvSpPr>
          <p:cNvPr id="4" name="TextBox 3">
            <a:extLst>
              <a:ext uri="{FF2B5EF4-FFF2-40B4-BE49-F238E27FC236}">
                <a16:creationId xmlns:a16="http://schemas.microsoft.com/office/drawing/2014/main" id="{B2692E06-81C7-3354-AA8C-2E5334209E63}"/>
              </a:ext>
            </a:extLst>
          </p:cNvPr>
          <p:cNvSpPr txBox="1"/>
          <p:nvPr/>
        </p:nvSpPr>
        <p:spPr>
          <a:xfrm>
            <a:off x="5768009" y="1764834"/>
            <a:ext cx="6423991" cy="4801314"/>
          </a:xfrm>
          <a:prstGeom prst="rect">
            <a:avLst/>
          </a:prstGeom>
          <a:noFill/>
        </p:spPr>
        <p:txBody>
          <a:bodyPr wrap="square" rtlCol="0">
            <a:spAutoFit/>
          </a:bodyPr>
          <a:lstStyle/>
          <a:p>
            <a:pPr algn="l"/>
            <a:r>
              <a:rPr lang="en-GB" b="0" i="0" u="none" strike="noStrike" dirty="0">
                <a:solidFill>
                  <a:srgbClr val="333333"/>
                </a:solidFill>
                <a:effectLst/>
                <a:latin typeface="Helvetica Neue" panose="02000503000000020004" pitchFamily="2" charset="0"/>
              </a:rPr>
              <a:t>The support vector classifier has a tuning parameter,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that determines the number/ severity of the margin violations </a:t>
            </a:r>
          </a:p>
          <a:p>
            <a:pPr algn="l"/>
            <a:endParaRPr lang="en-GB" dirty="0">
              <a:solidFill>
                <a:srgbClr val="333333"/>
              </a:solidFill>
              <a:latin typeface="Helvetica Neue" panose="02000503000000020004" pitchFamily="2" charset="0"/>
            </a:endParaRPr>
          </a:p>
          <a:p>
            <a:pPr algn="l"/>
            <a:r>
              <a:rPr lang="en-GB" b="0" i="0" u="none" strike="noStrike" dirty="0">
                <a:solidFill>
                  <a:srgbClr val="333333"/>
                </a:solidFill>
                <a:effectLst/>
                <a:latin typeface="Helvetica Neue" panose="02000503000000020004" pitchFamily="2" charset="0"/>
              </a:rPr>
              <a:t>If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 0, then no violations to the margin will be tolerated, which is equivalent to the maximal margin classifier. </a:t>
            </a:r>
          </a:p>
          <a:p>
            <a:pPr algn="l"/>
            <a:endParaRPr lang="en-GB" dirty="0">
              <a:solidFill>
                <a:srgbClr val="333333"/>
              </a:solidFill>
              <a:latin typeface="Helvetica Neue" panose="02000503000000020004" pitchFamily="2" charset="0"/>
            </a:endParaRPr>
          </a:p>
          <a:p>
            <a:pPr algn="l"/>
            <a:r>
              <a:rPr lang="en-GB" b="0" i="0" u="none" strike="noStrike" dirty="0">
                <a:solidFill>
                  <a:srgbClr val="333333"/>
                </a:solidFill>
                <a:effectLst/>
                <a:latin typeface="Helvetica Neue" panose="02000503000000020004" pitchFamily="2" charset="0"/>
              </a:rPr>
              <a:t>As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increases, the classifier becomes more tolerant of violations to the margin, and so the margin widens.</a:t>
            </a:r>
          </a:p>
          <a:p>
            <a:pPr algn="l"/>
            <a:r>
              <a:rPr lang="en-GB" b="0" i="0" u="none" strike="noStrike" dirty="0">
                <a:solidFill>
                  <a:srgbClr val="333333"/>
                </a:solidFill>
                <a:effectLst/>
                <a:latin typeface="Helvetica Neue" panose="02000503000000020004" pitchFamily="2" charset="0"/>
              </a:rPr>
              <a:t>The optimal value of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is chosen through cross-validation.</a:t>
            </a:r>
          </a:p>
          <a:p>
            <a:pPr algn="l"/>
            <a:endParaRPr lang="en-GB" b="0" i="1" u="none" strike="noStrike" dirty="0">
              <a:solidFill>
                <a:srgbClr val="333333"/>
              </a:solidFill>
              <a:effectLst/>
              <a:latin typeface="Helvetica Neue" panose="02000503000000020004" pitchFamily="2" charset="0"/>
            </a:endParaRPr>
          </a:p>
          <a:p>
            <a:pPr algn="l"/>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is described as a tuning parameter, because it controls the bias-variance trade-off:</a:t>
            </a:r>
          </a:p>
          <a:p>
            <a:pPr algn="l"/>
            <a:r>
              <a:rPr lang="en-GB" b="0" i="0" u="none" strike="noStrike" dirty="0">
                <a:solidFill>
                  <a:srgbClr val="333333"/>
                </a:solidFill>
                <a:effectLst/>
                <a:latin typeface="Helvetica Neue" panose="02000503000000020004" pitchFamily="2" charset="0"/>
              </a:rPr>
              <a:t>[a] a small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results in narrow margins that are rarely violated; the model will have low bias, but high variance.</a:t>
            </a:r>
          </a:p>
          <a:p>
            <a:pPr algn="l"/>
            <a:r>
              <a:rPr lang="en-GB" b="0" i="0" u="none" strike="noStrike" dirty="0">
                <a:solidFill>
                  <a:srgbClr val="333333"/>
                </a:solidFill>
                <a:effectLst/>
                <a:latin typeface="Helvetica Neue" panose="02000503000000020004" pitchFamily="2" charset="0"/>
              </a:rPr>
              <a:t>[b] as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increases the margins widen allowing more violations; the bias of the model will increase, but its variance will decrease.</a:t>
            </a:r>
          </a:p>
        </p:txBody>
      </p:sp>
    </p:spTree>
    <p:extLst>
      <p:ext uri="{BB962C8B-B14F-4D97-AF65-F5344CB8AC3E}">
        <p14:creationId xmlns:p14="http://schemas.microsoft.com/office/powerpoint/2010/main" val="271059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C25F-6700-3EB6-1462-B9FDCB15B7E9}"/>
              </a:ext>
            </a:extLst>
          </p:cNvPr>
          <p:cNvSpPr>
            <a:spLocks noGrp="1"/>
          </p:cNvSpPr>
          <p:nvPr>
            <p:ph type="title"/>
          </p:nvPr>
        </p:nvSpPr>
        <p:spPr/>
        <p:txBody>
          <a:bodyPr/>
          <a:lstStyle/>
          <a:p>
            <a:r>
              <a:rPr lang="en-GB" dirty="0"/>
              <a:t>Support Vector Machines.</a:t>
            </a:r>
            <a:br>
              <a:rPr lang="en-GB" dirty="0"/>
            </a:br>
            <a:r>
              <a:rPr lang="en-GB" dirty="0"/>
              <a:t>Maximum margin classifier</a:t>
            </a:r>
          </a:p>
        </p:txBody>
      </p:sp>
      <p:sp>
        <p:nvSpPr>
          <p:cNvPr id="5" name="TextBox 4">
            <a:extLst>
              <a:ext uri="{FF2B5EF4-FFF2-40B4-BE49-F238E27FC236}">
                <a16:creationId xmlns:a16="http://schemas.microsoft.com/office/drawing/2014/main" id="{6DE11438-033B-7AF3-A8F3-B2A31448A4CD}"/>
              </a:ext>
            </a:extLst>
          </p:cNvPr>
          <p:cNvSpPr txBox="1"/>
          <p:nvPr/>
        </p:nvSpPr>
        <p:spPr>
          <a:xfrm>
            <a:off x="6543261" y="2562426"/>
            <a:ext cx="5257800" cy="2585323"/>
          </a:xfrm>
          <a:prstGeom prst="rect">
            <a:avLst/>
          </a:prstGeom>
          <a:noFill/>
        </p:spPr>
        <p:txBody>
          <a:bodyPr wrap="square">
            <a:spAutoFit/>
          </a:bodyPr>
          <a:lstStyle/>
          <a:p>
            <a:pPr algn="l"/>
            <a:r>
              <a:rPr lang="en-GB" b="0" i="0" u="none" strike="noStrike" dirty="0">
                <a:solidFill>
                  <a:srgbClr val="333333"/>
                </a:solidFill>
                <a:effectLst/>
                <a:latin typeface="Helvetica Neue" panose="02000503000000020004" pitchFamily="2" charset="0"/>
              </a:rPr>
              <a:t>The </a:t>
            </a:r>
            <a:r>
              <a:rPr lang="en-GB" b="1" i="0" u="none" strike="noStrike" dirty="0">
                <a:solidFill>
                  <a:srgbClr val="333333"/>
                </a:solidFill>
                <a:effectLst/>
                <a:latin typeface="Helvetica Neue" panose="02000503000000020004" pitchFamily="2" charset="0"/>
              </a:rPr>
              <a:t>support vectors</a:t>
            </a:r>
            <a:r>
              <a:rPr lang="en-GB" b="0" i="0" u="none" strike="noStrike" dirty="0">
                <a:solidFill>
                  <a:srgbClr val="333333"/>
                </a:solidFill>
                <a:effectLst/>
                <a:latin typeface="Helvetica Neue" panose="02000503000000020004" pitchFamily="2" charset="0"/>
              </a:rPr>
              <a:t> are the observations that lie directly on the margin, or on the wrong side of the margin for their class. The only observations that affect the classifier are the support vectors. As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increases, the margin widens and the number of support vectors increases. In other words, when </a:t>
            </a:r>
            <a:r>
              <a:rPr lang="en-GB" b="0" i="1" u="none" strike="noStrike" dirty="0">
                <a:solidFill>
                  <a:srgbClr val="333333"/>
                </a:solidFill>
                <a:effectLst/>
                <a:latin typeface="Helvetica Neue" panose="02000503000000020004" pitchFamily="2" charset="0"/>
              </a:rPr>
              <a:t>C</a:t>
            </a:r>
            <a:r>
              <a:rPr lang="en-GB" b="0" i="0" u="none" strike="noStrike" dirty="0">
                <a:solidFill>
                  <a:srgbClr val="333333"/>
                </a:solidFill>
                <a:effectLst/>
                <a:latin typeface="Helvetica Neue" panose="02000503000000020004" pitchFamily="2" charset="0"/>
              </a:rPr>
              <a:t> increases more observations are involved in determining the decision boundary of the classifier.</a:t>
            </a:r>
          </a:p>
        </p:txBody>
      </p:sp>
      <p:pic>
        <p:nvPicPr>
          <p:cNvPr id="6" name="Picture 5">
            <a:extLst>
              <a:ext uri="{FF2B5EF4-FFF2-40B4-BE49-F238E27FC236}">
                <a16:creationId xmlns:a16="http://schemas.microsoft.com/office/drawing/2014/main" id="{0D2E5A9B-24F6-EAB8-0CA3-D7E852041AC5}"/>
              </a:ext>
            </a:extLst>
          </p:cNvPr>
          <p:cNvPicPr>
            <a:picLocks noChangeAspect="1"/>
          </p:cNvPicPr>
          <p:nvPr/>
        </p:nvPicPr>
        <p:blipFill>
          <a:blip r:embed="rId2"/>
          <a:stretch>
            <a:fillRect/>
          </a:stretch>
        </p:blipFill>
        <p:spPr>
          <a:xfrm>
            <a:off x="162340" y="2023252"/>
            <a:ext cx="6298096" cy="4657018"/>
          </a:xfrm>
          <a:prstGeom prst="rect">
            <a:avLst/>
          </a:prstGeom>
        </p:spPr>
      </p:pic>
    </p:spTree>
    <p:extLst>
      <p:ext uri="{BB962C8B-B14F-4D97-AF65-F5344CB8AC3E}">
        <p14:creationId xmlns:p14="http://schemas.microsoft.com/office/powerpoint/2010/main" val="165215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br>
              <a:rPr lang="en-GB" dirty="0"/>
            </a:br>
            <a:r>
              <a:rPr lang="en-GB" dirty="0"/>
              <a:t>Non linearly separable classes.</a:t>
            </a:r>
          </a:p>
        </p:txBody>
      </p:sp>
      <p:pic>
        <p:nvPicPr>
          <p:cNvPr id="4" name="Picture 3">
            <a:extLst>
              <a:ext uri="{FF2B5EF4-FFF2-40B4-BE49-F238E27FC236}">
                <a16:creationId xmlns:a16="http://schemas.microsoft.com/office/drawing/2014/main" id="{FDBE7C63-DD97-2356-B968-98FFA8AFEEDF}"/>
              </a:ext>
            </a:extLst>
          </p:cNvPr>
          <p:cNvPicPr>
            <a:picLocks noChangeAspect="1"/>
          </p:cNvPicPr>
          <p:nvPr/>
        </p:nvPicPr>
        <p:blipFill>
          <a:blip r:embed="rId2"/>
          <a:stretch>
            <a:fillRect/>
          </a:stretch>
        </p:blipFill>
        <p:spPr>
          <a:xfrm>
            <a:off x="212034" y="1576067"/>
            <a:ext cx="7772400" cy="3705865"/>
          </a:xfrm>
          <a:prstGeom prst="rect">
            <a:avLst/>
          </a:prstGeom>
        </p:spPr>
      </p:pic>
    </p:spTree>
    <p:extLst>
      <p:ext uri="{BB962C8B-B14F-4D97-AF65-F5344CB8AC3E}">
        <p14:creationId xmlns:p14="http://schemas.microsoft.com/office/powerpoint/2010/main" val="199092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1011-8DC4-FF71-CFF3-2FB29391594E}"/>
              </a:ext>
            </a:extLst>
          </p:cNvPr>
          <p:cNvSpPr>
            <a:spLocks noGrp="1"/>
          </p:cNvSpPr>
          <p:nvPr>
            <p:ph type="title"/>
          </p:nvPr>
        </p:nvSpPr>
        <p:spPr/>
        <p:txBody>
          <a:bodyPr/>
          <a:lstStyle/>
          <a:p>
            <a:r>
              <a:rPr lang="en-GB" dirty="0"/>
              <a:t>Support Vector Machines.</a:t>
            </a:r>
          </a:p>
        </p:txBody>
      </p:sp>
      <p:pic>
        <p:nvPicPr>
          <p:cNvPr id="3" name="Picture 2">
            <a:extLst>
              <a:ext uri="{FF2B5EF4-FFF2-40B4-BE49-F238E27FC236}">
                <a16:creationId xmlns:a16="http://schemas.microsoft.com/office/drawing/2014/main" id="{F4AE6681-E93B-4DAF-E18C-79C808CD233A}"/>
              </a:ext>
            </a:extLst>
          </p:cNvPr>
          <p:cNvPicPr>
            <a:picLocks noChangeAspect="1"/>
          </p:cNvPicPr>
          <p:nvPr/>
        </p:nvPicPr>
        <p:blipFill>
          <a:blip r:embed="rId2"/>
          <a:stretch>
            <a:fillRect/>
          </a:stretch>
        </p:blipFill>
        <p:spPr>
          <a:xfrm>
            <a:off x="838200" y="1363699"/>
            <a:ext cx="5980043" cy="2887472"/>
          </a:xfrm>
          <a:prstGeom prst="rect">
            <a:avLst/>
          </a:prstGeom>
        </p:spPr>
      </p:pic>
      <p:pic>
        <p:nvPicPr>
          <p:cNvPr id="4" name="Picture 3">
            <a:extLst>
              <a:ext uri="{FF2B5EF4-FFF2-40B4-BE49-F238E27FC236}">
                <a16:creationId xmlns:a16="http://schemas.microsoft.com/office/drawing/2014/main" id="{4D880718-02E2-A27D-1FB9-CEFD73E3DB71}"/>
              </a:ext>
            </a:extLst>
          </p:cNvPr>
          <p:cNvPicPr>
            <a:picLocks noChangeAspect="1"/>
          </p:cNvPicPr>
          <p:nvPr/>
        </p:nvPicPr>
        <p:blipFill>
          <a:blip r:embed="rId3"/>
          <a:stretch>
            <a:fillRect/>
          </a:stretch>
        </p:blipFill>
        <p:spPr>
          <a:xfrm>
            <a:off x="4419600" y="2940596"/>
            <a:ext cx="7772400" cy="3917404"/>
          </a:xfrm>
          <a:prstGeom prst="rect">
            <a:avLst/>
          </a:prstGeom>
        </p:spPr>
      </p:pic>
    </p:spTree>
    <p:extLst>
      <p:ext uri="{BB962C8B-B14F-4D97-AF65-F5344CB8AC3E}">
        <p14:creationId xmlns:p14="http://schemas.microsoft.com/office/powerpoint/2010/main" val="324039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2901</TotalTime>
  <Words>701</Words>
  <Application>Microsoft Macintosh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Helvetica Neue</vt:lpstr>
      <vt:lpstr>Office Theme</vt:lpstr>
      <vt:lpstr>Applied Data Science L10. Support vector Machines</vt:lpstr>
      <vt:lpstr>Support Vector Machines. Maximum margin classifier</vt:lpstr>
      <vt:lpstr>Support Vector Machines. Maximum margin classifier</vt:lpstr>
      <vt:lpstr>Support Vector Machines. Support vector classifier</vt:lpstr>
      <vt:lpstr>Support Vector Machines. Support vector classifier</vt:lpstr>
      <vt:lpstr>Support Vector Machines. Maximum margin classifier</vt:lpstr>
      <vt:lpstr>Support Vector Machines. Maximum margin classifier</vt:lpstr>
      <vt:lpstr>Support Vector Machines. Non linearly separable classes.</vt:lpstr>
      <vt:lpstr>Support Vector Machines.</vt:lpstr>
      <vt:lpstr>Support Vector Machines. Moons example.</vt:lpstr>
      <vt:lpstr>Support Vector Machines. Moons example.</vt:lpstr>
      <vt:lpstr>Support Vector Machines. Moons example.</vt:lpstr>
      <vt:lpstr>Support Vector Machines. Cell Segmentation example</vt:lpstr>
      <vt:lpstr>Support Vector Machines. Cell Segmentation example</vt:lpstr>
      <vt:lpstr>Support Vector Machines. Blood brain barrier example</vt:lpstr>
      <vt:lpstr>Support Vector Machines. Blood brain barrier example</vt:lpstr>
      <vt:lpstr>Support Vector Machines. Blood brain barrier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L10. Support vector Machines</dc:title>
  <dc:creator>Irina Mohorianu</dc:creator>
  <cp:lastModifiedBy>Irina Mohorianu</cp:lastModifiedBy>
  <cp:revision>3</cp:revision>
  <dcterms:created xsi:type="dcterms:W3CDTF">2023-10-29T19:03:10Z</dcterms:created>
  <dcterms:modified xsi:type="dcterms:W3CDTF">2023-10-31T19:24:19Z</dcterms:modified>
</cp:coreProperties>
</file>