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10"/>
  </p:notesMasterIdLst>
  <p:sldIdLst>
    <p:sldId id="256" r:id="rId2"/>
    <p:sldId id="257" r:id="rId3"/>
    <p:sldId id="273" r:id="rId4"/>
    <p:sldId id="277" r:id="rId5"/>
    <p:sldId id="278" r:id="rId6"/>
    <p:sldId id="270" r:id="rId7"/>
    <p:sldId id="280" r:id="rId8"/>
    <p:sldId id="279" r:id="rId9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/>
    <p:restoredTop sz="77191"/>
  </p:normalViewPr>
  <p:slideViewPr>
    <p:cSldViewPr snapToGrid="0" snapToObjects="1">
      <p:cViewPr varScale="1">
        <p:scale>
          <a:sx n="115" d="100"/>
          <a:sy n="115" d="100"/>
        </p:scale>
        <p:origin x="11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 dirty="0">
                <a:effectLst/>
              </a:rPr>
              <a:t>Top 15 field that involves the use of ML from Web of Science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DFE-EB40-B6E2-A75C62F190FA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DFE-EB40-B6E2-A75C62F190FA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DFE-EB40-B6E2-A75C62F190FA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DFE-EB40-B6E2-A75C62F190F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Sheet1!$A$2:$A$15</c:f>
              <c:strCache>
                <c:ptCount val="14"/>
                <c:pt idx="0">
                  <c:v>Astronomy Astrophysics</c:v>
                </c:pt>
                <c:pt idx="1">
                  <c:v>Computer Science Information Systems</c:v>
                </c:pt>
                <c:pt idx="2">
                  <c:v>Engineering Electrical Electronic</c:v>
                </c:pt>
                <c:pt idx="3">
                  <c:v>Computer Science Theory Methods</c:v>
                </c:pt>
                <c:pt idx="4">
                  <c:v>Computer Science Artificial Intelligence</c:v>
                </c:pt>
                <c:pt idx="5">
                  <c:v>Computer Science Interdisciplinary Applications</c:v>
                </c:pt>
                <c:pt idx="6">
                  <c:v>Physics Particles Fields</c:v>
                </c:pt>
                <c:pt idx="7">
                  <c:v>Physics Multidisciplinary</c:v>
                </c:pt>
                <c:pt idx="8">
                  <c:v>Physics Applied and Material science</c:v>
                </c:pt>
                <c:pt idx="9">
                  <c:v>Computer Science Software Engineering</c:v>
                </c:pt>
                <c:pt idx="10">
                  <c:v>Computer Science Hardware Architecture</c:v>
                </c:pt>
                <c:pt idx="11">
                  <c:v>Instruments Instrumentation</c:v>
                </c:pt>
                <c:pt idx="12">
                  <c:v>Physics Nuclear</c:v>
                </c:pt>
                <c:pt idx="13">
                  <c:v>Imaging Science Photographic Technology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1761</c:v>
                </c:pt>
                <c:pt idx="1">
                  <c:v>253</c:v>
                </c:pt>
                <c:pt idx="2">
                  <c:v>232</c:v>
                </c:pt>
                <c:pt idx="3">
                  <c:v>224</c:v>
                </c:pt>
                <c:pt idx="4">
                  <c:v>220</c:v>
                </c:pt>
                <c:pt idx="5">
                  <c:v>211</c:v>
                </c:pt>
                <c:pt idx="6">
                  <c:v>116</c:v>
                </c:pt>
                <c:pt idx="7">
                  <c:v>85</c:v>
                </c:pt>
                <c:pt idx="8">
                  <c:v>84</c:v>
                </c:pt>
                <c:pt idx="9">
                  <c:v>65</c:v>
                </c:pt>
                <c:pt idx="10">
                  <c:v>64</c:v>
                </c:pt>
                <c:pt idx="11">
                  <c:v>58</c:v>
                </c:pt>
                <c:pt idx="12">
                  <c:v>54</c:v>
                </c:pt>
                <c:pt idx="13">
                  <c:v>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DFE-EB40-B6E2-A75C62F190F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60579727"/>
        <c:axId val="460581407"/>
      </c:barChart>
      <c:catAx>
        <c:axId val="4605797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N"/>
          </a:p>
        </c:txPr>
        <c:crossAx val="460581407"/>
        <c:crosses val="autoZero"/>
        <c:auto val="1"/>
        <c:lblAlgn val="ctr"/>
        <c:lblOffset val="100"/>
        <c:noMultiLvlLbl val="0"/>
      </c:catAx>
      <c:valAx>
        <c:axId val="460581407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N"/>
          </a:p>
        </c:txPr>
        <c:crossAx val="4605797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F5DD5-8D41-604C-9BFE-E7A937720F06}" type="datetimeFigureOut">
              <a:rPr lang="en-CN" smtClean="0"/>
              <a:t>2023/3/17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9FB324-8FE0-724B-8DD0-064BCBA6501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73085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I wou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9FB324-8FE0-724B-8DD0-064BCBA65014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60187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E2E2E"/>
                </a:solidFill>
                <a:effectLst/>
                <a:latin typeface="ElsevierGulliver"/>
              </a:rPr>
              <a:t>Measuring photometric redshifts using galaxy images and Deep Neural Networks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www.sciencedirect.com</a:t>
            </a:r>
            <a:r>
              <a:rPr lang="en-US" dirty="0"/>
              <a:t>/science/article/</a:t>
            </a:r>
            <a:r>
              <a:rPr lang="en-US" dirty="0" err="1"/>
              <a:t>pii</a:t>
            </a:r>
            <a:r>
              <a:rPr lang="en-US" dirty="0"/>
              <a:t>/S221313371630021X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9FB324-8FE0-724B-8DD0-064BCBA65014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5611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9FB324-8FE0-724B-8DD0-064BCBA65014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65819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www.sciencedirect.com</a:t>
            </a:r>
            <a:r>
              <a:rPr lang="en-US" dirty="0"/>
              <a:t>/science/article/</a:t>
            </a:r>
            <a:r>
              <a:rPr lang="en-US" dirty="0" err="1"/>
              <a:t>pii</a:t>
            </a:r>
            <a:r>
              <a:rPr lang="en-US" dirty="0"/>
              <a:t>/S2213133721000469?pes=</a:t>
            </a:r>
            <a:r>
              <a:rPr lang="en-US" dirty="0" err="1"/>
              <a:t>vor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9FB324-8FE0-724B-8DD0-064BCBA65014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2927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www.scopus.com</a:t>
            </a:r>
            <a:r>
              <a:rPr lang="en-US" dirty="0"/>
              <a:t>/record/</a:t>
            </a:r>
            <a:r>
              <a:rPr lang="en-US" dirty="0" err="1"/>
              <a:t>display.uri?eid</a:t>
            </a:r>
            <a:r>
              <a:rPr lang="en-US" dirty="0"/>
              <a:t>=2-s2.0-85021133654&amp;origin=</a:t>
            </a:r>
            <a:r>
              <a:rPr lang="en-US" dirty="0" err="1"/>
              <a:t>resultslist&amp;sort</a:t>
            </a:r>
            <a:r>
              <a:rPr lang="en-US" dirty="0"/>
              <a:t>=cp-f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9FB324-8FE0-724B-8DD0-064BCBA65014}" type="slidenum">
              <a:rPr lang="en-CN" smtClean="0"/>
              <a:t>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14642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96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72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07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47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3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69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79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46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06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85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9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52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688" r:id="rId5"/>
    <p:sldLayoutId id="2147483689" r:id="rId6"/>
    <p:sldLayoutId id="2147483695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187B58-3857-4454-9C70-EFB475976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hite structure">
            <a:extLst>
              <a:ext uri="{FF2B5EF4-FFF2-40B4-BE49-F238E27FC236}">
                <a16:creationId xmlns:a16="http://schemas.microsoft.com/office/drawing/2014/main" id="{9814751D-A7F5-57A9-E0C9-DC551083D2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2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C5418A4-3935-49EA-B51C-5DDCBFAA3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8056" y="2813365"/>
            <a:ext cx="7450687" cy="3406460"/>
          </a:xfrm>
          <a:custGeom>
            <a:avLst/>
            <a:gdLst>
              <a:gd name="connsiteX0" fmla="*/ 6457914 w 7450687"/>
              <a:gd name="connsiteY0" fmla="*/ 0 h 3406460"/>
              <a:gd name="connsiteX1" fmla="*/ 6844288 w 7450687"/>
              <a:gd name="connsiteY1" fmla="*/ 233492 h 3406460"/>
              <a:gd name="connsiteX2" fmla="*/ 7386323 w 7450687"/>
              <a:gd name="connsiteY2" fmla="*/ 717155 h 3406460"/>
              <a:gd name="connsiteX3" fmla="*/ 7430798 w 7450687"/>
              <a:gd name="connsiteY3" fmla="*/ 1809564 h 3406460"/>
              <a:gd name="connsiteX4" fmla="*/ 7013848 w 7450687"/>
              <a:gd name="connsiteY4" fmla="*/ 3104890 h 3406460"/>
              <a:gd name="connsiteX5" fmla="*/ 6569101 w 7450687"/>
              <a:gd name="connsiteY5" fmla="*/ 3402314 h 3406460"/>
              <a:gd name="connsiteX6" fmla="*/ 3683807 w 7450687"/>
              <a:gd name="connsiteY6" fmla="*/ 3341162 h 3406460"/>
              <a:gd name="connsiteX7" fmla="*/ 1704683 w 7450687"/>
              <a:gd name="connsiteY7" fmla="*/ 2860279 h 3406460"/>
              <a:gd name="connsiteX8" fmla="*/ 2010446 w 7450687"/>
              <a:gd name="connsiteY8" fmla="*/ 2801907 h 3406460"/>
              <a:gd name="connsiteX9" fmla="*/ 1273834 w 7450687"/>
              <a:gd name="connsiteY9" fmla="*/ 2674041 h 3406460"/>
              <a:gd name="connsiteX10" fmla="*/ 1315530 w 7450687"/>
              <a:gd name="connsiteY10" fmla="*/ 2657363 h 3406460"/>
              <a:gd name="connsiteX11" fmla="*/ 1234919 w 7450687"/>
              <a:gd name="connsiteY11" fmla="*/ 2590651 h 3406460"/>
              <a:gd name="connsiteX12" fmla="*/ 904138 w 7450687"/>
              <a:gd name="connsiteY12" fmla="*/ 2485024 h 3406460"/>
              <a:gd name="connsiteX13" fmla="*/ 1315530 w 7450687"/>
              <a:gd name="connsiteY13" fmla="*/ 2307126 h 3406460"/>
              <a:gd name="connsiteX14" fmla="*/ 851326 w 7450687"/>
              <a:gd name="connsiteY14" fmla="*/ 2065294 h 3406460"/>
              <a:gd name="connsiteX15" fmla="*/ 615053 w 7450687"/>
              <a:gd name="connsiteY15" fmla="*/ 2006921 h 3406460"/>
              <a:gd name="connsiteX16" fmla="*/ 1393361 w 7450687"/>
              <a:gd name="connsiteY16" fmla="*/ 1703937 h 3406460"/>
              <a:gd name="connsiteX17" fmla="*/ 131391 w 7450687"/>
              <a:gd name="connsiteY17" fmla="*/ 1553835 h 3406460"/>
              <a:gd name="connsiteX18" fmla="*/ 234239 w 7450687"/>
              <a:gd name="connsiteY18" fmla="*/ 1492682 h 3406460"/>
              <a:gd name="connsiteX19" fmla="*/ 1018105 w 7450687"/>
              <a:gd name="connsiteY19" fmla="*/ 1509360 h 3406460"/>
              <a:gd name="connsiteX20" fmla="*/ 1148750 w 7450687"/>
              <a:gd name="connsiteY20" fmla="*/ 1462106 h 3406460"/>
              <a:gd name="connsiteX21" fmla="*/ 1018105 w 7450687"/>
              <a:gd name="connsiteY21" fmla="*/ 1387055 h 3406460"/>
              <a:gd name="connsiteX22" fmla="*/ 509426 w 7450687"/>
              <a:gd name="connsiteY22" fmla="*/ 1331461 h 3406460"/>
              <a:gd name="connsiteX23" fmla="*/ 376002 w 7450687"/>
              <a:gd name="connsiteY23" fmla="*/ 1206376 h 3406460"/>
              <a:gd name="connsiteX24" fmla="*/ 150849 w 7450687"/>
              <a:gd name="connsiteY24" fmla="*/ 1061833 h 3406460"/>
              <a:gd name="connsiteX25" fmla="*/ 306510 w 7450687"/>
              <a:gd name="connsiteY25" fmla="*/ 942308 h 3406460"/>
              <a:gd name="connsiteX26" fmla="*/ 53560 w 7450687"/>
              <a:gd name="connsiteY26" fmla="*/ 764409 h 3406460"/>
              <a:gd name="connsiteX27" fmla="*/ 125832 w 7450687"/>
              <a:gd name="connsiteY27" fmla="*/ 530917 h 3406460"/>
              <a:gd name="connsiteX28" fmla="*/ 551121 w 7450687"/>
              <a:gd name="connsiteY28" fmla="*/ 475324 h 3406460"/>
              <a:gd name="connsiteX29" fmla="*/ 1120952 w 7450687"/>
              <a:gd name="connsiteY29" fmla="*/ 394713 h 3406460"/>
              <a:gd name="connsiteX30" fmla="*/ 1693564 w 7450687"/>
              <a:gd name="connsiteY30" fmla="*/ 325221 h 3406460"/>
              <a:gd name="connsiteX31" fmla="*/ 2266175 w 7450687"/>
              <a:gd name="connsiteY31" fmla="*/ 325221 h 3406460"/>
              <a:gd name="connsiteX32" fmla="*/ 2430177 w 7450687"/>
              <a:gd name="connsiteY32" fmla="*/ 330781 h 3406460"/>
              <a:gd name="connsiteX33" fmla="*/ 2432956 w 7450687"/>
              <a:gd name="connsiteY33" fmla="*/ 330781 h 3406460"/>
              <a:gd name="connsiteX34" fmla="*/ 3144551 w 7450687"/>
              <a:gd name="connsiteY34" fmla="*/ 355798 h 3406460"/>
              <a:gd name="connsiteX35" fmla="*/ 3408619 w 7450687"/>
              <a:gd name="connsiteY35" fmla="*/ 358577 h 3406460"/>
              <a:gd name="connsiteX36" fmla="*/ 3981231 w 7450687"/>
              <a:gd name="connsiteY36" fmla="*/ 361357 h 3406460"/>
              <a:gd name="connsiteX37" fmla="*/ 4551063 w 7450687"/>
              <a:gd name="connsiteY37" fmla="*/ 350238 h 3406460"/>
              <a:gd name="connsiteX38" fmla="*/ 5129233 w 7450687"/>
              <a:gd name="connsiteY38" fmla="*/ 316882 h 3406460"/>
              <a:gd name="connsiteX39" fmla="*/ 5699065 w 7450687"/>
              <a:gd name="connsiteY39" fmla="*/ 272407 h 3406460"/>
              <a:gd name="connsiteX40" fmla="*/ 6063202 w 7450687"/>
              <a:gd name="connsiteY40" fmla="*/ 172339 h 3406460"/>
              <a:gd name="connsiteX41" fmla="*/ 6457914 w 7450687"/>
              <a:gd name="connsiteY41" fmla="*/ 0 h 340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450687" h="3406460">
                <a:moveTo>
                  <a:pt x="6457914" y="0"/>
                </a:moveTo>
                <a:cubicBezTo>
                  <a:pt x="6560763" y="125085"/>
                  <a:pt x="6713644" y="161221"/>
                  <a:pt x="6844288" y="233492"/>
                </a:cubicBezTo>
                <a:cubicBezTo>
                  <a:pt x="6972153" y="289086"/>
                  <a:pt x="7336289" y="611527"/>
                  <a:pt x="7386323" y="717155"/>
                </a:cubicBezTo>
                <a:cubicBezTo>
                  <a:pt x="7475273" y="900613"/>
                  <a:pt x="7453035" y="1573293"/>
                  <a:pt x="7430798" y="1809564"/>
                </a:cubicBezTo>
                <a:cubicBezTo>
                  <a:pt x="7347408" y="2398855"/>
                  <a:pt x="7041645" y="3077093"/>
                  <a:pt x="7013848" y="3104890"/>
                </a:cubicBezTo>
                <a:cubicBezTo>
                  <a:pt x="6924899" y="3085432"/>
                  <a:pt x="6721983" y="3391196"/>
                  <a:pt x="6569101" y="3402314"/>
                </a:cubicBezTo>
                <a:cubicBezTo>
                  <a:pt x="6407881" y="3413434"/>
                  <a:pt x="4039604" y="3405095"/>
                  <a:pt x="3683807" y="3341162"/>
                </a:cubicBezTo>
                <a:cubicBezTo>
                  <a:pt x="1749158" y="2988144"/>
                  <a:pt x="1704683" y="2860279"/>
                  <a:pt x="1704683" y="2860279"/>
                </a:cubicBezTo>
                <a:cubicBezTo>
                  <a:pt x="1704683" y="2860279"/>
                  <a:pt x="1910378" y="2835262"/>
                  <a:pt x="2010446" y="2801907"/>
                </a:cubicBezTo>
                <a:cubicBezTo>
                  <a:pt x="1865904" y="2799126"/>
                  <a:pt x="1296072" y="2693500"/>
                  <a:pt x="1273834" y="2674041"/>
                </a:cubicBezTo>
                <a:cubicBezTo>
                  <a:pt x="1284954" y="2668482"/>
                  <a:pt x="1301632" y="2662923"/>
                  <a:pt x="1315530" y="2657363"/>
                </a:cubicBezTo>
                <a:cubicBezTo>
                  <a:pt x="1284954" y="2640686"/>
                  <a:pt x="1259936" y="2621228"/>
                  <a:pt x="1234919" y="2590651"/>
                </a:cubicBezTo>
                <a:cubicBezTo>
                  <a:pt x="1154309" y="2487804"/>
                  <a:pt x="1018105" y="2523940"/>
                  <a:pt x="904138" y="2485024"/>
                </a:cubicBezTo>
                <a:cubicBezTo>
                  <a:pt x="976410" y="2268210"/>
                  <a:pt x="1168208" y="2348820"/>
                  <a:pt x="1315530" y="2307126"/>
                </a:cubicBezTo>
                <a:cubicBezTo>
                  <a:pt x="929156" y="2179260"/>
                  <a:pt x="1004207" y="2112548"/>
                  <a:pt x="851326" y="2065294"/>
                </a:cubicBezTo>
                <a:cubicBezTo>
                  <a:pt x="659528" y="2006921"/>
                  <a:pt x="615053" y="2006921"/>
                  <a:pt x="615053" y="2006921"/>
                </a:cubicBezTo>
                <a:cubicBezTo>
                  <a:pt x="840206" y="1829023"/>
                  <a:pt x="1109834" y="2020820"/>
                  <a:pt x="1393361" y="1703937"/>
                </a:cubicBezTo>
                <a:cubicBezTo>
                  <a:pt x="1120952" y="1659463"/>
                  <a:pt x="306510" y="1637225"/>
                  <a:pt x="131391" y="1553835"/>
                </a:cubicBezTo>
                <a:cubicBezTo>
                  <a:pt x="198103" y="1584411"/>
                  <a:pt x="203663" y="1492682"/>
                  <a:pt x="234239" y="1492682"/>
                </a:cubicBezTo>
                <a:cubicBezTo>
                  <a:pt x="492748" y="1489903"/>
                  <a:pt x="756816" y="1542717"/>
                  <a:pt x="1018105" y="1509360"/>
                </a:cubicBezTo>
                <a:cubicBezTo>
                  <a:pt x="1065359" y="1506581"/>
                  <a:pt x="1140411" y="1531597"/>
                  <a:pt x="1148750" y="1462106"/>
                </a:cubicBezTo>
                <a:cubicBezTo>
                  <a:pt x="1157088" y="1375936"/>
                  <a:pt x="1059800" y="1395394"/>
                  <a:pt x="1018105" y="1387055"/>
                </a:cubicBezTo>
                <a:cubicBezTo>
                  <a:pt x="848545" y="1359258"/>
                  <a:pt x="681766" y="1348140"/>
                  <a:pt x="509426" y="1331461"/>
                </a:cubicBezTo>
                <a:cubicBezTo>
                  <a:pt x="437155" y="1323122"/>
                  <a:pt x="348206" y="1339800"/>
                  <a:pt x="376002" y="1206376"/>
                </a:cubicBezTo>
                <a:cubicBezTo>
                  <a:pt x="353764" y="1078512"/>
                  <a:pt x="220341" y="1122986"/>
                  <a:pt x="150849" y="1061833"/>
                </a:cubicBezTo>
                <a:cubicBezTo>
                  <a:pt x="184205" y="989562"/>
                  <a:pt x="278714" y="1039597"/>
                  <a:pt x="306510" y="942308"/>
                </a:cubicBezTo>
                <a:cubicBezTo>
                  <a:pt x="173086" y="972884"/>
                  <a:pt x="186985" y="761630"/>
                  <a:pt x="53560" y="764409"/>
                </a:cubicBezTo>
                <a:cubicBezTo>
                  <a:pt x="-57626" y="639324"/>
                  <a:pt x="22984" y="578171"/>
                  <a:pt x="125832" y="530917"/>
                </a:cubicBezTo>
                <a:cubicBezTo>
                  <a:pt x="259256" y="472544"/>
                  <a:pt x="406578" y="486442"/>
                  <a:pt x="551121" y="475324"/>
                </a:cubicBezTo>
                <a:cubicBezTo>
                  <a:pt x="742919" y="450306"/>
                  <a:pt x="926376" y="391934"/>
                  <a:pt x="1120952" y="394713"/>
                </a:cubicBezTo>
                <a:cubicBezTo>
                  <a:pt x="1304411" y="336340"/>
                  <a:pt x="1507326" y="400272"/>
                  <a:pt x="1693564" y="325221"/>
                </a:cubicBezTo>
                <a:cubicBezTo>
                  <a:pt x="1882582" y="325221"/>
                  <a:pt x="2074379" y="325221"/>
                  <a:pt x="2266175" y="325221"/>
                </a:cubicBezTo>
                <a:cubicBezTo>
                  <a:pt x="2321770" y="328001"/>
                  <a:pt x="2374582" y="328001"/>
                  <a:pt x="2430177" y="330781"/>
                </a:cubicBezTo>
                <a:cubicBezTo>
                  <a:pt x="2430177" y="330781"/>
                  <a:pt x="2432956" y="330781"/>
                  <a:pt x="2432956" y="330781"/>
                </a:cubicBezTo>
                <a:cubicBezTo>
                  <a:pt x="2672008" y="339120"/>
                  <a:pt x="2908279" y="344679"/>
                  <a:pt x="3144551" y="355798"/>
                </a:cubicBezTo>
                <a:cubicBezTo>
                  <a:pt x="3233500" y="355798"/>
                  <a:pt x="3319670" y="358577"/>
                  <a:pt x="3408619" y="358577"/>
                </a:cubicBezTo>
                <a:cubicBezTo>
                  <a:pt x="3597637" y="372475"/>
                  <a:pt x="3789434" y="380814"/>
                  <a:pt x="3981231" y="361357"/>
                </a:cubicBezTo>
                <a:cubicBezTo>
                  <a:pt x="4173028" y="378035"/>
                  <a:pt x="4359266" y="366917"/>
                  <a:pt x="4551063" y="350238"/>
                </a:cubicBezTo>
                <a:cubicBezTo>
                  <a:pt x="4745639" y="369696"/>
                  <a:pt x="4937437" y="341899"/>
                  <a:pt x="5129233" y="316882"/>
                </a:cubicBezTo>
                <a:cubicBezTo>
                  <a:pt x="5321031" y="328001"/>
                  <a:pt x="5512828" y="328001"/>
                  <a:pt x="5699065" y="272407"/>
                </a:cubicBezTo>
                <a:cubicBezTo>
                  <a:pt x="5840829" y="333560"/>
                  <a:pt x="5910321" y="133424"/>
                  <a:pt x="6063202" y="172339"/>
                </a:cubicBezTo>
                <a:cubicBezTo>
                  <a:pt x="6216084" y="214035"/>
                  <a:pt x="6324491" y="55593"/>
                  <a:pt x="6457914" y="0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DBBD1B-FD72-BCEF-CE1B-8283D7A6F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8986" y="3547277"/>
            <a:ext cx="4452181" cy="1341624"/>
          </a:xfrm>
        </p:spPr>
        <p:txBody>
          <a:bodyPr anchor="b">
            <a:normAutofit/>
          </a:bodyPr>
          <a:lstStyle/>
          <a:p>
            <a:r>
              <a:rPr lang="en-CN" sz="4000" dirty="0"/>
              <a:t>ABC to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3D1472-7146-6545-DEBF-D56042EF6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5110" y="4945656"/>
            <a:ext cx="3957144" cy="646785"/>
          </a:xfrm>
        </p:spPr>
        <p:txBody>
          <a:bodyPr>
            <a:normAutofit/>
          </a:bodyPr>
          <a:lstStyle/>
          <a:p>
            <a:r>
              <a:rPr lang="en-CN" sz="2000" dirty="0"/>
              <a:t>-Xinyu Zhong </a:t>
            </a:r>
          </a:p>
        </p:txBody>
      </p:sp>
    </p:spTree>
    <p:extLst>
      <p:ext uri="{BB962C8B-B14F-4D97-AF65-F5344CB8AC3E}">
        <p14:creationId xmlns:p14="http://schemas.microsoft.com/office/powerpoint/2010/main" val="2670856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FB6C8-E805-847F-2FF9-7B3A6DD75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7982287-DED9-8C48-1B26-DCF82850C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334343"/>
              </p:ext>
            </p:extLst>
          </p:nvPr>
        </p:nvGraphicFramePr>
        <p:xfrm>
          <a:off x="1323382" y="1196046"/>
          <a:ext cx="9545236" cy="4016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710">
                  <a:extLst>
                    <a:ext uri="{9D8B030D-6E8A-4147-A177-3AD203B41FA5}">
                      <a16:colId xmlns:a16="http://schemas.microsoft.com/office/drawing/2014/main" val="269012770"/>
                    </a:ext>
                  </a:extLst>
                </a:gridCol>
                <a:gridCol w="7133526">
                  <a:extLst>
                    <a:ext uri="{9D8B030D-6E8A-4147-A177-3AD203B41FA5}">
                      <a16:colId xmlns:a16="http://schemas.microsoft.com/office/drawing/2014/main" val="199680741"/>
                    </a:ext>
                  </a:extLst>
                </a:gridCol>
              </a:tblGrid>
              <a:tr h="573386">
                <a:tc gridSpan="2">
                  <a:txBody>
                    <a:bodyPr/>
                    <a:lstStyle/>
                    <a:p>
                      <a:pPr algn="ctr"/>
                      <a:r>
                        <a:rPr lang="en-CN" dirty="0">
                          <a:solidFill>
                            <a:schemeClr val="bg1"/>
                          </a:solidFill>
                        </a:rPr>
                        <a:t>Supervised Learning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CN" dirty="0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468891"/>
                  </a:ext>
                </a:extLst>
              </a:tr>
              <a:tr h="573386">
                <a:tc rowSpan="5">
                  <a:txBody>
                    <a:bodyPr/>
                    <a:lstStyle/>
                    <a:p>
                      <a:pPr algn="ctr"/>
                      <a:r>
                        <a:rPr lang="en-CN" dirty="0">
                          <a:solidFill>
                            <a:schemeClr val="bg1"/>
                          </a:solidFill>
                        </a:rPr>
                        <a:t>Regression&amp;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dirty="0">
                          <a:solidFill>
                            <a:schemeClr val="bg1"/>
                          </a:solidFill>
                        </a:rPr>
                        <a:t>Classification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solidFill>
                            <a:schemeClr val="bg1"/>
                          </a:solidFill>
                        </a:rPr>
                        <a:t>Decision Tress</a:t>
                      </a: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177321"/>
                  </a:ext>
                </a:extLst>
              </a:tr>
              <a:tr h="494840">
                <a:tc vMerge="1"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solidFill>
                            <a:schemeClr val="bg1"/>
                          </a:solidFill>
                        </a:rPr>
                        <a:t>Regression Analysis</a:t>
                      </a: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26402"/>
                  </a:ext>
                </a:extLst>
              </a:tr>
              <a:tr h="494840">
                <a:tc vMerge="1"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solidFill>
                            <a:schemeClr val="bg1"/>
                          </a:solidFill>
                        </a:rPr>
                        <a:t>Neural Network</a:t>
                      </a: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616644"/>
                  </a:ext>
                </a:extLst>
              </a:tr>
              <a:tr h="53663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dirty="0">
                          <a:solidFill>
                            <a:schemeClr val="bg1"/>
                          </a:solidFill>
                        </a:rPr>
                        <a:t>Classification</a:t>
                      </a: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dirty="0">
                          <a:solidFill>
                            <a:schemeClr val="bg1"/>
                          </a:solidFill>
                        </a:rPr>
                        <a:t>Deep Neural Network</a:t>
                      </a: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684801"/>
                  </a:ext>
                </a:extLst>
              </a:tr>
              <a:tr h="702863">
                <a:tc vMerge="1"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dirty="0">
                          <a:solidFill>
                            <a:schemeClr val="bg1"/>
                          </a:solidFill>
                        </a:rPr>
                        <a:t>Gaussian Process, etc.</a:t>
                      </a:r>
                      <a:endParaRPr lang="en-CN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631290"/>
                  </a:ext>
                </a:extLst>
              </a:tr>
              <a:tr h="573386">
                <a:tc gridSpan="2">
                  <a:txBody>
                    <a:bodyPr/>
                    <a:lstStyle/>
                    <a:p>
                      <a:pPr algn="ctr"/>
                      <a:r>
                        <a:rPr lang="en-CN" dirty="0">
                          <a:solidFill>
                            <a:schemeClr val="accent1"/>
                          </a:solidFill>
                        </a:rPr>
                        <a:t>Application of ML in Physics Research (Astrophyisc, particle phyiscs, material science)</a:t>
                      </a: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362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9908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7BAFC-5D2C-0F6E-D681-DD60AD50D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Classification a</a:t>
            </a:r>
            <a:r>
              <a:rPr lang="en-US" dirty="0" err="1"/>
              <a:t>nd</a:t>
            </a:r>
            <a:r>
              <a:rPr lang="en-CN" dirty="0"/>
              <a:t> Regression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1C2FB9C-F211-37D0-AE14-5B6AE55F82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3025425"/>
              </p:ext>
            </p:extLst>
          </p:nvPr>
        </p:nvGraphicFramePr>
        <p:xfrm>
          <a:off x="838200" y="1690688"/>
          <a:ext cx="10515600" cy="4054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30411084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6509629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725181534"/>
                    </a:ext>
                  </a:extLst>
                </a:gridCol>
              </a:tblGrid>
              <a:tr h="380469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dirty="0"/>
                        <a:t>Regression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371544"/>
                  </a:ext>
                </a:extLst>
              </a:tr>
              <a:tr h="656699">
                <a:tc>
                  <a:txBody>
                    <a:bodyPr/>
                    <a:lstStyle/>
                    <a:p>
                      <a:r>
                        <a:rPr lang="en-CN" dirty="0"/>
                        <a:t>Predicted Variable, </a:t>
                      </a:r>
                      <a:r>
                        <a:rPr lang="en-US" dirty="0"/>
                        <a:t>f</a:t>
                      </a:r>
                      <a:r>
                        <a:rPr lang="en-CN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A discrete 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A continuous quantity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593606"/>
                  </a:ext>
                </a:extLst>
              </a:tr>
              <a:tr h="380469">
                <a:tc>
                  <a:txBody>
                    <a:bodyPr/>
                    <a:lstStyle/>
                    <a:p>
                      <a:r>
                        <a:rPr lang="en-CN" dirty="0"/>
                        <a:t>Commonly seen 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Decision 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Linear Regression, </a:t>
                      </a:r>
                      <a:r>
                        <a:rPr lang="en-US" altLang="zh-CN" dirty="0"/>
                        <a:t>Polynomial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Regression, </a:t>
                      </a:r>
                      <a:r>
                        <a:rPr lang="en-CN" dirty="0"/>
                        <a:t>Neural Network, Gaussian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62599"/>
                  </a:ext>
                </a:extLst>
              </a:tr>
              <a:tr h="380469">
                <a:tc>
                  <a:txBody>
                    <a:bodyPr/>
                    <a:lstStyle/>
                    <a:p>
                      <a:r>
                        <a:rPr lang="en-CN" dirty="0"/>
                        <a:t>Example of application in physics 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Categorization of stars, galaxy, clusters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Measuring photometric redshifts using galaxy image.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Predicting material property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Jet mass calibration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311310"/>
                  </a:ext>
                </a:extLst>
              </a:tr>
              <a:tr h="380469">
                <a:tc>
                  <a:txBody>
                    <a:bodyPr/>
                    <a:lstStyle/>
                    <a:p>
                      <a:r>
                        <a:rPr lang="en-CN" dirty="0"/>
                        <a:t>Evaluation of performance of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Accuracy, F1-Metric, Confusion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Mean square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968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005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48665-0EA0-C5D6-A849-0CCE08A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Machine Learning Methods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CB5A953-0411-EE62-41EA-77430CFD45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9615568"/>
              </p:ext>
            </p:extLst>
          </p:nvPr>
        </p:nvGraphicFramePr>
        <p:xfrm>
          <a:off x="838200" y="1690688"/>
          <a:ext cx="10863265" cy="463709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72653">
                  <a:extLst>
                    <a:ext uri="{9D8B030D-6E8A-4147-A177-3AD203B41FA5}">
                      <a16:colId xmlns:a16="http://schemas.microsoft.com/office/drawing/2014/main" val="2595335543"/>
                    </a:ext>
                  </a:extLst>
                </a:gridCol>
                <a:gridCol w="2172653">
                  <a:extLst>
                    <a:ext uri="{9D8B030D-6E8A-4147-A177-3AD203B41FA5}">
                      <a16:colId xmlns:a16="http://schemas.microsoft.com/office/drawing/2014/main" val="2749551394"/>
                    </a:ext>
                  </a:extLst>
                </a:gridCol>
                <a:gridCol w="2172653">
                  <a:extLst>
                    <a:ext uri="{9D8B030D-6E8A-4147-A177-3AD203B41FA5}">
                      <a16:colId xmlns:a16="http://schemas.microsoft.com/office/drawing/2014/main" val="4118586146"/>
                    </a:ext>
                  </a:extLst>
                </a:gridCol>
                <a:gridCol w="2178134">
                  <a:extLst>
                    <a:ext uri="{9D8B030D-6E8A-4147-A177-3AD203B41FA5}">
                      <a16:colId xmlns:a16="http://schemas.microsoft.com/office/drawing/2014/main" val="822184062"/>
                    </a:ext>
                  </a:extLst>
                </a:gridCol>
                <a:gridCol w="2167172">
                  <a:extLst>
                    <a:ext uri="{9D8B030D-6E8A-4147-A177-3AD203B41FA5}">
                      <a16:colId xmlns:a16="http://schemas.microsoft.com/office/drawing/2014/main" val="4262408559"/>
                    </a:ext>
                  </a:extLst>
                </a:gridCol>
              </a:tblGrid>
              <a:tr h="719344">
                <a:tc>
                  <a:txBody>
                    <a:bodyPr/>
                    <a:lstStyle/>
                    <a:p>
                      <a:r>
                        <a:rPr lang="en-CN" sz="1200" dirty="0"/>
                        <a:t>ML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200" dirty="0"/>
                        <a:t>Requirement for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200" dirty="0"/>
                        <a:t>Computational 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200" dirty="0"/>
                        <a:t>Interpretibility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200" dirty="0"/>
                        <a:t>Other advangtage/limitation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266045"/>
                  </a:ext>
                </a:extLst>
              </a:tr>
              <a:tr h="879198">
                <a:tc>
                  <a:txBody>
                    <a:bodyPr/>
                    <a:lstStyle/>
                    <a:p>
                      <a:r>
                        <a:rPr lang="en-CN" sz="1200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200" dirty="0"/>
                        <a:t>Litt</a:t>
                      </a:r>
                      <a:r>
                        <a:rPr lang="en-US" sz="1200" dirty="0"/>
                        <a:t>le</a:t>
                      </a:r>
                      <a:r>
                        <a:rPr lang="en-CN" sz="1200" dirty="0"/>
                        <a:t> requirement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200" dirty="0"/>
                        <a:t>Relatively few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200" b="1" dirty="0"/>
                        <a:t>Good with a nice visualisation (tree diagram)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200" dirty="0"/>
                        <a:t>Limited capability for regression,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480975"/>
                  </a:ext>
                </a:extLst>
              </a:tr>
              <a:tr h="879198">
                <a:tc>
                  <a:txBody>
                    <a:bodyPr/>
                    <a:lstStyle/>
                    <a:p>
                      <a:r>
                        <a:rPr lang="en-CN" sz="1200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200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dirty="0"/>
                        <a:t>Relatively few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200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200" dirty="0"/>
                        <a:t>Could not handle non-linear cases. </a:t>
                      </a:r>
                      <a:r>
                        <a:rPr lang="en-CN" sz="1200" b="1" dirty="0"/>
                        <a:t>Less prone to overfitting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807282"/>
                  </a:ext>
                </a:extLst>
              </a:tr>
              <a:tr h="559490">
                <a:tc>
                  <a:txBody>
                    <a:bodyPr/>
                    <a:lstStyle/>
                    <a:p>
                      <a:r>
                        <a:rPr lang="en-CN" sz="1200" dirty="0"/>
                        <a:t>Neural Network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200" b="1" dirty="0"/>
                        <a:t>Perform well with Large</a:t>
                      </a:r>
                    </a:p>
                    <a:p>
                      <a:r>
                        <a:rPr lang="en-US" sz="1200" b="1" dirty="0"/>
                        <a:t>a</a:t>
                      </a:r>
                      <a:r>
                        <a:rPr lang="en-CN" sz="1200" b="1" dirty="0"/>
                        <a:t>mount of data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200" dirty="0"/>
                        <a:t>Computationally Expensive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dirty="0"/>
                        <a:t>Black-box, hard to interpret result</a:t>
                      </a:r>
                    </a:p>
                    <a:p>
                      <a:endParaRPr lang="en-C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200" dirty="0"/>
                        <a:t>Prone to over-fitting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68426"/>
                  </a:ext>
                </a:extLst>
              </a:tr>
              <a:tr h="559490">
                <a:tc>
                  <a:txBody>
                    <a:bodyPr/>
                    <a:lstStyle/>
                    <a:p>
                      <a:r>
                        <a:rPr lang="en-CN" sz="1200" dirty="0"/>
                        <a:t>Deep 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200" b="1" dirty="0"/>
                        <a:t>Perform well with Large</a:t>
                      </a:r>
                    </a:p>
                    <a:p>
                      <a:r>
                        <a:rPr lang="en-US" sz="1200" b="1" dirty="0"/>
                        <a:t>a</a:t>
                      </a:r>
                      <a:r>
                        <a:rPr lang="en-CN" sz="1200" b="1" dirty="0"/>
                        <a:t>mount of data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200" dirty="0"/>
                        <a:t>Even more Computationally Expensive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200" dirty="0"/>
                        <a:t>Black-box, hard to interpret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dirty="0"/>
                        <a:t>Prone to over-fitting</a:t>
                      </a:r>
                    </a:p>
                    <a:p>
                      <a:endParaRPr lang="en-C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774597"/>
                  </a:ext>
                </a:extLst>
              </a:tr>
              <a:tr h="879198">
                <a:tc>
                  <a:txBody>
                    <a:bodyPr/>
                    <a:lstStyle/>
                    <a:p>
                      <a:r>
                        <a:rPr lang="en-CN" sz="1200" dirty="0"/>
                        <a:t>Gaussian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200" b="1" dirty="0"/>
                        <a:t>Perform well with limited</a:t>
                      </a:r>
                    </a:p>
                    <a:p>
                      <a:r>
                        <a:rPr lang="en-US" sz="1200" b="1" dirty="0"/>
                        <a:t>a</a:t>
                      </a:r>
                      <a:r>
                        <a:rPr lang="en-CN" sz="1200" b="1" dirty="0"/>
                        <a:t>mount of data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dirty="0"/>
                        <a:t>Computationally expensive</a:t>
                      </a:r>
                    </a:p>
                    <a:p>
                      <a:endParaRPr lang="en-C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dirty="0"/>
                        <a:t>Black-box, hard to interpret result</a:t>
                      </a:r>
                    </a:p>
                    <a:p>
                      <a:endParaRPr lang="en-C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200" b="1" dirty="0"/>
                        <a:t>Gives uncertainty estimate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957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9756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1514DCFA-1E3F-486B-BE0D-DAA27982A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47EDD2-C8AC-E55F-B5AE-4FFECFF8E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341" y="640822"/>
            <a:ext cx="10954810" cy="103656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4800" i="1" u="sng" dirty="0"/>
              <a:t>Use of ML technique in physics research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E459365-0850-CD41-8922-B8C8C31DAA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7817505"/>
              </p:ext>
            </p:extLst>
          </p:nvPr>
        </p:nvGraphicFramePr>
        <p:xfrm>
          <a:off x="871538" y="1905126"/>
          <a:ext cx="10758487" cy="42524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67984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242F1E-D97D-E39A-E1DF-70EBEAC25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10302550" cy="1800526"/>
          </a:xfrm>
        </p:spPr>
        <p:txBody>
          <a:bodyPr>
            <a:normAutofit/>
          </a:bodyPr>
          <a:lstStyle/>
          <a:p>
            <a:r>
              <a:rPr lang="en-CN" sz="3100" dirty="0"/>
              <a:t>DT example: </a:t>
            </a:r>
            <a:r>
              <a:rPr lang="en-US" sz="3100" b="1" i="0" dirty="0">
                <a:effectLst/>
                <a:latin typeface="Arial" panose="020B0604020202020204" pitchFamily="34" charset="0"/>
              </a:rPr>
              <a:t>Galaxy morphological classification</a:t>
            </a:r>
            <a:r>
              <a:rPr lang="en-US" sz="3100" b="0" i="0" dirty="0">
                <a:effectLst/>
                <a:latin typeface="Arial" panose="020B0604020202020204" pitchFamily="34" charset="0"/>
              </a:rPr>
              <a:t> </a:t>
            </a:r>
            <a:endParaRPr lang="en-CN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04B85-BD10-00A9-FD77-6CF4E7F02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556" y="2097297"/>
            <a:ext cx="4485937" cy="3591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 system used by astronomers to divide galaxies into groups based on their visual appearance.</a:t>
            </a:r>
          </a:p>
          <a:p>
            <a:pPr marL="0" indent="0">
              <a:buNone/>
            </a:pPr>
            <a:r>
              <a:rPr lang="en-US" sz="2000" dirty="0"/>
              <a:t> E.g. Elliptical galaxies, Spiral galaxies, Star, Mergers</a:t>
            </a:r>
          </a:p>
          <a:p>
            <a:endParaRPr lang="en-US" sz="2000" dirty="0"/>
          </a:p>
        </p:txBody>
      </p:sp>
      <p:pic>
        <p:nvPicPr>
          <p:cNvPr id="12" name="Picture 11" descr="A group of stars in space&#10;&#10;Description automatically generated with low confidence">
            <a:extLst>
              <a:ext uri="{FF2B5EF4-FFF2-40B4-BE49-F238E27FC236}">
                <a16:creationId xmlns:a16="http://schemas.microsoft.com/office/drawing/2014/main" id="{B76DB0B0-8869-CB04-5B8E-88D6F515D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8638" y="1874610"/>
            <a:ext cx="2438400" cy="2425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60F984-2A71-99F3-BFD3-036C87AB61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0238" y="3791733"/>
            <a:ext cx="4549859" cy="2422800"/>
          </a:xfrm>
          <a:prstGeom prst="rect">
            <a:avLst/>
          </a:prstGeom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6CDBA477-1F81-876C-A4B5-3B857E627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038" y="1834156"/>
            <a:ext cx="3386708" cy="216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7C642D-59C2-8CEB-1937-D1F7D4DC5F70}"/>
              </a:ext>
            </a:extLst>
          </p:cNvPr>
          <p:cNvSpPr txBox="1"/>
          <p:nvPr/>
        </p:nvSpPr>
        <p:spPr>
          <a:xfrm>
            <a:off x="195766" y="5936873"/>
            <a:ext cx="64290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/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Reza, M. (2021). Galaxy morphology classification using automated machine learning. 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Astronomy and Computing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37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100492. https://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doi.org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/10.1016/j.ascom.2021.100492</a:t>
            </a:r>
          </a:p>
          <a:p>
            <a:pPr algn="l"/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‌</a:t>
            </a:r>
          </a:p>
          <a:p>
            <a:endParaRPr lang="en-CN" sz="1400" dirty="0"/>
          </a:p>
        </p:txBody>
      </p:sp>
    </p:spTree>
    <p:extLst>
      <p:ext uri="{BB962C8B-B14F-4D97-AF65-F5344CB8AC3E}">
        <p14:creationId xmlns:p14="http://schemas.microsoft.com/office/powerpoint/2010/main" val="4058728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6B58C-D1BE-D262-809A-C26BE3916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FB5DEE-484F-648D-39D0-18547EEE8E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1860"/>
          <a:stretch/>
        </p:blipFill>
        <p:spPr>
          <a:xfrm>
            <a:off x="3725269" y="193755"/>
            <a:ext cx="8031073" cy="41608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442E6DC-8C74-8D1B-741B-F0EB301B0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39" y="3029029"/>
            <a:ext cx="7772400" cy="363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5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EC287-BC19-8401-984C-C60D89E0F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N" sz="3200" dirty="0"/>
              <a:t>NN example: prediction of  material property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B3EBB7-2798-E5D3-ED46-2067000FA88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928" y="2609991"/>
            <a:ext cx="4417741" cy="309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12AD23-33FE-9382-B156-086FF2F8902E}"/>
              </a:ext>
            </a:extLst>
          </p:cNvPr>
          <p:cNvSpPr txBox="1"/>
          <p:nvPr/>
        </p:nvSpPr>
        <p:spPr>
          <a:xfrm>
            <a:off x="459988" y="5917957"/>
            <a:ext cx="6989027" cy="705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Conduit, B.D., Jones, N.G., Stone, H.J. and Conduit, G.J. (2017). Design of a nickel-base superalloy using a neural network. </a:t>
            </a:r>
            <a:r>
              <a:rPr lang="en-US" sz="1400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Materials &amp; Design</a:t>
            </a: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131, pp.358–365.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B80B09-7F2C-728D-CAB9-165194FD4C96}"/>
              </a:ext>
            </a:extLst>
          </p:cNvPr>
          <p:cNvSpPr txBox="1"/>
          <p:nvPr/>
        </p:nvSpPr>
        <p:spPr>
          <a:xfrm>
            <a:off x="852603" y="1690688"/>
            <a:ext cx="54194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 the expected value and the associated uncertainty in a material‘s physical property</a:t>
            </a:r>
          </a:p>
          <a:p>
            <a:endParaRPr lang="en-US" dirty="0"/>
          </a:p>
        </p:txBody>
      </p:sp>
      <p:pic>
        <p:nvPicPr>
          <p:cNvPr id="11" name="Picture 10" descr="Table&#10;&#10;Description automatically generated with medium confidence">
            <a:extLst>
              <a:ext uri="{FF2B5EF4-FFF2-40B4-BE49-F238E27FC236}">
                <a16:creationId xmlns:a16="http://schemas.microsoft.com/office/drawing/2014/main" id="{8D2045E2-2496-5F85-2659-954A05378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9163" y="2615527"/>
            <a:ext cx="3646411" cy="317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5222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6398</TotalTime>
  <Words>476</Words>
  <Application>Microsoft Macintosh PowerPoint</Application>
  <PresentationFormat>Widescreen</PresentationFormat>
  <Paragraphs>84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ElsevierGulliver</vt:lpstr>
      <vt:lpstr>Arial</vt:lpstr>
      <vt:lpstr>Calibri</vt:lpstr>
      <vt:lpstr>Century Gothic</vt:lpstr>
      <vt:lpstr>BrushVTI</vt:lpstr>
      <vt:lpstr>ABC to Machine Learning</vt:lpstr>
      <vt:lpstr>PowerPoint Presentation</vt:lpstr>
      <vt:lpstr>Classification and Regression</vt:lpstr>
      <vt:lpstr>Machine Learning Methods</vt:lpstr>
      <vt:lpstr>Use of ML technique in physics research</vt:lpstr>
      <vt:lpstr>DT example: Galaxy morphological classification </vt:lpstr>
      <vt:lpstr>PowerPoint Presentation</vt:lpstr>
      <vt:lpstr>NN example: prediction of  material property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ABC to Machine Learning</dc:title>
  <dc:creator>Xinyu Zhong</dc:creator>
  <cp:lastModifiedBy>Xinyu Zhong</cp:lastModifiedBy>
  <cp:revision>27</cp:revision>
  <dcterms:created xsi:type="dcterms:W3CDTF">2023-03-12T12:40:24Z</dcterms:created>
  <dcterms:modified xsi:type="dcterms:W3CDTF">2023-03-17T13:42:21Z</dcterms:modified>
</cp:coreProperties>
</file>