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6"/>
  </p:notesMasterIdLst>
  <p:sldIdLst>
    <p:sldId id="256" r:id="rId2"/>
    <p:sldId id="257" r:id="rId3"/>
    <p:sldId id="278" r:id="rId4"/>
    <p:sldId id="273" r:id="rId5"/>
    <p:sldId id="277" r:id="rId6"/>
    <p:sldId id="270" r:id="rId7"/>
    <p:sldId id="269" r:id="rId8"/>
    <p:sldId id="274" r:id="rId9"/>
    <p:sldId id="266" r:id="rId10"/>
    <p:sldId id="271" r:id="rId11"/>
    <p:sldId id="261" r:id="rId12"/>
    <p:sldId id="275" r:id="rId13"/>
    <p:sldId id="272" r:id="rId14"/>
    <p:sldId id="276" r:id="rId1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7"/>
    <p:restoredTop sz="77049"/>
  </p:normalViewPr>
  <p:slideViewPr>
    <p:cSldViewPr snapToGrid="0" snapToObjects="1">
      <p:cViewPr>
        <p:scale>
          <a:sx n="74" d="100"/>
          <a:sy n="74" d="100"/>
        </p:scale>
        <p:origin x="9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Top 15 field that involves the usage of ML from Web of Science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N"/>
        </a:p>
      </c:txPr>
    </c:title>
    <c:autoTitleDeleted val="0"/>
    <c:plotArea>
      <c:layout/>
      <c:barChart>
        <c:barDir val="col"/>
        <c:grouping val="clustered"/>
        <c:varyColors val="0"/>
        <c:ser>
          <c:idx val="0"/>
          <c:order val="0"/>
          <c:spPr>
            <a:solidFill>
              <a:schemeClr val="accent1">
                <a:lumMod val="20000"/>
                <a:lumOff val="80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1DFE-EB40-B6E2-A75C62F190FA}"/>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3-1DFE-EB40-B6E2-A75C62F190FA}"/>
              </c:ext>
            </c:extLst>
          </c:dPt>
          <c:dPt>
            <c:idx val="8"/>
            <c:invertIfNegative val="0"/>
            <c:bubble3D val="0"/>
            <c:spPr>
              <a:solidFill>
                <a:schemeClr val="accent1"/>
              </a:solidFill>
              <a:ln>
                <a:noFill/>
              </a:ln>
              <a:effectLst/>
            </c:spPr>
            <c:extLst>
              <c:ext xmlns:c16="http://schemas.microsoft.com/office/drawing/2014/chart" uri="{C3380CC4-5D6E-409C-BE32-E72D297353CC}">
                <c16:uniqueId val="{00000005-1DFE-EB40-B6E2-A75C62F190FA}"/>
              </c:ext>
            </c:extLst>
          </c:dPt>
          <c:dPt>
            <c:idx val="12"/>
            <c:invertIfNegative val="0"/>
            <c:bubble3D val="0"/>
            <c:spPr>
              <a:solidFill>
                <a:schemeClr val="accent1"/>
              </a:solidFill>
              <a:ln>
                <a:noFill/>
              </a:ln>
              <a:effectLst/>
            </c:spPr>
            <c:extLst>
              <c:ext xmlns:c16="http://schemas.microsoft.com/office/drawing/2014/chart" uri="{C3380CC4-5D6E-409C-BE32-E72D297353CC}">
                <c16:uniqueId val="{00000007-1DFE-EB40-B6E2-A75C62F190F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Astronomy Astrophysics</c:v>
                </c:pt>
                <c:pt idx="1">
                  <c:v>Computer Science Information Systems</c:v>
                </c:pt>
                <c:pt idx="2">
                  <c:v>Engineering Electrical Electronic</c:v>
                </c:pt>
                <c:pt idx="3">
                  <c:v>Computer Science Theory Methods</c:v>
                </c:pt>
                <c:pt idx="4">
                  <c:v>Computer Science Artificial Intelligence</c:v>
                </c:pt>
                <c:pt idx="5">
                  <c:v>Computer Science Interdisciplinary Applications</c:v>
                </c:pt>
                <c:pt idx="6">
                  <c:v>Physics Particles Fields</c:v>
                </c:pt>
                <c:pt idx="7">
                  <c:v>Physics Multidisciplinary</c:v>
                </c:pt>
                <c:pt idx="8">
                  <c:v>Physics Applied and Material science</c:v>
                </c:pt>
                <c:pt idx="9">
                  <c:v>Computer Science Software Engineering</c:v>
                </c:pt>
                <c:pt idx="10">
                  <c:v>Computer Science Hardware Architecture</c:v>
                </c:pt>
                <c:pt idx="11">
                  <c:v>Instruments Instrumentation</c:v>
                </c:pt>
                <c:pt idx="12">
                  <c:v>Physics Nuclear</c:v>
                </c:pt>
                <c:pt idx="13">
                  <c:v>Imaging Science Photographic Technology</c:v>
                </c:pt>
              </c:strCache>
            </c:strRef>
          </c:cat>
          <c:val>
            <c:numRef>
              <c:f>Sheet1!$B$2:$B$15</c:f>
              <c:numCache>
                <c:formatCode>General</c:formatCode>
                <c:ptCount val="14"/>
                <c:pt idx="0">
                  <c:v>1761</c:v>
                </c:pt>
                <c:pt idx="1">
                  <c:v>253</c:v>
                </c:pt>
                <c:pt idx="2">
                  <c:v>232</c:v>
                </c:pt>
                <c:pt idx="3">
                  <c:v>224</c:v>
                </c:pt>
                <c:pt idx="4">
                  <c:v>220</c:v>
                </c:pt>
                <c:pt idx="5">
                  <c:v>211</c:v>
                </c:pt>
                <c:pt idx="6">
                  <c:v>116</c:v>
                </c:pt>
                <c:pt idx="7">
                  <c:v>85</c:v>
                </c:pt>
                <c:pt idx="8">
                  <c:v>84</c:v>
                </c:pt>
                <c:pt idx="9">
                  <c:v>65</c:v>
                </c:pt>
                <c:pt idx="10">
                  <c:v>64</c:v>
                </c:pt>
                <c:pt idx="11">
                  <c:v>58</c:v>
                </c:pt>
                <c:pt idx="12">
                  <c:v>54</c:v>
                </c:pt>
                <c:pt idx="13">
                  <c:v>49</c:v>
                </c:pt>
              </c:numCache>
            </c:numRef>
          </c:val>
          <c:extLst>
            <c:ext xmlns:c16="http://schemas.microsoft.com/office/drawing/2014/chart" uri="{C3380CC4-5D6E-409C-BE32-E72D297353CC}">
              <c16:uniqueId val="{00000008-1DFE-EB40-B6E2-A75C62F190FA}"/>
            </c:ext>
          </c:extLst>
        </c:ser>
        <c:dLbls>
          <c:dLblPos val="outEnd"/>
          <c:showLegendKey val="0"/>
          <c:showVal val="1"/>
          <c:showCatName val="0"/>
          <c:showSerName val="0"/>
          <c:showPercent val="0"/>
          <c:showBubbleSize val="0"/>
        </c:dLbls>
        <c:gapWidth val="219"/>
        <c:overlap val="-27"/>
        <c:axId val="460579727"/>
        <c:axId val="460581407"/>
      </c:barChart>
      <c:catAx>
        <c:axId val="460579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460581407"/>
        <c:crosses val="autoZero"/>
        <c:auto val="1"/>
        <c:lblAlgn val="ctr"/>
        <c:lblOffset val="100"/>
        <c:noMultiLvlLbl val="0"/>
      </c:catAx>
      <c:valAx>
        <c:axId val="46058140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460579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28568-803B-5B43-9B32-A118C2F1AEA3}"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n-US"/>
        </a:p>
      </dgm:t>
    </dgm:pt>
    <dgm:pt modelId="{A1CCFE78-6E01-5645-867D-1204B865CD03}">
      <dgm:prSet phldrT="[Text]"/>
      <dgm:spPr/>
      <dgm:t>
        <a:bodyPr/>
        <a:lstStyle/>
        <a:p>
          <a:r>
            <a:rPr lang="en-US" dirty="0"/>
            <a:t>Layers</a:t>
          </a:r>
        </a:p>
      </dgm:t>
    </dgm:pt>
    <dgm:pt modelId="{9B65F380-A2CB-2343-BD69-119B4D8FF249}" type="parTrans" cxnId="{B05F385C-5C1D-E446-B90E-32C4572284AA}">
      <dgm:prSet/>
      <dgm:spPr/>
      <dgm:t>
        <a:bodyPr/>
        <a:lstStyle/>
        <a:p>
          <a:endParaRPr lang="en-US"/>
        </a:p>
      </dgm:t>
    </dgm:pt>
    <dgm:pt modelId="{C534C653-E77D-4D4C-B877-50E8EE1EB27F}" type="sibTrans" cxnId="{B05F385C-5C1D-E446-B90E-32C4572284AA}">
      <dgm:prSet/>
      <dgm:spPr/>
      <dgm:t>
        <a:bodyPr/>
        <a:lstStyle/>
        <a:p>
          <a:endParaRPr lang="en-US"/>
        </a:p>
      </dgm:t>
    </dgm:pt>
    <dgm:pt modelId="{E2C85204-E8F9-6648-96C8-E37B75BC8B45}">
      <dgm:prSet phldrT="[Text]"/>
      <dgm:spPr/>
      <dgm:t>
        <a:bodyPr/>
        <a:lstStyle/>
        <a:p>
          <a:r>
            <a:rPr lang="en-US" dirty="0"/>
            <a:t>Consists of input, hidden layers and </a:t>
          </a:r>
          <a:r>
            <a:rPr lang="en-US" dirty="0" err="1"/>
            <a:t>outpu</a:t>
          </a:r>
          <a:endParaRPr lang="en-US" dirty="0"/>
        </a:p>
      </dgm:t>
    </dgm:pt>
    <dgm:pt modelId="{4BC4352E-221E-2A40-BEE6-8D6F02DA7F65}" type="parTrans" cxnId="{C57095C2-C77A-0548-B031-392C764018D9}">
      <dgm:prSet/>
      <dgm:spPr/>
      <dgm:t>
        <a:bodyPr/>
        <a:lstStyle/>
        <a:p>
          <a:endParaRPr lang="en-US"/>
        </a:p>
      </dgm:t>
    </dgm:pt>
    <dgm:pt modelId="{C0BF6309-B473-B54B-9A87-FCF52A58DA59}" type="sibTrans" cxnId="{C57095C2-C77A-0548-B031-392C764018D9}">
      <dgm:prSet/>
      <dgm:spPr/>
      <dgm:t>
        <a:bodyPr/>
        <a:lstStyle/>
        <a:p>
          <a:endParaRPr lang="en-US"/>
        </a:p>
      </dgm:t>
    </dgm:pt>
    <dgm:pt modelId="{5AF80F08-76A6-2F4D-A787-473137C8CD04}">
      <dgm:prSet phldrT="[Text]" phldr="1"/>
      <dgm:spPr/>
      <dgm:t>
        <a:bodyPr/>
        <a:lstStyle/>
        <a:p>
          <a:endParaRPr lang="en-US" dirty="0"/>
        </a:p>
      </dgm:t>
    </dgm:pt>
    <dgm:pt modelId="{97473D8F-966F-4948-9AB3-460771665C88}" type="parTrans" cxnId="{09E390F2-B254-9F4A-9CA6-A38F41476CF4}">
      <dgm:prSet/>
      <dgm:spPr/>
      <dgm:t>
        <a:bodyPr/>
        <a:lstStyle/>
        <a:p>
          <a:endParaRPr lang="en-US"/>
        </a:p>
      </dgm:t>
    </dgm:pt>
    <dgm:pt modelId="{D8E94DBA-692F-724B-A073-F1C44A31AB9B}" type="sibTrans" cxnId="{09E390F2-B254-9F4A-9CA6-A38F41476CF4}">
      <dgm:prSet/>
      <dgm:spPr/>
      <dgm:t>
        <a:bodyPr/>
        <a:lstStyle/>
        <a:p>
          <a:endParaRPr lang="en-US"/>
        </a:p>
      </dgm:t>
    </dgm:pt>
    <dgm:pt modelId="{0A3CAF31-418E-AC42-84D0-64E13190BEC4}">
      <dgm:prSet phldrT="[Text]"/>
      <dgm:spPr/>
      <dgm:t>
        <a:bodyPr/>
        <a:lstStyle/>
        <a:p>
          <a:r>
            <a:rPr lang="en-US" dirty="0"/>
            <a:t>Neurons</a:t>
          </a:r>
        </a:p>
      </dgm:t>
    </dgm:pt>
    <dgm:pt modelId="{54C3BF9B-4136-0C4A-A319-8050E0E0BEDB}" type="parTrans" cxnId="{AC0B44F6-D610-9545-AFD6-0423C246584B}">
      <dgm:prSet/>
      <dgm:spPr/>
      <dgm:t>
        <a:bodyPr/>
        <a:lstStyle/>
        <a:p>
          <a:endParaRPr lang="en-US"/>
        </a:p>
      </dgm:t>
    </dgm:pt>
    <dgm:pt modelId="{0C549723-9C86-0A48-8DB8-FC7457C73C46}" type="sibTrans" cxnId="{AC0B44F6-D610-9545-AFD6-0423C246584B}">
      <dgm:prSet/>
      <dgm:spPr/>
      <dgm:t>
        <a:bodyPr/>
        <a:lstStyle/>
        <a:p>
          <a:endParaRPr lang="en-US"/>
        </a:p>
      </dgm:t>
    </dgm:pt>
    <dgm:pt modelId="{9A3966A0-8055-6F46-A1E5-933986F6D90D}">
      <dgm:prSet phldrT="[Text]"/>
      <dgm:spPr/>
      <dgm:t>
        <a:bodyPr/>
        <a:lstStyle/>
        <a:p>
          <a:r>
            <a:rPr lang="en-US" dirty="0"/>
            <a:t>Weights of each </a:t>
          </a:r>
          <a:r>
            <a:rPr lang="en-US" dirty="0" err="1"/>
            <a:t>prameter</a:t>
          </a:r>
          <a:r>
            <a:rPr lang="en-US" dirty="0"/>
            <a:t> (</a:t>
          </a:r>
          <a:r>
            <a:rPr lang="en-US" dirty="0" err="1"/>
            <a:t>w_i</a:t>
          </a:r>
          <a:r>
            <a:rPr lang="en-US" dirty="0"/>
            <a:t>)</a:t>
          </a:r>
        </a:p>
      </dgm:t>
    </dgm:pt>
    <dgm:pt modelId="{3D9A4867-EF12-5B40-ABB0-120114E98A0A}" type="parTrans" cxnId="{D2E927E8-BC8C-7A41-95C6-9C3C476A9F98}">
      <dgm:prSet/>
      <dgm:spPr/>
      <dgm:t>
        <a:bodyPr/>
        <a:lstStyle/>
        <a:p>
          <a:endParaRPr lang="en-US"/>
        </a:p>
      </dgm:t>
    </dgm:pt>
    <dgm:pt modelId="{ADEF2EA3-3170-ED44-B1BC-81A28B857C76}" type="sibTrans" cxnId="{D2E927E8-BC8C-7A41-95C6-9C3C476A9F98}">
      <dgm:prSet/>
      <dgm:spPr/>
      <dgm:t>
        <a:bodyPr/>
        <a:lstStyle/>
        <a:p>
          <a:endParaRPr lang="en-US"/>
        </a:p>
      </dgm:t>
    </dgm:pt>
    <dgm:pt modelId="{53ACB353-D302-EB44-B30A-D429712731FA}">
      <dgm:prSet phldrT="[Text]"/>
      <dgm:spPr/>
      <dgm:t>
        <a:bodyPr/>
        <a:lstStyle/>
        <a:p>
          <a:r>
            <a:rPr lang="en-US" dirty="0"/>
            <a:t>Bias</a:t>
          </a:r>
        </a:p>
      </dgm:t>
    </dgm:pt>
    <dgm:pt modelId="{F233A657-C72B-C04E-92BE-0C1D1CD5DD95}" type="parTrans" cxnId="{98A8F3CD-E231-F64C-9BB1-176E3154EF15}">
      <dgm:prSet/>
      <dgm:spPr/>
      <dgm:t>
        <a:bodyPr/>
        <a:lstStyle/>
        <a:p>
          <a:endParaRPr lang="en-US"/>
        </a:p>
      </dgm:t>
    </dgm:pt>
    <dgm:pt modelId="{6524FE4C-34E6-194D-BF37-C38A82F12EC3}" type="sibTrans" cxnId="{98A8F3CD-E231-F64C-9BB1-176E3154EF15}">
      <dgm:prSet/>
      <dgm:spPr/>
      <dgm:t>
        <a:bodyPr/>
        <a:lstStyle/>
        <a:p>
          <a:endParaRPr lang="en-US"/>
        </a:p>
      </dgm:t>
    </dgm:pt>
    <dgm:pt modelId="{A1208E14-AE25-9F47-BE41-5BA4B41E4A86}">
      <dgm:prSet phldrT="[Text]"/>
      <dgm:spPr/>
      <dgm:t>
        <a:bodyPr/>
        <a:lstStyle/>
        <a:p>
          <a:r>
            <a:rPr lang="en-US" dirty="0"/>
            <a:t>Activation Function</a:t>
          </a:r>
        </a:p>
      </dgm:t>
    </dgm:pt>
    <dgm:pt modelId="{DAB59368-BC00-424E-986D-A7CE36FDBF1C}" type="parTrans" cxnId="{48D772C7-6CC4-344B-9BF5-376874EF89B4}">
      <dgm:prSet/>
      <dgm:spPr/>
      <dgm:t>
        <a:bodyPr/>
        <a:lstStyle/>
        <a:p>
          <a:endParaRPr lang="en-US"/>
        </a:p>
      </dgm:t>
    </dgm:pt>
    <dgm:pt modelId="{09F578E8-C4DC-AF45-A6FA-7FE68B9BE9C2}" type="sibTrans" cxnId="{48D772C7-6CC4-344B-9BF5-376874EF89B4}">
      <dgm:prSet/>
      <dgm:spPr/>
      <dgm:t>
        <a:bodyPr/>
        <a:lstStyle/>
        <a:p>
          <a:endParaRPr lang="en-US"/>
        </a:p>
      </dgm:t>
    </dgm:pt>
    <dgm:pt modelId="{477E6A92-5F0C-6F48-B179-0948276E3686}">
      <dgm:prSet phldrT="[Text]"/>
      <dgm:spPr/>
      <dgm:t>
        <a:bodyPr/>
        <a:lstStyle/>
        <a:p>
          <a:r>
            <a:rPr lang="en-US" dirty="0"/>
            <a:t>Bias (b) </a:t>
          </a:r>
        </a:p>
      </dgm:t>
    </dgm:pt>
    <dgm:pt modelId="{277FE98E-05DF-6B45-A928-CA444B2B5D14}" type="parTrans" cxnId="{3242201B-6717-584D-AEA2-E392059D1D11}">
      <dgm:prSet/>
      <dgm:spPr/>
      <dgm:t>
        <a:bodyPr/>
        <a:lstStyle/>
        <a:p>
          <a:endParaRPr lang="en-US"/>
        </a:p>
      </dgm:t>
    </dgm:pt>
    <dgm:pt modelId="{B7DCD182-9889-3F4D-8ADC-33592DCF712B}" type="sibTrans" cxnId="{3242201B-6717-584D-AEA2-E392059D1D11}">
      <dgm:prSet/>
      <dgm:spPr/>
      <dgm:t>
        <a:bodyPr/>
        <a:lstStyle/>
        <a:p>
          <a:endParaRPr lang="en-US"/>
        </a:p>
      </dgm:t>
    </dgm:pt>
    <dgm:pt modelId="{7D08407D-B935-B048-B215-CFD589A79EE5}">
      <dgm:prSet/>
      <dgm:spPr/>
      <dgm:t>
        <a:bodyPr/>
        <a:lstStyle/>
        <a:p>
          <a:r>
            <a:rPr lang="en-US" dirty="0"/>
            <a:t>Activation Function</a:t>
          </a:r>
        </a:p>
      </dgm:t>
    </dgm:pt>
    <dgm:pt modelId="{C3AED66A-236E-2D4D-B6BE-F867701236EC}" type="parTrans" cxnId="{CB70C46C-4A9B-744C-85D4-C9E4DAEDD0F5}">
      <dgm:prSet/>
      <dgm:spPr/>
      <dgm:t>
        <a:bodyPr/>
        <a:lstStyle/>
        <a:p>
          <a:endParaRPr lang="en-US"/>
        </a:p>
      </dgm:t>
    </dgm:pt>
    <dgm:pt modelId="{414FFB64-120F-EE49-A6B9-FB6EAB4EC069}" type="sibTrans" cxnId="{CB70C46C-4A9B-744C-85D4-C9E4DAEDD0F5}">
      <dgm:prSet/>
      <dgm:spPr/>
      <dgm:t>
        <a:bodyPr/>
        <a:lstStyle/>
        <a:p>
          <a:endParaRPr lang="en-US"/>
        </a:p>
      </dgm:t>
    </dgm:pt>
    <dgm:pt modelId="{1ECAD8AC-E8AA-8248-BFA3-AF46DFA147F1}" type="pres">
      <dgm:prSet presAssocID="{6F428568-803B-5B43-9B32-A118C2F1AEA3}" presName="diagram" presStyleCnt="0">
        <dgm:presLayoutVars>
          <dgm:chPref val="1"/>
          <dgm:dir/>
          <dgm:animOne val="branch"/>
          <dgm:animLvl val="lvl"/>
          <dgm:resizeHandles/>
        </dgm:presLayoutVars>
      </dgm:prSet>
      <dgm:spPr/>
    </dgm:pt>
    <dgm:pt modelId="{F5DAD36B-EB92-654C-B6D3-B2E346664322}" type="pres">
      <dgm:prSet presAssocID="{A1CCFE78-6E01-5645-867D-1204B865CD03}" presName="root" presStyleCnt="0"/>
      <dgm:spPr/>
    </dgm:pt>
    <dgm:pt modelId="{A343C11A-9C1B-3445-8D34-DA9C59461041}" type="pres">
      <dgm:prSet presAssocID="{A1CCFE78-6E01-5645-867D-1204B865CD03}" presName="rootComposite" presStyleCnt="0"/>
      <dgm:spPr/>
    </dgm:pt>
    <dgm:pt modelId="{FBF06873-272F-594E-9A04-BE8CCEE5992A}" type="pres">
      <dgm:prSet presAssocID="{A1CCFE78-6E01-5645-867D-1204B865CD03}" presName="rootText" presStyleLbl="node1" presStyleIdx="0" presStyleCnt="3"/>
      <dgm:spPr/>
    </dgm:pt>
    <dgm:pt modelId="{E428C30F-3384-CE43-809F-14C1FE9E5D9D}" type="pres">
      <dgm:prSet presAssocID="{A1CCFE78-6E01-5645-867D-1204B865CD03}" presName="rootConnector" presStyleLbl="node1" presStyleIdx="0" presStyleCnt="3"/>
      <dgm:spPr/>
    </dgm:pt>
    <dgm:pt modelId="{7A7203AD-8E40-0541-83FD-80914A4A82D5}" type="pres">
      <dgm:prSet presAssocID="{A1CCFE78-6E01-5645-867D-1204B865CD03}" presName="childShape" presStyleCnt="0"/>
      <dgm:spPr/>
    </dgm:pt>
    <dgm:pt modelId="{796AF81F-9141-3F44-B6E6-96E4211D29DD}" type="pres">
      <dgm:prSet presAssocID="{4BC4352E-221E-2A40-BEE6-8D6F02DA7F65}" presName="Name13" presStyleLbl="parChTrans1D2" presStyleIdx="0" presStyleCnt="6"/>
      <dgm:spPr/>
    </dgm:pt>
    <dgm:pt modelId="{FA2FF39D-E1EF-404A-A389-327A014DA2FD}" type="pres">
      <dgm:prSet presAssocID="{E2C85204-E8F9-6648-96C8-E37B75BC8B45}" presName="childText" presStyleLbl="bgAcc1" presStyleIdx="0" presStyleCnt="6">
        <dgm:presLayoutVars>
          <dgm:bulletEnabled val="1"/>
        </dgm:presLayoutVars>
      </dgm:prSet>
      <dgm:spPr/>
    </dgm:pt>
    <dgm:pt modelId="{73D116DF-9442-AC47-8292-3A427313078E}" type="pres">
      <dgm:prSet presAssocID="{97473D8F-966F-4948-9AB3-460771665C88}" presName="Name13" presStyleLbl="parChTrans1D2" presStyleIdx="1" presStyleCnt="6"/>
      <dgm:spPr/>
    </dgm:pt>
    <dgm:pt modelId="{A8C8727D-283A-F24B-9D93-5ED21C8A4D3B}" type="pres">
      <dgm:prSet presAssocID="{5AF80F08-76A6-2F4D-A787-473137C8CD04}" presName="childText" presStyleLbl="bgAcc1" presStyleIdx="1" presStyleCnt="6">
        <dgm:presLayoutVars>
          <dgm:bulletEnabled val="1"/>
        </dgm:presLayoutVars>
      </dgm:prSet>
      <dgm:spPr/>
    </dgm:pt>
    <dgm:pt modelId="{D531CF9A-A900-EC4B-8781-85C36273229C}" type="pres">
      <dgm:prSet presAssocID="{0A3CAF31-418E-AC42-84D0-64E13190BEC4}" presName="root" presStyleCnt="0"/>
      <dgm:spPr/>
    </dgm:pt>
    <dgm:pt modelId="{20F9F920-559A-3F48-8081-49ED18994D21}" type="pres">
      <dgm:prSet presAssocID="{0A3CAF31-418E-AC42-84D0-64E13190BEC4}" presName="rootComposite" presStyleCnt="0"/>
      <dgm:spPr/>
    </dgm:pt>
    <dgm:pt modelId="{C0EBB7B9-AD74-B64A-9AA9-20140D878E2E}" type="pres">
      <dgm:prSet presAssocID="{0A3CAF31-418E-AC42-84D0-64E13190BEC4}" presName="rootText" presStyleLbl="node1" presStyleIdx="1" presStyleCnt="3"/>
      <dgm:spPr/>
    </dgm:pt>
    <dgm:pt modelId="{3C533F5C-44B0-8D46-82D7-6A01D1F67C0E}" type="pres">
      <dgm:prSet presAssocID="{0A3CAF31-418E-AC42-84D0-64E13190BEC4}" presName="rootConnector" presStyleLbl="node1" presStyleIdx="1" presStyleCnt="3"/>
      <dgm:spPr/>
    </dgm:pt>
    <dgm:pt modelId="{A8B10A6E-C5DE-1F46-ACA4-9D55C8453664}" type="pres">
      <dgm:prSet presAssocID="{0A3CAF31-418E-AC42-84D0-64E13190BEC4}" presName="childShape" presStyleCnt="0"/>
      <dgm:spPr/>
    </dgm:pt>
    <dgm:pt modelId="{E992E82F-9306-BE43-9A68-BC06A44B3539}" type="pres">
      <dgm:prSet presAssocID="{3D9A4867-EF12-5B40-ABB0-120114E98A0A}" presName="Name13" presStyleLbl="parChTrans1D2" presStyleIdx="2" presStyleCnt="6"/>
      <dgm:spPr/>
    </dgm:pt>
    <dgm:pt modelId="{187240F6-0133-5E44-BE84-31571C64CFD1}" type="pres">
      <dgm:prSet presAssocID="{9A3966A0-8055-6F46-A1E5-933986F6D90D}" presName="childText" presStyleLbl="bgAcc1" presStyleIdx="2" presStyleCnt="6">
        <dgm:presLayoutVars>
          <dgm:bulletEnabled val="1"/>
        </dgm:presLayoutVars>
      </dgm:prSet>
      <dgm:spPr/>
    </dgm:pt>
    <dgm:pt modelId="{13C87BEC-0826-E444-BA90-D81A927DB1E8}" type="pres">
      <dgm:prSet presAssocID="{277FE98E-05DF-6B45-A928-CA444B2B5D14}" presName="Name13" presStyleLbl="parChTrans1D2" presStyleIdx="3" presStyleCnt="6"/>
      <dgm:spPr/>
    </dgm:pt>
    <dgm:pt modelId="{F1CC1F49-E5E8-AB4B-B5AF-DC14D2098304}" type="pres">
      <dgm:prSet presAssocID="{477E6A92-5F0C-6F48-B179-0948276E3686}" presName="childText" presStyleLbl="bgAcc1" presStyleIdx="3" presStyleCnt="6">
        <dgm:presLayoutVars>
          <dgm:bulletEnabled val="1"/>
        </dgm:presLayoutVars>
      </dgm:prSet>
      <dgm:spPr/>
    </dgm:pt>
    <dgm:pt modelId="{55A419A8-0ACE-CB48-A0A8-44AA9AB0CE3F}" type="pres">
      <dgm:prSet presAssocID="{C3AED66A-236E-2D4D-B6BE-F867701236EC}" presName="Name13" presStyleLbl="parChTrans1D2" presStyleIdx="4" presStyleCnt="6"/>
      <dgm:spPr/>
    </dgm:pt>
    <dgm:pt modelId="{52C2906A-793B-0A4A-8546-068A25AAE0BA}" type="pres">
      <dgm:prSet presAssocID="{7D08407D-B935-B048-B215-CFD589A79EE5}" presName="childText" presStyleLbl="bgAcc1" presStyleIdx="4" presStyleCnt="6">
        <dgm:presLayoutVars>
          <dgm:bulletEnabled val="1"/>
        </dgm:presLayoutVars>
      </dgm:prSet>
      <dgm:spPr/>
    </dgm:pt>
    <dgm:pt modelId="{7C5FEA70-B985-3640-8BB4-B12BC67AF311}" type="pres">
      <dgm:prSet presAssocID="{53ACB353-D302-EB44-B30A-D429712731FA}" presName="root" presStyleCnt="0"/>
      <dgm:spPr/>
    </dgm:pt>
    <dgm:pt modelId="{0393FF58-C5BA-B04A-8015-EAA4AF62F67F}" type="pres">
      <dgm:prSet presAssocID="{53ACB353-D302-EB44-B30A-D429712731FA}" presName="rootComposite" presStyleCnt="0"/>
      <dgm:spPr/>
    </dgm:pt>
    <dgm:pt modelId="{A8C6A2BD-E479-1B40-9623-773BBDD15299}" type="pres">
      <dgm:prSet presAssocID="{53ACB353-D302-EB44-B30A-D429712731FA}" presName="rootText" presStyleLbl="node1" presStyleIdx="2" presStyleCnt="3"/>
      <dgm:spPr/>
    </dgm:pt>
    <dgm:pt modelId="{D7FF43F7-7FF3-BF4A-9652-3E80407D288B}" type="pres">
      <dgm:prSet presAssocID="{53ACB353-D302-EB44-B30A-D429712731FA}" presName="rootConnector" presStyleLbl="node1" presStyleIdx="2" presStyleCnt="3"/>
      <dgm:spPr/>
    </dgm:pt>
    <dgm:pt modelId="{5C36D6C9-4DDD-9248-92F8-6767FAFDCAB0}" type="pres">
      <dgm:prSet presAssocID="{53ACB353-D302-EB44-B30A-D429712731FA}" presName="childShape" presStyleCnt="0"/>
      <dgm:spPr/>
    </dgm:pt>
    <dgm:pt modelId="{9C8F3D68-B3D3-0340-B46E-55F25A996E40}" type="pres">
      <dgm:prSet presAssocID="{DAB59368-BC00-424E-986D-A7CE36FDBF1C}" presName="Name13" presStyleLbl="parChTrans1D2" presStyleIdx="5" presStyleCnt="6"/>
      <dgm:spPr/>
    </dgm:pt>
    <dgm:pt modelId="{8E80032F-8BE1-C141-8B53-B455CC5D4797}" type="pres">
      <dgm:prSet presAssocID="{A1208E14-AE25-9F47-BE41-5BA4B41E4A86}" presName="childText" presStyleLbl="bgAcc1" presStyleIdx="5" presStyleCnt="6">
        <dgm:presLayoutVars>
          <dgm:bulletEnabled val="1"/>
        </dgm:presLayoutVars>
      </dgm:prSet>
      <dgm:spPr/>
    </dgm:pt>
  </dgm:ptLst>
  <dgm:cxnLst>
    <dgm:cxn modelId="{247D4D18-3C12-6C42-9C94-264C45D3278B}" type="presOf" srcId="{477E6A92-5F0C-6F48-B179-0948276E3686}" destId="{F1CC1F49-E5E8-AB4B-B5AF-DC14D2098304}" srcOrd="0" destOrd="0" presId="urn:microsoft.com/office/officeart/2005/8/layout/hierarchy3"/>
    <dgm:cxn modelId="{3242201B-6717-584D-AEA2-E392059D1D11}" srcId="{0A3CAF31-418E-AC42-84D0-64E13190BEC4}" destId="{477E6A92-5F0C-6F48-B179-0948276E3686}" srcOrd="1" destOrd="0" parTransId="{277FE98E-05DF-6B45-A928-CA444B2B5D14}" sibTransId="{B7DCD182-9889-3F4D-8ADC-33592DCF712B}"/>
    <dgm:cxn modelId="{C82B5D1F-57A9-1D44-874C-74C05E388BAF}" type="presOf" srcId="{277FE98E-05DF-6B45-A928-CA444B2B5D14}" destId="{13C87BEC-0826-E444-BA90-D81A927DB1E8}" srcOrd="0" destOrd="0" presId="urn:microsoft.com/office/officeart/2005/8/layout/hierarchy3"/>
    <dgm:cxn modelId="{1EEB6022-60AC-5644-B56C-8187E5C2D3B7}" type="presOf" srcId="{A1208E14-AE25-9F47-BE41-5BA4B41E4A86}" destId="{8E80032F-8BE1-C141-8B53-B455CC5D4797}" srcOrd="0" destOrd="0" presId="urn:microsoft.com/office/officeart/2005/8/layout/hierarchy3"/>
    <dgm:cxn modelId="{AE8E082D-16B7-EC40-BA9F-8B3F1C508010}" type="presOf" srcId="{9A3966A0-8055-6F46-A1E5-933986F6D90D}" destId="{187240F6-0133-5E44-BE84-31571C64CFD1}" srcOrd="0" destOrd="0" presId="urn:microsoft.com/office/officeart/2005/8/layout/hierarchy3"/>
    <dgm:cxn modelId="{2059732E-612E-7A44-A859-628D7F0A3EDF}" type="presOf" srcId="{3D9A4867-EF12-5B40-ABB0-120114E98A0A}" destId="{E992E82F-9306-BE43-9A68-BC06A44B3539}" srcOrd="0" destOrd="0" presId="urn:microsoft.com/office/officeart/2005/8/layout/hierarchy3"/>
    <dgm:cxn modelId="{65792D48-200C-384E-A018-3872C91B55CD}" type="presOf" srcId="{53ACB353-D302-EB44-B30A-D429712731FA}" destId="{A8C6A2BD-E479-1B40-9623-773BBDD15299}" srcOrd="0" destOrd="0" presId="urn:microsoft.com/office/officeart/2005/8/layout/hierarchy3"/>
    <dgm:cxn modelId="{B05F385C-5C1D-E446-B90E-32C4572284AA}" srcId="{6F428568-803B-5B43-9B32-A118C2F1AEA3}" destId="{A1CCFE78-6E01-5645-867D-1204B865CD03}" srcOrd="0" destOrd="0" parTransId="{9B65F380-A2CB-2343-BD69-119B4D8FF249}" sibTransId="{C534C653-E77D-4D4C-B877-50E8EE1EB27F}"/>
    <dgm:cxn modelId="{13055466-2331-8D44-B446-277D476B0D8E}" type="presOf" srcId="{6F428568-803B-5B43-9B32-A118C2F1AEA3}" destId="{1ECAD8AC-E8AA-8248-BFA3-AF46DFA147F1}" srcOrd="0" destOrd="0" presId="urn:microsoft.com/office/officeart/2005/8/layout/hierarchy3"/>
    <dgm:cxn modelId="{CB70C46C-4A9B-744C-85D4-C9E4DAEDD0F5}" srcId="{0A3CAF31-418E-AC42-84D0-64E13190BEC4}" destId="{7D08407D-B935-B048-B215-CFD589A79EE5}" srcOrd="2" destOrd="0" parTransId="{C3AED66A-236E-2D4D-B6BE-F867701236EC}" sibTransId="{414FFB64-120F-EE49-A6B9-FB6EAB4EC069}"/>
    <dgm:cxn modelId="{ABFAC970-6649-414F-BC1D-9A7532EB2FDE}" type="presOf" srcId="{DAB59368-BC00-424E-986D-A7CE36FDBF1C}" destId="{9C8F3D68-B3D3-0340-B46E-55F25A996E40}" srcOrd="0" destOrd="0" presId="urn:microsoft.com/office/officeart/2005/8/layout/hierarchy3"/>
    <dgm:cxn modelId="{82FD5E7D-8E2F-F449-9558-CF01720A269E}" type="presOf" srcId="{E2C85204-E8F9-6648-96C8-E37B75BC8B45}" destId="{FA2FF39D-E1EF-404A-A389-327A014DA2FD}" srcOrd="0" destOrd="0" presId="urn:microsoft.com/office/officeart/2005/8/layout/hierarchy3"/>
    <dgm:cxn modelId="{4394F57D-F1D3-FB40-B670-EBCEBAD0C665}" type="presOf" srcId="{53ACB353-D302-EB44-B30A-D429712731FA}" destId="{D7FF43F7-7FF3-BF4A-9652-3E80407D288B}" srcOrd="1" destOrd="0" presId="urn:microsoft.com/office/officeart/2005/8/layout/hierarchy3"/>
    <dgm:cxn modelId="{F6C31980-5DDF-D64C-AE56-452D995D2E5C}" type="presOf" srcId="{97473D8F-966F-4948-9AB3-460771665C88}" destId="{73D116DF-9442-AC47-8292-3A427313078E}" srcOrd="0" destOrd="0" presId="urn:microsoft.com/office/officeart/2005/8/layout/hierarchy3"/>
    <dgm:cxn modelId="{E657A78F-53A7-0344-BA08-2B0A0A33ED9B}" type="presOf" srcId="{0A3CAF31-418E-AC42-84D0-64E13190BEC4}" destId="{C0EBB7B9-AD74-B64A-9AA9-20140D878E2E}" srcOrd="0" destOrd="0" presId="urn:microsoft.com/office/officeart/2005/8/layout/hierarchy3"/>
    <dgm:cxn modelId="{352458B3-48CE-424B-9552-F02E89EE4811}" type="presOf" srcId="{4BC4352E-221E-2A40-BEE6-8D6F02DA7F65}" destId="{796AF81F-9141-3F44-B6E6-96E4211D29DD}" srcOrd="0" destOrd="0" presId="urn:microsoft.com/office/officeart/2005/8/layout/hierarchy3"/>
    <dgm:cxn modelId="{21D2F7B5-184E-E041-BE78-B0E2DC70F3A3}" type="presOf" srcId="{7D08407D-B935-B048-B215-CFD589A79EE5}" destId="{52C2906A-793B-0A4A-8546-068A25AAE0BA}" srcOrd="0" destOrd="0" presId="urn:microsoft.com/office/officeart/2005/8/layout/hierarchy3"/>
    <dgm:cxn modelId="{C57095C2-C77A-0548-B031-392C764018D9}" srcId="{A1CCFE78-6E01-5645-867D-1204B865CD03}" destId="{E2C85204-E8F9-6648-96C8-E37B75BC8B45}" srcOrd="0" destOrd="0" parTransId="{4BC4352E-221E-2A40-BEE6-8D6F02DA7F65}" sibTransId="{C0BF6309-B473-B54B-9A87-FCF52A58DA59}"/>
    <dgm:cxn modelId="{48D772C7-6CC4-344B-9BF5-376874EF89B4}" srcId="{53ACB353-D302-EB44-B30A-D429712731FA}" destId="{A1208E14-AE25-9F47-BE41-5BA4B41E4A86}" srcOrd="0" destOrd="0" parTransId="{DAB59368-BC00-424E-986D-A7CE36FDBF1C}" sibTransId="{09F578E8-C4DC-AF45-A6FA-7FE68B9BE9C2}"/>
    <dgm:cxn modelId="{98A8F3CD-E231-F64C-9BB1-176E3154EF15}" srcId="{6F428568-803B-5B43-9B32-A118C2F1AEA3}" destId="{53ACB353-D302-EB44-B30A-D429712731FA}" srcOrd="2" destOrd="0" parTransId="{F233A657-C72B-C04E-92BE-0C1D1CD5DD95}" sibTransId="{6524FE4C-34E6-194D-BF37-C38A82F12EC3}"/>
    <dgm:cxn modelId="{FA1DC7D9-1385-1A4E-99CA-28BF037249D3}" type="presOf" srcId="{A1CCFE78-6E01-5645-867D-1204B865CD03}" destId="{E428C30F-3384-CE43-809F-14C1FE9E5D9D}" srcOrd="1" destOrd="0" presId="urn:microsoft.com/office/officeart/2005/8/layout/hierarchy3"/>
    <dgm:cxn modelId="{7B2F20E3-3416-924A-94E0-4D9747302350}" type="presOf" srcId="{5AF80F08-76A6-2F4D-A787-473137C8CD04}" destId="{A8C8727D-283A-F24B-9D93-5ED21C8A4D3B}" srcOrd="0" destOrd="0" presId="urn:microsoft.com/office/officeart/2005/8/layout/hierarchy3"/>
    <dgm:cxn modelId="{D2E927E8-BC8C-7A41-95C6-9C3C476A9F98}" srcId="{0A3CAF31-418E-AC42-84D0-64E13190BEC4}" destId="{9A3966A0-8055-6F46-A1E5-933986F6D90D}" srcOrd="0" destOrd="0" parTransId="{3D9A4867-EF12-5B40-ABB0-120114E98A0A}" sibTransId="{ADEF2EA3-3170-ED44-B1BC-81A28B857C76}"/>
    <dgm:cxn modelId="{09E390F2-B254-9F4A-9CA6-A38F41476CF4}" srcId="{A1CCFE78-6E01-5645-867D-1204B865CD03}" destId="{5AF80F08-76A6-2F4D-A787-473137C8CD04}" srcOrd="1" destOrd="0" parTransId="{97473D8F-966F-4948-9AB3-460771665C88}" sibTransId="{D8E94DBA-692F-724B-A073-F1C44A31AB9B}"/>
    <dgm:cxn modelId="{AC0B44F6-D610-9545-AFD6-0423C246584B}" srcId="{6F428568-803B-5B43-9B32-A118C2F1AEA3}" destId="{0A3CAF31-418E-AC42-84D0-64E13190BEC4}" srcOrd="1" destOrd="0" parTransId="{54C3BF9B-4136-0C4A-A319-8050E0E0BEDB}" sibTransId="{0C549723-9C86-0A48-8DB8-FC7457C73C46}"/>
    <dgm:cxn modelId="{8B6AB7F7-3DD3-F249-A5F8-4BBB94CB0F35}" type="presOf" srcId="{0A3CAF31-418E-AC42-84D0-64E13190BEC4}" destId="{3C533F5C-44B0-8D46-82D7-6A01D1F67C0E}" srcOrd="1" destOrd="0" presId="urn:microsoft.com/office/officeart/2005/8/layout/hierarchy3"/>
    <dgm:cxn modelId="{92569AF9-F323-0D45-B84F-174464AB3D96}" type="presOf" srcId="{C3AED66A-236E-2D4D-B6BE-F867701236EC}" destId="{55A419A8-0ACE-CB48-A0A8-44AA9AB0CE3F}" srcOrd="0" destOrd="0" presId="urn:microsoft.com/office/officeart/2005/8/layout/hierarchy3"/>
    <dgm:cxn modelId="{F602CEFC-67B1-CC40-A562-D3C02F8B551F}" type="presOf" srcId="{A1CCFE78-6E01-5645-867D-1204B865CD03}" destId="{FBF06873-272F-594E-9A04-BE8CCEE5992A}" srcOrd="0" destOrd="0" presId="urn:microsoft.com/office/officeart/2005/8/layout/hierarchy3"/>
    <dgm:cxn modelId="{C7E8B46F-4097-7045-9CC1-A9FBE40DEC06}" type="presParOf" srcId="{1ECAD8AC-E8AA-8248-BFA3-AF46DFA147F1}" destId="{F5DAD36B-EB92-654C-B6D3-B2E346664322}" srcOrd="0" destOrd="0" presId="urn:microsoft.com/office/officeart/2005/8/layout/hierarchy3"/>
    <dgm:cxn modelId="{F5786EB6-53E6-0046-8558-1B914013A6AA}" type="presParOf" srcId="{F5DAD36B-EB92-654C-B6D3-B2E346664322}" destId="{A343C11A-9C1B-3445-8D34-DA9C59461041}" srcOrd="0" destOrd="0" presId="urn:microsoft.com/office/officeart/2005/8/layout/hierarchy3"/>
    <dgm:cxn modelId="{8D529201-0B61-D24F-955D-A88F0A0C95AB}" type="presParOf" srcId="{A343C11A-9C1B-3445-8D34-DA9C59461041}" destId="{FBF06873-272F-594E-9A04-BE8CCEE5992A}" srcOrd="0" destOrd="0" presId="urn:microsoft.com/office/officeart/2005/8/layout/hierarchy3"/>
    <dgm:cxn modelId="{EBC0E65F-0B4A-6549-841C-BAAD0419BDD1}" type="presParOf" srcId="{A343C11A-9C1B-3445-8D34-DA9C59461041}" destId="{E428C30F-3384-CE43-809F-14C1FE9E5D9D}" srcOrd="1" destOrd="0" presId="urn:microsoft.com/office/officeart/2005/8/layout/hierarchy3"/>
    <dgm:cxn modelId="{E2CEE19D-322D-5A4A-BAB6-CFB29117FBB8}" type="presParOf" srcId="{F5DAD36B-EB92-654C-B6D3-B2E346664322}" destId="{7A7203AD-8E40-0541-83FD-80914A4A82D5}" srcOrd="1" destOrd="0" presId="urn:microsoft.com/office/officeart/2005/8/layout/hierarchy3"/>
    <dgm:cxn modelId="{C65C25BD-54DB-EE45-917D-E7D8A305B591}" type="presParOf" srcId="{7A7203AD-8E40-0541-83FD-80914A4A82D5}" destId="{796AF81F-9141-3F44-B6E6-96E4211D29DD}" srcOrd="0" destOrd="0" presId="urn:microsoft.com/office/officeart/2005/8/layout/hierarchy3"/>
    <dgm:cxn modelId="{5BE39192-27DC-C94C-832B-0FE98A23E849}" type="presParOf" srcId="{7A7203AD-8E40-0541-83FD-80914A4A82D5}" destId="{FA2FF39D-E1EF-404A-A389-327A014DA2FD}" srcOrd="1" destOrd="0" presId="urn:microsoft.com/office/officeart/2005/8/layout/hierarchy3"/>
    <dgm:cxn modelId="{3DBB3A4E-6A71-D344-AB30-2E64A9FFBFBD}" type="presParOf" srcId="{7A7203AD-8E40-0541-83FD-80914A4A82D5}" destId="{73D116DF-9442-AC47-8292-3A427313078E}" srcOrd="2" destOrd="0" presId="urn:microsoft.com/office/officeart/2005/8/layout/hierarchy3"/>
    <dgm:cxn modelId="{B850B036-A333-5847-ADF9-5D081B093AC7}" type="presParOf" srcId="{7A7203AD-8E40-0541-83FD-80914A4A82D5}" destId="{A8C8727D-283A-F24B-9D93-5ED21C8A4D3B}" srcOrd="3" destOrd="0" presId="urn:microsoft.com/office/officeart/2005/8/layout/hierarchy3"/>
    <dgm:cxn modelId="{2F1E9B00-613F-D446-ABD6-D75C544B5891}" type="presParOf" srcId="{1ECAD8AC-E8AA-8248-BFA3-AF46DFA147F1}" destId="{D531CF9A-A900-EC4B-8781-85C36273229C}" srcOrd="1" destOrd="0" presId="urn:microsoft.com/office/officeart/2005/8/layout/hierarchy3"/>
    <dgm:cxn modelId="{E74246E0-F41B-6D42-972B-5FB464A479FC}" type="presParOf" srcId="{D531CF9A-A900-EC4B-8781-85C36273229C}" destId="{20F9F920-559A-3F48-8081-49ED18994D21}" srcOrd="0" destOrd="0" presId="urn:microsoft.com/office/officeart/2005/8/layout/hierarchy3"/>
    <dgm:cxn modelId="{120ABC28-58AB-3642-9131-BD02C1636ED6}" type="presParOf" srcId="{20F9F920-559A-3F48-8081-49ED18994D21}" destId="{C0EBB7B9-AD74-B64A-9AA9-20140D878E2E}" srcOrd="0" destOrd="0" presId="urn:microsoft.com/office/officeart/2005/8/layout/hierarchy3"/>
    <dgm:cxn modelId="{04960BE0-20E0-9B43-8B9E-EBB1771FA884}" type="presParOf" srcId="{20F9F920-559A-3F48-8081-49ED18994D21}" destId="{3C533F5C-44B0-8D46-82D7-6A01D1F67C0E}" srcOrd="1" destOrd="0" presId="urn:microsoft.com/office/officeart/2005/8/layout/hierarchy3"/>
    <dgm:cxn modelId="{44CE2346-E4B5-F34F-AA9B-475B9457E73B}" type="presParOf" srcId="{D531CF9A-A900-EC4B-8781-85C36273229C}" destId="{A8B10A6E-C5DE-1F46-ACA4-9D55C8453664}" srcOrd="1" destOrd="0" presId="urn:microsoft.com/office/officeart/2005/8/layout/hierarchy3"/>
    <dgm:cxn modelId="{2E9E31B3-5E24-1345-93C9-1B04BD494E84}" type="presParOf" srcId="{A8B10A6E-C5DE-1F46-ACA4-9D55C8453664}" destId="{E992E82F-9306-BE43-9A68-BC06A44B3539}" srcOrd="0" destOrd="0" presId="urn:microsoft.com/office/officeart/2005/8/layout/hierarchy3"/>
    <dgm:cxn modelId="{9C1982AA-AA96-2F49-98CC-498D6AD6B3DB}" type="presParOf" srcId="{A8B10A6E-C5DE-1F46-ACA4-9D55C8453664}" destId="{187240F6-0133-5E44-BE84-31571C64CFD1}" srcOrd="1" destOrd="0" presId="urn:microsoft.com/office/officeart/2005/8/layout/hierarchy3"/>
    <dgm:cxn modelId="{B330A41F-8304-3641-ABA9-2001FFBA3AF7}" type="presParOf" srcId="{A8B10A6E-C5DE-1F46-ACA4-9D55C8453664}" destId="{13C87BEC-0826-E444-BA90-D81A927DB1E8}" srcOrd="2" destOrd="0" presId="urn:microsoft.com/office/officeart/2005/8/layout/hierarchy3"/>
    <dgm:cxn modelId="{B8F0506F-5E40-804B-9F9E-FD6D06671032}" type="presParOf" srcId="{A8B10A6E-C5DE-1F46-ACA4-9D55C8453664}" destId="{F1CC1F49-E5E8-AB4B-B5AF-DC14D2098304}" srcOrd="3" destOrd="0" presId="urn:microsoft.com/office/officeart/2005/8/layout/hierarchy3"/>
    <dgm:cxn modelId="{8E815B29-1389-3E41-BDD5-D6C34B47F79A}" type="presParOf" srcId="{A8B10A6E-C5DE-1F46-ACA4-9D55C8453664}" destId="{55A419A8-0ACE-CB48-A0A8-44AA9AB0CE3F}" srcOrd="4" destOrd="0" presId="urn:microsoft.com/office/officeart/2005/8/layout/hierarchy3"/>
    <dgm:cxn modelId="{2CBCDC62-056B-A84B-A19C-C6FC0D8BEC07}" type="presParOf" srcId="{A8B10A6E-C5DE-1F46-ACA4-9D55C8453664}" destId="{52C2906A-793B-0A4A-8546-068A25AAE0BA}" srcOrd="5" destOrd="0" presId="urn:microsoft.com/office/officeart/2005/8/layout/hierarchy3"/>
    <dgm:cxn modelId="{500842E1-B307-754F-850C-4C3C0898DAA1}" type="presParOf" srcId="{1ECAD8AC-E8AA-8248-BFA3-AF46DFA147F1}" destId="{7C5FEA70-B985-3640-8BB4-B12BC67AF311}" srcOrd="2" destOrd="0" presId="urn:microsoft.com/office/officeart/2005/8/layout/hierarchy3"/>
    <dgm:cxn modelId="{D170C790-327B-A34F-8C66-D6D1FCB6CF9F}" type="presParOf" srcId="{7C5FEA70-B985-3640-8BB4-B12BC67AF311}" destId="{0393FF58-C5BA-B04A-8015-EAA4AF62F67F}" srcOrd="0" destOrd="0" presId="urn:microsoft.com/office/officeart/2005/8/layout/hierarchy3"/>
    <dgm:cxn modelId="{378E54AE-1275-2D43-93CA-06A4CE2CD867}" type="presParOf" srcId="{0393FF58-C5BA-B04A-8015-EAA4AF62F67F}" destId="{A8C6A2BD-E479-1B40-9623-773BBDD15299}" srcOrd="0" destOrd="0" presId="urn:microsoft.com/office/officeart/2005/8/layout/hierarchy3"/>
    <dgm:cxn modelId="{269DA255-4A4D-7341-A6E3-DE4FF929DB8B}" type="presParOf" srcId="{0393FF58-C5BA-B04A-8015-EAA4AF62F67F}" destId="{D7FF43F7-7FF3-BF4A-9652-3E80407D288B}" srcOrd="1" destOrd="0" presId="urn:microsoft.com/office/officeart/2005/8/layout/hierarchy3"/>
    <dgm:cxn modelId="{A6DA4108-1C8E-B845-9FF9-83B0E4E44737}" type="presParOf" srcId="{7C5FEA70-B985-3640-8BB4-B12BC67AF311}" destId="{5C36D6C9-4DDD-9248-92F8-6767FAFDCAB0}" srcOrd="1" destOrd="0" presId="urn:microsoft.com/office/officeart/2005/8/layout/hierarchy3"/>
    <dgm:cxn modelId="{A81BE34D-AE2F-2A42-AA8C-B6EF933DAD88}" type="presParOf" srcId="{5C36D6C9-4DDD-9248-92F8-6767FAFDCAB0}" destId="{9C8F3D68-B3D3-0340-B46E-55F25A996E40}" srcOrd="0" destOrd="0" presId="urn:microsoft.com/office/officeart/2005/8/layout/hierarchy3"/>
    <dgm:cxn modelId="{5A24DA4B-108F-9141-9E01-FC0601E32BA9}" type="presParOf" srcId="{5C36D6C9-4DDD-9248-92F8-6767FAFDCAB0}" destId="{8E80032F-8BE1-C141-8B53-B455CC5D4797}"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06873-272F-594E-9A04-BE8CCEE5992A}">
      <dsp:nvSpPr>
        <dsp:cNvPr id="0" name=""/>
        <dsp:cNvSpPr/>
      </dsp:nvSpPr>
      <dsp:spPr>
        <a:xfrm>
          <a:off x="474" y="457790"/>
          <a:ext cx="1110736" cy="5553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Layers</a:t>
          </a:r>
        </a:p>
      </dsp:txBody>
      <dsp:txXfrm>
        <a:off x="16740" y="474056"/>
        <a:ext cx="1078204" cy="522836"/>
      </dsp:txXfrm>
    </dsp:sp>
    <dsp:sp modelId="{796AF81F-9141-3F44-B6E6-96E4211D29DD}">
      <dsp:nvSpPr>
        <dsp:cNvPr id="0" name=""/>
        <dsp:cNvSpPr/>
      </dsp:nvSpPr>
      <dsp:spPr>
        <a:xfrm>
          <a:off x="111548" y="1013158"/>
          <a:ext cx="111073" cy="416526"/>
        </a:xfrm>
        <a:custGeom>
          <a:avLst/>
          <a:gdLst/>
          <a:ahLst/>
          <a:cxnLst/>
          <a:rect l="0" t="0" r="0" b="0"/>
          <a:pathLst>
            <a:path>
              <a:moveTo>
                <a:pt x="0" y="0"/>
              </a:moveTo>
              <a:lnTo>
                <a:pt x="0" y="416526"/>
              </a:lnTo>
              <a:lnTo>
                <a:pt x="111073" y="4165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2FF39D-E1EF-404A-A389-327A014DA2FD}">
      <dsp:nvSpPr>
        <dsp:cNvPr id="0" name=""/>
        <dsp:cNvSpPr/>
      </dsp:nvSpPr>
      <dsp:spPr>
        <a:xfrm>
          <a:off x="222622" y="1152001"/>
          <a:ext cx="888589" cy="5553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Consists of input, hidden layers and </a:t>
          </a:r>
          <a:r>
            <a:rPr lang="en-US" sz="800" kern="1200" dirty="0" err="1"/>
            <a:t>outpu</a:t>
          </a:r>
          <a:endParaRPr lang="en-US" sz="800" kern="1200" dirty="0"/>
        </a:p>
      </dsp:txBody>
      <dsp:txXfrm>
        <a:off x="238888" y="1168267"/>
        <a:ext cx="856057" cy="522836"/>
      </dsp:txXfrm>
    </dsp:sp>
    <dsp:sp modelId="{73D116DF-9442-AC47-8292-3A427313078E}">
      <dsp:nvSpPr>
        <dsp:cNvPr id="0" name=""/>
        <dsp:cNvSpPr/>
      </dsp:nvSpPr>
      <dsp:spPr>
        <a:xfrm>
          <a:off x="111548" y="1013158"/>
          <a:ext cx="111073" cy="1110736"/>
        </a:xfrm>
        <a:custGeom>
          <a:avLst/>
          <a:gdLst/>
          <a:ahLst/>
          <a:cxnLst/>
          <a:rect l="0" t="0" r="0" b="0"/>
          <a:pathLst>
            <a:path>
              <a:moveTo>
                <a:pt x="0" y="0"/>
              </a:moveTo>
              <a:lnTo>
                <a:pt x="0" y="1110736"/>
              </a:lnTo>
              <a:lnTo>
                <a:pt x="111073" y="11107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C8727D-283A-F24B-9D93-5ED21C8A4D3B}">
      <dsp:nvSpPr>
        <dsp:cNvPr id="0" name=""/>
        <dsp:cNvSpPr/>
      </dsp:nvSpPr>
      <dsp:spPr>
        <a:xfrm>
          <a:off x="222622" y="1846211"/>
          <a:ext cx="888589" cy="5553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238888" y="1862477"/>
        <a:ext cx="856057" cy="522836"/>
      </dsp:txXfrm>
    </dsp:sp>
    <dsp:sp modelId="{C0EBB7B9-AD74-B64A-9AA9-20140D878E2E}">
      <dsp:nvSpPr>
        <dsp:cNvPr id="0" name=""/>
        <dsp:cNvSpPr/>
      </dsp:nvSpPr>
      <dsp:spPr>
        <a:xfrm>
          <a:off x="1388895" y="457790"/>
          <a:ext cx="1110736" cy="5553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Neurons</a:t>
          </a:r>
        </a:p>
      </dsp:txBody>
      <dsp:txXfrm>
        <a:off x="1405161" y="474056"/>
        <a:ext cx="1078204" cy="522836"/>
      </dsp:txXfrm>
    </dsp:sp>
    <dsp:sp modelId="{E992E82F-9306-BE43-9A68-BC06A44B3539}">
      <dsp:nvSpPr>
        <dsp:cNvPr id="0" name=""/>
        <dsp:cNvSpPr/>
      </dsp:nvSpPr>
      <dsp:spPr>
        <a:xfrm>
          <a:off x="1499969" y="1013158"/>
          <a:ext cx="111073" cy="416526"/>
        </a:xfrm>
        <a:custGeom>
          <a:avLst/>
          <a:gdLst/>
          <a:ahLst/>
          <a:cxnLst/>
          <a:rect l="0" t="0" r="0" b="0"/>
          <a:pathLst>
            <a:path>
              <a:moveTo>
                <a:pt x="0" y="0"/>
              </a:moveTo>
              <a:lnTo>
                <a:pt x="0" y="416526"/>
              </a:lnTo>
              <a:lnTo>
                <a:pt x="111073" y="4165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7240F6-0133-5E44-BE84-31571C64CFD1}">
      <dsp:nvSpPr>
        <dsp:cNvPr id="0" name=""/>
        <dsp:cNvSpPr/>
      </dsp:nvSpPr>
      <dsp:spPr>
        <a:xfrm>
          <a:off x="1611042" y="1152001"/>
          <a:ext cx="888589" cy="5553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Weights of each </a:t>
          </a:r>
          <a:r>
            <a:rPr lang="en-US" sz="800" kern="1200" dirty="0" err="1"/>
            <a:t>prameter</a:t>
          </a:r>
          <a:r>
            <a:rPr lang="en-US" sz="800" kern="1200" dirty="0"/>
            <a:t> (</a:t>
          </a:r>
          <a:r>
            <a:rPr lang="en-US" sz="800" kern="1200" dirty="0" err="1"/>
            <a:t>w_i</a:t>
          </a:r>
          <a:r>
            <a:rPr lang="en-US" sz="800" kern="1200" dirty="0"/>
            <a:t>)</a:t>
          </a:r>
        </a:p>
      </dsp:txBody>
      <dsp:txXfrm>
        <a:off x="1627308" y="1168267"/>
        <a:ext cx="856057" cy="522836"/>
      </dsp:txXfrm>
    </dsp:sp>
    <dsp:sp modelId="{13C87BEC-0826-E444-BA90-D81A927DB1E8}">
      <dsp:nvSpPr>
        <dsp:cNvPr id="0" name=""/>
        <dsp:cNvSpPr/>
      </dsp:nvSpPr>
      <dsp:spPr>
        <a:xfrm>
          <a:off x="1499969" y="1013158"/>
          <a:ext cx="111073" cy="1110736"/>
        </a:xfrm>
        <a:custGeom>
          <a:avLst/>
          <a:gdLst/>
          <a:ahLst/>
          <a:cxnLst/>
          <a:rect l="0" t="0" r="0" b="0"/>
          <a:pathLst>
            <a:path>
              <a:moveTo>
                <a:pt x="0" y="0"/>
              </a:moveTo>
              <a:lnTo>
                <a:pt x="0" y="1110736"/>
              </a:lnTo>
              <a:lnTo>
                <a:pt x="111073" y="11107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CC1F49-E5E8-AB4B-B5AF-DC14D2098304}">
      <dsp:nvSpPr>
        <dsp:cNvPr id="0" name=""/>
        <dsp:cNvSpPr/>
      </dsp:nvSpPr>
      <dsp:spPr>
        <a:xfrm>
          <a:off x="1611042" y="1846211"/>
          <a:ext cx="888589" cy="5553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Bias (b) </a:t>
          </a:r>
        </a:p>
      </dsp:txBody>
      <dsp:txXfrm>
        <a:off x="1627308" y="1862477"/>
        <a:ext cx="856057" cy="522836"/>
      </dsp:txXfrm>
    </dsp:sp>
    <dsp:sp modelId="{55A419A8-0ACE-CB48-A0A8-44AA9AB0CE3F}">
      <dsp:nvSpPr>
        <dsp:cNvPr id="0" name=""/>
        <dsp:cNvSpPr/>
      </dsp:nvSpPr>
      <dsp:spPr>
        <a:xfrm>
          <a:off x="1499969" y="1013158"/>
          <a:ext cx="111073" cy="1804947"/>
        </a:xfrm>
        <a:custGeom>
          <a:avLst/>
          <a:gdLst/>
          <a:ahLst/>
          <a:cxnLst/>
          <a:rect l="0" t="0" r="0" b="0"/>
          <a:pathLst>
            <a:path>
              <a:moveTo>
                <a:pt x="0" y="0"/>
              </a:moveTo>
              <a:lnTo>
                <a:pt x="0" y="1804947"/>
              </a:lnTo>
              <a:lnTo>
                <a:pt x="111073" y="18049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C2906A-793B-0A4A-8546-068A25AAE0BA}">
      <dsp:nvSpPr>
        <dsp:cNvPr id="0" name=""/>
        <dsp:cNvSpPr/>
      </dsp:nvSpPr>
      <dsp:spPr>
        <a:xfrm>
          <a:off x="1611042" y="2540422"/>
          <a:ext cx="888589" cy="5553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Activation Function</a:t>
          </a:r>
        </a:p>
      </dsp:txBody>
      <dsp:txXfrm>
        <a:off x="1627308" y="2556688"/>
        <a:ext cx="856057" cy="522836"/>
      </dsp:txXfrm>
    </dsp:sp>
    <dsp:sp modelId="{A8C6A2BD-E479-1B40-9623-773BBDD15299}">
      <dsp:nvSpPr>
        <dsp:cNvPr id="0" name=""/>
        <dsp:cNvSpPr/>
      </dsp:nvSpPr>
      <dsp:spPr>
        <a:xfrm>
          <a:off x="2777316" y="457790"/>
          <a:ext cx="1110736" cy="5553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Bias</a:t>
          </a:r>
        </a:p>
      </dsp:txBody>
      <dsp:txXfrm>
        <a:off x="2793582" y="474056"/>
        <a:ext cx="1078204" cy="522836"/>
      </dsp:txXfrm>
    </dsp:sp>
    <dsp:sp modelId="{9C8F3D68-B3D3-0340-B46E-55F25A996E40}">
      <dsp:nvSpPr>
        <dsp:cNvPr id="0" name=""/>
        <dsp:cNvSpPr/>
      </dsp:nvSpPr>
      <dsp:spPr>
        <a:xfrm>
          <a:off x="2888390" y="1013158"/>
          <a:ext cx="111073" cy="416526"/>
        </a:xfrm>
        <a:custGeom>
          <a:avLst/>
          <a:gdLst/>
          <a:ahLst/>
          <a:cxnLst/>
          <a:rect l="0" t="0" r="0" b="0"/>
          <a:pathLst>
            <a:path>
              <a:moveTo>
                <a:pt x="0" y="0"/>
              </a:moveTo>
              <a:lnTo>
                <a:pt x="0" y="416526"/>
              </a:lnTo>
              <a:lnTo>
                <a:pt x="111073" y="4165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80032F-8BE1-C141-8B53-B455CC5D4797}">
      <dsp:nvSpPr>
        <dsp:cNvPr id="0" name=""/>
        <dsp:cNvSpPr/>
      </dsp:nvSpPr>
      <dsp:spPr>
        <a:xfrm>
          <a:off x="2999463" y="1152001"/>
          <a:ext cx="888589" cy="55536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Activation Function</a:t>
          </a:r>
        </a:p>
      </dsp:txBody>
      <dsp:txXfrm>
        <a:off x="3015729" y="1168267"/>
        <a:ext cx="856057" cy="5228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F5DD5-8D41-604C-9BFE-E7A937720F06}" type="datetimeFigureOut">
              <a:rPr lang="en-CN" smtClean="0"/>
              <a:t>2023/3/13</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FB324-8FE0-724B-8DD0-064BCBA65014}" type="slidenum">
              <a:rPr lang="en-CN" smtClean="0"/>
              <a:t>‹#›</a:t>
            </a:fld>
            <a:endParaRPr lang="en-CN"/>
          </a:p>
        </p:txBody>
      </p:sp>
    </p:spTree>
    <p:extLst>
      <p:ext uri="{BB962C8B-B14F-4D97-AF65-F5344CB8AC3E}">
        <p14:creationId xmlns:p14="http://schemas.microsoft.com/office/powerpoint/2010/main" val="4073085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iopscience.iop.org/article/10.1088/0004-6256/141/6/189#aj385906r33"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I wou</a:t>
            </a:r>
          </a:p>
        </p:txBody>
      </p:sp>
      <p:sp>
        <p:nvSpPr>
          <p:cNvPr id="4" name="Slide Number Placeholder 3"/>
          <p:cNvSpPr>
            <a:spLocks noGrp="1"/>
          </p:cNvSpPr>
          <p:nvPr>
            <p:ph type="sldNum" sz="quarter" idx="5"/>
          </p:nvPr>
        </p:nvSpPr>
        <p:spPr/>
        <p:txBody>
          <a:bodyPr/>
          <a:lstStyle/>
          <a:p>
            <a:fld id="{619FB324-8FE0-724B-8DD0-064BCBA65014}" type="slidenum">
              <a:rPr lang="en-CN" smtClean="0"/>
              <a:t>1</a:t>
            </a:fld>
            <a:endParaRPr lang="en-CN"/>
          </a:p>
        </p:txBody>
      </p:sp>
    </p:spTree>
    <p:extLst>
      <p:ext uri="{BB962C8B-B14F-4D97-AF65-F5344CB8AC3E}">
        <p14:creationId xmlns:p14="http://schemas.microsoft.com/office/powerpoint/2010/main" val="46018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E2E2E"/>
                </a:solidFill>
                <a:effectLst/>
                <a:latin typeface="ElsevierGulliver"/>
              </a:rPr>
              <a:t>Measuring photometric redshifts using galaxy images and Deep Neural Networks</a:t>
            </a:r>
            <a:endParaRPr lang="en-US" dirty="0"/>
          </a:p>
          <a:p>
            <a:r>
              <a:rPr lang="en-US" dirty="0"/>
              <a:t>https://</a:t>
            </a:r>
            <a:r>
              <a:rPr lang="en-US" dirty="0" err="1"/>
              <a:t>www.sciencedirect.com</a:t>
            </a:r>
            <a:r>
              <a:rPr lang="en-US" dirty="0"/>
              <a:t>/science/article/</a:t>
            </a:r>
            <a:r>
              <a:rPr lang="en-US" dirty="0" err="1"/>
              <a:t>pii</a:t>
            </a:r>
            <a:r>
              <a:rPr lang="en-US" dirty="0"/>
              <a:t>/S221313371630021X</a:t>
            </a:r>
            <a:endParaRPr lang="en-CN" dirty="0"/>
          </a:p>
        </p:txBody>
      </p:sp>
      <p:sp>
        <p:nvSpPr>
          <p:cNvPr id="4" name="Slide Number Placeholder 3"/>
          <p:cNvSpPr>
            <a:spLocks noGrp="1"/>
          </p:cNvSpPr>
          <p:nvPr>
            <p:ph type="sldNum" sz="quarter" idx="5"/>
          </p:nvPr>
        </p:nvSpPr>
        <p:spPr/>
        <p:txBody>
          <a:bodyPr/>
          <a:lstStyle/>
          <a:p>
            <a:fld id="{619FB324-8FE0-724B-8DD0-064BCBA65014}" type="slidenum">
              <a:rPr lang="en-CN" smtClean="0"/>
              <a:t>4</a:t>
            </a:fld>
            <a:endParaRPr lang="en-CN"/>
          </a:p>
        </p:txBody>
      </p:sp>
    </p:spTree>
    <p:extLst>
      <p:ext uri="{BB962C8B-B14F-4D97-AF65-F5344CB8AC3E}">
        <p14:creationId xmlns:p14="http://schemas.microsoft.com/office/powerpoint/2010/main" val="24561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www.sciencedirect.com</a:t>
            </a:r>
            <a:r>
              <a:rPr lang="en-US" dirty="0"/>
              <a:t>/science/article/</a:t>
            </a:r>
            <a:r>
              <a:rPr lang="en-US" dirty="0" err="1"/>
              <a:t>pii</a:t>
            </a:r>
            <a:r>
              <a:rPr lang="en-US" dirty="0"/>
              <a:t>/S2213133721000469?pes=</a:t>
            </a:r>
            <a:r>
              <a:rPr lang="en-US" dirty="0" err="1"/>
              <a:t>vor</a:t>
            </a:r>
            <a:endParaRPr lang="en-CN" dirty="0"/>
          </a:p>
        </p:txBody>
      </p:sp>
      <p:sp>
        <p:nvSpPr>
          <p:cNvPr id="4" name="Slide Number Placeholder 3"/>
          <p:cNvSpPr>
            <a:spLocks noGrp="1"/>
          </p:cNvSpPr>
          <p:nvPr>
            <p:ph type="sldNum" sz="quarter" idx="5"/>
          </p:nvPr>
        </p:nvSpPr>
        <p:spPr/>
        <p:txBody>
          <a:bodyPr/>
          <a:lstStyle/>
          <a:p>
            <a:fld id="{619FB324-8FE0-724B-8DD0-064BCBA65014}" type="slidenum">
              <a:rPr lang="en-CN" smtClean="0"/>
              <a:t>6</a:t>
            </a:fld>
            <a:endParaRPr lang="en-CN"/>
          </a:p>
        </p:txBody>
      </p:sp>
    </p:spTree>
    <p:extLst>
      <p:ext uri="{BB962C8B-B14F-4D97-AF65-F5344CB8AC3E}">
        <p14:creationId xmlns:p14="http://schemas.microsoft.com/office/powerpoint/2010/main" val="27292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Helvetica Neue" panose="02000503000000020004" pitchFamily="2" charset="0"/>
              </a:rPr>
              <a:t>When we have more than one input we can use Ordinary Least Squares to estimate the values of the coefficients.</a:t>
            </a:r>
          </a:p>
          <a:p>
            <a:r>
              <a:rPr lang="en-US" b="0" i="0" dirty="0">
                <a:solidFill>
                  <a:srgbClr val="040C28"/>
                </a:solidFill>
                <a:effectLst/>
                <a:latin typeface="Google Sans"/>
              </a:rPr>
              <a:t>Gradient descent finds the linear model parameters iteratively</a:t>
            </a:r>
            <a:r>
              <a:rPr lang="en-US" b="0" i="0" dirty="0">
                <a:solidFill>
                  <a:srgbClr val="202124"/>
                </a:solidFill>
                <a:effectLst/>
                <a:latin typeface="Google Sans"/>
              </a:rPr>
              <a:t>.</a:t>
            </a:r>
            <a:endParaRPr lang="en-US" b="0" i="0" dirty="0">
              <a:solidFill>
                <a:srgbClr val="555555"/>
              </a:solidFill>
              <a:effectLst/>
              <a:latin typeface="Helvetica Neue" panose="02000503000000020004" pitchFamily="2" charset="0"/>
            </a:endParaRPr>
          </a:p>
          <a:p>
            <a:endParaRPr lang="en-US" b="0" i="0" dirty="0">
              <a:solidFill>
                <a:srgbClr val="555555"/>
              </a:solidFill>
              <a:effectLst/>
              <a:latin typeface="Helvetica Neue" panose="02000503000000020004" pitchFamily="2" charset="0"/>
            </a:endParaRPr>
          </a:p>
          <a:p>
            <a:r>
              <a:rPr lang="en-US" b="0" i="0" dirty="0">
                <a:solidFill>
                  <a:srgbClr val="232629"/>
                </a:solidFill>
                <a:effectLst/>
                <a:latin typeface="-apple-system"/>
              </a:rPr>
              <a:t>OLS is not an iterative process, it uses multivariate calculus to solve an equation, which is inefficient if you have a big dataset and will fail if there is mathematically no solution for the </a:t>
            </a:r>
            <a:r>
              <a:rPr lang="en-US" b="0" i="0" dirty="0" err="1">
                <a:solidFill>
                  <a:srgbClr val="232629"/>
                </a:solidFill>
                <a:effectLst/>
                <a:latin typeface="-apple-system"/>
              </a:rPr>
              <a:t>probelm</a:t>
            </a:r>
            <a:endParaRPr lang="en-CN" dirty="0"/>
          </a:p>
        </p:txBody>
      </p:sp>
      <p:sp>
        <p:nvSpPr>
          <p:cNvPr id="4" name="Slide Number Placeholder 3"/>
          <p:cNvSpPr>
            <a:spLocks noGrp="1"/>
          </p:cNvSpPr>
          <p:nvPr>
            <p:ph type="sldNum" sz="quarter" idx="5"/>
          </p:nvPr>
        </p:nvSpPr>
        <p:spPr/>
        <p:txBody>
          <a:bodyPr/>
          <a:lstStyle/>
          <a:p>
            <a:fld id="{619FB324-8FE0-724B-8DD0-064BCBA65014}" type="slidenum">
              <a:rPr lang="en-CN" smtClean="0"/>
              <a:t>7</a:t>
            </a:fld>
            <a:endParaRPr lang="en-CN"/>
          </a:p>
        </p:txBody>
      </p:sp>
    </p:spTree>
    <p:extLst>
      <p:ext uri="{BB962C8B-B14F-4D97-AF65-F5344CB8AC3E}">
        <p14:creationId xmlns:p14="http://schemas.microsoft.com/office/powerpoint/2010/main" val="1353283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A decision tree is </a:t>
            </a:r>
            <a:r>
              <a:rPr lang="en-US" b="0" i="0" dirty="0">
                <a:solidFill>
                  <a:srgbClr val="040C28"/>
                </a:solidFill>
                <a:effectLst/>
                <a:latin typeface="Google Sans"/>
              </a:rPr>
              <a:t>a non-parametric supervised learning algorithm, which is utilized for both classification and regression tasks</a:t>
            </a:r>
            <a:r>
              <a:rPr lang="en-US" b="0" i="0" dirty="0">
                <a:solidFill>
                  <a:srgbClr val="202124"/>
                </a:solidFill>
                <a:effectLst/>
                <a:latin typeface="Google Sans"/>
              </a:rPr>
              <a:t>.</a:t>
            </a:r>
          </a:p>
          <a:p>
            <a:r>
              <a:rPr lang="en-US" dirty="0"/>
              <a:t>https://</a:t>
            </a:r>
            <a:r>
              <a:rPr lang="en-US" dirty="0" err="1"/>
              <a:t>towardsdatascience.com</a:t>
            </a:r>
            <a:r>
              <a:rPr lang="en-US" dirty="0"/>
              <a:t>/decision-trees-explained-entropy-information-gain-gini-index-ccp-pruning-4d78070db36c#:~:text=In%20the%20context%20of%20Decision,only%20pass%20or%20only%20fail.</a:t>
            </a:r>
          </a:p>
        </p:txBody>
      </p:sp>
      <p:sp>
        <p:nvSpPr>
          <p:cNvPr id="4" name="Slide Number Placeholder 3"/>
          <p:cNvSpPr>
            <a:spLocks noGrp="1"/>
          </p:cNvSpPr>
          <p:nvPr>
            <p:ph type="sldNum" sz="quarter" idx="5"/>
          </p:nvPr>
        </p:nvSpPr>
        <p:spPr/>
        <p:txBody>
          <a:bodyPr/>
          <a:lstStyle/>
          <a:p>
            <a:fld id="{619FB324-8FE0-724B-8DD0-064BCBA65014}" type="slidenum">
              <a:rPr lang="en-CN" smtClean="0"/>
              <a:t>9</a:t>
            </a:fld>
            <a:endParaRPr lang="en-CN"/>
          </a:p>
        </p:txBody>
      </p:sp>
    </p:spTree>
    <p:extLst>
      <p:ext uri="{BB962C8B-B14F-4D97-AF65-F5344CB8AC3E}">
        <p14:creationId xmlns:p14="http://schemas.microsoft.com/office/powerpoint/2010/main" val="289365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lgn="l"/>
            <a:r>
              <a:rPr lang="en-US" b="0" i="0" dirty="0">
                <a:solidFill>
                  <a:srgbClr val="292929"/>
                </a:solidFill>
                <a:effectLst/>
                <a:latin typeface="source-serif-pro"/>
              </a:rPr>
              <a:t>Here is where the true complexity and sophistication of decision lies. Variables are selected on a complex statistical criterion which is applied at each decision node. Now, variable selection criterion in Decision Trees can be done via two approaches:</a:t>
            </a:r>
          </a:p>
          <a:p>
            <a:pPr algn="l"/>
            <a:r>
              <a:rPr lang="en-US" b="0" i="0" dirty="0">
                <a:solidFill>
                  <a:srgbClr val="292929"/>
                </a:solidFill>
                <a:effectLst/>
                <a:latin typeface="source-serif-pro"/>
              </a:rPr>
              <a:t>1. Entropy and Information Gain</a:t>
            </a:r>
          </a:p>
          <a:p>
            <a:pPr algn="l"/>
            <a:r>
              <a:rPr lang="en-US" b="0" i="0" dirty="0">
                <a:solidFill>
                  <a:srgbClr val="292929"/>
                </a:solidFill>
                <a:effectLst/>
                <a:latin typeface="source-serif-pro"/>
              </a:rPr>
              <a:t>2. Gini Index</a:t>
            </a:r>
          </a:p>
          <a:p>
            <a:r>
              <a:rPr lang="en-US" b="0" i="0" dirty="0">
                <a:solidFill>
                  <a:srgbClr val="292929"/>
                </a:solidFill>
                <a:effectLst/>
                <a:latin typeface="source-serif-pro"/>
              </a:rPr>
              <a:t>Information Gain = </a:t>
            </a:r>
            <a:r>
              <a:rPr lang="en-US" b="0" i="0" dirty="0" err="1">
                <a:solidFill>
                  <a:srgbClr val="292929"/>
                </a:solidFill>
                <a:effectLst/>
                <a:latin typeface="source-serif-pro"/>
              </a:rPr>
              <a:t>Entropy_Parent</a:t>
            </a:r>
            <a:r>
              <a:rPr lang="en-US" b="0" i="0" dirty="0">
                <a:solidFill>
                  <a:srgbClr val="292929"/>
                </a:solidFill>
                <a:effectLst/>
                <a:latin typeface="source-serif-pro"/>
              </a:rPr>
              <a:t> — </a:t>
            </a:r>
            <a:r>
              <a:rPr lang="en-US" b="0" i="0" dirty="0" err="1">
                <a:solidFill>
                  <a:srgbClr val="292929"/>
                </a:solidFill>
                <a:effectLst/>
                <a:latin typeface="source-serif-pro"/>
              </a:rPr>
              <a:t>Entropy_child</a:t>
            </a:r>
            <a:r>
              <a:rPr lang="en-CN" b="0" i="0" dirty="0">
                <a:solidFill>
                  <a:srgbClr val="292929"/>
                </a:solidFill>
                <a:effectLst/>
                <a:latin typeface="source-serif-pro"/>
              </a:rPr>
              <a:t>, we want to maximise Information gain and reduce entropy.</a:t>
            </a:r>
          </a:p>
          <a:p>
            <a:r>
              <a:rPr lang="en-US" b="0" i="0" dirty="0">
                <a:solidFill>
                  <a:srgbClr val="292929"/>
                </a:solidFill>
                <a:effectLst/>
                <a:latin typeface="source-serif-pro"/>
              </a:rPr>
              <a:t>Gini Index or Impurity measures the probability for a random instance being misclassified when chosen randomly. The lower the Gini Index, the better the lower the likelihood of misclassification.</a:t>
            </a:r>
          </a:p>
          <a:p>
            <a:endParaRPr lang="en-US" b="0" i="0" dirty="0">
              <a:solidFill>
                <a:srgbClr val="292929"/>
              </a:solidFill>
              <a:effectLst/>
              <a:latin typeface="source-serif-pro"/>
            </a:endParaRPr>
          </a:p>
          <a:p>
            <a:r>
              <a:rPr lang="en-US" dirty="0"/>
              <a:t>https://</a:t>
            </a:r>
            <a:r>
              <a:rPr lang="en-US" dirty="0" err="1"/>
              <a:t>towardsdatascience.com</a:t>
            </a:r>
            <a:r>
              <a:rPr lang="en-US" dirty="0"/>
              <a:t>/decision-trees-explained-entropy-information-gain-gini-index-ccp-pruning-4d78070db36c#:~:text=In%20the%20context%20of%20Decision,only%20pass%20or%20only%20fail.</a:t>
            </a:r>
          </a:p>
          <a:p>
            <a:endParaRPr lang="en-CN" dirty="0"/>
          </a:p>
        </p:txBody>
      </p:sp>
      <p:sp>
        <p:nvSpPr>
          <p:cNvPr id="4" name="Slide Number Placeholder 3"/>
          <p:cNvSpPr>
            <a:spLocks noGrp="1"/>
          </p:cNvSpPr>
          <p:nvPr>
            <p:ph type="sldNum" sz="quarter" idx="5"/>
          </p:nvPr>
        </p:nvSpPr>
        <p:spPr/>
        <p:txBody>
          <a:bodyPr/>
          <a:lstStyle/>
          <a:p>
            <a:fld id="{619FB324-8FE0-724B-8DD0-064BCBA65014}" type="slidenum">
              <a:rPr lang="en-CN" smtClean="0"/>
              <a:t>10</a:t>
            </a:fld>
            <a:endParaRPr lang="en-CN"/>
          </a:p>
        </p:txBody>
      </p:sp>
    </p:spTree>
    <p:extLst>
      <p:ext uri="{BB962C8B-B14F-4D97-AF65-F5344CB8AC3E}">
        <p14:creationId xmlns:p14="http://schemas.microsoft.com/office/powerpoint/2010/main" val="2021347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619FB324-8FE0-724B-8DD0-064BCBA65014}" type="slidenum">
              <a:rPr lang="en-CN" smtClean="0"/>
              <a:t>11</a:t>
            </a:fld>
            <a:endParaRPr lang="en-CN"/>
          </a:p>
        </p:txBody>
      </p:sp>
    </p:spTree>
    <p:extLst>
      <p:ext uri="{BB962C8B-B14F-4D97-AF65-F5344CB8AC3E}">
        <p14:creationId xmlns:p14="http://schemas.microsoft.com/office/powerpoint/2010/main" val="56975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Application of Neural Network</a:t>
            </a:r>
          </a:p>
          <a:p>
            <a:pPr algn="l">
              <a:buFont typeface="Arial" panose="020B0604020202020204" pitchFamily="34" charset="0"/>
              <a:buChar char="•"/>
            </a:pPr>
            <a:r>
              <a:rPr lang="en-US" b="0" i="0" dirty="0">
                <a:solidFill>
                  <a:srgbClr val="1C1D1E"/>
                </a:solidFill>
                <a:effectLst/>
                <a:latin typeface="Open Sans" panose="020F0502020204030204" pitchFamily="34" charset="0"/>
              </a:rPr>
              <a:t>Hoyle, B. (2016). Measuring photometric redshifts using galaxy images and deep neural networks. </a:t>
            </a:r>
            <a:r>
              <a:rPr lang="en-US" b="0" i="1" dirty="0">
                <a:solidFill>
                  <a:srgbClr val="1C1D1E"/>
                </a:solidFill>
                <a:effectLst/>
                <a:latin typeface="Open Sans" panose="020F0502020204030204" pitchFamily="34" charset="0"/>
              </a:rPr>
              <a:t>Astronomy and Computing</a:t>
            </a:r>
            <a:r>
              <a:rPr lang="en-US" b="0" i="0" dirty="0">
                <a:solidFill>
                  <a:srgbClr val="1C1D1E"/>
                </a:solidFill>
                <a:effectLst/>
                <a:latin typeface="Open Sans" panose="020F0502020204030204" pitchFamily="34" charset="0"/>
              </a:rPr>
              <a:t>, </a:t>
            </a:r>
            <a:r>
              <a:rPr lang="en-US" b="1" i="0" dirty="0">
                <a:solidFill>
                  <a:srgbClr val="1C1D1E"/>
                </a:solidFill>
                <a:effectLst/>
                <a:latin typeface="Open Sans" panose="020F0502020204030204" pitchFamily="34" charset="0"/>
              </a:rPr>
              <a:t>16</a:t>
            </a:r>
            <a:r>
              <a:rPr lang="en-US" b="0" i="0" dirty="0">
                <a:solidFill>
                  <a:srgbClr val="1C1D1E"/>
                </a:solidFill>
                <a:effectLst/>
                <a:latin typeface="Open Sans" panose="020F0502020204030204" pitchFamily="34" charset="0"/>
              </a:rPr>
              <a:t>, 34–40.</a:t>
            </a:r>
          </a:p>
          <a:p>
            <a:pPr algn="l">
              <a:buFont typeface="Arial" panose="020B0604020202020204" pitchFamily="34" charset="0"/>
              <a:buChar char="•"/>
            </a:pPr>
            <a:r>
              <a:rPr lang="en-US" b="0" i="0" dirty="0">
                <a:solidFill>
                  <a:srgbClr val="1C1D1E"/>
                </a:solidFill>
                <a:effectLst/>
                <a:latin typeface="Open Sans" panose="020F0502020204030204" pitchFamily="34" charset="0"/>
              </a:rPr>
              <a:t>https://</a:t>
            </a:r>
            <a:r>
              <a:rPr lang="en-US" b="0" i="0" dirty="0" err="1">
                <a:solidFill>
                  <a:srgbClr val="1C1D1E"/>
                </a:solidFill>
                <a:effectLst/>
                <a:latin typeface="Open Sans" panose="020F0502020204030204" pitchFamily="34" charset="0"/>
              </a:rPr>
              <a:t>www.sciencedirect.com</a:t>
            </a:r>
            <a:r>
              <a:rPr lang="en-US" b="0" i="0" dirty="0">
                <a:solidFill>
                  <a:srgbClr val="1C1D1E"/>
                </a:solidFill>
                <a:effectLst/>
                <a:latin typeface="Open Sans" panose="020F0502020204030204" pitchFamily="34" charset="0"/>
              </a:rPr>
              <a:t>/</a:t>
            </a:r>
            <a:r>
              <a:rPr lang="en-US" b="0" i="0" dirty="0" err="1">
                <a:solidFill>
                  <a:srgbClr val="1C1D1E"/>
                </a:solidFill>
                <a:effectLst/>
                <a:latin typeface="Open Sans" panose="020F0502020204030204" pitchFamily="34" charset="0"/>
              </a:rPr>
              <a:t>sdfe</a:t>
            </a:r>
            <a:r>
              <a:rPr lang="en-US" b="0" i="0" dirty="0">
                <a:solidFill>
                  <a:srgbClr val="1C1D1E"/>
                </a:solidFill>
                <a:effectLst/>
                <a:latin typeface="Open Sans" panose="020F0502020204030204" pitchFamily="34" charset="0"/>
              </a:rPr>
              <a:t>/reader/</a:t>
            </a:r>
            <a:r>
              <a:rPr lang="en-US" b="0" i="0" dirty="0" err="1">
                <a:solidFill>
                  <a:srgbClr val="1C1D1E"/>
                </a:solidFill>
                <a:effectLst/>
                <a:latin typeface="Open Sans" panose="020F0502020204030204" pitchFamily="34" charset="0"/>
              </a:rPr>
              <a:t>pii</a:t>
            </a:r>
            <a:r>
              <a:rPr lang="en-US" b="0" i="0" dirty="0">
                <a:solidFill>
                  <a:srgbClr val="1C1D1E"/>
                </a:solidFill>
                <a:effectLst/>
                <a:latin typeface="Open Sans" panose="020F0502020204030204" pitchFamily="34" charset="0"/>
              </a:rPr>
              <a:t>/S221313371630021X/pdf</a:t>
            </a:r>
          </a:p>
          <a:p>
            <a:br>
              <a:rPr lang="en-US" dirty="0"/>
            </a:br>
            <a:endParaRPr lang="en-CN" dirty="0"/>
          </a:p>
        </p:txBody>
      </p:sp>
      <p:sp>
        <p:nvSpPr>
          <p:cNvPr id="4" name="Slide Number Placeholder 3"/>
          <p:cNvSpPr>
            <a:spLocks noGrp="1"/>
          </p:cNvSpPr>
          <p:nvPr>
            <p:ph type="sldNum" sz="quarter" idx="5"/>
          </p:nvPr>
        </p:nvSpPr>
        <p:spPr/>
        <p:txBody>
          <a:bodyPr/>
          <a:lstStyle/>
          <a:p>
            <a:fld id="{619FB324-8FE0-724B-8DD0-064BCBA65014}" type="slidenum">
              <a:rPr lang="en-CN" smtClean="0"/>
              <a:t>12</a:t>
            </a:fld>
            <a:endParaRPr lang="en-CN"/>
          </a:p>
        </p:txBody>
      </p:sp>
    </p:spTree>
    <p:extLst>
      <p:ext uri="{BB962C8B-B14F-4D97-AF65-F5344CB8AC3E}">
        <p14:creationId xmlns:p14="http://schemas.microsoft.com/office/powerpoint/2010/main" val="3206844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apple-system"/>
              </a:rPr>
              <a:t>The most common approach is to split the training set into two subsets, usually in a 4:1 ratio, and construct a tree with the larger subset and apply it to the smaller. A more sophisticated method is called Cross Validation (CV; Witten &amp; Frank </a:t>
            </a:r>
            <a:r>
              <a:rPr lang="en-US" b="0" i="0" u="sng" dirty="0">
                <a:solidFill>
                  <a:srgbClr val="006EB2"/>
                </a:solidFill>
                <a:effectLst/>
                <a:latin typeface="-apple-system"/>
                <a:hlinkClick r:id="rId3"/>
              </a:rPr>
              <a:t>2000</a:t>
            </a:r>
            <a:r>
              <a:rPr lang="en-US" b="0" i="0" dirty="0">
                <a:solidFill>
                  <a:srgbClr val="333333"/>
                </a:solidFill>
                <a:effectLst/>
                <a:latin typeface="-apple-system"/>
              </a:rPr>
              <a:t>). The CV method, which is used here, consists of splitting the training set into 20 subsamples, each with the same distribution of classes as the full training set. While the number of subsamples, 20, is arbitrary, each subsample must provide a large training set for the CV method. For each subsample, a DT is built and applied to the other 19 subsamples. The resulting completeness and contamination functions are then collected and the median and dispersion over all subsets is found. This gives the CV estimate of the robustness in terms of a completeness function.</a:t>
            </a:r>
          </a:p>
          <a:p>
            <a:endParaRPr lang="en-US" b="0" i="0" dirty="0">
              <a:solidFill>
                <a:srgbClr val="333333"/>
              </a:solidFill>
              <a:effectLst/>
              <a:latin typeface="-apple-system"/>
            </a:endParaRPr>
          </a:p>
          <a:p>
            <a:r>
              <a:rPr lang="en-US" dirty="0"/>
              <a:t>https://</a:t>
            </a:r>
            <a:r>
              <a:rPr lang="en-US" dirty="0" err="1"/>
              <a:t>iopscience.iop.org</a:t>
            </a:r>
            <a:r>
              <a:rPr lang="en-US" dirty="0"/>
              <a:t>/article/10.1088/0004-6256/141/6/189#aj385906s3</a:t>
            </a:r>
            <a:r>
              <a:rPr lang="en-US" b="0" i="0" dirty="0">
                <a:solidFill>
                  <a:srgbClr val="333333"/>
                </a:solidFill>
                <a:effectLst/>
                <a:latin typeface="-apple-system"/>
              </a:rPr>
              <a:t> THIS LINK CONTAINS IOP ARTICLE WHICH MENTIONED VALIDATION IN THE END OF SECTION 3</a:t>
            </a:r>
            <a:endParaRPr lang="en-CN" dirty="0"/>
          </a:p>
        </p:txBody>
      </p:sp>
      <p:sp>
        <p:nvSpPr>
          <p:cNvPr id="4" name="Slide Number Placeholder 3"/>
          <p:cNvSpPr>
            <a:spLocks noGrp="1"/>
          </p:cNvSpPr>
          <p:nvPr>
            <p:ph type="sldNum" sz="quarter" idx="5"/>
          </p:nvPr>
        </p:nvSpPr>
        <p:spPr/>
        <p:txBody>
          <a:bodyPr/>
          <a:lstStyle/>
          <a:p>
            <a:fld id="{619FB324-8FE0-724B-8DD0-064BCBA65014}" type="slidenum">
              <a:rPr lang="en-CN" smtClean="0"/>
              <a:t>13</a:t>
            </a:fld>
            <a:endParaRPr lang="en-CN"/>
          </a:p>
        </p:txBody>
      </p:sp>
    </p:spTree>
    <p:extLst>
      <p:ext uri="{BB962C8B-B14F-4D97-AF65-F5344CB8AC3E}">
        <p14:creationId xmlns:p14="http://schemas.microsoft.com/office/powerpoint/2010/main" val="259904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7259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4257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726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490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0504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84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806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9897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954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260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0178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3/13/23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0919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3/13/23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6765217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88" r:id="rId5"/>
    <p:sldLayoutId id="2147483689" r:id="rId6"/>
    <p:sldLayoutId id="2147483695"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9814751D-A7F5-57A9-E0C9-DC551083D2F8}"/>
              </a:ext>
            </a:extLst>
          </p:cNvPr>
          <p:cNvPicPr>
            <a:picLocks noChangeAspect="1"/>
          </p:cNvPicPr>
          <p:nvPr/>
        </p:nvPicPr>
        <p:blipFill rotWithShape="1">
          <a:blip r:embed="rId3"/>
          <a:srcRect b="24243"/>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FDBBD1B-FD72-BCEF-CE1B-8283D7A6F989}"/>
              </a:ext>
            </a:extLst>
          </p:cNvPr>
          <p:cNvSpPr>
            <a:spLocks noGrp="1"/>
          </p:cNvSpPr>
          <p:nvPr>
            <p:ph type="ctrTitle"/>
          </p:nvPr>
        </p:nvSpPr>
        <p:spPr>
          <a:xfrm>
            <a:off x="6438986" y="3547277"/>
            <a:ext cx="4452181" cy="1341624"/>
          </a:xfrm>
        </p:spPr>
        <p:txBody>
          <a:bodyPr anchor="b">
            <a:normAutofit/>
          </a:bodyPr>
          <a:lstStyle/>
          <a:p>
            <a:r>
              <a:rPr lang="en-CN" sz="4000" dirty="0"/>
              <a:t>ABC to Machine Learning</a:t>
            </a:r>
          </a:p>
        </p:txBody>
      </p:sp>
      <p:sp>
        <p:nvSpPr>
          <p:cNvPr id="3" name="Subtitle 2">
            <a:extLst>
              <a:ext uri="{FF2B5EF4-FFF2-40B4-BE49-F238E27FC236}">
                <a16:creationId xmlns:a16="http://schemas.microsoft.com/office/drawing/2014/main" id="{C83D1472-7146-6545-DEBF-D56042EF64E1}"/>
              </a:ext>
            </a:extLst>
          </p:cNvPr>
          <p:cNvSpPr>
            <a:spLocks noGrp="1"/>
          </p:cNvSpPr>
          <p:nvPr>
            <p:ph type="subTitle" idx="1"/>
          </p:nvPr>
        </p:nvSpPr>
        <p:spPr>
          <a:xfrm>
            <a:off x="6565110" y="4945656"/>
            <a:ext cx="3957144" cy="646785"/>
          </a:xfrm>
        </p:spPr>
        <p:txBody>
          <a:bodyPr>
            <a:normAutofit/>
          </a:bodyPr>
          <a:lstStyle/>
          <a:p>
            <a:r>
              <a:rPr lang="en-CN" sz="2000" dirty="0"/>
              <a:t>-Xinyu Zhong </a:t>
            </a:r>
          </a:p>
        </p:txBody>
      </p:sp>
    </p:spTree>
    <p:extLst>
      <p:ext uri="{BB962C8B-B14F-4D97-AF65-F5344CB8AC3E}">
        <p14:creationId xmlns:p14="http://schemas.microsoft.com/office/powerpoint/2010/main" val="26708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35A7-A963-E928-AF30-CC7E6E8C55B0}"/>
              </a:ext>
            </a:extLst>
          </p:cNvPr>
          <p:cNvSpPr>
            <a:spLocks noGrp="1"/>
          </p:cNvSpPr>
          <p:nvPr>
            <p:ph type="title"/>
          </p:nvPr>
        </p:nvSpPr>
        <p:spPr/>
        <p:txBody>
          <a:bodyPr/>
          <a:lstStyle/>
          <a:p>
            <a:r>
              <a:rPr lang="en-CN" dirty="0"/>
              <a:t>Decision Tree</a:t>
            </a:r>
          </a:p>
        </p:txBody>
      </p:sp>
      <p:sp>
        <p:nvSpPr>
          <p:cNvPr id="3" name="Content Placeholder 2">
            <a:extLst>
              <a:ext uri="{FF2B5EF4-FFF2-40B4-BE49-F238E27FC236}">
                <a16:creationId xmlns:a16="http://schemas.microsoft.com/office/drawing/2014/main" id="{77FB30A8-98B3-69D7-E350-C5C401E7D43B}"/>
              </a:ext>
            </a:extLst>
          </p:cNvPr>
          <p:cNvSpPr>
            <a:spLocks noGrp="1"/>
          </p:cNvSpPr>
          <p:nvPr>
            <p:ph sz="half" idx="1"/>
          </p:nvPr>
        </p:nvSpPr>
        <p:spPr>
          <a:xfrm>
            <a:off x="835152" y="3667647"/>
            <a:ext cx="4937760" cy="1861457"/>
          </a:xfrm>
        </p:spPr>
        <p:txBody>
          <a:bodyPr>
            <a:normAutofit/>
          </a:bodyPr>
          <a:lstStyle/>
          <a:p>
            <a:pPr marL="0" indent="0">
              <a:buNone/>
            </a:pPr>
            <a:r>
              <a:rPr lang="en-CN" u="sng" dirty="0"/>
              <a:t>Entropy</a:t>
            </a:r>
          </a:p>
          <a:p>
            <a:pPr marL="0" indent="0">
              <a:buNone/>
            </a:pPr>
            <a:r>
              <a:rPr lang="en-US" sz="1900" dirty="0">
                <a:solidFill>
                  <a:srgbClr val="292929"/>
                </a:solidFill>
              </a:rPr>
              <a:t>A </a:t>
            </a:r>
            <a:r>
              <a:rPr lang="en-US" sz="1900" b="0" i="0" dirty="0">
                <a:solidFill>
                  <a:srgbClr val="292929"/>
                </a:solidFill>
                <a:effectLst/>
              </a:rPr>
              <a:t>measure of disorder or impurity in a node. </a:t>
            </a:r>
            <a:endParaRPr lang="en-CN" sz="1900" dirty="0"/>
          </a:p>
        </p:txBody>
      </p:sp>
      <p:sp>
        <p:nvSpPr>
          <p:cNvPr id="4" name="Content Placeholder 3">
            <a:extLst>
              <a:ext uri="{FF2B5EF4-FFF2-40B4-BE49-F238E27FC236}">
                <a16:creationId xmlns:a16="http://schemas.microsoft.com/office/drawing/2014/main" id="{8FEDBC27-3B1B-A1A1-4D68-4FFE305B0326}"/>
              </a:ext>
            </a:extLst>
          </p:cNvPr>
          <p:cNvSpPr>
            <a:spLocks noGrp="1"/>
          </p:cNvSpPr>
          <p:nvPr>
            <p:ph sz="half" idx="2"/>
          </p:nvPr>
        </p:nvSpPr>
        <p:spPr>
          <a:xfrm>
            <a:off x="6096000" y="3667647"/>
            <a:ext cx="4937760" cy="1861458"/>
          </a:xfrm>
        </p:spPr>
        <p:txBody>
          <a:bodyPr>
            <a:normAutofit/>
          </a:bodyPr>
          <a:lstStyle/>
          <a:p>
            <a:pPr marL="0" indent="0">
              <a:buNone/>
            </a:pPr>
            <a:r>
              <a:rPr lang="en-CN" u="sng" dirty="0"/>
              <a:t>Gini Index</a:t>
            </a:r>
          </a:p>
          <a:p>
            <a:pPr marL="0" indent="0">
              <a:buNone/>
            </a:pPr>
            <a:r>
              <a:rPr lang="en-US" sz="1900" dirty="0"/>
              <a:t>A measure of the probability for a random instance being misclassified when chosen randomly</a:t>
            </a:r>
          </a:p>
          <a:p>
            <a:endParaRPr lang="en-CN" dirty="0"/>
          </a:p>
        </p:txBody>
      </p:sp>
      <p:sp>
        <p:nvSpPr>
          <p:cNvPr id="6" name="TextBox 5">
            <a:extLst>
              <a:ext uri="{FF2B5EF4-FFF2-40B4-BE49-F238E27FC236}">
                <a16:creationId xmlns:a16="http://schemas.microsoft.com/office/drawing/2014/main" id="{96E16CEC-A8B0-CC49-DAA5-47C7762C50CA}"/>
              </a:ext>
            </a:extLst>
          </p:cNvPr>
          <p:cNvSpPr txBox="1"/>
          <p:nvPr/>
        </p:nvSpPr>
        <p:spPr>
          <a:xfrm>
            <a:off x="838200" y="1557495"/>
            <a:ext cx="6149453" cy="2308324"/>
          </a:xfrm>
          <a:prstGeom prst="rect">
            <a:avLst/>
          </a:prstGeom>
          <a:noFill/>
        </p:spPr>
        <p:txBody>
          <a:bodyPr wrap="square" rtlCol="0">
            <a:spAutoFit/>
          </a:bodyPr>
          <a:lstStyle/>
          <a:p>
            <a:r>
              <a:rPr lang="en-US" dirty="0"/>
              <a:t>Variable selection criterion in Decision Trees can be done via two approaches:</a:t>
            </a:r>
          </a:p>
          <a:p>
            <a:endParaRPr lang="en-US" dirty="0"/>
          </a:p>
          <a:p>
            <a:r>
              <a:rPr lang="en-US" dirty="0"/>
              <a:t>1. </a:t>
            </a:r>
            <a:r>
              <a:rPr lang="en-US" dirty="0" err="1"/>
              <a:t>Minimising</a:t>
            </a:r>
            <a:r>
              <a:rPr lang="en-US" dirty="0"/>
              <a:t> entropy and Information Gain</a:t>
            </a:r>
          </a:p>
          <a:p>
            <a:endParaRPr lang="en-US" dirty="0"/>
          </a:p>
          <a:p>
            <a:r>
              <a:rPr lang="en-US" dirty="0"/>
              <a:t>2. Gini Index</a:t>
            </a:r>
          </a:p>
          <a:p>
            <a:endParaRPr lang="en-US" dirty="0"/>
          </a:p>
          <a:p>
            <a:endParaRPr lang="en-CN" dirty="0"/>
          </a:p>
        </p:txBody>
      </p:sp>
      <p:pic>
        <p:nvPicPr>
          <p:cNvPr id="3074" name="Picture 2">
            <a:extLst>
              <a:ext uri="{FF2B5EF4-FFF2-40B4-BE49-F238E27FC236}">
                <a16:creationId xmlns:a16="http://schemas.microsoft.com/office/drawing/2014/main" id="{A7550F24-A395-ECE0-EA84-A5B0F457A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2314" y="5478314"/>
            <a:ext cx="8890000" cy="927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CEAD857-3B15-7C42-B6DF-30A2FF581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8364" y="5478314"/>
            <a:ext cx="2423950" cy="84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97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84435F-0904-4AFB-B7BD-AD80E18A8666}"/>
              </a:ext>
            </a:extLst>
          </p:cNvPr>
          <p:cNvSpPr>
            <a:spLocks noGrp="1"/>
          </p:cNvSpPr>
          <p:nvPr>
            <p:ph type="title"/>
          </p:nvPr>
        </p:nvSpPr>
        <p:spPr>
          <a:xfrm>
            <a:off x="838201" y="643467"/>
            <a:ext cx="3888526" cy="1800526"/>
          </a:xfrm>
        </p:spPr>
        <p:txBody>
          <a:bodyPr>
            <a:normAutofit/>
          </a:bodyPr>
          <a:lstStyle/>
          <a:p>
            <a:r>
              <a:rPr lang="en-CN" dirty="0"/>
              <a:t>Neural Network</a:t>
            </a:r>
          </a:p>
        </p:txBody>
      </p:sp>
      <p:pic>
        <p:nvPicPr>
          <p:cNvPr id="5122" name="Picture 2">
            <a:extLst>
              <a:ext uri="{FF2B5EF4-FFF2-40B4-BE49-F238E27FC236}">
                <a16:creationId xmlns:a16="http://schemas.microsoft.com/office/drawing/2014/main" id="{7DD04806-121A-9844-49C6-24163F9C6A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23779" y="3140028"/>
            <a:ext cx="5857417" cy="32947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C16E9B07-B6F0-4520-BD69-CC1329C4EDF3}"/>
              </a:ext>
            </a:extLst>
          </p:cNvPr>
          <p:cNvGraphicFramePr/>
          <p:nvPr>
            <p:extLst>
              <p:ext uri="{D42A27DB-BD31-4B8C-83A1-F6EECF244321}">
                <p14:modId xmlns:p14="http://schemas.microsoft.com/office/powerpoint/2010/main" val="2644825604"/>
              </p:ext>
            </p:extLst>
          </p:nvPr>
        </p:nvGraphicFramePr>
        <p:xfrm>
          <a:off x="6560038" y="667201"/>
          <a:ext cx="3888528" cy="35535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41E9ACB9-6F3A-708B-D4DD-804865C5797B}"/>
              </a:ext>
            </a:extLst>
          </p:cNvPr>
          <p:cNvSpPr txBox="1"/>
          <p:nvPr/>
        </p:nvSpPr>
        <p:spPr>
          <a:xfrm>
            <a:off x="410804" y="2443992"/>
            <a:ext cx="5548459" cy="2862322"/>
          </a:xfrm>
          <a:prstGeom prst="rect">
            <a:avLst/>
          </a:prstGeom>
          <a:noFill/>
        </p:spPr>
        <p:txBody>
          <a:bodyPr wrap="square" rtlCol="0">
            <a:spAutoFit/>
          </a:bodyPr>
          <a:lstStyle/>
          <a:p>
            <a:r>
              <a:rPr lang="en-CN" u="sng" dirty="0"/>
              <a:t>How does Neural Work works</a:t>
            </a:r>
          </a:p>
          <a:p>
            <a:r>
              <a:rPr lang="en-US" dirty="0"/>
              <a:t>Weights help determine the importance of any given variable.</a:t>
            </a:r>
          </a:p>
          <a:p>
            <a:r>
              <a:rPr lang="en-US" dirty="0"/>
              <a:t>All inputs are then multiplied by their respective weights and then summed. </a:t>
            </a:r>
          </a:p>
          <a:p>
            <a:r>
              <a:rPr lang="en-US" dirty="0"/>
              <a:t>Output is passed through an activation function, which determines the output. If that output exceeds a given threshold, it “fires” (or activates) the node, passing data to the next layer in the network. </a:t>
            </a:r>
            <a:endParaRPr lang="en-CN" dirty="0"/>
          </a:p>
        </p:txBody>
      </p:sp>
    </p:spTree>
    <p:extLst>
      <p:ext uri="{BB962C8B-B14F-4D97-AF65-F5344CB8AC3E}">
        <p14:creationId xmlns:p14="http://schemas.microsoft.com/office/powerpoint/2010/main" val="79623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08A1-B629-992E-75E4-C03A04CC9D5C}"/>
              </a:ext>
            </a:extLst>
          </p:cNvPr>
          <p:cNvSpPr>
            <a:spLocks noGrp="1"/>
          </p:cNvSpPr>
          <p:nvPr>
            <p:ph type="title"/>
          </p:nvPr>
        </p:nvSpPr>
        <p:spPr/>
        <p:txBody>
          <a:bodyPr/>
          <a:lstStyle/>
          <a:p>
            <a:r>
              <a:rPr lang="en-CN" dirty="0"/>
              <a:t>Deep Neural Network</a:t>
            </a:r>
          </a:p>
        </p:txBody>
      </p:sp>
      <p:pic>
        <p:nvPicPr>
          <p:cNvPr id="4100" name="Picture 4" descr="Diagram of Deep Neural Network">
            <a:extLst>
              <a:ext uri="{FF2B5EF4-FFF2-40B4-BE49-F238E27FC236}">
                <a16:creationId xmlns:a16="http://schemas.microsoft.com/office/drawing/2014/main" id="{12A9B571-0930-C180-587E-8950CA85838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09821" y="1554163"/>
            <a:ext cx="5858757" cy="41608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886553-C8E5-AD50-1DD7-922736D8D8D9}"/>
              </a:ext>
            </a:extLst>
          </p:cNvPr>
          <p:cNvSpPr txBox="1"/>
          <p:nvPr/>
        </p:nvSpPr>
        <p:spPr>
          <a:xfrm>
            <a:off x="838200" y="1905000"/>
            <a:ext cx="3943350" cy="646331"/>
          </a:xfrm>
          <a:prstGeom prst="rect">
            <a:avLst/>
          </a:prstGeom>
          <a:noFill/>
        </p:spPr>
        <p:txBody>
          <a:bodyPr wrap="square" rtlCol="0">
            <a:spAutoFit/>
          </a:bodyPr>
          <a:lstStyle/>
          <a:p>
            <a:r>
              <a:rPr lang="en-CN" dirty="0"/>
              <a:t>Depth refers to the hidden layers in a neural network,</a:t>
            </a:r>
          </a:p>
        </p:txBody>
      </p:sp>
      <p:sp>
        <p:nvSpPr>
          <p:cNvPr id="7" name="TextBox 6">
            <a:extLst>
              <a:ext uri="{FF2B5EF4-FFF2-40B4-BE49-F238E27FC236}">
                <a16:creationId xmlns:a16="http://schemas.microsoft.com/office/drawing/2014/main" id="{9C2D15A1-3FB1-AC11-0CED-10E6F82CFEDF}"/>
              </a:ext>
            </a:extLst>
          </p:cNvPr>
          <p:cNvSpPr txBox="1"/>
          <p:nvPr/>
        </p:nvSpPr>
        <p:spPr>
          <a:xfrm>
            <a:off x="838200" y="2757418"/>
            <a:ext cx="4552666" cy="1754326"/>
          </a:xfrm>
          <a:prstGeom prst="rect">
            <a:avLst/>
          </a:prstGeom>
          <a:noFill/>
        </p:spPr>
        <p:txBody>
          <a:bodyPr wrap="square" rtlCol="0">
            <a:spAutoFit/>
          </a:bodyPr>
          <a:lstStyle/>
          <a:p>
            <a:r>
              <a:rPr lang="en-CN" u="sng" dirty="0"/>
              <a:t>Application of DNN:</a:t>
            </a:r>
          </a:p>
          <a:p>
            <a:r>
              <a:rPr lang="en-US" dirty="0"/>
              <a:t>Measuring photometric redshifts using galaxy images and Deep</a:t>
            </a:r>
          </a:p>
          <a:p>
            <a:r>
              <a:rPr lang="en-US" dirty="0"/>
              <a:t>Neural Networks</a:t>
            </a:r>
          </a:p>
          <a:p>
            <a:endParaRPr lang="en-CN" dirty="0"/>
          </a:p>
          <a:p>
            <a:endParaRPr lang="en-CN" u="sng" dirty="0"/>
          </a:p>
        </p:txBody>
      </p:sp>
    </p:spTree>
    <p:extLst>
      <p:ext uri="{BB962C8B-B14F-4D97-AF65-F5344CB8AC3E}">
        <p14:creationId xmlns:p14="http://schemas.microsoft.com/office/powerpoint/2010/main" val="76307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400B-F820-F6E3-1FD6-080F812C2248}"/>
              </a:ext>
            </a:extLst>
          </p:cNvPr>
          <p:cNvSpPr>
            <a:spLocks noGrp="1"/>
          </p:cNvSpPr>
          <p:nvPr>
            <p:ph type="title"/>
          </p:nvPr>
        </p:nvSpPr>
        <p:spPr>
          <a:xfrm>
            <a:off x="838200" y="433364"/>
            <a:ext cx="10515600" cy="1325563"/>
          </a:xfrm>
        </p:spPr>
        <p:txBody>
          <a:bodyPr/>
          <a:lstStyle/>
          <a:p>
            <a:r>
              <a:rPr lang="en-CN" dirty="0"/>
              <a:t>Validation of ML</a:t>
            </a:r>
          </a:p>
        </p:txBody>
      </p:sp>
      <p:sp>
        <p:nvSpPr>
          <p:cNvPr id="3" name="Content Placeholder 2">
            <a:extLst>
              <a:ext uri="{FF2B5EF4-FFF2-40B4-BE49-F238E27FC236}">
                <a16:creationId xmlns:a16="http://schemas.microsoft.com/office/drawing/2014/main" id="{29FE6D0F-5235-7E0D-0D13-CB4AAD6CEF0B}"/>
              </a:ext>
            </a:extLst>
          </p:cNvPr>
          <p:cNvSpPr>
            <a:spLocks noGrp="1"/>
          </p:cNvSpPr>
          <p:nvPr>
            <p:ph idx="1"/>
          </p:nvPr>
        </p:nvSpPr>
        <p:spPr>
          <a:xfrm>
            <a:off x="838200" y="1506713"/>
            <a:ext cx="7377752" cy="2082648"/>
          </a:xfrm>
        </p:spPr>
        <p:txBody>
          <a:bodyPr/>
          <a:lstStyle/>
          <a:p>
            <a:pPr marL="0" indent="0">
              <a:buNone/>
            </a:pPr>
            <a:r>
              <a:rPr lang="en-CN" dirty="0"/>
              <a:t>H</a:t>
            </a:r>
            <a:r>
              <a:rPr lang="en-US" dirty="0"/>
              <a:t>o</a:t>
            </a:r>
            <a:r>
              <a:rPr lang="en-CN" dirty="0"/>
              <a:t>w do me measure the accuracy of ML </a:t>
            </a:r>
          </a:p>
          <a:p>
            <a:r>
              <a:rPr lang="en-CN" dirty="0"/>
              <a:t>Cross</a:t>
            </a:r>
            <a:r>
              <a:rPr lang="zh-CN" altLang="en-US" dirty="0"/>
              <a:t> </a:t>
            </a:r>
            <a:r>
              <a:rPr lang="en-US" altLang="zh-CN" dirty="0"/>
              <a:t>validation</a:t>
            </a:r>
          </a:p>
          <a:p>
            <a:r>
              <a:rPr lang="en-CN" dirty="0"/>
              <a:t>4:1 Ratio</a:t>
            </a:r>
          </a:p>
        </p:txBody>
      </p:sp>
      <p:sp>
        <p:nvSpPr>
          <p:cNvPr id="4" name="TextBox 3">
            <a:extLst>
              <a:ext uri="{FF2B5EF4-FFF2-40B4-BE49-F238E27FC236}">
                <a16:creationId xmlns:a16="http://schemas.microsoft.com/office/drawing/2014/main" id="{CB0FF4FC-5124-08F7-AEAA-4E84BE944C50}"/>
              </a:ext>
            </a:extLst>
          </p:cNvPr>
          <p:cNvSpPr txBox="1"/>
          <p:nvPr/>
        </p:nvSpPr>
        <p:spPr>
          <a:xfrm>
            <a:off x="1064525" y="3794078"/>
            <a:ext cx="5377218" cy="1477328"/>
          </a:xfrm>
          <a:prstGeom prst="rect">
            <a:avLst/>
          </a:prstGeom>
          <a:noFill/>
        </p:spPr>
        <p:txBody>
          <a:bodyPr wrap="square" rtlCol="0">
            <a:spAutoFit/>
          </a:bodyPr>
          <a:lstStyle/>
          <a:p>
            <a:r>
              <a:rPr lang="en-CN" u="sng" dirty="0"/>
              <a:t>Complexity of the Model</a:t>
            </a:r>
          </a:p>
          <a:p>
            <a:r>
              <a:rPr lang="en-CN" dirty="0"/>
              <a:t>For example, DNN takes many orders of magnitude more computing resources in comparison to standard ML techniques</a:t>
            </a:r>
          </a:p>
          <a:p>
            <a:endParaRPr lang="en-CN" dirty="0"/>
          </a:p>
        </p:txBody>
      </p:sp>
      <p:sp>
        <p:nvSpPr>
          <p:cNvPr id="6" name="TextBox 5">
            <a:extLst>
              <a:ext uri="{FF2B5EF4-FFF2-40B4-BE49-F238E27FC236}">
                <a16:creationId xmlns:a16="http://schemas.microsoft.com/office/drawing/2014/main" id="{E3ED0B92-34BD-A46B-8C23-367E4A7E4110}"/>
              </a:ext>
            </a:extLst>
          </p:cNvPr>
          <p:cNvSpPr txBox="1"/>
          <p:nvPr/>
        </p:nvSpPr>
        <p:spPr>
          <a:xfrm>
            <a:off x="7287904" y="2756848"/>
            <a:ext cx="3057099" cy="2585323"/>
          </a:xfrm>
          <a:prstGeom prst="rect">
            <a:avLst/>
          </a:prstGeom>
          <a:noFill/>
        </p:spPr>
        <p:txBody>
          <a:bodyPr wrap="square" rtlCol="0">
            <a:spAutoFit/>
          </a:bodyPr>
          <a:lstStyle/>
          <a:p>
            <a:r>
              <a:rPr lang="en-US" dirty="0"/>
              <a:t>Measurement </a:t>
            </a:r>
            <a:r>
              <a:rPr lang="en-US" altLang="zh-CN" dirty="0"/>
              <a:t>the performance of the ML?</a:t>
            </a:r>
          </a:p>
          <a:p>
            <a:r>
              <a:rPr lang="en-US" dirty="0"/>
              <a:t>Regression: Mean square error</a:t>
            </a:r>
          </a:p>
          <a:p>
            <a:r>
              <a:rPr lang="en-US" dirty="0"/>
              <a:t>Classification:</a:t>
            </a:r>
          </a:p>
          <a:p>
            <a:r>
              <a:rPr lang="en-US" dirty="0"/>
              <a:t>Accuracy, Confusion Matrix, F1-score(harmonic mean of accuracy and precision)</a:t>
            </a:r>
          </a:p>
        </p:txBody>
      </p:sp>
    </p:spTree>
    <p:extLst>
      <p:ext uri="{BB962C8B-B14F-4D97-AF65-F5344CB8AC3E}">
        <p14:creationId xmlns:p14="http://schemas.microsoft.com/office/powerpoint/2010/main" val="252611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B8A8-CA0B-D912-C87C-58A84D8637A1}"/>
              </a:ext>
            </a:extLst>
          </p:cNvPr>
          <p:cNvSpPr>
            <a:spLocks noGrp="1"/>
          </p:cNvSpPr>
          <p:nvPr>
            <p:ph type="title"/>
          </p:nvPr>
        </p:nvSpPr>
        <p:spPr/>
        <p:txBody>
          <a:bodyPr/>
          <a:lstStyle/>
          <a:p>
            <a:r>
              <a:rPr lang="en-CN" dirty="0"/>
              <a:t>Performance</a:t>
            </a:r>
          </a:p>
        </p:txBody>
      </p:sp>
      <p:sp>
        <p:nvSpPr>
          <p:cNvPr id="3" name="Content Placeholder 2">
            <a:extLst>
              <a:ext uri="{FF2B5EF4-FFF2-40B4-BE49-F238E27FC236}">
                <a16:creationId xmlns:a16="http://schemas.microsoft.com/office/drawing/2014/main" id="{E90B9C9F-B94C-57D7-6B76-96674128645F}"/>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33802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B6C8-E805-847F-2FF9-7B3A6DD7529A}"/>
              </a:ext>
            </a:extLst>
          </p:cNvPr>
          <p:cNvSpPr>
            <a:spLocks noGrp="1"/>
          </p:cNvSpPr>
          <p:nvPr>
            <p:ph type="title"/>
          </p:nvPr>
        </p:nvSpPr>
        <p:spPr/>
        <p:txBody>
          <a:bodyPr/>
          <a:lstStyle/>
          <a:p>
            <a:endParaRPr lang="en-CN" dirty="0"/>
          </a:p>
        </p:txBody>
      </p:sp>
      <p:graphicFrame>
        <p:nvGraphicFramePr>
          <p:cNvPr id="4" name="Table 4">
            <a:extLst>
              <a:ext uri="{FF2B5EF4-FFF2-40B4-BE49-F238E27FC236}">
                <a16:creationId xmlns:a16="http://schemas.microsoft.com/office/drawing/2014/main" id="{87982287-DED9-8C48-1B26-DCF82850CC78}"/>
              </a:ext>
            </a:extLst>
          </p:cNvPr>
          <p:cNvGraphicFramePr>
            <a:graphicFrameLocks noGrp="1"/>
          </p:cNvGraphicFramePr>
          <p:nvPr>
            <p:extLst>
              <p:ext uri="{D42A27DB-BD31-4B8C-83A1-F6EECF244321}">
                <p14:modId xmlns:p14="http://schemas.microsoft.com/office/powerpoint/2010/main" val="3344945773"/>
              </p:ext>
            </p:extLst>
          </p:nvPr>
        </p:nvGraphicFramePr>
        <p:xfrm>
          <a:off x="1323382" y="1196046"/>
          <a:ext cx="9545236" cy="4016034"/>
        </p:xfrm>
        <a:graphic>
          <a:graphicData uri="http://schemas.openxmlformats.org/drawingml/2006/table">
            <a:tbl>
              <a:tblPr firstRow="1" bandRow="1">
                <a:tableStyleId>{5C22544A-7EE6-4342-B048-85BDC9FD1C3A}</a:tableStyleId>
              </a:tblPr>
              <a:tblGrid>
                <a:gridCol w="2411710">
                  <a:extLst>
                    <a:ext uri="{9D8B030D-6E8A-4147-A177-3AD203B41FA5}">
                      <a16:colId xmlns:a16="http://schemas.microsoft.com/office/drawing/2014/main" val="269012770"/>
                    </a:ext>
                  </a:extLst>
                </a:gridCol>
                <a:gridCol w="7133526">
                  <a:extLst>
                    <a:ext uri="{9D8B030D-6E8A-4147-A177-3AD203B41FA5}">
                      <a16:colId xmlns:a16="http://schemas.microsoft.com/office/drawing/2014/main" val="199680741"/>
                    </a:ext>
                  </a:extLst>
                </a:gridCol>
              </a:tblGrid>
              <a:tr h="573386">
                <a:tc gridSpan="2">
                  <a:txBody>
                    <a:bodyPr/>
                    <a:lstStyle/>
                    <a:p>
                      <a:pPr algn="ctr"/>
                      <a:r>
                        <a:rPr lang="en-CN" dirty="0">
                          <a:solidFill>
                            <a:schemeClr val="bg1"/>
                          </a:solidFill>
                        </a:rPr>
                        <a:t>Supervised Learning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50000"/>
                      </a:schemeClr>
                    </a:solidFill>
                  </a:tcPr>
                </a:tc>
                <a:tc hMerge="1">
                  <a:txBody>
                    <a:bodyPr/>
                    <a:lstStyle/>
                    <a:p>
                      <a:pPr algn="ctr"/>
                      <a:r>
                        <a:rPr lang="en-CN" dirty="0">
                          <a:solidFill>
                            <a:schemeClr val="bg1"/>
                          </a:solidFill>
                        </a:rPr>
                        <a:t>Model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485468891"/>
                  </a:ext>
                </a:extLst>
              </a:tr>
              <a:tr h="573386">
                <a:tc rowSpan="5">
                  <a:txBody>
                    <a:bodyPr/>
                    <a:lstStyle/>
                    <a:p>
                      <a:pPr algn="ctr"/>
                      <a:r>
                        <a:rPr lang="en-CN" dirty="0">
                          <a:solidFill>
                            <a:schemeClr val="bg1"/>
                          </a:solidFill>
                        </a:rPr>
                        <a:t>Regression&amp;</a:t>
                      </a:r>
                    </a:p>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rPr>
                        <a:t>Classification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CN" dirty="0">
                          <a:solidFill>
                            <a:schemeClr val="bg1"/>
                          </a:solidFill>
                        </a:rPr>
                        <a:t>Decision Tress</a:t>
                      </a:r>
                    </a:p>
                  </a:txBody>
                  <a:tcPr anchor="ctr" anchorCtr="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457177321"/>
                  </a:ext>
                </a:extLst>
              </a:tr>
              <a:tr h="494840">
                <a:tc vMerge="1">
                  <a:txBody>
                    <a:bodyPr/>
                    <a:lstStyle/>
                    <a:p>
                      <a:endParaRPr lang="en-C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CN" dirty="0">
                          <a:solidFill>
                            <a:schemeClr val="bg1"/>
                          </a:solidFill>
                        </a:rPr>
                        <a:t>Regression Analysis</a:t>
                      </a:r>
                    </a:p>
                  </a:txBody>
                  <a:tcPr anchor="ctr" anchorCtr="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127626402"/>
                  </a:ext>
                </a:extLst>
              </a:tr>
              <a:tr h="494840">
                <a:tc vMerge="1">
                  <a:txBody>
                    <a:bodyPr/>
                    <a:lstStyle/>
                    <a:p>
                      <a:pPr algn="ctr"/>
                      <a:endParaRPr lang="en-CN"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CN" dirty="0">
                          <a:solidFill>
                            <a:schemeClr val="bg1"/>
                          </a:solidFill>
                        </a:rPr>
                        <a:t>Neural Network</a:t>
                      </a:r>
                    </a:p>
                  </a:txBody>
                  <a:tcPr anchor="ctr" anchorCtr="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730616644"/>
                  </a:ext>
                </a:extLst>
              </a:tr>
              <a:tr h="53663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rPr>
                        <a:t>Classification</a:t>
                      </a:r>
                    </a:p>
                  </a:txBody>
                  <a:tcPr anchor="ctr" anchorCtr="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rPr>
                        <a:t>Deep Neural Network</a:t>
                      </a:r>
                    </a:p>
                  </a:txBody>
                  <a:tcPr anchor="ctr" anchorCtr="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003684801"/>
                  </a:ext>
                </a:extLst>
              </a:tr>
              <a:tr h="702863">
                <a:tc vMerge="1">
                  <a:txBody>
                    <a:bodyPr/>
                    <a:lstStyle/>
                    <a:p>
                      <a:endParaRPr lang="en-C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dirty="0">
                          <a:solidFill>
                            <a:schemeClr val="bg1"/>
                          </a:solidFill>
                        </a:rPr>
                        <a:t>Gaussian Process, etc.</a:t>
                      </a:r>
                      <a:endParaRPr lang="en-CN" dirty="0"/>
                    </a:p>
                  </a:txBody>
                  <a:tcPr anchor="ctr" anchorCtr="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292631290"/>
                  </a:ext>
                </a:extLst>
              </a:tr>
              <a:tr h="573386">
                <a:tc gridSpan="2">
                  <a:txBody>
                    <a:bodyPr/>
                    <a:lstStyle/>
                    <a:p>
                      <a:pPr algn="ctr"/>
                      <a:r>
                        <a:rPr lang="en-CN" dirty="0">
                          <a:solidFill>
                            <a:schemeClr val="bg1"/>
                          </a:solidFill>
                        </a:rPr>
                        <a:t>Application of ML in Physics Research (Astrophyisc, particle phyiscs, material science)</a:t>
                      </a:r>
                    </a:p>
                  </a:txBody>
                  <a:tcPr anchor="ctr" anchorCtr="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en-C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920362382"/>
                  </a:ext>
                </a:extLst>
              </a:tr>
            </a:tbl>
          </a:graphicData>
        </a:graphic>
      </p:graphicFrame>
    </p:spTree>
    <p:extLst>
      <p:ext uri="{BB962C8B-B14F-4D97-AF65-F5344CB8AC3E}">
        <p14:creationId xmlns:p14="http://schemas.microsoft.com/office/powerpoint/2010/main" val="197990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2" name="Rectangle 24">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6">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47EDD2-C8AC-E55F-B5AE-4FFECFF8E205}"/>
              </a:ext>
            </a:extLst>
          </p:cNvPr>
          <p:cNvSpPr>
            <a:spLocks noGrp="1"/>
          </p:cNvSpPr>
          <p:nvPr>
            <p:ph type="title"/>
          </p:nvPr>
        </p:nvSpPr>
        <p:spPr>
          <a:xfrm>
            <a:off x="535387" y="2248263"/>
            <a:ext cx="3768917" cy="1606163"/>
          </a:xfrm>
        </p:spPr>
        <p:txBody>
          <a:bodyPr vert="horz" lIns="91440" tIns="45720" rIns="91440" bIns="45720" rtlCol="0" anchor="b">
            <a:normAutofit/>
          </a:bodyPr>
          <a:lstStyle/>
          <a:p>
            <a:pPr algn="l"/>
            <a:r>
              <a:rPr lang="en-US" sz="3100" i="1" u="sng" dirty="0">
                <a:solidFill>
                  <a:srgbClr val="FFFFFF"/>
                </a:solidFill>
              </a:rPr>
              <a:t>Usage of ML technique in physics research</a:t>
            </a:r>
          </a:p>
        </p:txBody>
      </p:sp>
      <p:graphicFrame>
        <p:nvGraphicFramePr>
          <p:cNvPr id="3" name="Chart 2">
            <a:extLst>
              <a:ext uri="{FF2B5EF4-FFF2-40B4-BE49-F238E27FC236}">
                <a16:creationId xmlns:a16="http://schemas.microsoft.com/office/drawing/2014/main" id="{5E459365-0850-CD41-8922-B8C8C31DAA65}"/>
              </a:ext>
            </a:extLst>
          </p:cNvPr>
          <p:cNvGraphicFramePr>
            <a:graphicFrameLocks/>
          </p:cNvGraphicFramePr>
          <p:nvPr>
            <p:extLst>
              <p:ext uri="{D42A27DB-BD31-4B8C-83A1-F6EECF244321}">
                <p14:modId xmlns:p14="http://schemas.microsoft.com/office/powerpoint/2010/main" val="1031586187"/>
              </p:ext>
            </p:extLst>
          </p:nvPr>
        </p:nvGraphicFramePr>
        <p:xfrm>
          <a:off x="6095999" y="643467"/>
          <a:ext cx="5678079" cy="557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798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BAFC-5D2C-0F6E-D681-DD60AD50DB09}"/>
              </a:ext>
            </a:extLst>
          </p:cNvPr>
          <p:cNvSpPr>
            <a:spLocks noGrp="1"/>
          </p:cNvSpPr>
          <p:nvPr>
            <p:ph type="title"/>
          </p:nvPr>
        </p:nvSpPr>
        <p:spPr/>
        <p:txBody>
          <a:bodyPr/>
          <a:lstStyle/>
          <a:p>
            <a:r>
              <a:rPr lang="en-CN" dirty="0"/>
              <a:t>Classification a</a:t>
            </a:r>
            <a:r>
              <a:rPr lang="en-US" dirty="0" err="1"/>
              <a:t>nd</a:t>
            </a:r>
            <a:r>
              <a:rPr lang="en-CN" dirty="0"/>
              <a:t> Regression</a:t>
            </a:r>
          </a:p>
        </p:txBody>
      </p:sp>
      <p:graphicFrame>
        <p:nvGraphicFramePr>
          <p:cNvPr id="4" name="Table 4">
            <a:extLst>
              <a:ext uri="{FF2B5EF4-FFF2-40B4-BE49-F238E27FC236}">
                <a16:creationId xmlns:a16="http://schemas.microsoft.com/office/drawing/2014/main" id="{61C2FB9C-F211-37D0-AE14-5B6AE55F82EB}"/>
              </a:ext>
            </a:extLst>
          </p:cNvPr>
          <p:cNvGraphicFramePr>
            <a:graphicFrameLocks noGrp="1"/>
          </p:cNvGraphicFramePr>
          <p:nvPr>
            <p:ph idx="1"/>
            <p:extLst>
              <p:ext uri="{D42A27DB-BD31-4B8C-83A1-F6EECF244321}">
                <p14:modId xmlns:p14="http://schemas.microsoft.com/office/powerpoint/2010/main" val="1001076176"/>
              </p:ext>
            </p:extLst>
          </p:nvPr>
        </p:nvGraphicFramePr>
        <p:xfrm>
          <a:off x="838200" y="1690688"/>
          <a:ext cx="10515600" cy="432900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304110843"/>
                    </a:ext>
                  </a:extLst>
                </a:gridCol>
                <a:gridCol w="3505200">
                  <a:extLst>
                    <a:ext uri="{9D8B030D-6E8A-4147-A177-3AD203B41FA5}">
                      <a16:colId xmlns:a16="http://schemas.microsoft.com/office/drawing/2014/main" val="3865096296"/>
                    </a:ext>
                  </a:extLst>
                </a:gridCol>
                <a:gridCol w="3505200">
                  <a:extLst>
                    <a:ext uri="{9D8B030D-6E8A-4147-A177-3AD203B41FA5}">
                      <a16:colId xmlns:a16="http://schemas.microsoft.com/office/drawing/2014/main" val="1725181534"/>
                    </a:ext>
                  </a:extLst>
                </a:gridCol>
              </a:tblGrid>
              <a:tr h="380469">
                <a:tc>
                  <a:txBody>
                    <a:bodyPr/>
                    <a:lstStyle/>
                    <a:p>
                      <a:endParaRPr lang="en-CN" dirty="0"/>
                    </a:p>
                  </a:txBody>
                  <a:tcPr/>
                </a:tc>
                <a:tc>
                  <a:txBody>
                    <a:bodyPr/>
                    <a:lstStyle/>
                    <a:p>
                      <a:r>
                        <a:rPr lang="en-CN" dirty="0"/>
                        <a:t>Classification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Regression </a:t>
                      </a:r>
                    </a:p>
                  </a:txBody>
                  <a:tcPr/>
                </a:tc>
                <a:extLst>
                  <a:ext uri="{0D108BD9-81ED-4DB2-BD59-A6C34878D82A}">
                    <a16:rowId xmlns:a16="http://schemas.microsoft.com/office/drawing/2014/main" val="921371544"/>
                  </a:ext>
                </a:extLst>
              </a:tr>
              <a:tr h="656699">
                <a:tc>
                  <a:txBody>
                    <a:bodyPr/>
                    <a:lstStyle/>
                    <a:p>
                      <a:r>
                        <a:rPr lang="en-CN" dirty="0"/>
                        <a:t>Predicted Variable, </a:t>
                      </a:r>
                      <a:r>
                        <a:rPr lang="en-US" dirty="0"/>
                        <a:t>f</a:t>
                      </a:r>
                      <a:r>
                        <a:rPr lang="en-CN" dirty="0"/>
                        <a:t>(x)</a:t>
                      </a:r>
                    </a:p>
                  </a:txBody>
                  <a:tcPr/>
                </a:tc>
                <a:tc>
                  <a:txBody>
                    <a:bodyPr/>
                    <a:lstStyle/>
                    <a:p>
                      <a:r>
                        <a:rPr lang="en-CN" dirty="0"/>
                        <a:t>A discrete quantity</a:t>
                      </a:r>
                    </a:p>
                  </a:txBody>
                  <a:tcPr/>
                </a:tc>
                <a:tc>
                  <a:txBody>
                    <a:bodyPr/>
                    <a:lstStyle/>
                    <a:p>
                      <a:r>
                        <a:rPr lang="en-CN" dirty="0"/>
                        <a:t>A continuous quantity</a:t>
                      </a:r>
                    </a:p>
                  </a:txBody>
                  <a:tcPr/>
                </a:tc>
                <a:extLst>
                  <a:ext uri="{0D108BD9-81ED-4DB2-BD59-A6C34878D82A}">
                    <a16:rowId xmlns:a16="http://schemas.microsoft.com/office/drawing/2014/main" val="1541593606"/>
                  </a:ext>
                </a:extLst>
              </a:tr>
              <a:tr h="380469">
                <a:tc>
                  <a:txBody>
                    <a:bodyPr/>
                    <a:lstStyle/>
                    <a:p>
                      <a:r>
                        <a:rPr lang="en-CN" dirty="0"/>
                        <a:t>Examples</a:t>
                      </a:r>
                    </a:p>
                  </a:txBody>
                  <a:tcPr/>
                </a:tc>
                <a:tc>
                  <a:txBody>
                    <a:bodyPr/>
                    <a:lstStyle/>
                    <a:p>
                      <a:r>
                        <a:rPr lang="en-CN" dirty="0"/>
                        <a:t>Decision Trees</a:t>
                      </a:r>
                    </a:p>
                  </a:txBody>
                  <a:tcPr/>
                </a:tc>
                <a:tc>
                  <a:txBody>
                    <a:bodyPr/>
                    <a:lstStyle/>
                    <a:p>
                      <a:r>
                        <a:rPr lang="en-CN" dirty="0"/>
                        <a:t>Linear Regression, </a:t>
                      </a:r>
                      <a:r>
                        <a:rPr lang="en-US" altLang="zh-CN" dirty="0"/>
                        <a:t>Polynomial</a:t>
                      </a:r>
                      <a:r>
                        <a:rPr lang="zh-CN" altLang="en-US" dirty="0"/>
                        <a:t> </a:t>
                      </a:r>
                      <a:r>
                        <a:rPr lang="en-US" altLang="zh-CN" dirty="0"/>
                        <a:t>Regression, </a:t>
                      </a:r>
                      <a:r>
                        <a:rPr lang="en-CN" dirty="0"/>
                        <a:t>Neural Network, Gaussian Regression</a:t>
                      </a:r>
                    </a:p>
                  </a:txBody>
                  <a:tcPr/>
                </a:tc>
                <a:extLst>
                  <a:ext uri="{0D108BD9-81ED-4DB2-BD59-A6C34878D82A}">
                    <a16:rowId xmlns:a16="http://schemas.microsoft.com/office/drawing/2014/main" val="344062599"/>
                  </a:ext>
                </a:extLst>
              </a:tr>
              <a:tr h="380469">
                <a:tc>
                  <a:txBody>
                    <a:bodyPr/>
                    <a:lstStyle/>
                    <a:p>
                      <a:r>
                        <a:rPr lang="en-CN" dirty="0"/>
                        <a:t>Example of application in physics research</a:t>
                      </a:r>
                    </a:p>
                  </a:txBody>
                  <a:tcPr/>
                </a:tc>
                <a:tc>
                  <a:txBody>
                    <a:bodyPr/>
                    <a:lstStyle/>
                    <a:p>
                      <a:r>
                        <a:rPr lang="en-US" dirty="0"/>
                        <a:t>Categorization of stars, galaxy, clusters.</a:t>
                      </a:r>
                    </a:p>
                    <a:p>
                      <a:endParaRPr lang="en-US" dirty="0"/>
                    </a:p>
                    <a:p>
                      <a:r>
                        <a:rPr lang="en-US" dirty="0"/>
                        <a:t>Measuring photometric redshifts using galaxy images and Deep Neural Networks.</a:t>
                      </a:r>
                      <a:endParaRPr lang="en-CN" dirty="0"/>
                    </a:p>
                  </a:txBody>
                  <a:tcPr/>
                </a:tc>
                <a:tc>
                  <a:txBody>
                    <a:bodyPr/>
                    <a:lstStyle/>
                    <a:p>
                      <a:r>
                        <a:rPr lang="en-CN" dirty="0"/>
                        <a:t>Linear</a:t>
                      </a:r>
                      <a:r>
                        <a:rPr lang="zh-CN" altLang="en-US" dirty="0"/>
                        <a:t> </a:t>
                      </a:r>
                      <a:r>
                        <a:rPr lang="en-US" altLang="zh-CN" dirty="0"/>
                        <a:t>Regression</a:t>
                      </a:r>
                      <a:endParaRPr lang="en-CN" dirty="0"/>
                    </a:p>
                  </a:txBody>
                  <a:tcPr/>
                </a:tc>
                <a:extLst>
                  <a:ext uri="{0D108BD9-81ED-4DB2-BD59-A6C34878D82A}">
                    <a16:rowId xmlns:a16="http://schemas.microsoft.com/office/drawing/2014/main" val="1615311310"/>
                  </a:ext>
                </a:extLst>
              </a:tr>
              <a:tr h="380469">
                <a:tc>
                  <a:txBody>
                    <a:bodyPr/>
                    <a:lstStyle/>
                    <a:p>
                      <a:r>
                        <a:rPr lang="en-CN" dirty="0"/>
                        <a:t>Evaluation of performance of Model</a:t>
                      </a:r>
                    </a:p>
                  </a:txBody>
                  <a:tcPr/>
                </a:tc>
                <a:tc>
                  <a:txBody>
                    <a:bodyPr/>
                    <a:lstStyle/>
                    <a:p>
                      <a:r>
                        <a:rPr lang="en-CN" dirty="0"/>
                        <a:t>Accuracy, Precision, F1-Metric, Confusion Matrix</a:t>
                      </a:r>
                    </a:p>
                  </a:txBody>
                  <a:tcPr/>
                </a:tc>
                <a:tc>
                  <a:txBody>
                    <a:bodyPr/>
                    <a:lstStyle/>
                    <a:p>
                      <a:r>
                        <a:rPr lang="en-CN" dirty="0"/>
                        <a:t>Mean square error, Root mean square</a:t>
                      </a:r>
                    </a:p>
                  </a:txBody>
                  <a:tcPr/>
                </a:tc>
                <a:extLst>
                  <a:ext uri="{0D108BD9-81ED-4DB2-BD59-A6C34878D82A}">
                    <a16:rowId xmlns:a16="http://schemas.microsoft.com/office/drawing/2014/main" val="2418968154"/>
                  </a:ext>
                </a:extLst>
              </a:tr>
            </a:tbl>
          </a:graphicData>
        </a:graphic>
      </p:graphicFrame>
    </p:spTree>
    <p:extLst>
      <p:ext uri="{BB962C8B-B14F-4D97-AF65-F5344CB8AC3E}">
        <p14:creationId xmlns:p14="http://schemas.microsoft.com/office/powerpoint/2010/main" val="152900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8665-0EA0-C5D6-A849-0CCE08AA6DD1}"/>
              </a:ext>
            </a:extLst>
          </p:cNvPr>
          <p:cNvSpPr>
            <a:spLocks noGrp="1"/>
          </p:cNvSpPr>
          <p:nvPr>
            <p:ph type="title"/>
          </p:nvPr>
        </p:nvSpPr>
        <p:spPr/>
        <p:txBody>
          <a:bodyPr/>
          <a:lstStyle/>
          <a:p>
            <a:r>
              <a:rPr lang="en-CN" dirty="0"/>
              <a:t>Common Machine Learning Methods</a:t>
            </a:r>
          </a:p>
        </p:txBody>
      </p:sp>
      <p:graphicFrame>
        <p:nvGraphicFramePr>
          <p:cNvPr id="4" name="Table 4">
            <a:extLst>
              <a:ext uri="{FF2B5EF4-FFF2-40B4-BE49-F238E27FC236}">
                <a16:creationId xmlns:a16="http://schemas.microsoft.com/office/drawing/2014/main" id="{CCB5A953-0411-EE62-41EA-77430CFD4589}"/>
              </a:ext>
            </a:extLst>
          </p:cNvPr>
          <p:cNvGraphicFramePr>
            <a:graphicFrameLocks noGrp="1"/>
          </p:cNvGraphicFramePr>
          <p:nvPr>
            <p:ph idx="1"/>
            <p:extLst>
              <p:ext uri="{D42A27DB-BD31-4B8C-83A1-F6EECF244321}">
                <p14:modId xmlns:p14="http://schemas.microsoft.com/office/powerpoint/2010/main" val="1128733508"/>
              </p:ext>
            </p:extLst>
          </p:nvPr>
        </p:nvGraphicFramePr>
        <p:xfrm>
          <a:off x="838200" y="1535405"/>
          <a:ext cx="10351578" cy="4637098"/>
        </p:xfrm>
        <a:graphic>
          <a:graphicData uri="http://schemas.openxmlformats.org/drawingml/2006/table">
            <a:tbl>
              <a:tblPr firstRow="1" bandRow="1">
                <a:tableStyleId>{5C22544A-7EE6-4342-B048-85BDC9FD1C3A}</a:tableStyleId>
              </a:tblPr>
              <a:tblGrid>
                <a:gridCol w="1725263">
                  <a:extLst>
                    <a:ext uri="{9D8B030D-6E8A-4147-A177-3AD203B41FA5}">
                      <a16:colId xmlns:a16="http://schemas.microsoft.com/office/drawing/2014/main" val="2595335543"/>
                    </a:ext>
                  </a:extLst>
                </a:gridCol>
                <a:gridCol w="1725263">
                  <a:extLst>
                    <a:ext uri="{9D8B030D-6E8A-4147-A177-3AD203B41FA5}">
                      <a16:colId xmlns:a16="http://schemas.microsoft.com/office/drawing/2014/main" val="2749551394"/>
                    </a:ext>
                  </a:extLst>
                </a:gridCol>
                <a:gridCol w="1725263">
                  <a:extLst>
                    <a:ext uri="{9D8B030D-6E8A-4147-A177-3AD203B41FA5}">
                      <a16:colId xmlns:a16="http://schemas.microsoft.com/office/drawing/2014/main" val="4118586146"/>
                    </a:ext>
                  </a:extLst>
                </a:gridCol>
                <a:gridCol w="1725263">
                  <a:extLst>
                    <a:ext uri="{9D8B030D-6E8A-4147-A177-3AD203B41FA5}">
                      <a16:colId xmlns:a16="http://schemas.microsoft.com/office/drawing/2014/main" val="822184062"/>
                    </a:ext>
                  </a:extLst>
                </a:gridCol>
                <a:gridCol w="1725263">
                  <a:extLst>
                    <a:ext uri="{9D8B030D-6E8A-4147-A177-3AD203B41FA5}">
                      <a16:colId xmlns:a16="http://schemas.microsoft.com/office/drawing/2014/main" val="2458204245"/>
                    </a:ext>
                  </a:extLst>
                </a:gridCol>
                <a:gridCol w="1725263">
                  <a:extLst>
                    <a:ext uri="{9D8B030D-6E8A-4147-A177-3AD203B41FA5}">
                      <a16:colId xmlns:a16="http://schemas.microsoft.com/office/drawing/2014/main" val="4262408559"/>
                    </a:ext>
                  </a:extLst>
                </a:gridCol>
              </a:tblGrid>
              <a:tr h="719344">
                <a:tc>
                  <a:txBody>
                    <a:bodyPr/>
                    <a:lstStyle/>
                    <a:p>
                      <a:r>
                        <a:rPr lang="en-CN" sz="1200" dirty="0"/>
                        <a:t>ML Method</a:t>
                      </a:r>
                    </a:p>
                  </a:txBody>
                  <a:tcPr/>
                </a:tc>
                <a:tc>
                  <a:txBody>
                    <a:bodyPr/>
                    <a:lstStyle/>
                    <a:p>
                      <a:r>
                        <a:rPr lang="en-CN" sz="1200" dirty="0"/>
                        <a:t>Requirement for data optimal perforamce </a:t>
                      </a:r>
                    </a:p>
                  </a:txBody>
                  <a:tcPr/>
                </a:tc>
                <a:tc>
                  <a:txBody>
                    <a:bodyPr/>
                    <a:lstStyle/>
                    <a:p>
                      <a:r>
                        <a:rPr lang="en-CN" sz="1200" dirty="0"/>
                        <a:t>Cost of computational resources</a:t>
                      </a:r>
                    </a:p>
                  </a:txBody>
                  <a:tcPr/>
                </a:tc>
                <a:tc>
                  <a:txBody>
                    <a:bodyPr/>
                    <a:lstStyle/>
                    <a:p>
                      <a:r>
                        <a:rPr lang="en-CN" sz="1200" dirty="0"/>
                        <a:t>Interpretibility</a:t>
                      </a:r>
                    </a:p>
                  </a:txBody>
                  <a:tcPr/>
                </a:tc>
                <a:tc>
                  <a:txBody>
                    <a:bodyPr/>
                    <a:lstStyle/>
                    <a:p>
                      <a:r>
                        <a:rPr lang="en-CN" sz="1200" dirty="0"/>
                        <a:t>Difficulty in deployment</a:t>
                      </a:r>
                    </a:p>
                  </a:txBody>
                  <a:tcPr/>
                </a:tc>
                <a:tc>
                  <a:txBody>
                    <a:bodyPr/>
                    <a:lstStyle/>
                    <a:p>
                      <a:r>
                        <a:rPr lang="en-CN" sz="1200" dirty="0"/>
                        <a:t>Other advangtage/limitation</a:t>
                      </a:r>
                    </a:p>
                  </a:txBody>
                  <a:tcPr/>
                </a:tc>
                <a:extLst>
                  <a:ext uri="{0D108BD9-81ED-4DB2-BD59-A6C34878D82A}">
                    <a16:rowId xmlns:a16="http://schemas.microsoft.com/office/drawing/2014/main" val="3034266045"/>
                  </a:ext>
                </a:extLst>
              </a:tr>
              <a:tr h="879198">
                <a:tc>
                  <a:txBody>
                    <a:bodyPr/>
                    <a:lstStyle/>
                    <a:p>
                      <a:r>
                        <a:rPr lang="en-CN" sz="1200" dirty="0"/>
                        <a:t>Decision Tree</a:t>
                      </a:r>
                    </a:p>
                  </a:txBody>
                  <a:tcPr/>
                </a:tc>
                <a:tc>
                  <a:txBody>
                    <a:bodyPr/>
                    <a:lstStyle/>
                    <a:p>
                      <a:r>
                        <a:rPr lang="en-CN" sz="1200" dirty="0"/>
                        <a:t>Litt</a:t>
                      </a:r>
                      <a:r>
                        <a:rPr lang="en-US" sz="1200" dirty="0"/>
                        <a:t>le</a:t>
                      </a:r>
                      <a:r>
                        <a:rPr lang="en-CN" sz="1200" dirty="0"/>
                        <a:t> requirement</a:t>
                      </a:r>
                    </a:p>
                  </a:txBody>
                  <a:tcPr/>
                </a:tc>
                <a:tc>
                  <a:txBody>
                    <a:bodyPr/>
                    <a:lstStyle/>
                    <a:p>
                      <a:r>
                        <a:rPr lang="en-CN" sz="1200" dirty="0"/>
                        <a:t>Relatively few</a:t>
                      </a:r>
                    </a:p>
                  </a:txBody>
                  <a:tcPr/>
                </a:tc>
                <a:tc>
                  <a:txBody>
                    <a:bodyPr/>
                    <a:lstStyle/>
                    <a:p>
                      <a:r>
                        <a:rPr lang="en-CN" sz="1200" dirty="0"/>
                        <a:t>Good with a nice visualisation (tree diagram)</a:t>
                      </a:r>
                    </a:p>
                  </a:txBody>
                  <a:tcPr/>
                </a:tc>
                <a:tc>
                  <a:txBody>
                    <a:bodyPr/>
                    <a:lstStyle/>
                    <a:p>
                      <a:endParaRPr lang="en-CN" sz="1200" dirty="0"/>
                    </a:p>
                  </a:txBody>
                  <a:tcPr/>
                </a:tc>
                <a:tc>
                  <a:txBody>
                    <a:bodyPr/>
                    <a:lstStyle/>
                    <a:p>
                      <a:r>
                        <a:rPr lang="en-CN" sz="1200" dirty="0"/>
                        <a:t>Limited capability for regression, Prone to overfitting </a:t>
                      </a:r>
                    </a:p>
                  </a:txBody>
                  <a:tcPr/>
                </a:tc>
                <a:extLst>
                  <a:ext uri="{0D108BD9-81ED-4DB2-BD59-A6C34878D82A}">
                    <a16:rowId xmlns:a16="http://schemas.microsoft.com/office/drawing/2014/main" val="2590480975"/>
                  </a:ext>
                </a:extLst>
              </a:tr>
              <a:tr h="879198">
                <a:tc>
                  <a:txBody>
                    <a:bodyPr/>
                    <a:lstStyle/>
                    <a:p>
                      <a:r>
                        <a:rPr lang="en-CN" sz="1200" dirty="0"/>
                        <a:t>Linear Regression</a:t>
                      </a:r>
                    </a:p>
                  </a:txBody>
                  <a:tcPr/>
                </a:tc>
                <a:tc>
                  <a:txBody>
                    <a:bodyPr/>
                    <a:lstStyle/>
                    <a:p>
                      <a:r>
                        <a:rPr lang="en-CN" sz="1200" dirty="0"/>
                        <a:t>Average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200" dirty="0"/>
                        <a:t>Relatively few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N" sz="1200" dirty="0"/>
                    </a:p>
                  </a:txBody>
                  <a:tcPr/>
                </a:tc>
                <a:tc>
                  <a:txBody>
                    <a:bodyPr/>
                    <a:lstStyle/>
                    <a:p>
                      <a:r>
                        <a:rPr lang="en-CN" sz="1200" dirty="0"/>
                        <a:t>Good</a:t>
                      </a:r>
                    </a:p>
                  </a:txBody>
                  <a:tcPr/>
                </a:tc>
                <a:tc>
                  <a:txBody>
                    <a:bodyPr/>
                    <a:lstStyle/>
                    <a:p>
                      <a:endParaRPr lang="en-CN" sz="1200" dirty="0"/>
                    </a:p>
                  </a:txBody>
                  <a:tcPr/>
                </a:tc>
                <a:tc>
                  <a:txBody>
                    <a:bodyPr/>
                    <a:lstStyle/>
                    <a:p>
                      <a:r>
                        <a:rPr lang="en-CN" sz="1200" dirty="0"/>
                        <a:t>Could not handle non-linear cases</a:t>
                      </a:r>
                    </a:p>
                  </a:txBody>
                  <a:tcPr/>
                </a:tc>
                <a:extLst>
                  <a:ext uri="{0D108BD9-81ED-4DB2-BD59-A6C34878D82A}">
                    <a16:rowId xmlns:a16="http://schemas.microsoft.com/office/drawing/2014/main" val="1948807282"/>
                  </a:ext>
                </a:extLst>
              </a:tr>
              <a:tr h="559490">
                <a:tc>
                  <a:txBody>
                    <a:bodyPr/>
                    <a:lstStyle/>
                    <a:p>
                      <a:r>
                        <a:rPr lang="en-CN" sz="1200" dirty="0"/>
                        <a:t>Neural Network </a:t>
                      </a:r>
                    </a:p>
                  </a:txBody>
                  <a:tcPr/>
                </a:tc>
                <a:tc>
                  <a:txBody>
                    <a:bodyPr/>
                    <a:lstStyle/>
                    <a:p>
                      <a:r>
                        <a:rPr lang="en-CN" sz="1200" dirty="0"/>
                        <a:t>Large</a:t>
                      </a:r>
                    </a:p>
                  </a:txBody>
                  <a:tcPr/>
                </a:tc>
                <a:tc>
                  <a:txBody>
                    <a:bodyPr/>
                    <a:lstStyle/>
                    <a:p>
                      <a:r>
                        <a:rPr lang="en-CN" sz="1200" dirty="0"/>
                        <a:t>Computationally Expensive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200" dirty="0"/>
                        <a:t>Black-box, hard to interpret result</a:t>
                      </a:r>
                    </a:p>
                    <a:p>
                      <a:endParaRPr lang="en-CN" sz="1200" dirty="0"/>
                    </a:p>
                  </a:txBody>
                  <a:tcPr/>
                </a:tc>
                <a:tc>
                  <a:txBody>
                    <a:bodyPr/>
                    <a:lstStyle/>
                    <a:p>
                      <a:endParaRPr lang="en-CN" sz="1200" dirty="0"/>
                    </a:p>
                  </a:txBody>
                  <a:tcPr/>
                </a:tc>
                <a:tc>
                  <a:txBody>
                    <a:bodyPr/>
                    <a:lstStyle/>
                    <a:p>
                      <a:endParaRPr lang="en-CN" sz="1200" dirty="0"/>
                    </a:p>
                  </a:txBody>
                  <a:tcPr/>
                </a:tc>
                <a:extLst>
                  <a:ext uri="{0D108BD9-81ED-4DB2-BD59-A6C34878D82A}">
                    <a16:rowId xmlns:a16="http://schemas.microsoft.com/office/drawing/2014/main" val="951168426"/>
                  </a:ext>
                </a:extLst>
              </a:tr>
              <a:tr h="559490">
                <a:tc>
                  <a:txBody>
                    <a:bodyPr/>
                    <a:lstStyle/>
                    <a:p>
                      <a:r>
                        <a:rPr lang="en-CN" sz="1200" dirty="0"/>
                        <a:t>Deep Neural Network</a:t>
                      </a:r>
                    </a:p>
                  </a:txBody>
                  <a:tcPr/>
                </a:tc>
                <a:tc>
                  <a:txBody>
                    <a:bodyPr/>
                    <a:lstStyle/>
                    <a:p>
                      <a:r>
                        <a:rPr lang="en-CN" sz="1200" dirty="0"/>
                        <a:t>Large</a:t>
                      </a:r>
                    </a:p>
                  </a:txBody>
                  <a:tcPr/>
                </a:tc>
                <a:tc>
                  <a:txBody>
                    <a:bodyPr/>
                    <a:lstStyle/>
                    <a:p>
                      <a:r>
                        <a:rPr lang="en-CN" sz="1200" dirty="0"/>
                        <a:t>Even more Computationally Expensive</a:t>
                      </a:r>
                    </a:p>
                  </a:txBody>
                  <a:tcPr/>
                </a:tc>
                <a:tc>
                  <a:txBody>
                    <a:bodyPr/>
                    <a:lstStyle/>
                    <a:p>
                      <a:r>
                        <a:rPr lang="en-CN" sz="1200" dirty="0"/>
                        <a:t>Black-box, hard to interpret result</a:t>
                      </a:r>
                    </a:p>
                  </a:txBody>
                  <a:tcPr/>
                </a:tc>
                <a:tc>
                  <a:txBody>
                    <a:bodyPr/>
                    <a:lstStyle/>
                    <a:p>
                      <a:endParaRPr lang="en-CN" sz="1200" dirty="0"/>
                    </a:p>
                  </a:txBody>
                  <a:tcPr/>
                </a:tc>
                <a:tc>
                  <a:txBody>
                    <a:bodyPr/>
                    <a:lstStyle/>
                    <a:p>
                      <a:endParaRPr lang="en-CN" sz="1200" dirty="0"/>
                    </a:p>
                  </a:txBody>
                  <a:tcPr/>
                </a:tc>
                <a:extLst>
                  <a:ext uri="{0D108BD9-81ED-4DB2-BD59-A6C34878D82A}">
                    <a16:rowId xmlns:a16="http://schemas.microsoft.com/office/drawing/2014/main" val="854774597"/>
                  </a:ext>
                </a:extLst>
              </a:tr>
              <a:tr h="879198">
                <a:tc>
                  <a:txBody>
                    <a:bodyPr/>
                    <a:lstStyle/>
                    <a:p>
                      <a:r>
                        <a:rPr lang="en-CN" sz="1200" dirty="0"/>
                        <a:t>Gaussian Process</a:t>
                      </a:r>
                    </a:p>
                  </a:txBody>
                  <a:tcPr/>
                </a:tc>
                <a:tc>
                  <a:txBody>
                    <a:bodyPr/>
                    <a:lstStyle/>
                    <a:p>
                      <a:r>
                        <a:rPr lang="en-CN" sz="1200" b="1" dirty="0"/>
                        <a:t>Perform well with limited</a:t>
                      </a:r>
                    </a:p>
                    <a:p>
                      <a:r>
                        <a:rPr lang="en-US" sz="1200" b="1" dirty="0"/>
                        <a:t>a</a:t>
                      </a:r>
                      <a:r>
                        <a:rPr lang="en-CN" sz="1200" b="1" dirty="0"/>
                        <a:t>mount of data points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200" dirty="0"/>
                        <a:t>Computationally expensive</a:t>
                      </a:r>
                    </a:p>
                    <a:p>
                      <a:endParaRPr lang="en-C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200" dirty="0"/>
                        <a:t>Black-box, hard to interpret result</a:t>
                      </a:r>
                    </a:p>
                    <a:p>
                      <a:endParaRPr lang="en-CN" sz="1200" dirty="0"/>
                    </a:p>
                  </a:txBody>
                  <a:tcPr/>
                </a:tc>
                <a:tc>
                  <a:txBody>
                    <a:bodyPr/>
                    <a:lstStyle/>
                    <a:p>
                      <a:endParaRPr lang="en-CN" sz="1200" dirty="0"/>
                    </a:p>
                  </a:txBody>
                  <a:tcPr/>
                </a:tc>
                <a:tc>
                  <a:txBody>
                    <a:bodyPr/>
                    <a:lstStyle/>
                    <a:p>
                      <a:endParaRPr lang="en-CN" sz="1200" dirty="0"/>
                    </a:p>
                  </a:txBody>
                  <a:tcPr/>
                </a:tc>
                <a:extLst>
                  <a:ext uri="{0D108BD9-81ED-4DB2-BD59-A6C34878D82A}">
                    <a16:rowId xmlns:a16="http://schemas.microsoft.com/office/drawing/2014/main" val="1745957195"/>
                  </a:ext>
                </a:extLst>
              </a:tr>
            </a:tbl>
          </a:graphicData>
        </a:graphic>
      </p:graphicFrame>
    </p:spTree>
    <p:extLst>
      <p:ext uri="{BB962C8B-B14F-4D97-AF65-F5344CB8AC3E}">
        <p14:creationId xmlns:p14="http://schemas.microsoft.com/office/powerpoint/2010/main" val="180975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242F1E-D97D-E39A-E1DF-70EBEAC255E9}"/>
              </a:ext>
            </a:extLst>
          </p:cNvPr>
          <p:cNvSpPr>
            <a:spLocks noGrp="1"/>
          </p:cNvSpPr>
          <p:nvPr>
            <p:ph type="title"/>
          </p:nvPr>
        </p:nvSpPr>
        <p:spPr>
          <a:xfrm>
            <a:off x="838201" y="643467"/>
            <a:ext cx="10302550" cy="1800526"/>
          </a:xfrm>
        </p:spPr>
        <p:txBody>
          <a:bodyPr>
            <a:normAutofit/>
          </a:bodyPr>
          <a:lstStyle/>
          <a:p>
            <a:r>
              <a:rPr lang="en-CN" sz="3100" dirty="0"/>
              <a:t>DT example: </a:t>
            </a:r>
            <a:r>
              <a:rPr lang="en-US" sz="3100" b="1" i="0" dirty="0">
                <a:effectLst/>
                <a:latin typeface="Arial" panose="020B0604020202020204" pitchFamily="34" charset="0"/>
              </a:rPr>
              <a:t>Galaxy morphological classification</a:t>
            </a:r>
            <a:r>
              <a:rPr lang="en-US" sz="3100" b="0" i="0" dirty="0">
                <a:effectLst/>
                <a:latin typeface="Arial" panose="020B0604020202020204" pitchFamily="34" charset="0"/>
              </a:rPr>
              <a:t> </a:t>
            </a:r>
            <a:endParaRPr lang="en-CN" sz="3100" dirty="0"/>
          </a:p>
        </p:txBody>
      </p:sp>
      <p:sp>
        <p:nvSpPr>
          <p:cNvPr id="3" name="Content Placeholder 2">
            <a:extLst>
              <a:ext uri="{FF2B5EF4-FFF2-40B4-BE49-F238E27FC236}">
                <a16:creationId xmlns:a16="http://schemas.microsoft.com/office/drawing/2014/main" id="{57204B85-BD10-00A9-FD77-6CF4E7F02591}"/>
              </a:ext>
            </a:extLst>
          </p:cNvPr>
          <p:cNvSpPr>
            <a:spLocks noGrp="1"/>
          </p:cNvSpPr>
          <p:nvPr>
            <p:ph idx="1"/>
          </p:nvPr>
        </p:nvSpPr>
        <p:spPr>
          <a:xfrm>
            <a:off x="838200" y="2623381"/>
            <a:ext cx="4196023" cy="3591152"/>
          </a:xfrm>
        </p:spPr>
        <p:txBody>
          <a:bodyPr>
            <a:normAutofit/>
          </a:bodyPr>
          <a:lstStyle/>
          <a:p>
            <a:r>
              <a:rPr lang="en-US" sz="2000" dirty="0"/>
              <a:t>Galaxy morphological classification is a system used by astronomers to divide galaxies into groups based on their visual appearance. E.g. Elliptical galaxies, Spiral galaxies, Star, Mergers</a:t>
            </a:r>
          </a:p>
          <a:p>
            <a:endParaRPr lang="en-US" sz="2000" dirty="0"/>
          </a:p>
        </p:txBody>
      </p:sp>
      <p:pic>
        <p:nvPicPr>
          <p:cNvPr id="12" name="Picture 11" descr="A group of stars in space&#10;&#10;Description automatically generated with low confidence">
            <a:extLst>
              <a:ext uri="{FF2B5EF4-FFF2-40B4-BE49-F238E27FC236}">
                <a16:creationId xmlns:a16="http://schemas.microsoft.com/office/drawing/2014/main" id="{B76DB0B0-8869-CB04-5B8E-88D6F515DDCB}"/>
              </a:ext>
            </a:extLst>
          </p:cNvPr>
          <p:cNvPicPr>
            <a:picLocks noChangeAspect="1"/>
          </p:cNvPicPr>
          <p:nvPr/>
        </p:nvPicPr>
        <p:blipFill>
          <a:blip r:embed="rId3"/>
          <a:stretch>
            <a:fillRect/>
          </a:stretch>
        </p:blipFill>
        <p:spPr>
          <a:xfrm>
            <a:off x="6028638" y="1874610"/>
            <a:ext cx="2438400" cy="2425700"/>
          </a:xfrm>
          <a:prstGeom prst="rect">
            <a:avLst/>
          </a:prstGeom>
        </p:spPr>
      </p:pic>
      <p:pic>
        <p:nvPicPr>
          <p:cNvPr id="4" name="Picture 3">
            <a:extLst>
              <a:ext uri="{FF2B5EF4-FFF2-40B4-BE49-F238E27FC236}">
                <a16:creationId xmlns:a16="http://schemas.microsoft.com/office/drawing/2014/main" id="{D360F984-2A71-99F3-BFD3-036C87AB61D4}"/>
              </a:ext>
            </a:extLst>
          </p:cNvPr>
          <p:cNvPicPr>
            <a:picLocks noChangeAspect="1"/>
          </p:cNvPicPr>
          <p:nvPr/>
        </p:nvPicPr>
        <p:blipFill>
          <a:blip r:embed="rId4"/>
          <a:stretch>
            <a:fillRect/>
          </a:stretch>
        </p:blipFill>
        <p:spPr>
          <a:xfrm>
            <a:off x="6880238" y="3791733"/>
            <a:ext cx="4549859" cy="2422800"/>
          </a:xfrm>
          <a:prstGeom prst="rect">
            <a:avLst/>
          </a:prstGeom>
        </p:spPr>
      </p:pic>
    </p:spTree>
    <p:extLst>
      <p:ext uri="{BB962C8B-B14F-4D97-AF65-F5344CB8AC3E}">
        <p14:creationId xmlns:p14="http://schemas.microsoft.com/office/powerpoint/2010/main" val="405872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1" name="Freeform: Shape 1050">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053" name="Rectangle 1052">
            <a:extLst>
              <a:ext uri="{FF2B5EF4-FFF2-40B4-BE49-F238E27FC236}">
                <a16:creationId xmlns:a16="http://schemas.microsoft.com/office/drawing/2014/main" id="{F34100BD-773A-4822-A05B-AEB7D41E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5659D-CE33-B6FB-B3E9-8AF12D3D687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i="1" dirty="0"/>
              <a:t>Regression Analysis</a:t>
            </a:r>
          </a:p>
        </p:txBody>
      </p:sp>
      <p:sp>
        <p:nvSpPr>
          <p:cNvPr id="3" name="Content Placeholder 2">
            <a:extLst>
              <a:ext uri="{FF2B5EF4-FFF2-40B4-BE49-F238E27FC236}">
                <a16:creationId xmlns:a16="http://schemas.microsoft.com/office/drawing/2014/main" id="{8E7DADD7-6F9C-20C5-B6D5-1D5FE8AB76BA}"/>
              </a:ext>
            </a:extLst>
          </p:cNvPr>
          <p:cNvSpPr>
            <a:spLocks noGrp="1"/>
          </p:cNvSpPr>
          <p:nvPr>
            <p:ph sz="half" idx="1"/>
          </p:nvPr>
        </p:nvSpPr>
        <p:spPr>
          <a:xfrm>
            <a:off x="743290" y="1690688"/>
            <a:ext cx="4614759" cy="1543491"/>
          </a:xfrm>
        </p:spPr>
        <p:txBody>
          <a:bodyPr vert="horz" lIns="91440" tIns="45720" rIns="91440" bIns="45720" rtlCol="0">
            <a:normAutofit/>
          </a:bodyPr>
          <a:lstStyle/>
          <a:p>
            <a:r>
              <a:rPr lang="en-US" sz="2000" dirty="0"/>
              <a:t>Various types of Linear Regression, Polynomial Regression, Kernel Regression </a:t>
            </a:r>
          </a:p>
          <a:p>
            <a:endParaRPr lang="en-US" sz="2000" dirty="0"/>
          </a:p>
        </p:txBody>
      </p:sp>
      <p:sp>
        <p:nvSpPr>
          <p:cNvPr id="1055" name="Freeform: Shape 1054">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338" y="2015168"/>
            <a:ext cx="5283866" cy="4210442"/>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undefined">
            <a:extLst>
              <a:ext uri="{FF2B5EF4-FFF2-40B4-BE49-F238E27FC236}">
                <a16:creationId xmlns:a16="http://schemas.microsoft.com/office/drawing/2014/main" id="{950AC6EA-6D4E-46F8-4C49-57CF20D49F4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7443538" y="3002200"/>
            <a:ext cx="2775284" cy="22809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BD4EDA3-BC30-2F88-F87D-24A66DA96ACD}"/>
                  </a:ext>
                </a:extLst>
              </p:cNvPr>
              <p:cNvSpPr txBox="1"/>
              <p:nvPr/>
            </p:nvSpPr>
            <p:spPr>
              <a:xfrm>
                <a:off x="838200" y="3002200"/>
                <a:ext cx="5283866" cy="2013756"/>
              </a:xfrm>
              <a:prstGeom prst="rect">
                <a:avLst/>
              </a:prstGeom>
              <a:noFill/>
            </p:spPr>
            <p:txBody>
              <a:bodyPr wrap="square" rtlCol="0">
                <a:spAutoFit/>
              </a:bodyPr>
              <a:lstStyle/>
              <a:p>
                <a:r>
                  <a:rPr lang="en-CN" u="sng" dirty="0"/>
                  <a:t>Example: Multivariable Linear Regression</a:t>
                </a:r>
              </a:p>
              <a:p>
                <a:pPr marL="285750" indent="-285750">
                  <a:buFont typeface="Arial" panose="020B0604020202020204" pitchFamily="34" charset="0"/>
                  <a:buChar char="•"/>
                </a:pPr>
                <a:r>
                  <a:rPr lang="en-CN" dirty="0"/>
                  <a:t>Expressed as :</a:t>
                </a:r>
              </a:p>
              <a:p>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CN" i="1" smtClean="0">
                              <a:effectLst/>
                              <a:latin typeface="Cambria Math" panose="02040503050406030204" pitchFamily="18" charset="0"/>
                            </a:rPr>
                          </m:ctrlPr>
                        </m:mPr>
                        <m:mr>
                          <m:e/>
                          <m:e>
                            <m:acc>
                              <m:accPr>
                                <m:chr m:val="ˆ"/>
                                <m:ctrlPr>
                                  <a:rPr lang="en-CN" i="1">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acc>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C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C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C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C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C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C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b>
                            </m:sSub>
                            <m:sSub>
                              <m:sSubPr>
                                <m:ctrlPr>
                                  <a:rPr lang="en-C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𝜖</m:t>
                            </m:r>
                          </m:e>
                        </m:mr>
                        <m:mr>
                          <m:e/>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C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CN" i="1">
                                    <a:effectLst/>
                                    <a:latin typeface="Cambria Math" panose="02040503050406030204" pitchFamily="18" charset="0"/>
                                  </a:rPr>
                                </m:ctrlPr>
                              </m:sSupPr>
                              <m:e>
                                <m:r>
                                  <a:rPr lang="en-US" sz="1800">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sup>
                            </m:sSup>
                            <m:r>
                              <a:rPr lang="en-US" sz="18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C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C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𝜖</m:t>
                            </m:r>
                          </m:e>
                        </m:mr>
                      </m:m>
                    </m:oMath>
                  </m:oMathPara>
                </a14:m>
                <a:endParaRPr lang="en-CN" dirty="0"/>
              </a:p>
              <a:p>
                <a:pPr marL="285750" indent="-285750">
                  <a:buFont typeface="Arial" panose="020B0604020202020204" pitchFamily="34" charset="0"/>
                  <a:buChar char="•"/>
                </a:pPr>
                <a:r>
                  <a:rPr lang="en-CN" dirty="0"/>
                  <a:t>Find t</a:t>
                </a:r>
                <a:r>
                  <a:rPr lang="en-US" dirty="0"/>
                  <a:t>he</a:t>
                </a:r>
                <a:r>
                  <a:rPr lang="en-CN" dirty="0"/>
                  <a:t> value of the coefficients by minimising the loss function</a:t>
                </a:r>
              </a:p>
              <a:p>
                <a:r>
                  <a:rPr lang="en-CN" dirty="0"/>
                  <a:t>	</a:t>
                </a:r>
              </a:p>
            </p:txBody>
          </p:sp>
        </mc:Choice>
        <mc:Fallback>
          <p:sp>
            <p:nvSpPr>
              <p:cNvPr id="7" name="TextBox 6">
                <a:extLst>
                  <a:ext uri="{FF2B5EF4-FFF2-40B4-BE49-F238E27FC236}">
                    <a16:creationId xmlns:a16="http://schemas.microsoft.com/office/drawing/2014/main" id="{4BD4EDA3-BC30-2F88-F87D-24A66DA96ACD}"/>
                  </a:ext>
                </a:extLst>
              </p:cNvPr>
              <p:cNvSpPr txBox="1">
                <a:spLocks noRot="1" noChangeAspect="1" noMove="1" noResize="1" noEditPoints="1" noAdjustHandles="1" noChangeArrowheads="1" noChangeShapeType="1" noTextEdit="1"/>
              </p:cNvSpPr>
              <p:nvPr/>
            </p:nvSpPr>
            <p:spPr>
              <a:xfrm>
                <a:off x="838200" y="3002200"/>
                <a:ext cx="5283866" cy="2013756"/>
              </a:xfrm>
              <a:prstGeom prst="rect">
                <a:avLst/>
              </a:prstGeom>
              <a:blipFill>
                <a:blip r:embed="rId4"/>
                <a:stretch>
                  <a:fillRect l="-1202" t="-1250"/>
                </a:stretch>
              </a:blipFill>
            </p:spPr>
            <p:txBody>
              <a:bodyPr/>
              <a:lstStyle/>
              <a:p>
                <a:r>
                  <a:rPr lang="en-CN">
                    <a:noFill/>
                  </a:rPr>
                  <a:t> </a:t>
                </a:r>
              </a:p>
            </p:txBody>
          </p:sp>
        </mc:Fallback>
      </mc:AlternateContent>
    </p:spTree>
    <p:extLst>
      <p:ext uri="{BB962C8B-B14F-4D97-AF65-F5344CB8AC3E}">
        <p14:creationId xmlns:p14="http://schemas.microsoft.com/office/powerpoint/2010/main" val="100522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A67B-A3E0-2096-0F00-03066C4FB56F}"/>
              </a:ext>
            </a:extLst>
          </p:cNvPr>
          <p:cNvSpPr>
            <a:spLocks noGrp="1"/>
          </p:cNvSpPr>
          <p:nvPr>
            <p:ph type="title"/>
          </p:nvPr>
        </p:nvSpPr>
        <p:spPr/>
        <p:txBody>
          <a:bodyPr/>
          <a:lstStyle/>
          <a:p>
            <a:r>
              <a:rPr lang="en-CN" dirty="0"/>
              <a:t>Regression Analysis – Parameters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388B0B-89C8-6DB3-6A79-431BCF985A61}"/>
                  </a:ext>
                </a:extLst>
              </p:cNvPr>
              <p:cNvSpPr>
                <a:spLocks noGrp="1"/>
              </p:cNvSpPr>
              <p:nvPr>
                <p:ph sz="half" idx="1"/>
              </p:nvPr>
            </p:nvSpPr>
            <p:spPr>
              <a:xfrm>
                <a:off x="704850" y="1946910"/>
                <a:ext cx="4937760" cy="4160520"/>
              </a:xfrm>
            </p:spPr>
            <p:txBody>
              <a:bodyPr>
                <a:normAutofit fontScale="47500" lnSpcReduction="20000"/>
              </a:bodyPr>
              <a:lstStyle/>
              <a:p>
                <a:pPr marL="0" indent="0">
                  <a:buNone/>
                </a:pPr>
                <a:r>
                  <a:rPr lang="en-CN" sz="4200" u="sng" dirty="0"/>
                  <a:t>Finding the parameters</a:t>
                </a:r>
              </a:p>
              <a:p>
                <a:r>
                  <a:rPr lang="en-CN" dirty="0"/>
                  <a:t>Regression written in the form of</a:t>
                </a:r>
              </a:p>
              <a:p>
                <a:pPr marL="0" indent="0">
                  <a:buNone/>
                </a:pPr>
                <a:endParaRPr lang="en-CN" dirty="0"/>
              </a:p>
              <a:p>
                <a:pPr marL="0" indent="0">
                  <a:buNone/>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CN" sz="4400" i="1" smtClean="0">
                              <a:latin typeface="Cambria Math" panose="02040503050406030204" pitchFamily="18" charset="0"/>
                            </a:rPr>
                          </m:ctrlPr>
                        </m:mPr>
                        <m:mr>
                          <m:e/>
                          <m:e>
                            <m:acc>
                              <m:accPr>
                                <m:chr m:val="ˆ"/>
                                <m:ctrlPr>
                                  <a:rPr lang="en-CN" sz="4400" i="1">
                                    <a:latin typeface="Cambria Math" panose="02040503050406030204" pitchFamily="18" charset="0"/>
                                  </a:rPr>
                                </m:ctrlPr>
                              </m:accPr>
                              <m:e>
                                <m:r>
                                  <a:rPr lang="en-US" sz="4400" i="1">
                                    <a:latin typeface="Cambria Math" panose="02040503050406030204" pitchFamily="18" charset="0"/>
                                    <a:ea typeface="Calibri" panose="020F0502020204030204" pitchFamily="34" charset="0"/>
                                    <a:cs typeface="Times New Roman" panose="02020603050405020304" pitchFamily="18" charset="0"/>
                                  </a:rPr>
                                  <m:t>𝑦</m:t>
                                </m:r>
                              </m:e>
                            </m:acc>
                            <m:r>
                              <a:rPr lang="en-US" sz="4400">
                                <a:latin typeface="Cambria Math" panose="02040503050406030204" pitchFamily="18" charset="0"/>
                                <a:ea typeface="Calibri" panose="020F0502020204030204" pitchFamily="34" charset="0"/>
                                <a:cs typeface="Times New Roman" panose="02020603050405020304" pitchFamily="18" charset="0"/>
                              </a:rPr>
                              <m:t>=</m:t>
                            </m:r>
                            <m:sSub>
                              <m:sSubPr>
                                <m:ctrlPr>
                                  <a:rPr lang="en-CN" sz="4400" i="1">
                                    <a:latin typeface="Cambria Math" panose="02040503050406030204" pitchFamily="18" charset="0"/>
                                  </a:rPr>
                                </m:ctrlPr>
                              </m:sSubPr>
                              <m:e>
                                <m:r>
                                  <a:rPr lang="en-US" sz="4400" i="1">
                                    <a:latin typeface="Cambria Math" panose="02040503050406030204" pitchFamily="18" charset="0"/>
                                    <a:ea typeface="Calibri" panose="020F0502020204030204" pitchFamily="34" charset="0"/>
                                    <a:cs typeface="Times New Roman" panose="02020603050405020304" pitchFamily="18" charset="0"/>
                                  </a:rPr>
                                  <m:t>𝛽</m:t>
                                </m:r>
                              </m:e>
                              <m:sub>
                                <m:r>
                                  <a:rPr lang="en-US" sz="4400">
                                    <a:latin typeface="Cambria Math" panose="02040503050406030204" pitchFamily="18" charset="0"/>
                                    <a:ea typeface="Calibri" panose="020F0502020204030204" pitchFamily="34" charset="0"/>
                                    <a:cs typeface="Times New Roman" panose="02020603050405020304" pitchFamily="18" charset="0"/>
                                  </a:rPr>
                                  <m:t>0</m:t>
                                </m:r>
                              </m:sub>
                            </m:sSub>
                            <m:r>
                              <a:rPr lang="en-US" sz="4400">
                                <a:latin typeface="Cambria Math" panose="02040503050406030204" pitchFamily="18" charset="0"/>
                                <a:ea typeface="Calibri" panose="020F0502020204030204" pitchFamily="34" charset="0"/>
                                <a:cs typeface="Times New Roman" panose="02020603050405020304" pitchFamily="18" charset="0"/>
                              </a:rPr>
                              <m:t>+</m:t>
                            </m:r>
                            <m:sSub>
                              <m:sSubPr>
                                <m:ctrlPr>
                                  <a:rPr lang="en-CN" sz="4400" i="1">
                                    <a:latin typeface="Cambria Math" panose="02040503050406030204" pitchFamily="18" charset="0"/>
                                  </a:rPr>
                                </m:ctrlPr>
                              </m:sSubPr>
                              <m:e>
                                <m:r>
                                  <a:rPr lang="en-US" sz="4400" i="1">
                                    <a:latin typeface="Cambria Math" panose="02040503050406030204" pitchFamily="18" charset="0"/>
                                    <a:ea typeface="Calibri" panose="020F0502020204030204" pitchFamily="34" charset="0"/>
                                    <a:cs typeface="Times New Roman" panose="02020603050405020304" pitchFamily="18" charset="0"/>
                                  </a:rPr>
                                  <m:t>𝛽</m:t>
                                </m:r>
                              </m:e>
                              <m:sub>
                                <m:r>
                                  <a:rPr lang="en-US" sz="4400">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CN" sz="4400" i="1">
                                    <a:latin typeface="Cambria Math" panose="02040503050406030204" pitchFamily="18" charset="0"/>
                                  </a:rPr>
                                </m:ctrlPr>
                              </m:sSubPr>
                              <m:e>
                                <m:r>
                                  <a:rPr lang="en-US" sz="4400" i="1">
                                    <a:latin typeface="Cambria Math" panose="02040503050406030204" pitchFamily="18" charset="0"/>
                                    <a:ea typeface="Calibri" panose="020F0502020204030204" pitchFamily="34" charset="0"/>
                                    <a:cs typeface="Times New Roman" panose="02020603050405020304" pitchFamily="18" charset="0"/>
                                  </a:rPr>
                                  <m:t>𝑥</m:t>
                                </m:r>
                              </m:e>
                              <m:sub>
                                <m:r>
                                  <a:rPr lang="en-US" sz="4400">
                                    <a:latin typeface="Cambria Math" panose="02040503050406030204" pitchFamily="18" charset="0"/>
                                    <a:ea typeface="Calibri" panose="020F0502020204030204" pitchFamily="34" charset="0"/>
                                    <a:cs typeface="Times New Roman" panose="02020603050405020304" pitchFamily="18" charset="0"/>
                                  </a:rPr>
                                  <m:t>1</m:t>
                                </m:r>
                              </m:sub>
                            </m:sSub>
                            <m:r>
                              <a:rPr lang="en-US" sz="4400">
                                <a:latin typeface="Cambria Math" panose="02040503050406030204" pitchFamily="18" charset="0"/>
                                <a:ea typeface="Calibri" panose="020F0502020204030204" pitchFamily="34" charset="0"/>
                                <a:cs typeface="Times New Roman" panose="02020603050405020304" pitchFamily="18" charset="0"/>
                              </a:rPr>
                              <m:t>+</m:t>
                            </m:r>
                            <m:sSub>
                              <m:sSubPr>
                                <m:ctrlPr>
                                  <a:rPr lang="en-CN" sz="4400" i="1">
                                    <a:latin typeface="Cambria Math" panose="02040503050406030204" pitchFamily="18" charset="0"/>
                                  </a:rPr>
                                </m:ctrlPr>
                              </m:sSubPr>
                              <m:e>
                                <m:r>
                                  <a:rPr lang="en-US" sz="4400" i="1">
                                    <a:latin typeface="Cambria Math" panose="02040503050406030204" pitchFamily="18" charset="0"/>
                                    <a:ea typeface="Calibri" panose="020F0502020204030204" pitchFamily="34" charset="0"/>
                                    <a:cs typeface="Times New Roman" panose="02020603050405020304" pitchFamily="18" charset="0"/>
                                  </a:rPr>
                                  <m:t>𝛽</m:t>
                                </m:r>
                              </m:e>
                              <m:sub>
                                <m:r>
                                  <a:rPr lang="en-US" sz="4400">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CN" sz="4400" i="1">
                                    <a:latin typeface="Cambria Math" panose="02040503050406030204" pitchFamily="18" charset="0"/>
                                  </a:rPr>
                                </m:ctrlPr>
                              </m:sSubPr>
                              <m:e>
                                <m:r>
                                  <a:rPr lang="en-US" sz="4400" i="1">
                                    <a:latin typeface="Cambria Math" panose="02040503050406030204" pitchFamily="18" charset="0"/>
                                    <a:ea typeface="Calibri" panose="020F0502020204030204" pitchFamily="34" charset="0"/>
                                    <a:cs typeface="Times New Roman" panose="02020603050405020304" pitchFamily="18" charset="0"/>
                                  </a:rPr>
                                  <m:t>𝑥</m:t>
                                </m:r>
                              </m:e>
                              <m:sub>
                                <m:r>
                                  <a:rPr lang="en-US" sz="4400">
                                    <a:latin typeface="Cambria Math" panose="02040503050406030204" pitchFamily="18" charset="0"/>
                                    <a:ea typeface="Calibri" panose="020F0502020204030204" pitchFamily="34" charset="0"/>
                                    <a:cs typeface="Times New Roman" panose="02020603050405020304" pitchFamily="18" charset="0"/>
                                  </a:rPr>
                                  <m:t>2</m:t>
                                </m:r>
                              </m:sub>
                            </m:sSub>
                            <m:r>
                              <a:rPr lang="en-US" sz="4400">
                                <a:latin typeface="Cambria Math" panose="02040503050406030204" pitchFamily="18" charset="0"/>
                                <a:ea typeface="Calibri" panose="020F0502020204030204" pitchFamily="34" charset="0"/>
                                <a:cs typeface="Times New Roman" panose="02020603050405020304" pitchFamily="18" charset="0"/>
                              </a:rPr>
                              <m:t>+…+</m:t>
                            </m:r>
                            <m:sSub>
                              <m:sSubPr>
                                <m:ctrlPr>
                                  <a:rPr lang="en-CN" sz="4400" i="1">
                                    <a:latin typeface="Cambria Math" panose="02040503050406030204" pitchFamily="18" charset="0"/>
                                  </a:rPr>
                                </m:ctrlPr>
                              </m:sSubPr>
                              <m:e>
                                <m:r>
                                  <a:rPr lang="en-US" sz="4400" i="1">
                                    <a:latin typeface="Cambria Math" panose="02040503050406030204" pitchFamily="18" charset="0"/>
                                    <a:ea typeface="Calibri" panose="020F0502020204030204" pitchFamily="34" charset="0"/>
                                    <a:cs typeface="Times New Roman" panose="02020603050405020304" pitchFamily="18" charset="0"/>
                                  </a:rPr>
                                  <m:t>𝛽</m:t>
                                </m:r>
                              </m:e>
                              <m:sub>
                                <m:r>
                                  <a:rPr lang="en-US" sz="4400" i="1">
                                    <a:latin typeface="Cambria Math" panose="02040503050406030204" pitchFamily="18" charset="0"/>
                                    <a:ea typeface="Calibri" panose="020F0502020204030204" pitchFamily="34" charset="0"/>
                                    <a:cs typeface="Times New Roman" panose="02020603050405020304" pitchFamily="18" charset="0"/>
                                  </a:rPr>
                                  <m:t>𝑚</m:t>
                                </m:r>
                              </m:sub>
                            </m:sSub>
                            <m:sSub>
                              <m:sSubPr>
                                <m:ctrlPr>
                                  <a:rPr lang="en-CN" sz="4400" i="1">
                                    <a:latin typeface="Cambria Math" panose="02040503050406030204" pitchFamily="18" charset="0"/>
                                  </a:rPr>
                                </m:ctrlPr>
                              </m:sSubPr>
                              <m:e>
                                <m:r>
                                  <a:rPr lang="en-US" sz="4400" i="1">
                                    <a:latin typeface="Cambria Math" panose="02040503050406030204" pitchFamily="18" charset="0"/>
                                    <a:ea typeface="Calibri" panose="020F0502020204030204" pitchFamily="34" charset="0"/>
                                    <a:cs typeface="Times New Roman" panose="02020603050405020304" pitchFamily="18" charset="0"/>
                                  </a:rPr>
                                  <m:t>𝑥</m:t>
                                </m:r>
                              </m:e>
                              <m:sub>
                                <m:r>
                                  <a:rPr lang="en-US" sz="4400" i="1">
                                    <a:latin typeface="Cambria Math" panose="02040503050406030204" pitchFamily="18" charset="0"/>
                                    <a:ea typeface="Calibri" panose="020F0502020204030204" pitchFamily="34" charset="0"/>
                                    <a:cs typeface="Times New Roman" panose="02020603050405020304" pitchFamily="18" charset="0"/>
                                  </a:rPr>
                                  <m:t>𝑚</m:t>
                                </m:r>
                              </m:sub>
                            </m:sSub>
                            <m:r>
                              <a:rPr lang="en-US" sz="4400">
                                <a:latin typeface="Cambria Math" panose="02040503050406030204" pitchFamily="18" charset="0"/>
                                <a:ea typeface="Calibri" panose="020F0502020204030204" pitchFamily="34" charset="0"/>
                                <a:cs typeface="Times New Roman" panose="02020603050405020304" pitchFamily="18" charset="0"/>
                              </a:rPr>
                              <m:t>+</m:t>
                            </m:r>
                            <m:r>
                              <a:rPr lang="en-US" sz="4400" i="1">
                                <a:latin typeface="Cambria Math" panose="02040503050406030204" pitchFamily="18" charset="0"/>
                                <a:ea typeface="Calibri" panose="020F0502020204030204" pitchFamily="34" charset="0"/>
                                <a:cs typeface="Times New Roman" panose="02020603050405020304" pitchFamily="18" charset="0"/>
                              </a:rPr>
                              <m:t>𝜖</m:t>
                            </m:r>
                          </m:e>
                        </m:mr>
                        <m:mr>
                          <m:e/>
                          <m:e>
                            <m:r>
                              <a:rPr lang="en-US" sz="4400" i="1">
                                <a:latin typeface="Cambria Math" panose="02040503050406030204" pitchFamily="18" charset="0"/>
                                <a:ea typeface="Calibri" panose="020F0502020204030204" pitchFamily="34" charset="0"/>
                                <a:cs typeface="Times New Roman" panose="02020603050405020304" pitchFamily="18" charset="0"/>
                              </a:rPr>
                              <m:t> </m:t>
                            </m:r>
                            <m:r>
                              <a:rPr lang="en-US" sz="4400">
                                <a:latin typeface="Cambria Math" panose="02040503050406030204" pitchFamily="18" charset="0"/>
                                <a:ea typeface="Calibri" panose="020F0502020204030204" pitchFamily="34" charset="0"/>
                                <a:cs typeface="Times New Roman" panose="02020603050405020304" pitchFamily="18" charset="0"/>
                              </a:rPr>
                              <m:t>=</m:t>
                            </m:r>
                            <m:sSub>
                              <m:sSubPr>
                                <m:ctrlPr>
                                  <a:rPr lang="en-CN" sz="4400" i="1">
                                    <a:latin typeface="Cambria Math" panose="02040503050406030204" pitchFamily="18" charset="0"/>
                                  </a:rPr>
                                </m:ctrlPr>
                              </m:sSubPr>
                              <m:e>
                                <m:r>
                                  <a:rPr lang="en-US" sz="4400" i="1">
                                    <a:latin typeface="Cambria Math" panose="02040503050406030204" pitchFamily="18" charset="0"/>
                                    <a:ea typeface="Calibri" panose="020F0502020204030204" pitchFamily="34" charset="0"/>
                                    <a:cs typeface="Times New Roman" panose="02020603050405020304" pitchFamily="18" charset="0"/>
                                  </a:rPr>
                                  <m:t>𝛽</m:t>
                                </m:r>
                              </m:e>
                              <m:sub>
                                <m:r>
                                  <a:rPr lang="en-US" sz="4400">
                                    <a:latin typeface="Cambria Math" panose="02040503050406030204" pitchFamily="18" charset="0"/>
                                    <a:ea typeface="Calibri" panose="020F0502020204030204" pitchFamily="34" charset="0"/>
                                    <a:cs typeface="Times New Roman" panose="02020603050405020304" pitchFamily="18" charset="0"/>
                                  </a:rPr>
                                  <m:t>0</m:t>
                                </m:r>
                              </m:sub>
                            </m:sSub>
                            <m:r>
                              <a:rPr lang="en-US" sz="4400">
                                <a:latin typeface="Cambria Math" panose="02040503050406030204" pitchFamily="18" charset="0"/>
                                <a:ea typeface="Calibri" panose="020F0502020204030204" pitchFamily="34" charset="0"/>
                                <a:cs typeface="Times New Roman" panose="02020603050405020304" pitchFamily="18" charset="0"/>
                              </a:rPr>
                              <m:t>+</m:t>
                            </m:r>
                            <m:sSup>
                              <m:sSupPr>
                                <m:ctrlPr>
                                  <a:rPr lang="en-CN" sz="4400" i="1">
                                    <a:latin typeface="Cambria Math" panose="02040503050406030204" pitchFamily="18" charset="0"/>
                                  </a:rPr>
                                </m:ctrlPr>
                              </m:sSupPr>
                              <m:e>
                                <m:r>
                                  <a:rPr lang="en-US" sz="4400">
                                    <a:latin typeface="Cambria Math" panose="02040503050406030204" pitchFamily="18" charset="0"/>
                                    <a:ea typeface="Calibri" panose="020F0502020204030204" pitchFamily="34" charset="0"/>
                                    <a:cs typeface="Times New Roman" panose="02020603050405020304" pitchFamily="18" charset="0"/>
                                  </a:rPr>
                                  <m:t>∑</m:t>
                                </m:r>
                              </m:e>
                              <m:sup>
                                <m:r>
                                  <a:rPr lang="en-US" sz="4400" i="1">
                                    <a:latin typeface="Cambria Math" panose="02040503050406030204" pitchFamily="18" charset="0"/>
                                    <a:ea typeface="Calibri" panose="020F0502020204030204" pitchFamily="34" charset="0"/>
                                    <a:cs typeface="Times New Roman" panose="02020603050405020304" pitchFamily="18" charset="0"/>
                                  </a:rPr>
                                  <m:t>𝑚</m:t>
                                </m:r>
                              </m:sup>
                            </m:sSup>
                            <m:r>
                              <a:rPr lang="en-US" sz="4400">
                                <a:latin typeface="Cambria Math" panose="02040503050406030204" pitchFamily="18" charset="0"/>
                                <a:ea typeface="Calibri" panose="020F0502020204030204" pitchFamily="34" charset="0"/>
                                <a:cs typeface="Times New Roman" panose="02020603050405020304" pitchFamily="18" charset="0"/>
                              </a:rPr>
                              <m:t> </m:t>
                            </m:r>
                            <m:sSub>
                              <m:sSubPr>
                                <m:ctrlPr>
                                  <a:rPr lang="en-CN" sz="4400" i="1">
                                    <a:latin typeface="Cambria Math" panose="02040503050406030204" pitchFamily="18" charset="0"/>
                                  </a:rPr>
                                </m:ctrlPr>
                              </m:sSubPr>
                              <m:e>
                                <m:r>
                                  <a:rPr lang="en-US" sz="4400" i="1">
                                    <a:latin typeface="Cambria Math" panose="02040503050406030204" pitchFamily="18" charset="0"/>
                                    <a:ea typeface="Calibri" panose="020F0502020204030204" pitchFamily="34" charset="0"/>
                                    <a:cs typeface="Times New Roman" panose="02020603050405020304" pitchFamily="18" charset="0"/>
                                  </a:rPr>
                                  <m:t>𝛽</m:t>
                                </m:r>
                              </m:e>
                              <m:sub>
                                <m:r>
                                  <a:rPr lang="en-US" sz="4400" i="1">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CN" sz="4400" i="1">
                                    <a:latin typeface="Cambria Math" panose="02040503050406030204" pitchFamily="18" charset="0"/>
                                  </a:rPr>
                                </m:ctrlPr>
                              </m:sSubPr>
                              <m:e>
                                <m:r>
                                  <a:rPr lang="en-US" sz="4400" i="1">
                                    <a:latin typeface="Cambria Math" panose="02040503050406030204" pitchFamily="18" charset="0"/>
                                    <a:ea typeface="Calibri" panose="020F0502020204030204" pitchFamily="34" charset="0"/>
                                    <a:cs typeface="Times New Roman" panose="02020603050405020304" pitchFamily="18" charset="0"/>
                                  </a:rPr>
                                  <m:t>𝑥</m:t>
                                </m:r>
                              </m:e>
                              <m:sub>
                                <m:r>
                                  <a:rPr lang="en-US" sz="4400" i="1">
                                    <a:latin typeface="Cambria Math" panose="02040503050406030204" pitchFamily="18" charset="0"/>
                                    <a:ea typeface="Calibri" panose="020F0502020204030204" pitchFamily="34" charset="0"/>
                                    <a:cs typeface="Times New Roman" panose="02020603050405020304" pitchFamily="18" charset="0"/>
                                  </a:rPr>
                                  <m:t>𝑖</m:t>
                                </m:r>
                              </m:sub>
                            </m:sSub>
                            <m:r>
                              <a:rPr lang="en-US" sz="4400">
                                <a:latin typeface="Cambria Math" panose="02040503050406030204" pitchFamily="18" charset="0"/>
                                <a:ea typeface="Calibri" panose="020F0502020204030204" pitchFamily="34" charset="0"/>
                                <a:cs typeface="Times New Roman" panose="02020603050405020304" pitchFamily="18" charset="0"/>
                              </a:rPr>
                              <m:t>+</m:t>
                            </m:r>
                            <m:r>
                              <a:rPr lang="en-US" sz="4400" i="1">
                                <a:latin typeface="Cambria Math" panose="02040503050406030204" pitchFamily="18" charset="0"/>
                                <a:ea typeface="Calibri" panose="020F0502020204030204" pitchFamily="34" charset="0"/>
                                <a:cs typeface="Times New Roman" panose="02020603050405020304" pitchFamily="18" charset="0"/>
                              </a:rPr>
                              <m:t>𝜖</m:t>
                            </m:r>
                          </m:e>
                        </m:mr>
                      </m:m>
                    </m:oMath>
                  </m:oMathPara>
                </a14:m>
                <a:endParaRPr lang="en-US" sz="4400" dirty="0">
                  <a:effectLst/>
                  <a:ea typeface="Calibri" panose="020F0502020204030204" pitchFamily="34" charset="0"/>
                  <a:cs typeface="Times New Roman" panose="02020603050405020304" pitchFamily="18" charset="0"/>
                </a:endParaRPr>
              </a:p>
              <a:p>
                <a:r>
                  <a:rPr lang="en-CN" dirty="0"/>
                  <a:t>We find the parameters by minimising t</a:t>
                </a:r>
                <a:r>
                  <a:rPr lang="en-US" dirty="0"/>
                  <a:t>he loss function:</a:t>
                </a:r>
                <a:r>
                  <a:rPr lang="en-CN" dirty="0">
                    <a:effectLst/>
                  </a:rPr>
                  <a:t> </a:t>
                </a:r>
              </a:p>
              <a:p>
                <a:endParaRPr lang="en-CN" dirty="0">
                  <a:effectLst/>
                </a:endParaRPr>
              </a:p>
              <a:p>
                <a:endParaRPr lang="en-CN" dirty="0"/>
              </a:p>
            </p:txBody>
          </p:sp>
        </mc:Choice>
        <mc:Fallback>
          <p:sp>
            <p:nvSpPr>
              <p:cNvPr id="3" name="Content Placeholder 2">
                <a:extLst>
                  <a:ext uri="{FF2B5EF4-FFF2-40B4-BE49-F238E27FC236}">
                    <a16:creationId xmlns:a16="http://schemas.microsoft.com/office/drawing/2014/main" id="{96388B0B-89C8-6DB3-6A79-431BCF985A61}"/>
                  </a:ext>
                </a:extLst>
              </p:cNvPr>
              <p:cNvSpPr>
                <a:spLocks noGrp="1" noRot="1" noChangeAspect="1" noMove="1" noResize="1" noEditPoints="1" noAdjustHandles="1" noChangeArrowheads="1" noChangeShapeType="1" noTextEdit="1"/>
              </p:cNvSpPr>
              <p:nvPr>
                <p:ph sz="half" idx="1"/>
              </p:nvPr>
            </p:nvSpPr>
            <p:spPr>
              <a:xfrm>
                <a:off x="704850" y="1946910"/>
                <a:ext cx="4937760" cy="4160520"/>
              </a:xfrm>
              <a:blipFill>
                <a:blip r:embed="rId2"/>
                <a:stretch>
                  <a:fillRect l="-1282" t="-2439"/>
                </a:stretch>
              </a:blipFill>
            </p:spPr>
            <p:txBody>
              <a:bodyPr/>
              <a:lstStyle/>
              <a:p>
                <a:r>
                  <a:rPr lang="en-CN">
                    <a:noFill/>
                  </a:rPr>
                  <a:t> </a:t>
                </a:r>
              </a:p>
            </p:txBody>
          </p:sp>
        </mc:Fallback>
      </mc:AlternateContent>
      <p:sp>
        <p:nvSpPr>
          <p:cNvPr id="4" name="Content Placeholder 3">
            <a:extLst>
              <a:ext uri="{FF2B5EF4-FFF2-40B4-BE49-F238E27FC236}">
                <a16:creationId xmlns:a16="http://schemas.microsoft.com/office/drawing/2014/main" id="{ED26D479-E9C3-3E36-A883-40741CD3D06F}"/>
              </a:ext>
            </a:extLst>
          </p:cNvPr>
          <p:cNvSpPr>
            <a:spLocks noGrp="1"/>
          </p:cNvSpPr>
          <p:nvPr>
            <p:ph sz="half" idx="2"/>
          </p:nvPr>
        </p:nvSpPr>
        <p:spPr>
          <a:xfrm>
            <a:off x="6758429" y="1927860"/>
            <a:ext cx="4091488" cy="1869634"/>
          </a:xfrm>
        </p:spPr>
        <p:txBody>
          <a:bodyPr>
            <a:normAutofit fontScale="47500" lnSpcReduction="20000"/>
          </a:bodyPr>
          <a:lstStyle/>
          <a:p>
            <a:pPr marL="0" indent="0">
              <a:buNone/>
            </a:pPr>
            <a:r>
              <a:rPr lang="en-CN" sz="3400" u="sng" dirty="0"/>
              <a:t>Gradiant Decent</a:t>
            </a:r>
          </a:p>
          <a:p>
            <a:r>
              <a:rPr lang="en-CN" dirty="0"/>
              <a:t>A more practical approach when dealing with multivariable regression problems</a:t>
            </a:r>
          </a:p>
          <a:p>
            <a:r>
              <a:rPr lang="en-US" dirty="0"/>
              <a:t>by iteratively minimizing the error of the model on your training data.</a:t>
            </a:r>
          </a:p>
        </p:txBody>
      </p:sp>
      <p:pic>
        <p:nvPicPr>
          <p:cNvPr id="2054" name="Picture 6">
            <a:extLst>
              <a:ext uri="{FF2B5EF4-FFF2-40B4-BE49-F238E27FC236}">
                <a16:creationId xmlns:a16="http://schemas.microsoft.com/office/drawing/2014/main" id="{016959C3-5AD4-2E40-99C8-3A2E9D4B6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97494"/>
            <a:ext cx="3215642" cy="94074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B2413787-C395-D39D-8E24-E425D7848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0288" y="3687387"/>
            <a:ext cx="51816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984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1" name="Freeform: Shape 1050">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053" name="Rectangle 105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Freeform: Shape 105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1813F2-387E-77B8-9E99-E9E86F27DDB6}"/>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i="1" dirty="0"/>
              <a:t>Decision Tree</a:t>
            </a:r>
          </a:p>
        </p:txBody>
      </p:sp>
      <p:sp>
        <p:nvSpPr>
          <p:cNvPr id="3" name="Content Placeholder 2">
            <a:extLst>
              <a:ext uri="{FF2B5EF4-FFF2-40B4-BE49-F238E27FC236}">
                <a16:creationId xmlns:a16="http://schemas.microsoft.com/office/drawing/2014/main" id="{BF3910DC-4ADE-3B59-23A0-25BF74F77BFF}"/>
              </a:ext>
            </a:extLst>
          </p:cNvPr>
          <p:cNvSpPr>
            <a:spLocks noGrp="1"/>
          </p:cNvSpPr>
          <p:nvPr>
            <p:ph sz="half" idx="1"/>
          </p:nvPr>
        </p:nvSpPr>
        <p:spPr>
          <a:xfrm>
            <a:off x="838201" y="2623381"/>
            <a:ext cx="3888528" cy="3553581"/>
          </a:xfrm>
        </p:spPr>
        <p:txBody>
          <a:bodyPr vert="horz" lIns="91440" tIns="45720" rIns="91440" bIns="45720" rtlCol="0">
            <a:normAutofit/>
          </a:bodyPr>
          <a:lstStyle/>
          <a:p>
            <a:r>
              <a:rPr lang="en-US" sz="2000" dirty="0"/>
              <a:t>A Decision starts with </a:t>
            </a:r>
            <a:r>
              <a:rPr lang="en-US" sz="2000" b="1" dirty="0"/>
              <a:t>a root node</a:t>
            </a:r>
            <a:r>
              <a:rPr lang="en-US" sz="2000" dirty="0"/>
              <a:t> followed by a series of </a:t>
            </a:r>
            <a:r>
              <a:rPr lang="en-US" sz="2000" b="1" dirty="0"/>
              <a:t>branches</a:t>
            </a:r>
            <a:r>
              <a:rPr lang="en-US" sz="2000" dirty="0"/>
              <a:t> and </a:t>
            </a:r>
            <a:r>
              <a:rPr lang="en-US" sz="2000" b="1" dirty="0"/>
              <a:t>internal nodes</a:t>
            </a:r>
            <a:r>
              <a:rPr lang="en-US" sz="2000" dirty="0"/>
              <a:t> and ends with a </a:t>
            </a:r>
            <a:r>
              <a:rPr lang="en-US" sz="2000" b="1" dirty="0"/>
              <a:t>leaf node. </a:t>
            </a:r>
          </a:p>
          <a:p>
            <a:endParaRPr lang="en-US" sz="2000" dirty="0"/>
          </a:p>
          <a:p>
            <a:endParaRPr lang="en-US" sz="2000" dirty="0"/>
          </a:p>
        </p:txBody>
      </p:sp>
      <p:pic>
        <p:nvPicPr>
          <p:cNvPr id="1032" name="Picture 8">
            <a:extLst>
              <a:ext uri="{FF2B5EF4-FFF2-40B4-BE49-F238E27FC236}">
                <a16:creationId xmlns:a16="http://schemas.microsoft.com/office/drawing/2014/main" id="{336BDB92-40E5-7377-BA6D-AAB94C2ED52F}"/>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5882963" y="1258682"/>
            <a:ext cx="6067350" cy="387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742559"/>
      </p:ext>
    </p:extLst>
  </p:cSld>
  <p:clrMapOvr>
    <a:masterClrMapping/>
  </p:clrMapOvr>
</p:sld>
</file>

<file path=ppt/theme/theme1.xml><?xml version="1.0" encoding="utf-8"?>
<a:theme xmlns:a="http://schemas.openxmlformats.org/drawingml/2006/main"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6111</TotalTime>
  <Words>1182</Words>
  <Application>Microsoft Macintosh PowerPoint</Application>
  <PresentationFormat>Widescreen</PresentationFormat>
  <Paragraphs>153</Paragraphs>
  <Slides>14</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ElsevierGulliver</vt:lpstr>
      <vt:lpstr>Google Sans</vt:lpstr>
      <vt:lpstr>source-serif-pro</vt:lpstr>
      <vt:lpstr>Arial</vt:lpstr>
      <vt:lpstr>Calibri</vt:lpstr>
      <vt:lpstr>Cambria Math</vt:lpstr>
      <vt:lpstr>Century Gothic</vt:lpstr>
      <vt:lpstr>Helvetica Neue</vt:lpstr>
      <vt:lpstr>Open Sans</vt:lpstr>
      <vt:lpstr>BrushVTI</vt:lpstr>
      <vt:lpstr>ABC to Machine Learning</vt:lpstr>
      <vt:lpstr>PowerPoint Presentation</vt:lpstr>
      <vt:lpstr>Usage of ML technique in physics research</vt:lpstr>
      <vt:lpstr>Classification and Regression</vt:lpstr>
      <vt:lpstr>Common Machine Learning Methods</vt:lpstr>
      <vt:lpstr>DT example: Galaxy morphological classification </vt:lpstr>
      <vt:lpstr>Regression Analysis</vt:lpstr>
      <vt:lpstr>Regression Analysis – Parameters</vt:lpstr>
      <vt:lpstr>Decision Tree</vt:lpstr>
      <vt:lpstr>Decision Tree</vt:lpstr>
      <vt:lpstr>Neural Network</vt:lpstr>
      <vt:lpstr>Deep Neural Network</vt:lpstr>
      <vt:lpstr>Validation of ML</vt:lpstr>
      <vt:lpstr>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to Machine Learning</dc:title>
  <dc:creator>Xinyu Zhong</dc:creator>
  <cp:lastModifiedBy>Xinyu Zhong</cp:lastModifiedBy>
  <cp:revision>24</cp:revision>
  <dcterms:created xsi:type="dcterms:W3CDTF">2023-03-12T12:40:24Z</dcterms:created>
  <dcterms:modified xsi:type="dcterms:W3CDTF">2023-03-16T18:52:25Z</dcterms:modified>
</cp:coreProperties>
</file>