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5070"/>
            <a:ext cx="10363200" cy="1765384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325"/>
            <a:ext cx="9144000" cy="125128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9" y="657673"/>
            <a:ext cx="2984060" cy="9425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7327" y="1239253"/>
            <a:ext cx="2743200" cy="4937710"/>
          </a:xfrm>
        </p:spPr>
        <p:txBody>
          <a:bodyPr vert="eaVert"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4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1529"/>
            <a:ext cx="5181600" cy="498543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1529"/>
            <a:ext cx="5181600" cy="498543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7646485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55727"/>
            <a:ext cx="5157787" cy="665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87993"/>
            <a:ext cx="5157787" cy="400167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5727"/>
            <a:ext cx="5183188" cy="665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87993"/>
            <a:ext cx="5183188" cy="400167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1284"/>
            <a:ext cx="6172200" cy="4609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1284"/>
            <a:ext cx="6172200" cy="46097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4BB-B459-4154-91E3-2A3D75C84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400" cy="647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1126"/>
            <a:ext cx="10515600" cy="498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54BB-B459-4154-91E3-2A3D75C840F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D79C-2BC5-46C9-8BE1-71FD837C7A4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7"/>
            <a:ext cx="2743200" cy="647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PostgreSQL</a:t>
            </a:r>
            <a:r>
              <a:rPr lang="zh-CN" altLang="en-US"/>
              <a:t>源码分析</a:t>
            </a:r>
            <a:br>
              <a:rPr lang="zh-CN" altLang="en-US"/>
            </a:br>
            <a:r>
              <a:rPr lang="zh-CN" altLang="en-US"/>
              <a:t>之</a:t>
            </a:r>
            <a:r>
              <a:rPr lang="en-US" altLang="zh-CN"/>
              <a:t>WalWriter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汇报人：钟祎诚</a:t>
            </a:r>
            <a:endParaRPr lang="zh-CN" altLang="en-US"/>
          </a:p>
          <a:p>
            <a:r>
              <a:rPr lang="en-US" altLang="zh-CN"/>
              <a:t>2020302192187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4996815"/>
            <a:ext cx="1803400" cy="1861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/>
              <a:t>WAL</a:t>
            </a:r>
            <a:r>
              <a:rPr lang="zh-CN" altLang="en-US"/>
              <a:t>（预写式日志）</a:t>
            </a:r>
            <a:endParaRPr lang="zh-CN" altLang="en-US"/>
          </a:p>
          <a:p>
            <a:pPr lvl="1"/>
            <a:r>
              <a:rPr lang="zh-CN" altLang="en-US"/>
              <a:t>先写日志后写数据</a:t>
            </a:r>
            <a:endParaRPr lang="zh-CN" altLang="en-US"/>
          </a:p>
          <a:p>
            <a:pPr lvl="1"/>
            <a:r>
              <a:rPr lang="zh-CN" altLang="en-US"/>
              <a:t>能减少磁盘写次数</a:t>
            </a:r>
            <a:endParaRPr lang="zh-CN" altLang="en-US"/>
          </a:p>
          <a:p>
            <a:pPr lvl="0"/>
            <a:r>
              <a:rPr lang="zh-CN" altLang="en-US" b="1"/>
              <a:t>WalWriter</a:t>
            </a:r>
            <a:r>
              <a:rPr lang="zh-CN" altLang="en-US"/>
              <a:t>（预写式曰志写进程）</a:t>
            </a:r>
            <a:endParaRPr lang="zh-CN" altLang="en-US"/>
          </a:p>
          <a:p>
            <a:pPr lvl="1"/>
            <a:r>
              <a:rPr lang="zh-CN" altLang="en-US"/>
              <a:t>PG8.3版本后独立为一个进程</a:t>
            </a:r>
            <a:endParaRPr lang="zh-CN" altLang="en-US"/>
          </a:p>
          <a:p>
            <a:pPr lvl="1"/>
            <a:r>
              <a:rPr lang="zh-CN" altLang="en-US"/>
              <a:t>减少服务进程的磁盘同步等待</a:t>
            </a:r>
            <a:endParaRPr lang="zh-CN" altLang="en-US"/>
          </a:p>
          <a:p>
            <a:pPr lvl="0"/>
            <a:r>
              <a:rPr lang="en-US" altLang="zh-CN" sz="2800" b="1"/>
              <a:t>Xlog</a:t>
            </a:r>
            <a:endParaRPr lang="en-US" altLang="zh-CN" sz="2800" b="1"/>
          </a:p>
          <a:p>
            <a:pPr lvl="1"/>
            <a:r>
              <a:rPr lang="zh-CN" altLang="en-US"/>
              <a:t>数据日志</a:t>
            </a:r>
            <a:endParaRPr lang="zh-CN" altLang="en-US"/>
          </a:p>
          <a:p>
            <a:pPr lvl="1"/>
            <a:r>
              <a:rPr lang="zh-CN" altLang="en-US"/>
              <a:t>不同粒度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XLogRecPtr</a:t>
            </a:r>
            <a:r>
              <a:rPr lang="zh-CN" altLang="en-US"/>
              <a:t>唯一索引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15" name="内容占位符 1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1860" y="1800860"/>
            <a:ext cx="620014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Xlog</a:t>
            </a:r>
            <a:r>
              <a:rPr lang="zh-CN" altLang="en-US"/>
              <a:t>子系统的一部分</a:t>
            </a:r>
            <a:endParaRPr lang="zh-CN" altLang="en-US"/>
          </a:p>
          <a:p>
            <a:r>
              <a:rPr lang="zh-CN" altLang="en-US"/>
              <a:t>进程同步：生产者</a:t>
            </a:r>
            <a:r>
              <a:rPr lang="en-US" altLang="zh-CN"/>
              <a:t>-</a:t>
            </a:r>
            <a:r>
              <a:rPr lang="zh-CN" altLang="en-US"/>
              <a:t>消费者</a:t>
            </a:r>
            <a:endParaRPr lang="zh-CN" altLang="en-US"/>
          </a:p>
          <a:p>
            <a:pPr lvl="1"/>
            <a:r>
              <a:rPr lang="zh-CN" altLang="en-US"/>
              <a:t>基于共享内存的环形缓冲区</a:t>
            </a:r>
            <a:endParaRPr lang="zh-CN" altLang="en-US"/>
          </a:p>
          <a:p>
            <a:pPr lvl="1"/>
            <a:r>
              <a:rPr lang="zh-CN" altLang="en-US"/>
              <a:t>服务进程生产</a:t>
            </a:r>
            <a:r>
              <a:rPr lang="en-US" altLang="zh-CN"/>
              <a:t>XlogRecord</a:t>
            </a:r>
            <a:endParaRPr lang="zh-CN" altLang="en-US"/>
          </a:p>
          <a:p>
            <a:pPr lvl="1"/>
            <a:r>
              <a:rPr lang="en-US" altLang="zh-CN"/>
              <a:t>WalWriter</a:t>
            </a:r>
            <a:r>
              <a:rPr lang="zh-CN" altLang="en-US"/>
              <a:t>消费</a:t>
            </a:r>
            <a:r>
              <a:rPr lang="en-US" altLang="zh-CN"/>
              <a:t>Xlog</a:t>
            </a:r>
            <a:endParaRPr lang="en-US" altLang="zh-CN"/>
          </a:p>
          <a:p>
            <a:pPr lvl="0"/>
            <a:r>
              <a:rPr lang="zh-CN" altLang="en-US"/>
              <a:t>一条</a:t>
            </a:r>
            <a:r>
              <a:rPr lang="en-US" altLang="zh-CN"/>
              <a:t>XlogRecord</a:t>
            </a:r>
            <a:br>
              <a:rPr lang="en-US" altLang="zh-CN"/>
            </a:br>
            <a:r>
              <a:rPr lang="zh-CN" altLang="en-US"/>
              <a:t>从产生到写盘的全过程</a:t>
            </a:r>
            <a:endParaRPr lang="zh-CN" altLang="en-US"/>
          </a:p>
          <a:p>
            <a:pPr lvl="1"/>
            <a:r>
              <a:rPr lang="zh-CN" altLang="en-US"/>
              <a:t>捎带了解一下</a:t>
            </a:r>
            <a:r>
              <a:rPr lang="en-US" altLang="zh-CN"/>
              <a:t>XLogRecord</a:t>
            </a:r>
            <a:br>
              <a:rPr lang="en-US" altLang="zh-CN"/>
            </a:br>
            <a:r>
              <a:rPr lang="zh-CN" altLang="en-US"/>
              <a:t>如何插入缓冲区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191260"/>
            <a:ext cx="4971415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进程主体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进程启动</a:t>
            </a:r>
            <a:endParaRPr lang="zh-CN" altLang="en-US"/>
          </a:p>
          <a:p>
            <a:pPr lvl="1"/>
            <a:r>
              <a:rPr lang="zh-CN" altLang="en-US"/>
              <a:t>信号、</a:t>
            </a:r>
            <a:r>
              <a:rPr lang="en-US" altLang="zh-CN"/>
              <a:t>memory context</a:t>
            </a:r>
            <a:endParaRPr lang="en-US" altLang="zh-CN"/>
          </a:p>
          <a:p>
            <a:pPr lvl="1"/>
            <a:r>
              <a:rPr lang="en-US" altLang="zh-CN"/>
              <a:t>XLogCtl</a:t>
            </a:r>
            <a:r>
              <a:rPr lang="zh-CN" altLang="en-US"/>
              <a:t>、</a:t>
            </a:r>
            <a:r>
              <a:rPr lang="en-US" altLang="zh-CN"/>
              <a:t>WalLatch</a:t>
            </a:r>
            <a:endParaRPr lang="en-US" altLang="zh-CN"/>
          </a:p>
          <a:p>
            <a:pPr lvl="0"/>
            <a:r>
              <a:rPr lang="zh-CN" altLang="en-US"/>
              <a:t>主循环</a:t>
            </a:r>
            <a:endParaRPr lang="zh-CN" altLang="en-US"/>
          </a:p>
          <a:p>
            <a:pPr lvl="1"/>
            <a:r>
              <a:rPr lang="zh-CN" altLang="en-US"/>
              <a:t>每轮循环中 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1.</a:t>
            </a:r>
            <a:r>
              <a:rPr lang="en-US" altLang="zh-CN"/>
              <a:t> </a:t>
            </a:r>
            <a:r>
              <a:rPr lang="zh-CN" altLang="en-US"/>
              <a:t>处理收到的信号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2. 检查是否有需要写盘的xlog缓冲区（通过XLogBackgroundFlush完成）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3</a:t>
            </a:r>
            <a:r>
              <a:rPr lang="zh-CN" altLang="en-US"/>
              <a:t>. 设置休眠时间并进入休眠</a:t>
            </a:r>
            <a:endParaRPr lang="zh-CN" altLang="en-US"/>
          </a:p>
          <a:p>
            <a:pPr lvl="1"/>
            <a:r>
              <a:rPr lang="en-US" altLang="zh-CN" sz="2000"/>
              <a:t>若连续`LOOPS_UNTIL_HIBERNATE`个周期未发生实际写入，则进入长休眠</a:t>
            </a:r>
            <a:endParaRPr lang="en-US" altLang="zh-CN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_tmp_graph-553520Ppzb6TC9ZAgI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1191260"/>
            <a:ext cx="378333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进程主体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/>
              <a:t>唤醒</a:t>
            </a:r>
            <a:endParaRPr lang="zh-CN" altLang="en-US"/>
          </a:p>
          <a:p>
            <a:pPr lvl="1"/>
            <a:r>
              <a:rPr lang="zh-CN" altLang="en-US"/>
              <a:t>Latch是</a:t>
            </a:r>
            <a:r>
              <a:rPr lang="en-US" altLang="zh-CN"/>
              <a:t>PG</a:t>
            </a:r>
            <a:r>
              <a:rPr lang="zh-CN" altLang="en-US"/>
              <a:t>12引入的轻量级同步机制，此处为shared模式即跨进程同步</a:t>
            </a:r>
            <a:endParaRPr lang="zh-CN" altLang="en-US"/>
          </a:p>
          <a:p>
            <a:pPr lvl="1"/>
            <a:r>
              <a:rPr lang="zh-CN" altLang="en-US"/>
              <a:t>条件</a:t>
            </a:r>
            <a:endParaRPr lang="zh-CN" altLang="en-US" sz="2000"/>
          </a:p>
          <a:p>
            <a:pPr lvl="2"/>
            <a:r>
              <a:rPr lang="zh-CN" altLang="en-US"/>
              <a:t>WL_LATCH_SET | WL_TIMEOUT | WL_EXIT_ON_PM_DEATH</a:t>
            </a:r>
            <a:endParaRPr lang="zh-CN" altLang="en-US"/>
          </a:p>
          <a:p>
            <a:pPr lvl="2"/>
            <a:r>
              <a:rPr lang="zh-CN" altLang="en-US"/>
              <a:t>其他进程设置了该latch（即发送某种形式的信号）、</a:t>
            </a:r>
            <a:br>
              <a:rPr lang="zh-CN" altLang="en-US"/>
            </a:br>
            <a:r>
              <a:rPr lang="zh-CN" altLang="en-US"/>
              <a:t>或预设的超时时限已到、</a:t>
            </a:r>
            <a:br>
              <a:rPr lang="zh-CN" altLang="en-US"/>
            </a:br>
            <a:r>
              <a:rPr lang="zh-CN" altLang="en-US"/>
              <a:t>或postmaster退出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_tmp_graph-553520Ppzb6TC9ZAgI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1191260"/>
            <a:ext cx="378333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buffer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共享内存中的环形队列</a:t>
            </a:r>
            <a:endParaRPr lang="zh-CN" altLang="en-US"/>
          </a:p>
          <a:p>
            <a:r>
              <a:rPr lang="zh-CN" altLang="en-US"/>
              <a:t>具体结构</a:t>
            </a:r>
            <a:endParaRPr lang="zh-CN" altLang="en-US"/>
          </a:p>
          <a:p>
            <a:pPr lvl="1"/>
            <a:r>
              <a:rPr lang="zh-CN" altLang="en-US"/>
              <a:t>XLogRecPtr *xlblocks</a:t>
            </a:r>
            <a:endParaRPr lang="zh-CN" altLang="en-US"/>
          </a:p>
          <a:p>
            <a:pPr lvl="1"/>
            <a:r>
              <a:rPr lang="zh-CN" altLang="en-US"/>
              <a:t>char *pages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0875" y="1318260"/>
            <a:ext cx="7318375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核心函数</a:t>
            </a:r>
            <a:r>
              <a:rPr lang="en-US" altLang="zh-CN"/>
              <a:t>XLogWrite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1260"/>
            <a:ext cx="5478780" cy="4985385"/>
          </a:xfrm>
        </p:spPr>
        <p:txBody>
          <a:bodyPr/>
          <a:p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zh-CN" altLang="en-US" sz="1800"/>
              <a:t>`XLogwrtRqst WriteRqst`：写请求，主要包含请求写盘一直到什么位置</a:t>
            </a:r>
            <a:endParaRPr lang="zh-CN" altLang="en-US" sz="1800"/>
          </a:p>
          <a:p>
            <a:pPr lvl="1"/>
            <a:r>
              <a:rPr lang="zh-CN" altLang="en-US" sz="1800"/>
              <a:t>`TimeLineID tli`：用于标识xlog分段文件</a:t>
            </a:r>
            <a:endParaRPr lang="zh-CN" altLang="en-US" sz="1800"/>
          </a:p>
          <a:p>
            <a:pPr lvl="1"/>
            <a:r>
              <a:rPr lang="zh-CN" altLang="en-US" sz="1800"/>
              <a:t>`bool flexible`：是否为尝试性写入，尝试性写入若遇到需阻塞等待的操作会直接返回</a:t>
            </a:r>
            <a:endParaRPr lang="zh-CN" altLang="en-US" sz="1800"/>
          </a:p>
          <a:p>
            <a:pPr lvl="0"/>
            <a:r>
              <a:rPr lang="zh-CN" altLang="en-US"/>
              <a:t>过程</a:t>
            </a:r>
            <a:endParaRPr lang="zh-CN" altLang="en-US"/>
          </a:p>
          <a:p>
            <a:pPr lvl="1"/>
            <a:r>
              <a:rPr lang="zh-CN" altLang="en-US"/>
              <a:t>依次检查页面直到</a:t>
            </a:r>
            <a:r>
              <a:rPr lang="en-US" altLang="zh-CN"/>
              <a:t>WriteRqst</a:t>
            </a:r>
            <a:r>
              <a:rPr lang="zh-CN" altLang="en-US"/>
              <a:t>所在页</a:t>
            </a:r>
            <a:endParaRPr lang="zh-CN" altLang="en-US"/>
          </a:p>
          <a:p>
            <a:pPr lvl="2"/>
            <a:r>
              <a:rPr lang="en-US" altLang="zh-CN"/>
              <a:t>ispartialpage?</a:t>
            </a:r>
            <a:endParaRPr lang="en-US" altLang="zh-CN"/>
          </a:p>
          <a:p>
            <a:pPr lvl="2"/>
            <a:r>
              <a:rPr lang="zh-CN" altLang="en-US"/>
              <a:t>切换日志段文件</a:t>
            </a:r>
            <a:endParaRPr lang="zh-CN" altLang="en-US"/>
          </a:p>
          <a:p>
            <a:pPr lvl="2"/>
            <a:r>
              <a:rPr lang="zh-CN" altLang="en-US"/>
              <a:t>一次性写入</a:t>
            </a:r>
            <a:endParaRPr lang="zh-CN" altLang="en-US"/>
          </a:p>
          <a:p>
            <a:pPr lvl="1"/>
            <a:r>
              <a:rPr lang="zh-CN" altLang="en-US"/>
              <a:t>请求</a:t>
            </a:r>
            <a:r>
              <a:rPr lang="en-US" altLang="zh-CN"/>
              <a:t>flush</a:t>
            </a:r>
            <a:r>
              <a:rPr lang="zh-CN" altLang="en-US"/>
              <a:t>磁盘缓冲区</a:t>
            </a:r>
            <a:endParaRPr lang="zh-CN" altLang="en-US"/>
          </a:p>
          <a:p>
            <a:pPr lvl="1"/>
            <a:r>
              <a:rPr lang="zh-CN" altLang="en-US"/>
              <a:t>更新全局</a:t>
            </a:r>
            <a:r>
              <a:rPr lang="en-US" altLang="zh-CN"/>
              <a:t>XLogCtl</a:t>
            </a:r>
            <a:r>
              <a:rPr lang="zh-CN" altLang="en-US"/>
              <a:t>中的</a:t>
            </a:r>
            <a:r>
              <a:rPr lang="en-US" altLang="zh-CN"/>
              <a:t>LogWrtResult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5967730"/>
            <a:ext cx="10134600" cy="281940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5610" y="1661160"/>
            <a:ext cx="6676390" cy="365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感谢聆听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zh-CN" altLang="en-US"/>
              <a:t>敬请提问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演示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Corbel</vt:lpstr>
      <vt:lpstr>Gubbi</vt:lpstr>
      <vt:lpstr>华文楷体</vt:lpstr>
      <vt:lpstr>微软雅黑</vt:lpstr>
      <vt:lpstr>Arial Unicode MS</vt:lpstr>
      <vt:lpstr>Calibri</vt:lpstr>
      <vt:lpstr>文泉驿正黑</vt:lpstr>
      <vt:lpstr>Office Theme</vt:lpstr>
      <vt:lpstr>PowerPoint 演示文稿</vt:lpstr>
      <vt:lpstr>PowerPoint 演示文稿</vt:lpstr>
      <vt:lpstr>PowerPoint 演示文稿</vt:lpstr>
      <vt:lpstr>PowerPoint 演示文稿</vt:lpstr>
      <vt:lpstr>进程主体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zyc</dc:creator>
  <cp:lastModifiedBy>垃垮圾</cp:lastModifiedBy>
  <cp:revision>13</cp:revision>
  <dcterms:created xsi:type="dcterms:W3CDTF">2023-03-18T13:13:51Z</dcterms:created>
  <dcterms:modified xsi:type="dcterms:W3CDTF">2023-03-18T13:13:51Z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2052-11.1.0.11691</vt:lpwstr>
  </property>
</Properties>
</file>