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82" r:id="rId4"/>
    <p:sldId id="295" r:id="rId5"/>
    <p:sldId id="296" r:id="rId6"/>
    <p:sldId id="297" r:id="rId7"/>
    <p:sldId id="298" r:id="rId8"/>
    <p:sldId id="301" r:id="rId9"/>
    <p:sldId id="306" r:id="rId10"/>
    <p:sldId id="305" r:id="rId11"/>
    <p:sldId id="304" r:id="rId12"/>
    <p:sldId id="303" r:id="rId13"/>
    <p:sldId id="302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09" r:id="rId23"/>
    <p:sldId id="300" r:id="rId24"/>
    <p:sldId id="299" r:id="rId25"/>
    <p:sldId id="316" r:id="rId26"/>
    <p:sldId id="317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F50"/>
    <a:srgbClr val="21345C"/>
    <a:srgbClr val="2A345C"/>
    <a:srgbClr val="1C2244"/>
    <a:srgbClr val="F1ECE6"/>
    <a:srgbClr val="0F1225"/>
    <a:srgbClr val="6D8CAC"/>
    <a:srgbClr val="326393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384091" y="2505670"/>
            <a:ext cx="7423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경제지표 채권금리 발표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3649663" y="3917911"/>
            <a:ext cx="489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FR 1</a:t>
            </a:r>
            <a:r>
              <a:rPr lang="ko-KR" altLang="en-US" dirty="0">
                <a:solidFill>
                  <a:schemeClr val="bg1"/>
                </a:solidFill>
              </a:rPr>
              <a:t>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김수한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고우경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김태경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안리아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박경원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송민경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2AF3C6-F2FD-4594-85A7-8DA0BDA0F93F}"/>
              </a:ext>
            </a:extLst>
          </p:cNvPr>
          <p:cNvSpPr/>
          <p:nvPr/>
        </p:nvSpPr>
        <p:spPr>
          <a:xfrm>
            <a:off x="9886462" y="6487427"/>
            <a:ext cx="2305538" cy="298384"/>
          </a:xfrm>
          <a:prstGeom prst="rect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579F6-CFD2-4F59-B26B-035A9C3A772B}"/>
              </a:ext>
            </a:extLst>
          </p:cNvPr>
          <p:cNvSpPr txBox="1"/>
          <p:nvPr/>
        </p:nvSpPr>
        <p:spPr>
          <a:xfrm>
            <a:off x="276031" y="258470"/>
            <a:ext cx="615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Treasury Inflation Protected Securities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B2B57-B90E-4C6B-B028-0CF54019D4BA}"/>
              </a:ext>
            </a:extLst>
          </p:cNvPr>
          <p:cNvSpPr txBox="1"/>
          <p:nvPr/>
        </p:nvSpPr>
        <p:spPr>
          <a:xfrm>
            <a:off x="617727" y="2152240"/>
            <a:ext cx="5808846" cy="255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정의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TIPS(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물가연동국채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인플레이션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방어를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보장한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미</a:t>
            </a:r>
            <a:r>
              <a:rPr lang="ko-KR" altLang="ko-KR" sz="18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국채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의미함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일반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국채와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마찬가지로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5, 10, 20, 30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년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만기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등으로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분류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미국에서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1997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년부터 시작한 제도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개월마다 이자 지급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 descr="물가연동채권 원금 및 이자 구조">
            <a:extLst>
              <a:ext uri="{FF2B5EF4-FFF2-40B4-BE49-F238E27FC236}">
                <a16:creationId xmlns:a16="http://schemas.microsoft.com/office/drawing/2014/main" id="{C8F30F88-D410-4396-95D7-B421498910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92" y="1304381"/>
            <a:ext cx="4704246" cy="424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50BEB-36EA-478F-89C5-C8208A7A2F23}"/>
              </a:ext>
            </a:extLst>
          </p:cNvPr>
          <p:cNvSpPr txBox="1"/>
          <p:nvPr/>
        </p:nvSpPr>
        <p:spPr>
          <a:xfrm>
            <a:off x="6041458" y="5732652"/>
            <a:ext cx="6150542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액면 원금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물가반영 증가분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*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연이율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지급 이자</a:t>
            </a:r>
          </a:p>
        </p:txBody>
      </p:sp>
    </p:spTree>
    <p:extLst>
      <p:ext uri="{BB962C8B-B14F-4D97-AF65-F5344CB8AC3E}">
        <p14:creationId xmlns:p14="http://schemas.microsoft.com/office/powerpoint/2010/main" val="38547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774EC-DFB3-4C86-83BA-EFAAFDC816E6}"/>
              </a:ext>
            </a:extLst>
          </p:cNvPr>
          <p:cNvSpPr txBox="1"/>
          <p:nvPr/>
        </p:nvSpPr>
        <p:spPr>
          <a:xfrm>
            <a:off x="656923" y="328777"/>
            <a:ext cx="11374656" cy="284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명목 채권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미국채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과의 비교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인플레이션 방어 시 유리하다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 상승률이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인데 명목 채권의 표면 금리가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 명목 채권 보유자는 그 해 손해를 본 것임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TIPS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보유자는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이율의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보유하더라도 원금에 물가 상승률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더한 금액에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곱해서 이자를 받기에 인플레이션 헤지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디플레이션의 경우에는 </a:t>
            </a:r>
            <a:r>
              <a:rPr lang="ko-KR" altLang="ko-KR" sz="1800" b="1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이자 지급 측면에서는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불리하다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인플레이션 발생 시와 같은 원리로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디플레이션 발생 시에는 원금에서 디플레이션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차감한 금액에 쿠폰 금리를 붙여서 이자를 지급함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D70FF-C2EA-409B-BAC8-F65A063405F5}"/>
              </a:ext>
            </a:extLst>
          </p:cNvPr>
          <p:cNvSpPr txBox="1"/>
          <p:nvPr/>
        </p:nvSpPr>
        <p:spPr>
          <a:xfrm>
            <a:off x="656923" y="3362649"/>
            <a:ext cx="11085895" cy="3413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But,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만기까지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보유시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원금을 나라에서 보장해 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만기까지 계속 보유한다면 중간의 디플레이션 상황에서는 이자 측면의 손해만 보고 만기 시에 원금 상환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만기 전에 매도한다면 원금 손해를 볼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표면 금리가 명목 채권에 비해 낮다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만기까지 보유 시 원금을 보장하며 인플레이션에 따른 차익도 노릴 수 있기에 표면 금리가 같다면 명목 채권보다 유리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심각한 디플레이션이 오지 않는다는 전제 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그렇기에 애초에 표면 이율이 낮게 책정이 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</a:t>
            </a:r>
            <a:r>
              <a:rPr lang="en-US" altLang="ko-KR" sz="1400" kern="1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On March 29, 2019, the 10-year TIPS was auctioned with an interest rate of 0.875%.</a:t>
            </a:r>
            <a:r>
              <a:rPr lang="en-US" altLang="ko-KR" sz="1400" kern="100" spc="85" baseline="30000" dirty="0">
                <a:solidFill>
                  <a:srgbClr val="0000EE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400" kern="10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﻿</a:t>
            </a:r>
            <a:r>
              <a:rPr lang="en-US" altLang="ko-KR" sz="1400" kern="1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On the other hand, the 10-year Treasury note was auctioned March 15, 2019, with an interest rate of 2.625% per year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</a:t>
            </a:r>
            <a:r>
              <a:rPr lang="ko-KR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이러한 금리는 일반적으로 예상 인플레이션율을 고려해 실질 수령 이자액이 명목 채권과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TIPS</a:t>
            </a:r>
            <a:r>
              <a:rPr lang="ko-KR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 같도록 설계됨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(liquidity premium</a:t>
            </a:r>
            <a:r>
              <a:rPr lang="ko-KR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inflation risk premium</a:t>
            </a:r>
            <a:r>
              <a:rPr lang="ko-KR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없거나 아주 미미할 시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BD1FB-150E-459A-B7EA-16A1CEC04EDE}"/>
              </a:ext>
            </a:extLst>
          </p:cNvPr>
          <p:cNvSpPr txBox="1"/>
          <p:nvPr/>
        </p:nvSpPr>
        <p:spPr>
          <a:xfrm>
            <a:off x="504899" y="297487"/>
            <a:ext cx="9035716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세금 문제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반기별로 이자 지급시에 인플레이션을 고려한 원금 증가액은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IRS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Taxable Income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분류됌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만기에 도달하거나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팔기 전까지 원금 수입이 들어오는 게 아님에도 불구하고 원금 증가분에 대해 세금을 걷음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770BA-19C8-42C9-B06C-632A965CF335}"/>
              </a:ext>
            </a:extLst>
          </p:cNvPr>
          <p:cNvSpPr txBox="1"/>
          <p:nvPr/>
        </p:nvSpPr>
        <p:spPr>
          <a:xfrm>
            <a:off x="629117" y="2405420"/>
            <a:ext cx="9150150" cy="145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및 의견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적극적으로 투자한다면 기대 인플레이션보다 실제 인플레이션이 높을 것이라는 전망을 가지고 투자해야 할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지금과 같은 유동성 증대의 시대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자산배분 차원에서 투자한다면 채권 지분을 명목 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나누어 투자해야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A82D0-8DDF-4D58-8AC2-039B289C6272}"/>
              </a:ext>
            </a:extLst>
          </p:cNvPr>
          <p:cNvSpPr txBox="1"/>
          <p:nvPr/>
        </p:nvSpPr>
        <p:spPr>
          <a:xfrm>
            <a:off x="629117" y="3957107"/>
            <a:ext cx="9651733" cy="1356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경제 위기 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금리가 위로 튀는 것이 관측되었기에 경제 위기를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매수 기회로 볼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2008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위기 시에는 명목 채권과 반대의 움직임을 보여줌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위기 시 안전자산으로써 채권의 역할을 하지 못함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금리가 튀는 이유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디플레이션에 대한 공포로 추정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E48685-282D-47A4-B340-986D367132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21" y="357756"/>
            <a:ext cx="4356100" cy="38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33E70-CE28-40D5-9521-94D00176E325}"/>
              </a:ext>
            </a:extLst>
          </p:cNvPr>
          <p:cNvSpPr txBox="1"/>
          <p:nvPr/>
        </p:nvSpPr>
        <p:spPr>
          <a:xfrm>
            <a:off x="5527307" y="761003"/>
            <a:ext cx="6145730" cy="145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 주식 및 명목 채권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하락률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 상승기인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‘50~’90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명목 채권은 쓴맛을 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 연동 채권은 금리가 상승하는 팽창의 시기에 명목 채권만큼 무너지지는 않음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B69A4F-8F52-4BE9-B83D-47B6FCC8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8785"/>
            <a:ext cx="573246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93C82C-2565-4A99-BFA8-DBE4DD8B5A3B}"/>
              </a:ext>
            </a:extLst>
          </p:cNvPr>
          <p:cNvSpPr txBox="1"/>
          <p:nvPr/>
        </p:nvSpPr>
        <p:spPr>
          <a:xfrm>
            <a:off x="906579" y="5732025"/>
            <a:ext cx="614573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명목 채권 금리 그래프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628636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AC5E9-638C-4DE0-B670-FA8E124825A3}"/>
              </a:ext>
            </a:extLst>
          </p:cNvPr>
          <p:cNvSpPr txBox="1"/>
          <p:nvPr/>
        </p:nvSpPr>
        <p:spPr>
          <a:xfrm>
            <a:off x="353943" y="350807"/>
            <a:ext cx="852317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물가연동국채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 인플레이션 헤지 자산의 조합으로 투자해야 할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11D63-2959-4988-9D9F-CEC9144727BE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975125"/>
            <a:ext cx="5731510" cy="29946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20701-521E-445E-ADC3-9B3F1ABCC03B}"/>
              </a:ext>
            </a:extLst>
          </p:cNvPr>
          <p:cNvSpPr txBox="1"/>
          <p:nvPr/>
        </p:nvSpPr>
        <p:spPr>
          <a:xfrm>
            <a:off x="6306152" y="1497765"/>
            <a:ext cx="5731510" cy="194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자산의 인플레이션 베타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beta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인플레이션이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시에 각 자산의 수익률이 얼마나 증가하는지를 측정하는 지표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인플레이션과 비슷한 상관관계를 가지는 금에 비해 수익률이 좋지 않다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인플레이션에 대한 최선의 헤지 포지션은 아님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EBF559-78B0-42FC-AFB1-44CE37A561A8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4090570"/>
            <a:ext cx="5731510" cy="23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293B9-24F4-42CF-8735-4EEE9B69FC50}"/>
              </a:ext>
            </a:extLst>
          </p:cNvPr>
          <p:cNvSpPr txBox="1"/>
          <p:nvPr/>
        </p:nvSpPr>
        <p:spPr>
          <a:xfrm>
            <a:off x="6306152" y="4160037"/>
            <a:ext cx="5638800" cy="2245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자산 조합별 투자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백테스팅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물가연동채권은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‘97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년에 시작한 것이라 가상 데이터라고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97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이전 데이터는 볼 필요 없다고 생각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이후의 결과를 보면 전통 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60/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포폴이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가장 저조한 성적을 보이고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조정된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포폴이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 다음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TIPS +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포폴이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가장 좋은 성적을 보임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(IL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Index-Linked Bonds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물가연동 채권의 다른 명칭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6E9BD-EE82-419C-BC00-50CB754538CC}"/>
              </a:ext>
            </a:extLst>
          </p:cNvPr>
          <p:cNvSpPr txBox="1"/>
          <p:nvPr/>
        </p:nvSpPr>
        <p:spPr>
          <a:xfrm>
            <a:off x="6306152" y="6334722"/>
            <a:ext cx="614573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 인플레이션 헤지 자산과의 적절한 배합 요구됨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E1207-7CEB-4062-A65B-B34759769AB9}"/>
              </a:ext>
            </a:extLst>
          </p:cNvPr>
          <p:cNvSpPr txBox="1"/>
          <p:nvPr/>
        </p:nvSpPr>
        <p:spPr>
          <a:xfrm>
            <a:off x="353943" y="299787"/>
            <a:ext cx="7601552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인플레이션이 와도 금리가 상승하지 않을 시에 투자해야 할 것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15D91-31B6-4F1A-A163-8D37969A55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8" y="760445"/>
            <a:ext cx="6751154" cy="2769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C4E4E2-B362-40CA-A65A-06DE4A5AF4CE}"/>
              </a:ext>
            </a:extLst>
          </p:cNvPr>
          <p:cNvSpPr txBox="1"/>
          <p:nvPr/>
        </p:nvSpPr>
        <p:spPr>
          <a:xfrm>
            <a:off x="566238" y="3625967"/>
            <a:ext cx="789031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&lt;1940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년대 인플레이션에도 불구하고 금리가 유지된 시대 그래프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미 연준의 인플레이션 일부 방조와 유사성이 있어 보임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인플레이션은 진행되고 있지만 고용률은 아직 목표치가 아니기에 금리를 섣불리 올릴 수 없는 상황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이럴 때 명목 채권에 비해 우월한 투자자산으로 전망됨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5622-6005-49ED-8BBB-7682577B705D}"/>
              </a:ext>
            </a:extLst>
          </p:cNvPr>
          <p:cNvSpPr txBox="1"/>
          <p:nvPr/>
        </p:nvSpPr>
        <p:spPr>
          <a:xfrm>
            <a:off x="534202" y="1370289"/>
            <a:ext cx="100728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첨가소화채권이란</a:t>
            </a:r>
            <a:r>
              <a:rPr lang="en-US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자동차</a:t>
            </a:r>
            <a:r>
              <a:rPr lang="en-US" altLang="ko-KR" sz="1800" spc="-75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, </a:t>
            </a:r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주택</a:t>
            </a:r>
            <a:r>
              <a:rPr lang="en-US" altLang="ko-KR" sz="1800" spc="-75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, </a:t>
            </a:r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항공기 구입시나 법인설립 </a:t>
            </a:r>
            <a:r>
              <a:rPr lang="ko-KR" altLang="ko-KR" sz="1800" spc="-75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등기시</a:t>
            </a:r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의무적으로 채권을 사야 한다</a:t>
            </a:r>
            <a:r>
              <a:rPr lang="en-US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도시철도채권과 같이 인허가 등록</a:t>
            </a:r>
            <a:r>
              <a:rPr lang="en-US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</a:t>
            </a:r>
            <a:r>
              <a:rPr lang="ko-KR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면허 등에 반드시 사도록 돼 있는 이런 채권은 강제로 배정되는 방식으로 발행돼 첨가소화채권으로 불린다</a:t>
            </a:r>
            <a:r>
              <a:rPr lang="en-US" altLang="ko-KR" sz="1800" spc="-75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(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국채법에 의하여 세금과 같은 성격을 띠고 있기 때문에 반드시 </a:t>
            </a:r>
            <a:r>
              <a:rPr lang="ko-KR" altLang="ko-KR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구매해야함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.)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바탕" panose="02030600000101010101" pitchFamily="18" charset="-127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첨가소화채권의 종류</a:t>
            </a:r>
            <a:r>
              <a:rPr lang="en-US" altLang="ko-KR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국민주택채권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 1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종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~3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종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서울도시철도채권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지역개발채권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지방도시철도채권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등이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ko-K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ea typeface="Times New Roman" panose="02020603050405020304" pitchFamily="18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국민주택채권</a:t>
            </a:r>
            <a:r>
              <a:rPr lang="en-US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「</a:t>
            </a:r>
            <a:r>
              <a:rPr lang="ko-KR" altLang="ko-KR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주택도시기금법」에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따라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부동산을 산 사람이 소유권 이정 등기를 할 때 부동산 시가 표준액의 일정 비율만큼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매입해야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하는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무기명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면제되는 경우가 있기 하지만 특별한 경우에만 가능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정부나 기관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맑은 고딕" panose="020B0503020000020004" pitchFamily="50" charset="-127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왜</a:t>
            </a:r>
            <a:r>
              <a:rPr lang="en-US" altLang="ko-KR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국민주택사업에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필요한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자금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조달을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위해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발행되는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채권이다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정부가 보금자리 주택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기존주택 매입 임대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기존주택 전세 임대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소년소녀가정 전세 임대 등의 주택 정책을 시행할 때 사용한다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A95E9-62A0-4BAF-9469-90129102B6A1}"/>
              </a:ext>
            </a:extLst>
          </p:cNvPr>
          <p:cNvSpPr txBox="1"/>
          <p:nvPr/>
        </p:nvSpPr>
        <p:spPr>
          <a:xfrm>
            <a:off x="462681" y="167864"/>
            <a:ext cx="572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첨가소화채권</a:t>
            </a:r>
          </a:p>
        </p:txBody>
      </p:sp>
    </p:spTree>
    <p:extLst>
      <p:ext uri="{BB962C8B-B14F-4D97-AF65-F5344CB8AC3E}">
        <p14:creationId xmlns:p14="http://schemas.microsoft.com/office/powerpoint/2010/main" val="34239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7D020-7073-46B2-ABE7-9BBAEFDA93DF}"/>
              </a:ext>
            </a:extLst>
          </p:cNvPr>
          <p:cNvSpPr txBox="1"/>
          <p:nvPr/>
        </p:nvSpPr>
        <p:spPr>
          <a:xfrm>
            <a:off x="495299" y="474345"/>
            <a:ext cx="106238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특징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일반 채권과 비슷하게 만기일자와 이자율이 정해져 있고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만기가 되었을 시 원금과 함께 원금에 따른 이자를 지급받을 수 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국민주택 채권 이자율은 이전에는 약 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10%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정도였지만 현재 약 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1.75%(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세전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)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까지 떨어짐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바탕" panose="02030600000101010101" pitchFamily="18" charset="-127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국민주택채권의 할인</a:t>
            </a:r>
            <a:r>
              <a:rPr lang="en-US" altLang="ko-KR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국민주택채권을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매입하여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보유하면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발행일로부터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 5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년이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되는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상환일에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원리금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연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이자율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 1%,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연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단위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복리계산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상환받게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다만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상환일까지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보유하기보다는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대부분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매입자금의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부담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등의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이유로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매입과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동시에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은행에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할인된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가격으로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매도하게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할인부담금은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일련의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매입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·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매도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과정에서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실제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채권매입자가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부담하게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되는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금액으로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채권매입액에서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은행으로부터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받는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채권매도액을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차감한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금액에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선급이자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세금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등을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가감하여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결정된다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국민주택채권 할인율</a:t>
            </a:r>
            <a:r>
              <a:rPr lang="ko-KR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: </a:t>
            </a:r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4.1783%(2021.04.30)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국민주택채권의 만료</a:t>
            </a:r>
            <a:r>
              <a:rPr lang="en-US" altLang="ko-KR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국민주택채권은 국채에 해당되어 소멸시효가 완성된 채권은 국고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기금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에 귀속되므로 반드시 상환일 또는 소멸시효가 완성되기 전에 상환 받아야 하지만 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2004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년 이후 전자 등록 방식으로 발행되는 채권들이 있어 이 경우에는 자동으로 입금이 되어 소멸시효에 대해 걱정하지 않아도 됨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기명채권은 발행 은행 방문하면 </a:t>
            </a:r>
            <a:r>
              <a:rPr lang="ko-KR" altLang="ko-KR" sz="18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상환가능하지만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무기명채권의 경우 사실상 </a:t>
            </a:r>
            <a:r>
              <a:rPr lang="ko-KR" altLang="ko-KR" sz="18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상환받을</a:t>
            </a:r>
            <a:r>
              <a:rPr lang="ko-KR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수 없다</a:t>
            </a:r>
            <a:r>
              <a:rPr lang="en-US" altLang="ko-K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E904-059C-4AA9-8486-300173D2F4B3}"/>
              </a:ext>
            </a:extLst>
          </p:cNvPr>
          <p:cNvSpPr txBox="1"/>
          <p:nvPr/>
        </p:nvSpPr>
        <p:spPr>
          <a:xfrm>
            <a:off x="353943" y="243658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국민주택채권 부담금 계산</a:t>
            </a:r>
            <a:r>
              <a:rPr lang="en-US" altLang="ko-KR" sz="18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바탕" panose="02030600000101010101" pitchFamily="18" charset="-127"/>
              </a:rPr>
              <a:t>?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630376-2592-4056-8679-72EEAA8B59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031" y="975125"/>
            <a:ext cx="6041878" cy="5502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DBE39-3D19-47C8-9C74-3B89E39949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9933" y="975125"/>
            <a:ext cx="5615439" cy="375996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FCC288C-7802-462D-BB4D-9C9A0A16E7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9673" y="4993341"/>
            <a:ext cx="5605699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0F136-C0D7-4CCB-9468-E1203D9F78B1}"/>
              </a:ext>
            </a:extLst>
          </p:cNvPr>
          <p:cNvSpPr txBox="1"/>
          <p:nvPr/>
        </p:nvSpPr>
        <p:spPr>
          <a:xfrm>
            <a:off x="1531620" y="2274838"/>
            <a:ext cx="9128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만약 서울에서 시가표준액이 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14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억원인 아파트를 사려면 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4340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만원 어치의 채권을 사야 한다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Apple SD Gothic Neo"/>
              <a:buChar char="-"/>
            </a:pP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국민주택채권의 가격도 매일 변한다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큰 폭은 아니지만 어느 정도 등락이 있다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ple SD Gothic Neo"/>
              <a:buChar char="-"/>
            </a:pP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일단 자금여유가 있어 필요한 채권을 샀다면 곧바로 매도하는 것보다 거래가격이 조금이라도 올랐을 때 파는 것이 유리하다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ple SD Gothic Neo"/>
              <a:buChar char="-"/>
            </a:pPr>
            <a:r>
              <a:rPr lang="en-US" altLang="ko-KR" sz="1800" spc="-65" dirty="0">
                <a:solidFill>
                  <a:srgbClr val="3C3E40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올해부터는 국민주택채권 등 소액채권에 대해 </a:t>
            </a:r>
            <a:r>
              <a:rPr lang="ko-KR" altLang="ko-KR" sz="1800" spc="-65" dirty="0" err="1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홈트레이딩시스템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(HTS)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에서도 거래를 할 수 있다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매일매일의 가격변화를 확인할 수 있어 원하는 때에 매도할 수도 있다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ple SD Gothic Neo"/>
              <a:buChar char="-"/>
            </a:pP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증권선물거래소의 </a:t>
            </a:r>
            <a:r>
              <a:rPr lang="ko-KR" altLang="ko-KR" sz="1800" spc="-65" dirty="0" err="1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소액채권집중거래제도를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이용하는 것도 방법이다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증권사에서 별도로 소액채권 전용계좌를 개설하면 된다</a:t>
            </a:r>
            <a:r>
              <a:rPr lang="en-US" altLang="ko-KR" sz="1800" spc="-65" dirty="0">
                <a:solidFill>
                  <a:srgbClr val="3C3E4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759692" y="1899694"/>
            <a:ext cx="771753" cy="8551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919827"/>
            <a:ext cx="8242300" cy="85511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년물 브레이크이븐 금리 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D68C21-3745-4B96-B747-9C46261EEDAB}"/>
              </a:ext>
            </a:extLst>
          </p:cNvPr>
          <p:cNvSpPr/>
          <p:nvPr/>
        </p:nvSpPr>
        <p:spPr>
          <a:xfrm>
            <a:off x="9904396" y="6477802"/>
            <a:ext cx="2184935" cy="3079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EA9AC-B0C5-48B0-85B8-4CED95480DE9}"/>
              </a:ext>
            </a:extLst>
          </p:cNvPr>
          <p:cNvSpPr/>
          <p:nvPr/>
        </p:nvSpPr>
        <p:spPr>
          <a:xfrm>
            <a:off x="2688128" y="1899686"/>
            <a:ext cx="8242300" cy="8551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구조화된 금융 상품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325E10-4DCB-4A57-83F8-449936BE26C9}"/>
              </a:ext>
            </a:extLst>
          </p:cNvPr>
          <p:cNvSpPr/>
          <p:nvPr/>
        </p:nvSpPr>
        <p:spPr>
          <a:xfrm>
            <a:off x="2703016" y="2898932"/>
            <a:ext cx="8242300" cy="855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Treasury Inflation Protected Securities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C8C8F5-F894-4C6D-B432-0F1D5F69A24C}"/>
              </a:ext>
            </a:extLst>
          </p:cNvPr>
          <p:cNvSpPr/>
          <p:nvPr/>
        </p:nvSpPr>
        <p:spPr>
          <a:xfrm>
            <a:off x="2703016" y="3878791"/>
            <a:ext cx="8242300" cy="855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첨가소화채권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C9A634-1795-40A5-8515-1135CFEC2752}"/>
              </a:ext>
            </a:extLst>
          </p:cNvPr>
          <p:cNvSpPr/>
          <p:nvPr/>
        </p:nvSpPr>
        <p:spPr>
          <a:xfrm>
            <a:off x="2703016" y="4878037"/>
            <a:ext cx="8242300" cy="855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COFIX(Cost Of Fund Index) </a:t>
            </a:r>
            <a:r>
              <a:rPr lang="ko-KR" altLang="en-US" sz="1800"/>
              <a:t>금리</a:t>
            </a:r>
            <a:endParaRPr lang="ko-KR" altLang="en-US" sz="1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6443BF-05B3-4DAE-A0A4-27BB5A9D9E3B}"/>
              </a:ext>
            </a:extLst>
          </p:cNvPr>
          <p:cNvSpPr/>
          <p:nvPr/>
        </p:nvSpPr>
        <p:spPr>
          <a:xfrm>
            <a:off x="2703016" y="5884838"/>
            <a:ext cx="8242300" cy="8551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미국 금리가 한국 경제에 미치는 영향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9B69FA-27A4-4AFD-B3E2-C439C4C57CF0}"/>
              </a:ext>
            </a:extLst>
          </p:cNvPr>
          <p:cNvSpPr/>
          <p:nvPr/>
        </p:nvSpPr>
        <p:spPr>
          <a:xfrm>
            <a:off x="1759688" y="919835"/>
            <a:ext cx="771753" cy="8551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C346B1-15FE-4B94-B0F8-859EF81153A1}"/>
              </a:ext>
            </a:extLst>
          </p:cNvPr>
          <p:cNvSpPr/>
          <p:nvPr/>
        </p:nvSpPr>
        <p:spPr>
          <a:xfrm>
            <a:off x="1759690" y="2898940"/>
            <a:ext cx="771753" cy="855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E366BC-17B5-4BEC-9F27-4DD96EEB8E70}"/>
              </a:ext>
            </a:extLst>
          </p:cNvPr>
          <p:cNvSpPr/>
          <p:nvPr/>
        </p:nvSpPr>
        <p:spPr>
          <a:xfrm>
            <a:off x="1759688" y="3898186"/>
            <a:ext cx="771753" cy="855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8AFBED-C529-4524-98BD-CF2520A0482E}"/>
              </a:ext>
            </a:extLst>
          </p:cNvPr>
          <p:cNvSpPr/>
          <p:nvPr/>
        </p:nvSpPr>
        <p:spPr>
          <a:xfrm>
            <a:off x="1759689" y="4897432"/>
            <a:ext cx="771753" cy="855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8D8032-34A2-40E0-B358-5321F92EE855}"/>
              </a:ext>
            </a:extLst>
          </p:cNvPr>
          <p:cNvSpPr/>
          <p:nvPr/>
        </p:nvSpPr>
        <p:spPr>
          <a:xfrm>
            <a:off x="1759688" y="5884838"/>
            <a:ext cx="771753" cy="855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EE9C5F35-FA4E-4202-BE80-09FB7D6DF97E}"/>
              </a:ext>
            </a:extLst>
          </p:cNvPr>
          <p:cNvSpPr txBox="1">
            <a:spLocks/>
          </p:cNvSpPr>
          <p:nvPr/>
        </p:nvSpPr>
        <p:spPr>
          <a:xfrm>
            <a:off x="353943" y="284004"/>
            <a:ext cx="3473918" cy="31826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COFIX(Cost Of Fund Index) </a:t>
            </a:r>
            <a:r>
              <a:rPr lang="ko-KR" altLang="en-US" sz="1400" dirty="0"/>
              <a:t>금리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55478-00D3-4ACB-A521-7F6275A45631}"/>
              </a:ext>
            </a:extLst>
          </p:cNvPr>
          <p:cNvSpPr txBox="1"/>
          <p:nvPr/>
        </p:nvSpPr>
        <p:spPr>
          <a:xfrm>
            <a:off x="838200" y="1507177"/>
            <a:ext cx="979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대한민국 내의 </a:t>
            </a:r>
            <a:r>
              <a:rPr lang="en-US" altLang="ko-KR" dirty="0"/>
              <a:t>8</a:t>
            </a:r>
            <a:r>
              <a:rPr lang="ko-KR" altLang="en-US" dirty="0"/>
              <a:t>개 은행들이 자금조달 관련 정보를 기초로 산출되는 자금조달비용지수로 </a:t>
            </a:r>
            <a:r>
              <a:rPr lang="en-US" altLang="ko-KR" dirty="0"/>
              <a:t>2010</a:t>
            </a:r>
            <a:r>
              <a:rPr lang="ko-KR" altLang="en-US" dirty="0"/>
              <a:t>년부터 산출됨 매달 </a:t>
            </a:r>
            <a:r>
              <a:rPr lang="en-US" altLang="ko-KR" dirty="0"/>
              <a:t>15</a:t>
            </a:r>
            <a:r>
              <a:rPr lang="ko-KR" altLang="en-US" dirty="0"/>
              <a:t>일 오후 </a:t>
            </a:r>
            <a:r>
              <a:rPr lang="en-US" altLang="ko-KR" dirty="0"/>
              <a:t>3</a:t>
            </a:r>
            <a:r>
              <a:rPr lang="ko-KR" altLang="en-US" dirty="0"/>
              <a:t>시에 은행 연합회 홈페이지에 공시된다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F62F1-5CFD-4BB2-8EA8-32A9EBC3ED15}"/>
              </a:ext>
            </a:extLst>
          </p:cNvPr>
          <p:cNvSpPr txBox="1"/>
          <p:nvPr/>
        </p:nvSpPr>
        <p:spPr>
          <a:xfrm>
            <a:off x="1513374" y="2498342"/>
            <a:ext cx="305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은행들은 주로 예금</a:t>
            </a:r>
            <a:r>
              <a:rPr lang="en-US" altLang="ko-KR" dirty="0"/>
              <a:t>, </a:t>
            </a:r>
            <a:r>
              <a:rPr lang="ko-KR" altLang="en-US" dirty="0"/>
              <a:t>적금 등의 금융 상품을 통해 소비자로부터 자금을 조달 받고 이에 상응하는 이자를 지불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5E51A9-8050-4630-8DD8-3F1000BA5B0E}"/>
              </a:ext>
            </a:extLst>
          </p:cNvPr>
          <p:cNvCxnSpPr/>
          <p:nvPr/>
        </p:nvCxnSpPr>
        <p:spPr>
          <a:xfrm>
            <a:off x="4568458" y="3098506"/>
            <a:ext cx="1527542" cy="3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026F29-711C-4999-BAF1-D4F92EBD9876}"/>
              </a:ext>
            </a:extLst>
          </p:cNvPr>
          <p:cNvSpPr txBox="1"/>
          <p:nvPr/>
        </p:nvSpPr>
        <p:spPr>
          <a:xfrm>
            <a:off x="6375132" y="2408845"/>
            <a:ext cx="3055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COFIX</a:t>
            </a:r>
            <a:r>
              <a:rPr lang="ko-KR" altLang="en-US" dirty="0"/>
              <a:t> 금리는 대한민국 시중의 </a:t>
            </a:r>
            <a:r>
              <a:rPr lang="en-US" altLang="ko-KR" dirty="0"/>
              <a:t>8</a:t>
            </a:r>
            <a:r>
              <a:rPr lang="ko-KR" altLang="en-US" dirty="0"/>
              <a:t>개의 은행들이 자금을 조달 받는 수신 상품</a:t>
            </a:r>
            <a:r>
              <a:rPr lang="en-US" altLang="ko-KR" dirty="0"/>
              <a:t>(</a:t>
            </a:r>
            <a:r>
              <a:rPr lang="ko-KR" altLang="en-US" dirty="0"/>
              <a:t>돈을 빌리는 상품</a:t>
            </a:r>
            <a:r>
              <a:rPr lang="en-US" altLang="ko-KR" dirty="0"/>
              <a:t>)</a:t>
            </a:r>
            <a:r>
              <a:rPr lang="ko-KR" altLang="en-US" dirty="0"/>
              <a:t>의 자금조달비용</a:t>
            </a:r>
            <a:r>
              <a:rPr lang="en-US" altLang="ko-KR" dirty="0"/>
              <a:t>(</a:t>
            </a:r>
            <a:r>
              <a:rPr lang="ko-KR" altLang="en-US" dirty="0"/>
              <a:t>이자</a:t>
            </a:r>
            <a:r>
              <a:rPr lang="en-US" altLang="ko-KR" dirty="0"/>
              <a:t>)</a:t>
            </a:r>
            <a:r>
              <a:rPr lang="ko-KR" altLang="en-US" dirty="0"/>
              <a:t>를 가중평균한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53646-399B-4421-AE97-6965D1DBF520}"/>
              </a:ext>
            </a:extLst>
          </p:cNvPr>
          <p:cNvSpPr txBox="1"/>
          <p:nvPr/>
        </p:nvSpPr>
        <p:spPr>
          <a:xfrm>
            <a:off x="953703" y="4107582"/>
            <a:ext cx="1031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COFIX </a:t>
            </a:r>
            <a:r>
              <a:rPr lang="ko-KR" altLang="en-US" dirty="0"/>
              <a:t>금리 정보제공 은행 </a:t>
            </a:r>
            <a:endParaRPr lang="en-US" altLang="ko-KR" dirty="0"/>
          </a:p>
          <a:p>
            <a:r>
              <a:rPr lang="ko-KR" altLang="en-US" dirty="0"/>
              <a:t>시중은행 </a:t>
            </a:r>
            <a:r>
              <a:rPr lang="en-US" altLang="ko-KR" dirty="0"/>
              <a:t>: </a:t>
            </a:r>
            <a:r>
              <a:rPr lang="ko-KR" altLang="en-US" dirty="0"/>
              <a:t>신한은행</a:t>
            </a:r>
            <a:r>
              <a:rPr lang="en-US" altLang="ko-KR" dirty="0"/>
              <a:t>, </a:t>
            </a:r>
            <a:r>
              <a:rPr lang="ko-KR" altLang="en-US" dirty="0"/>
              <a:t>우리은행</a:t>
            </a:r>
            <a:r>
              <a:rPr lang="en-US" altLang="ko-KR" dirty="0"/>
              <a:t>, </a:t>
            </a:r>
            <a:r>
              <a:rPr lang="ko-KR" altLang="en-US" dirty="0"/>
              <a:t>스탠다드차타드</a:t>
            </a:r>
            <a:r>
              <a:rPr lang="en-US" altLang="ko-KR" dirty="0"/>
              <a:t>(SC)</a:t>
            </a:r>
            <a:r>
              <a:rPr lang="ko-KR" altLang="en-US" dirty="0"/>
              <a:t>은행</a:t>
            </a:r>
            <a:r>
              <a:rPr lang="en-US" altLang="ko-KR" dirty="0"/>
              <a:t>, KEB</a:t>
            </a:r>
            <a:r>
              <a:rPr lang="ko-KR" altLang="en-US" dirty="0"/>
              <a:t>하나은행</a:t>
            </a:r>
            <a:r>
              <a:rPr lang="en-US" altLang="ko-KR" dirty="0"/>
              <a:t>, KB</a:t>
            </a:r>
            <a:r>
              <a:rPr lang="ko-KR" altLang="en-US" dirty="0"/>
              <a:t>국민은행</a:t>
            </a:r>
            <a:r>
              <a:rPr lang="en-US" altLang="ko-KR" dirty="0"/>
              <a:t>, </a:t>
            </a:r>
            <a:r>
              <a:rPr lang="ko-KR" altLang="en-US" dirty="0"/>
              <a:t>한국 시티은행</a:t>
            </a:r>
            <a:endParaRPr lang="en-US" altLang="ko-KR" dirty="0"/>
          </a:p>
          <a:p>
            <a:r>
              <a:rPr lang="ko-KR" altLang="en-US" dirty="0"/>
              <a:t>특수은행 </a:t>
            </a:r>
            <a:r>
              <a:rPr lang="en-US" altLang="ko-KR" dirty="0"/>
              <a:t>: IBK</a:t>
            </a:r>
            <a:r>
              <a:rPr lang="ko-KR" altLang="en-US" dirty="0"/>
              <a:t>기업은행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NH</a:t>
            </a:r>
            <a:r>
              <a:rPr lang="ko-KR" altLang="en-US" dirty="0"/>
              <a:t>농협은행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AEE84-A182-46B8-96DC-23D09B4DBAA7}"/>
              </a:ext>
            </a:extLst>
          </p:cNvPr>
          <p:cNvSpPr txBox="1"/>
          <p:nvPr/>
        </p:nvSpPr>
        <p:spPr>
          <a:xfrm>
            <a:off x="910391" y="5243835"/>
            <a:ext cx="961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COFIX</a:t>
            </a:r>
            <a:r>
              <a:rPr lang="ko-KR" altLang="en-US" dirty="0"/>
              <a:t>금리</a:t>
            </a:r>
            <a:r>
              <a:rPr lang="en-US" altLang="ko-KR" dirty="0"/>
              <a:t> </a:t>
            </a:r>
            <a:r>
              <a:rPr lang="ko-KR" altLang="en-US" dirty="0"/>
              <a:t>산정 시 포함되는 수신상품 종류</a:t>
            </a:r>
            <a:endParaRPr lang="en-US" altLang="ko-KR" dirty="0"/>
          </a:p>
          <a:p>
            <a:r>
              <a:rPr lang="ko-KR" altLang="en-US" dirty="0"/>
              <a:t>정기예금</a:t>
            </a:r>
            <a:r>
              <a:rPr lang="en-US" altLang="ko-KR" dirty="0"/>
              <a:t>, </a:t>
            </a:r>
            <a:r>
              <a:rPr lang="ko-KR" altLang="en-US" dirty="0"/>
              <a:t>정기적금</a:t>
            </a:r>
            <a:r>
              <a:rPr lang="en-US" altLang="ko-KR" dirty="0"/>
              <a:t>, </a:t>
            </a:r>
            <a:r>
              <a:rPr lang="ko-KR" altLang="en-US" dirty="0"/>
              <a:t>상호부금</a:t>
            </a:r>
            <a:r>
              <a:rPr lang="en-US" altLang="ko-KR" dirty="0"/>
              <a:t>, </a:t>
            </a:r>
            <a:r>
              <a:rPr lang="ko-KR" altLang="en-US" dirty="0"/>
              <a:t>주택부금</a:t>
            </a:r>
            <a:r>
              <a:rPr lang="en-US" altLang="ko-KR" dirty="0"/>
              <a:t>, </a:t>
            </a:r>
            <a:r>
              <a:rPr lang="ko-KR" altLang="en-US" dirty="0"/>
              <a:t>양도성예금증서</a:t>
            </a:r>
            <a:r>
              <a:rPr lang="en-US" altLang="ko-KR" dirty="0"/>
              <a:t>(CD), </a:t>
            </a:r>
            <a:r>
              <a:rPr lang="ko-KR" altLang="en-US" dirty="0"/>
              <a:t>환매조건부채권</a:t>
            </a:r>
            <a:r>
              <a:rPr lang="en-US" altLang="ko-KR" dirty="0"/>
              <a:t>, </a:t>
            </a:r>
            <a:r>
              <a:rPr lang="ko-KR" altLang="en-US" dirty="0"/>
              <a:t>표지어음</a:t>
            </a:r>
            <a:r>
              <a:rPr lang="en-US" altLang="ko-KR" dirty="0"/>
              <a:t>, </a:t>
            </a:r>
            <a:r>
              <a:rPr lang="ko-KR" altLang="en-US" dirty="0"/>
              <a:t>금융채</a:t>
            </a:r>
            <a:r>
              <a:rPr lang="en-US" altLang="ko-KR" dirty="0"/>
              <a:t>, </a:t>
            </a:r>
            <a:r>
              <a:rPr lang="ko-KR" altLang="en-US" dirty="0"/>
              <a:t>결제성자금</a:t>
            </a:r>
            <a:r>
              <a:rPr lang="en-US" altLang="ko-KR" dirty="0"/>
              <a:t>(</a:t>
            </a:r>
            <a:r>
              <a:rPr lang="ko-KR" altLang="en-US" dirty="0"/>
              <a:t>요구불 예금 및 수시입출금식 예금 등</a:t>
            </a:r>
            <a:r>
              <a:rPr lang="en-US" altLang="ko-KR" dirty="0"/>
              <a:t>), </a:t>
            </a:r>
            <a:r>
              <a:rPr lang="ko-KR" altLang="en-US" dirty="0"/>
              <a:t>기타차입금</a:t>
            </a:r>
            <a:r>
              <a:rPr lang="en-US" altLang="ko-KR" dirty="0"/>
              <a:t>(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한국은행의 차입금</a:t>
            </a:r>
            <a:r>
              <a:rPr lang="en-US" altLang="ko-KR" dirty="0"/>
              <a:t>, </a:t>
            </a:r>
            <a:r>
              <a:rPr lang="ko-KR" altLang="en-US" dirty="0" err="1"/>
              <a:t>후순위채</a:t>
            </a:r>
            <a:r>
              <a:rPr lang="en-US" altLang="ko-KR" dirty="0"/>
              <a:t>, </a:t>
            </a:r>
            <a:r>
              <a:rPr lang="ko-KR" altLang="en-US" dirty="0"/>
              <a:t>전환사채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EA989DB-04D4-43B0-BA6D-F8AAB3F0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COFIX</a:t>
            </a:r>
            <a:r>
              <a:rPr lang="ko-KR" altLang="en-US"/>
              <a:t>금리의 탄생 이유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F2CBC68-29EE-42B4-8ED4-979192811A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482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 </a:t>
            </a:r>
            <a:r>
              <a:rPr lang="ko-KR" altLang="en-US"/>
              <a:t>과거에는 주택담보대출로 </a:t>
            </a:r>
            <a:r>
              <a:rPr lang="en-US" altLang="ko-KR"/>
              <a:t>CD</a:t>
            </a:r>
            <a:r>
              <a:rPr lang="ko-KR" altLang="en-US"/>
              <a:t>금리</a:t>
            </a:r>
            <a:r>
              <a:rPr lang="en-US" altLang="ko-KR"/>
              <a:t>(</a:t>
            </a:r>
            <a:r>
              <a:rPr lang="ko-KR" altLang="en-US"/>
              <a:t>양도성예금 증서</a:t>
            </a:r>
            <a:r>
              <a:rPr lang="en-US" altLang="ko-KR"/>
              <a:t>)</a:t>
            </a:r>
            <a:r>
              <a:rPr lang="ko-KR" altLang="en-US"/>
              <a:t>를 사용했다</a:t>
            </a:r>
            <a:r>
              <a:rPr lang="en-US" altLang="ko-KR"/>
              <a:t>. </a:t>
            </a:r>
            <a:r>
              <a:rPr lang="ko-KR" altLang="en-US"/>
              <a:t>그러나 </a:t>
            </a:r>
            <a:r>
              <a:rPr lang="en-US" altLang="ko-KR"/>
              <a:t>CD</a:t>
            </a:r>
            <a:r>
              <a:rPr lang="ko-KR" altLang="en-US"/>
              <a:t>금리는 은행과 은행끼리 자금을 빌려줄 때 사용하는 금리 </a:t>
            </a:r>
            <a:r>
              <a:rPr lang="en-US" altLang="ko-KR"/>
              <a:t>- </a:t>
            </a:r>
            <a:r>
              <a:rPr lang="ko-KR" altLang="en-US"/>
              <a:t>은행끼리 조작의 가능성이 존재하여 신뢰성이 떨어졌다</a:t>
            </a:r>
            <a:r>
              <a:rPr lang="en-US" altLang="ko-KR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2.</a:t>
            </a:r>
            <a:r>
              <a:rPr lang="ko-KR" altLang="en-US"/>
              <a:t>이런 부분 때문에 자금을 조달하는 상품의 이자 비용을 제대로 반영하는 금리가 필요했다</a:t>
            </a:r>
            <a:r>
              <a:rPr lang="en-US" altLang="ko-KR"/>
              <a:t>. </a:t>
            </a:r>
            <a:r>
              <a:rPr lang="ko-KR" altLang="en-US"/>
              <a:t>그래서 은행의 자금 조달 비용을 가중평균해서 반영하는 </a:t>
            </a:r>
            <a:r>
              <a:rPr lang="en-US" altLang="ko-KR"/>
              <a:t>COFIX</a:t>
            </a:r>
            <a:r>
              <a:rPr lang="ko-KR" altLang="en-US"/>
              <a:t>금리가 탄생했다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E79B282-A247-47D4-9B98-6DF20CE635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COFIX</a:t>
            </a:r>
            <a:r>
              <a:rPr lang="ko-KR" altLang="en-US"/>
              <a:t>의 종류와 활용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865DAFF-D104-407D-9397-01AFA3253E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847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신규취급액기준 </a:t>
            </a:r>
            <a:r>
              <a:rPr lang="en-US" altLang="ko-KR"/>
              <a:t>COFIX : </a:t>
            </a:r>
            <a:r>
              <a:rPr lang="ko-KR" altLang="en-US"/>
              <a:t>은행이 한달간 신규로 취급한 수신상품 금액의 가중평균 금리</a:t>
            </a:r>
            <a:r>
              <a:rPr lang="en-US" altLang="ko-KR"/>
              <a:t>,</a:t>
            </a:r>
            <a:r>
              <a:rPr lang="ko-KR" altLang="en-US"/>
              <a:t>금리의 변동성이 빠르게 반영하여 급락의 폭이 크다</a:t>
            </a:r>
            <a:r>
              <a:rPr lang="en-US" altLang="ko-KR"/>
              <a:t>.</a:t>
            </a:r>
          </a:p>
          <a:p>
            <a:r>
              <a:rPr lang="ko-KR" altLang="en-US"/>
              <a:t>잔액기준 </a:t>
            </a:r>
            <a:r>
              <a:rPr lang="en-US" altLang="ko-KR"/>
              <a:t>COFIX : </a:t>
            </a:r>
            <a:r>
              <a:rPr lang="ko-KR" altLang="en-US"/>
              <a:t>은행이 월말 보유하고 있는 수신상품의 가중평균 금리</a:t>
            </a:r>
            <a:r>
              <a:rPr lang="en-US" altLang="ko-KR"/>
              <a:t>,</a:t>
            </a:r>
            <a:r>
              <a:rPr lang="ko-KR" altLang="en-US"/>
              <a:t>금리의 변동성이 느리게 반영하여 급락의 폭이 작다</a:t>
            </a:r>
            <a:r>
              <a:rPr lang="en-US" altLang="ko-KR"/>
              <a:t>.</a:t>
            </a:r>
          </a:p>
          <a:p>
            <a:r>
              <a:rPr lang="ko-KR" altLang="en-US"/>
              <a:t>단기 </a:t>
            </a:r>
            <a:r>
              <a:rPr lang="en-US" altLang="ko-KR"/>
              <a:t>COFIX : </a:t>
            </a:r>
            <a:r>
              <a:rPr lang="ko-KR" altLang="en-US"/>
              <a:t>은행이 주간 신규로 조달한 만기 </a:t>
            </a:r>
            <a:r>
              <a:rPr lang="en-US" altLang="ko-KR"/>
              <a:t>3</a:t>
            </a:r>
            <a:r>
              <a:rPr lang="ko-KR" altLang="en-US"/>
              <a:t>개월 수신상품 금액의 가중 평균 금리</a:t>
            </a:r>
            <a:r>
              <a:rPr lang="en-US" altLang="ko-KR"/>
              <a:t>-COFIX </a:t>
            </a:r>
            <a:r>
              <a:rPr lang="ko-KR" altLang="en-US"/>
              <a:t>중 금리의 변동을 가장 빠르게 반영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84456-5A8F-4B47-9704-E6B6380D18E2}"/>
              </a:ext>
            </a:extLst>
          </p:cNvPr>
          <p:cNvSpPr txBox="1"/>
          <p:nvPr/>
        </p:nvSpPr>
        <p:spPr>
          <a:xfrm>
            <a:off x="838200" y="495299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금리변동 방향성에 따라 유리한 대출 상품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6501-020D-42B5-ACC7-3ADE147E4A5D}"/>
              </a:ext>
            </a:extLst>
          </p:cNvPr>
          <p:cNvSpPr txBox="1"/>
          <p:nvPr/>
        </p:nvSpPr>
        <p:spPr>
          <a:xfrm>
            <a:off x="838200" y="542890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기준금리 상승 </a:t>
            </a:r>
            <a:r>
              <a:rPr lang="en-US" altLang="ko-KR" dirty="0"/>
              <a:t>: </a:t>
            </a:r>
            <a:r>
              <a:rPr lang="ko-KR" altLang="en-US" dirty="0" err="1"/>
              <a:t>신규취급액기준</a:t>
            </a:r>
            <a:r>
              <a:rPr lang="ko-KR" altLang="en-US" dirty="0"/>
              <a:t> </a:t>
            </a:r>
            <a:r>
              <a:rPr lang="en-US" altLang="ko-KR" dirty="0"/>
              <a:t>COFIX &lt; </a:t>
            </a:r>
            <a:r>
              <a:rPr lang="ko-KR" altLang="en-US" dirty="0"/>
              <a:t>잔액기준 </a:t>
            </a:r>
            <a:r>
              <a:rPr lang="en-US" altLang="ko-KR" dirty="0"/>
              <a:t>COFIX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F652-6702-4498-8924-FB181799507F}"/>
              </a:ext>
            </a:extLst>
          </p:cNvPr>
          <p:cNvSpPr txBox="1"/>
          <p:nvPr/>
        </p:nvSpPr>
        <p:spPr>
          <a:xfrm>
            <a:off x="838200" y="5798235"/>
            <a:ext cx="755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기준금리 하락 </a:t>
            </a:r>
            <a:r>
              <a:rPr lang="en-US" altLang="ko-KR" dirty="0"/>
              <a:t>: </a:t>
            </a:r>
            <a:r>
              <a:rPr lang="ko-KR" altLang="en-US" dirty="0" err="1"/>
              <a:t>신규취급액기준</a:t>
            </a:r>
            <a:r>
              <a:rPr lang="ko-KR" altLang="en-US" dirty="0"/>
              <a:t> </a:t>
            </a:r>
            <a:r>
              <a:rPr lang="en-US" altLang="ko-KR" dirty="0"/>
              <a:t>COFIX &gt; </a:t>
            </a:r>
            <a:r>
              <a:rPr lang="ko-KR" altLang="en-US" dirty="0"/>
              <a:t>잔액기준 </a:t>
            </a:r>
            <a:r>
              <a:rPr lang="en-US" altLang="ko-KR" dirty="0"/>
              <a:t>COFIX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7EFAA-F8A0-436D-A93B-2C64B5016388}"/>
              </a:ext>
            </a:extLst>
          </p:cNvPr>
          <p:cNvSpPr txBox="1"/>
          <p:nvPr/>
        </p:nvSpPr>
        <p:spPr>
          <a:xfrm>
            <a:off x="838200" y="6167567"/>
            <a:ext cx="755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단기 </a:t>
            </a:r>
            <a:r>
              <a:rPr lang="en-US" altLang="ko-KR" dirty="0"/>
              <a:t>COFIX</a:t>
            </a:r>
            <a:r>
              <a:rPr lang="ko-KR" altLang="en-US" dirty="0"/>
              <a:t>는 한달에 한번 공시되기 때문에 직접적인 비교가 힘들다</a:t>
            </a:r>
          </a:p>
        </p:txBody>
      </p:sp>
    </p:spTree>
    <p:extLst>
      <p:ext uri="{BB962C8B-B14F-4D97-AF65-F5344CB8AC3E}">
        <p14:creationId xmlns:p14="http://schemas.microsoft.com/office/powerpoint/2010/main" val="39390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2D0E32-D080-48A5-941F-8C67A4B8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579899"/>
            <a:ext cx="7343775" cy="1781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6268D7-2331-4899-9246-15313C1E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694188"/>
            <a:ext cx="6707188" cy="1826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B2FC7B-2EEF-4701-BDE0-AC5600E2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4729274"/>
            <a:ext cx="7707313" cy="16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906F5-5B08-4565-8251-A99DABC3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472674"/>
            <a:ext cx="10125075" cy="459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4B8E8-A5C7-43B1-AD9B-A4D5DBF26556}"/>
              </a:ext>
            </a:extLst>
          </p:cNvPr>
          <p:cNvSpPr txBox="1"/>
          <p:nvPr/>
        </p:nvSpPr>
        <p:spPr>
          <a:xfrm>
            <a:off x="1904999" y="5066899"/>
            <a:ext cx="91392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일반적으로 잔액 수치가 가장 높은 금리를 가지고 있으며 단기 수치가 가장 낮은 금리를 가지고 있었습니다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왜냐하면 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2013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년부터는 금리가 하락했기 때문이다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매주 수치가 최신화 되는 단기 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COFIX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ko-KR" altLang="en-US" dirty="0">
                <a:solidFill>
                  <a:srgbClr val="353535"/>
                </a:solidFill>
                <a:latin typeface="Arial" panose="020B0604020202020204" pitchFamily="34" charset="0"/>
              </a:rPr>
              <a:t>기준금리가 낮으면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 낮은 금리를 보유할 수 밖에 없다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하지만  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2019</a:t>
            </a:r>
            <a:r>
              <a:rPr lang="ko-KR" altLang="en-US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년을 기준으로 금리 상승기에 접어들게 되면 변동에 덜 민감한 잔액 수치가 가장 낮아질 수도 있다</a:t>
            </a:r>
            <a:r>
              <a:rPr lang="en-US" altLang="ko-KR" b="0" i="0" dirty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2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3AB3-416D-4C55-8730-C2FC8B228A8A}"/>
              </a:ext>
            </a:extLst>
          </p:cNvPr>
          <p:cNvSpPr txBox="1"/>
          <p:nvPr/>
        </p:nvSpPr>
        <p:spPr>
          <a:xfrm>
            <a:off x="177800" y="258470"/>
            <a:ext cx="66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 금리가 한국 경제에 미치는 영향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90336-1D2C-4F3E-98D7-614AC53BC9B1}"/>
              </a:ext>
            </a:extLst>
          </p:cNvPr>
          <p:cNvSpPr txBox="1"/>
          <p:nvPr/>
        </p:nvSpPr>
        <p:spPr>
          <a:xfrm>
            <a:off x="481263" y="1164657"/>
            <a:ext cx="685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미 금리는 한국 실물경제 성장에 영향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미국 내 소비에 영향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미국 내 소비는 우리나라 수출과 연계됨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2BC9-D5A4-4085-81BB-EB1FEA3E1E31}"/>
              </a:ext>
            </a:extLst>
          </p:cNvPr>
          <p:cNvSpPr txBox="1"/>
          <p:nvPr/>
        </p:nvSpPr>
        <p:spPr>
          <a:xfrm>
            <a:off x="481263" y="2228671"/>
            <a:ext cx="873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</a:t>
            </a:r>
            <a:r>
              <a:rPr lang="en-US" altLang="ko-KR" dirty="0"/>
              <a:t>GDP </a:t>
            </a:r>
            <a:r>
              <a:rPr lang="ko-KR" altLang="en-US" dirty="0"/>
              <a:t>성장 </a:t>
            </a:r>
            <a:r>
              <a:rPr lang="en-US" altLang="ko-KR" dirty="0"/>
              <a:t>= C(</a:t>
            </a:r>
            <a:r>
              <a:rPr lang="ko-KR" altLang="en-US" dirty="0"/>
              <a:t>소비</a:t>
            </a:r>
            <a:r>
              <a:rPr lang="en-US" altLang="ko-KR" dirty="0"/>
              <a:t>) + I(</a:t>
            </a:r>
            <a:r>
              <a:rPr lang="ko-KR" altLang="en-US" dirty="0"/>
              <a:t>투자</a:t>
            </a:r>
            <a:r>
              <a:rPr lang="en-US" altLang="ko-KR" dirty="0"/>
              <a:t>) + X(</a:t>
            </a:r>
            <a:r>
              <a:rPr lang="ko-KR" altLang="en-US" dirty="0"/>
              <a:t>수출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일반적으로 투자로 가장 먼저 성장함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투자로 만들어진 제품을 내수시장</a:t>
            </a:r>
            <a:r>
              <a:rPr lang="en-US" altLang="ko-KR" dirty="0"/>
              <a:t>(</a:t>
            </a:r>
            <a:r>
              <a:rPr lang="ko-KR" altLang="en-US" dirty="0"/>
              <a:t>소비</a:t>
            </a:r>
            <a:r>
              <a:rPr lang="en-US" altLang="ko-KR" dirty="0"/>
              <a:t>), </a:t>
            </a:r>
            <a:r>
              <a:rPr lang="ko-KR" altLang="en-US" dirty="0"/>
              <a:t>해외시장</a:t>
            </a:r>
            <a:r>
              <a:rPr lang="en-US" altLang="ko-KR" dirty="0"/>
              <a:t>(</a:t>
            </a:r>
            <a:r>
              <a:rPr lang="ko-KR" altLang="en-US" dirty="0"/>
              <a:t>수출</a:t>
            </a:r>
            <a:r>
              <a:rPr lang="en-US" altLang="ko-KR" dirty="0"/>
              <a:t>)</a:t>
            </a:r>
            <a:r>
              <a:rPr lang="ko-KR" altLang="en-US" dirty="0"/>
              <a:t>에 판매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우리나라는 경제규모가 작아 소비보다 수출 비중이 크며</a:t>
            </a:r>
            <a:r>
              <a:rPr lang="en-US" altLang="ko-KR" dirty="0"/>
              <a:t>, </a:t>
            </a:r>
            <a:r>
              <a:rPr lang="ko-KR" altLang="en-US" dirty="0"/>
              <a:t>미국은 주 수출국임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3CAEC-F6E1-4E47-A6CC-DF9BA1723FA4}"/>
              </a:ext>
            </a:extLst>
          </p:cNvPr>
          <p:cNvSpPr txBox="1"/>
          <p:nvPr/>
        </p:nvSpPr>
        <p:spPr>
          <a:xfrm>
            <a:off x="481263" y="3767574"/>
            <a:ext cx="821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 </a:t>
            </a:r>
            <a:r>
              <a:rPr lang="en-US" altLang="ko-KR" dirty="0"/>
              <a:t>GDP </a:t>
            </a:r>
            <a:r>
              <a:rPr lang="ko-KR" altLang="en-US" dirty="0"/>
              <a:t>성장 </a:t>
            </a:r>
            <a:r>
              <a:rPr lang="en-US" altLang="ko-KR" dirty="0"/>
              <a:t>= C + I + X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미국의 경우 </a:t>
            </a:r>
            <a:r>
              <a:rPr lang="en-US" altLang="ko-KR" dirty="0"/>
              <a:t>C(</a:t>
            </a:r>
            <a:r>
              <a:rPr lang="ko-KR" altLang="en-US" dirty="0"/>
              <a:t>소비</a:t>
            </a:r>
            <a:r>
              <a:rPr lang="en-US" altLang="ko-KR" dirty="0"/>
              <a:t>)</a:t>
            </a:r>
            <a:r>
              <a:rPr lang="ko-KR" altLang="en-US" dirty="0"/>
              <a:t>가 전체 성장의 약 </a:t>
            </a:r>
            <a:r>
              <a:rPr lang="en-US" altLang="ko-KR" dirty="0"/>
              <a:t>70% </a:t>
            </a:r>
            <a:r>
              <a:rPr lang="ko-KR" altLang="en-US" dirty="0"/>
              <a:t>차지할 정도로 내수 시장이 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미국의 소비에 한국의 수출이 직접적으로 영향을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53E8-E553-442C-85D9-337750C7A7D4}"/>
              </a:ext>
            </a:extLst>
          </p:cNvPr>
          <p:cNvSpPr txBox="1"/>
          <p:nvPr/>
        </p:nvSpPr>
        <p:spPr>
          <a:xfrm>
            <a:off x="481263" y="4845204"/>
            <a:ext cx="906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소비는 가처분소득으로부터 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가처분소득 </a:t>
            </a:r>
            <a:r>
              <a:rPr lang="en-US" altLang="ko-KR" dirty="0"/>
              <a:t>= </a:t>
            </a:r>
            <a:r>
              <a:rPr lang="ko-KR" altLang="en-US" dirty="0"/>
              <a:t>임금 </a:t>
            </a:r>
            <a:r>
              <a:rPr lang="en-US" altLang="ko-KR" dirty="0"/>
              <a:t>– </a:t>
            </a:r>
            <a:r>
              <a:rPr lang="ko-KR" altLang="en-US" dirty="0"/>
              <a:t>이자 </a:t>
            </a:r>
            <a:r>
              <a:rPr lang="en-US" altLang="ko-KR" dirty="0"/>
              <a:t>– </a:t>
            </a:r>
            <a:r>
              <a:rPr lang="ko-KR" altLang="en-US" dirty="0"/>
              <a:t>고정생활비</a:t>
            </a:r>
            <a:endParaRPr lang="en-US" altLang="ko-KR" dirty="0"/>
          </a:p>
          <a:p>
            <a:r>
              <a:rPr lang="ko-KR" altLang="en-US" dirty="0"/>
              <a:t>임금 </a:t>
            </a:r>
            <a:r>
              <a:rPr lang="en-US" altLang="ko-KR" dirty="0"/>
              <a:t>&lt;- </a:t>
            </a:r>
            <a:r>
              <a:rPr lang="ko-KR" altLang="en-US" dirty="0"/>
              <a:t>미국 고용지표</a:t>
            </a:r>
            <a:endParaRPr lang="en-US" altLang="ko-KR" dirty="0"/>
          </a:p>
          <a:p>
            <a:r>
              <a:rPr lang="ko-KR" altLang="en-US" dirty="0"/>
              <a:t>이자 </a:t>
            </a:r>
            <a:r>
              <a:rPr lang="en-US" altLang="ko-KR" dirty="0"/>
              <a:t>&lt;- </a:t>
            </a:r>
            <a:r>
              <a:rPr lang="ko-KR" altLang="en-US" dirty="0"/>
              <a:t>미국 기준금리</a:t>
            </a:r>
            <a:endParaRPr lang="en-US" altLang="ko-KR" dirty="0"/>
          </a:p>
          <a:p>
            <a:r>
              <a:rPr lang="ko-KR" altLang="en-US" dirty="0"/>
              <a:t>생활비 </a:t>
            </a:r>
            <a:r>
              <a:rPr lang="en-US" altLang="ko-KR" dirty="0"/>
              <a:t>&lt;- </a:t>
            </a:r>
            <a:r>
              <a:rPr lang="ko-KR" altLang="en-US" dirty="0"/>
              <a:t>미국 물가지표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위 세가지 지표가 한국 실물 경제에 영향을 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8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FAD5F-2F31-475D-B155-88CFD68B424D}"/>
              </a:ext>
            </a:extLst>
          </p:cNvPr>
          <p:cNvSpPr txBox="1"/>
          <p:nvPr/>
        </p:nvSpPr>
        <p:spPr>
          <a:xfrm>
            <a:off x="177800" y="258470"/>
            <a:ext cx="66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 금리가 한국 경제에 미치는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65F8C-1A02-497E-844E-87DB59D974EF}"/>
              </a:ext>
            </a:extLst>
          </p:cNvPr>
          <p:cNvSpPr txBox="1"/>
          <p:nvPr/>
        </p:nvSpPr>
        <p:spPr>
          <a:xfrm>
            <a:off x="481263" y="1164657"/>
            <a:ext cx="685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미 금리는 한국 금융시장에 영향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미국 금리가 외국인 투자자들의 국내 투자 여부 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B82F2-2577-4D74-849C-08F80FF3E7C9}"/>
              </a:ext>
            </a:extLst>
          </p:cNvPr>
          <p:cNvSpPr txBox="1"/>
          <p:nvPr/>
        </p:nvSpPr>
        <p:spPr>
          <a:xfrm>
            <a:off x="481263" y="2195853"/>
            <a:ext cx="1066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금융시장에는 외국인 투자자의 영향력이 큼</a:t>
            </a:r>
            <a:r>
              <a:rPr lang="en-US" altLang="ko-KR" dirty="0"/>
              <a:t>. </a:t>
            </a:r>
            <a:r>
              <a:rPr lang="ko-KR" altLang="en-US" dirty="0"/>
              <a:t>이 중에서도 미국 투자자들이 높은 비중을 차지함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5FEBE-15FC-4BF3-949A-6CBF4467DF8F}"/>
              </a:ext>
            </a:extLst>
          </p:cNvPr>
          <p:cNvSpPr txBox="1"/>
          <p:nvPr/>
        </p:nvSpPr>
        <p:spPr>
          <a:xfrm>
            <a:off x="481262" y="3061777"/>
            <a:ext cx="1066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금리</a:t>
            </a:r>
            <a:r>
              <a:rPr lang="en-US" altLang="ko-KR" dirty="0"/>
              <a:t> </a:t>
            </a:r>
            <a:r>
              <a:rPr lang="ko-KR" altLang="en-US" dirty="0"/>
              <a:t>상승 </a:t>
            </a:r>
            <a:r>
              <a:rPr lang="en-US" altLang="ko-KR" dirty="0"/>
              <a:t>-&gt; (</a:t>
            </a:r>
            <a:r>
              <a:rPr lang="ko-KR" altLang="en-US" dirty="0"/>
              <a:t>차입 투자자</a:t>
            </a:r>
            <a:r>
              <a:rPr lang="en-US" altLang="ko-KR" dirty="0"/>
              <a:t>) </a:t>
            </a:r>
            <a:r>
              <a:rPr lang="ko-KR" altLang="en-US" dirty="0"/>
              <a:t>차입금 상환액에 대한 부담으로 투자 축소</a:t>
            </a:r>
            <a:endParaRPr lang="en-US" altLang="ko-KR" dirty="0"/>
          </a:p>
          <a:p>
            <a:r>
              <a:rPr lang="en-US" altLang="ko-KR" dirty="0"/>
              <a:t>                    -&gt; (</a:t>
            </a:r>
            <a:r>
              <a:rPr lang="ko-KR" altLang="en-US" dirty="0"/>
              <a:t>일반 투자자</a:t>
            </a:r>
            <a:r>
              <a:rPr lang="en-US" altLang="ko-KR" dirty="0"/>
              <a:t>) </a:t>
            </a:r>
            <a:r>
              <a:rPr lang="ko-KR" altLang="en-US" dirty="0"/>
              <a:t>국내 금리가 높으면 해외 투자 줄임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5F911-7DD7-43D2-A363-3FC51242CD5D}"/>
              </a:ext>
            </a:extLst>
          </p:cNvPr>
          <p:cNvSpPr txBox="1"/>
          <p:nvPr/>
        </p:nvSpPr>
        <p:spPr>
          <a:xfrm>
            <a:off x="481262" y="4241661"/>
            <a:ext cx="1019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 금리 </a:t>
            </a:r>
            <a:r>
              <a:rPr lang="en-US" altLang="ko-KR" dirty="0"/>
              <a:t>&gt; </a:t>
            </a:r>
            <a:r>
              <a:rPr lang="ko-KR" altLang="en-US" dirty="0"/>
              <a:t>한국 금리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외국인 투자자들이 한국에서 주식</a:t>
            </a:r>
            <a:r>
              <a:rPr lang="en-US" altLang="ko-KR" dirty="0"/>
              <a:t>, </a:t>
            </a:r>
            <a:r>
              <a:rPr lang="ko-KR" altLang="en-US" dirty="0"/>
              <a:t>채권 </a:t>
            </a:r>
            <a:r>
              <a:rPr lang="ko-KR" altLang="en-US" dirty="0" err="1"/>
              <a:t>팔음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국내 금융시장 지수 하락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외국인 투자자들이 팔은 자산으로 받은 원화를 달러로 환전함</a:t>
            </a:r>
            <a:r>
              <a:rPr lang="en-US" altLang="ko-KR" dirty="0"/>
              <a:t> -&gt; </a:t>
            </a:r>
            <a:r>
              <a:rPr lang="ko-KR" altLang="en-US" dirty="0"/>
              <a:t>원가 가치 하락 </a:t>
            </a:r>
            <a:r>
              <a:rPr lang="en-US" altLang="ko-KR" dirty="0"/>
              <a:t>/ </a:t>
            </a:r>
            <a:r>
              <a:rPr lang="ko-KR" altLang="en-US" dirty="0"/>
              <a:t>달러 가치 상승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4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2721627" y="2498067"/>
            <a:ext cx="7413775" cy="2489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800" spc="-150" dirty="0">
                <a:solidFill>
                  <a:schemeClr val="bg1"/>
                </a:solidFill>
              </a:rPr>
              <a:t>감사합니다</a:t>
            </a:r>
            <a:endParaRPr lang="en-US" altLang="ko-KR" sz="4800" spc="-15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endParaRPr lang="en-US" altLang="ko-KR" sz="4800" spc="-15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endParaRPr lang="ko-KR" altLang="en-US" sz="4800" i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EABF6E-4D1C-4C0D-AC39-4A87CADDC529}"/>
              </a:ext>
            </a:extLst>
          </p:cNvPr>
          <p:cNvSpPr/>
          <p:nvPr/>
        </p:nvSpPr>
        <p:spPr>
          <a:xfrm>
            <a:off x="9977542" y="6525928"/>
            <a:ext cx="2191352" cy="250257"/>
          </a:xfrm>
          <a:prstGeom prst="rect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F7E5F-D535-426A-9280-3BB37F8CA9D7}"/>
              </a:ext>
            </a:extLst>
          </p:cNvPr>
          <p:cNvSpPr txBox="1"/>
          <p:nvPr/>
        </p:nvSpPr>
        <p:spPr>
          <a:xfrm>
            <a:off x="353943" y="296246"/>
            <a:ext cx="8369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브레이크이븐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금리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(10-Year Breakeven Inflation Rate)&gt;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27E6F1-C000-4920-BD87-087735A6E139}"/>
              </a:ext>
            </a:extLst>
          </p:cNvPr>
          <p:cNvSpPr txBox="1"/>
          <p:nvPr/>
        </p:nvSpPr>
        <p:spPr>
          <a:xfrm>
            <a:off x="668955" y="1520311"/>
            <a:ext cx="9745579" cy="4035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 개요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미 국채 금리에서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물가연동채권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금리를 차감한 값으로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시장의 다가올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년에 대한 평균 기대 인플레이션율을 반영한다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 특징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이론적으로 미국의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 인플레이션율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소비자가격지수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(CPI)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산정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평균이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브레이크이븐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금리와 같다면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미 국채의 실질 이자수익은 같다고 볼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투자자는 인플레이션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 일 것으로 기대하면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투자하고 반대의 경우 국채에 투자하게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기대하는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평균 인플레이션이 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금리와 같다면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국채와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취사선택하여 투자하는 메리트는 사라진다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인플레이션과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금리와의 차이에는 다양한 원인이 있을 수 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들자면 인플레이션을 산출하는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계절적인 변동성과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2008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금융위기 때와 같은 경기침체기에 발생하는 괴리를 들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차트 통해 확인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6F211C-A75A-4E44-B080-141E0DB41961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0880" y="261891"/>
            <a:ext cx="7730240" cy="3167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38BE8-8DBB-4D4A-8BD1-FD4472ED0470}"/>
              </a:ext>
            </a:extLst>
          </p:cNvPr>
          <p:cNvSpPr txBox="1"/>
          <p:nvPr/>
        </p:nvSpPr>
        <p:spPr>
          <a:xfrm>
            <a:off x="2035341" y="3951411"/>
            <a:ext cx="8408069" cy="264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상대적으로 단기 지표인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추정해 볼 수 있는 실제 인플레이션과의 괴리가 더 큰 것을 통해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계절적 변동성의 영향을 확인할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시장의 과민반응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경기 침체기 진입 시의 채권 과매수와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TIPS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과매도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기대인플레이션 평균이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수 없다는 컨센서스 형성에 급격한 반등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인해 실제 인플레이션과의 괴리가 발생하며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특징으로 인해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실제 인플레이션에 대한 선행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지표로 작용하기도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관찰을 통해 현시점에서 실제 인플레이션이 더 상승할 것이라는 예측이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18B5F-5C52-4A7D-B0AE-730612D21856}"/>
              </a:ext>
            </a:extLst>
          </p:cNvPr>
          <p:cNvSpPr txBox="1"/>
          <p:nvPr/>
        </p:nvSpPr>
        <p:spPr>
          <a:xfrm>
            <a:off x="2035341" y="3487540"/>
            <a:ext cx="614573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인플레이션과의 차이 및 최근 트렌드</a:t>
            </a:r>
          </a:p>
        </p:txBody>
      </p:sp>
    </p:spTree>
    <p:extLst>
      <p:ext uri="{BB962C8B-B14F-4D97-AF65-F5344CB8AC3E}">
        <p14:creationId xmlns:p14="http://schemas.microsoft.com/office/powerpoint/2010/main" val="37448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C7C98-C41F-4ED8-8E36-71E8EAD71628}"/>
              </a:ext>
            </a:extLst>
          </p:cNvPr>
          <p:cNvSpPr txBox="1"/>
          <p:nvPr/>
        </p:nvSpPr>
        <p:spPr>
          <a:xfrm>
            <a:off x="276031" y="219969"/>
            <a:ext cx="615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Structured Financial instruments </a:t>
            </a:r>
            <a:r>
              <a:rPr lang="en-US" altLang="ko-KR" sz="1400" dirty="0"/>
              <a:t>(</a:t>
            </a:r>
            <a:r>
              <a:rPr lang="ko-KR" altLang="en-US" sz="1400" dirty="0"/>
              <a:t>구조화된 금융 상품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C1FD195-849D-4CF7-8328-90AD7851BFB3}"/>
              </a:ext>
            </a:extLst>
          </p:cNvPr>
          <p:cNvSpPr txBox="1">
            <a:spLocks/>
          </p:cNvSpPr>
          <p:nvPr/>
        </p:nvSpPr>
        <p:spPr>
          <a:xfrm>
            <a:off x="770823" y="1412944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Structured = Engineering</a:t>
            </a:r>
            <a:r>
              <a:rPr lang="ko-KR" altLang="en-US" sz="2000"/>
              <a:t>이 들어간</a:t>
            </a:r>
            <a:endParaRPr lang="en-US" altLang="ko-KR" sz="2000"/>
          </a:p>
          <a:p>
            <a:r>
              <a:rPr lang="en-US" sz="2000"/>
              <a:t>Financial Instruments = </a:t>
            </a:r>
            <a:r>
              <a:rPr lang="ko-KR" altLang="en-US" sz="2000"/>
              <a:t>금융상품</a:t>
            </a:r>
            <a:endParaRPr lang="en-US" altLang="ko-KR" sz="2000"/>
          </a:p>
          <a:p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To</a:t>
            </a:r>
            <a:r>
              <a:rPr lang="ko-KR" altLang="en-US" sz="2000"/>
              <a:t> </a:t>
            </a:r>
            <a:r>
              <a:rPr lang="en-US" altLang="ko-KR" sz="2000">
                <a:highlight>
                  <a:srgbClr val="FFFF00"/>
                </a:highlight>
              </a:rPr>
              <a:t>change</a:t>
            </a:r>
            <a:r>
              <a:rPr lang="ko-KR" altLang="en-US" sz="2000">
                <a:highlight>
                  <a:srgbClr val="FFFF00"/>
                </a:highlight>
              </a:rPr>
              <a:t> </a:t>
            </a:r>
            <a:r>
              <a:rPr lang="en-US" altLang="ko-KR" sz="2000">
                <a:highlight>
                  <a:srgbClr val="FFFF00"/>
                </a:highlight>
              </a:rPr>
              <a:t>risk</a:t>
            </a:r>
            <a:r>
              <a:rPr lang="ko-KR" altLang="en-US" sz="2000">
                <a:highlight>
                  <a:srgbClr val="FFFF00"/>
                </a:highlight>
              </a:rPr>
              <a:t> </a:t>
            </a:r>
            <a:r>
              <a:rPr lang="en-US" altLang="ko-KR" sz="2000">
                <a:highlight>
                  <a:srgbClr val="FFFF00"/>
                </a:highlight>
              </a:rPr>
              <a:t>profile </a:t>
            </a:r>
            <a:r>
              <a:rPr lang="en-US" altLang="ko-KR" sz="2000"/>
              <a:t>of </a:t>
            </a:r>
            <a:r>
              <a:rPr lang="en-US" altLang="ko-KR" sz="2000">
                <a:highlight>
                  <a:srgbClr val="FFFF00"/>
                </a:highlight>
              </a:rPr>
              <a:t>an underlying debt security</a:t>
            </a:r>
            <a:r>
              <a:rPr lang="en-US" altLang="ko-KR" sz="2000"/>
              <a:t>, often by combining a debt security with a derivative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= </a:t>
            </a:r>
            <a:r>
              <a:rPr lang="ko-KR" altLang="en-US" sz="2000"/>
              <a:t>파생상품 등을 이용하여 본질적인 현금흐름을 바꿈으로써 채권의 위험에 변화를 준 금융상품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= </a:t>
            </a:r>
            <a:r>
              <a:rPr lang="ko-KR" altLang="en-US" sz="2000"/>
              <a:t>채권의 위험을 재분배한 금융상품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PPT</a:t>
            </a:r>
            <a:r>
              <a:rPr lang="ko-KR" altLang="en-US" sz="2000"/>
              <a:t>에서 제시되는 것  외에 </a:t>
            </a:r>
            <a:r>
              <a:rPr lang="en-US" altLang="ko-KR" sz="2000"/>
              <a:t>ABS, CDO</a:t>
            </a:r>
            <a:r>
              <a:rPr lang="ko-KR" altLang="en-US" sz="2000"/>
              <a:t>도 있다</a:t>
            </a:r>
            <a:r>
              <a:rPr lang="en-US" altLang="ko-KR" sz="200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349CA49-6470-427A-BD45-2EFB1761B527}"/>
              </a:ext>
            </a:extLst>
          </p:cNvPr>
          <p:cNvSpPr txBox="1">
            <a:spLocks/>
          </p:cNvSpPr>
          <p:nvPr/>
        </p:nvSpPr>
        <p:spPr>
          <a:xfrm>
            <a:off x="1008184" y="228936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b="1"/>
              <a:t>1. Yield Enhancement Instruments</a:t>
            </a:r>
            <a:br>
              <a:rPr lang="en-US" sz="3700" b="1"/>
            </a:br>
            <a:r>
              <a:rPr lang="en-US" sz="3200" b="1"/>
              <a:t>(</a:t>
            </a:r>
            <a:r>
              <a:rPr lang="ko-KR" altLang="en-US" sz="3200" b="1"/>
              <a:t>수익률</a:t>
            </a:r>
            <a:r>
              <a:rPr lang="en-US" sz="3200" b="1"/>
              <a:t> </a:t>
            </a:r>
            <a:r>
              <a:rPr lang="ko-KR" altLang="en-US" sz="3200" b="1"/>
              <a:t>향상 상품</a:t>
            </a:r>
            <a:r>
              <a:rPr lang="en-US" altLang="ko-KR" sz="3200" b="1"/>
              <a:t>)</a:t>
            </a:r>
            <a:endParaRPr lang="en-US" sz="3700" b="1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FFE0AE7B-4164-49E9-AF56-FBE6C5B7F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90" y="1379280"/>
            <a:ext cx="7337372" cy="320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BD7A2-B6E3-41F5-99BA-83B54D5744E8}"/>
              </a:ext>
            </a:extLst>
          </p:cNvPr>
          <p:cNvSpPr txBox="1"/>
          <p:nvPr/>
        </p:nvSpPr>
        <p:spPr>
          <a:xfrm>
            <a:off x="9352237" y="3431219"/>
            <a:ext cx="2839763" cy="94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highlight>
                  <a:srgbClr val="FFFF00"/>
                </a:highlight>
              </a:rPr>
              <a:t>CLN</a:t>
            </a:r>
            <a:r>
              <a:rPr lang="ko-KR" altLang="en-US" sz="1400" dirty="0">
                <a:highlight>
                  <a:srgbClr val="FFFF00"/>
                </a:highlight>
              </a:rPr>
              <a:t>의 </a:t>
            </a:r>
            <a:r>
              <a:rPr lang="en-US" altLang="ko-KR" sz="1400" dirty="0">
                <a:highlight>
                  <a:srgbClr val="FFFF00"/>
                </a:highlight>
              </a:rPr>
              <a:t>Yield </a:t>
            </a:r>
            <a:r>
              <a:rPr lang="en-US" altLang="ko-KR" sz="1400" dirty="0"/>
              <a:t>=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 Straight Bond(</a:t>
            </a:r>
            <a:r>
              <a:rPr lang="ko-KR" altLang="en-US" sz="1400" dirty="0"/>
              <a:t>일반 채권</a:t>
            </a:r>
            <a:r>
              <a:rPr lang="en-US" altLang="ko-KR" sz="1400" dirty="0"/>
              <a:t>) Yield + CDS Premium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79A6C-F277-4A85-B829-5CD3FB50B060}"/>
              </a:ext>
            </a:extLst>
          </p:cNvPr>
          <p:cNvSpPr txBox="1"/>
          <p:nvPr/>
        </p:nvSpPr>
        <p:spPr>
          <a:xfrm>
            <a:off x="241542" y="4880757"/>
            <a:ext cx="1177833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b="1" dirty="0"/>
              <a:t>[Properties]</a:t>
            </a:r>
            <a:endParaRPr lang="en-US" altLang="ko-KR" sz="1800" dirty="0"/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ko-KR" altLang="en-US" sz="1800" dirty="0"/>
              <a:t>신용연계채권을 구매한 투자자는 준거자산의 신용위험을 부담하는 것에 대한 대가로 추가적인 수익률을 얻을 수 있다</a:t>
            </a:r>
            <a:r>
              <a:rPr lang="en-US" altLang="ko-KR" sz="1800" dirty="0"/>
              <a:t>.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1800" dirty="0"/>
              <a:t>따라서 직접 한국기업 해외발행채권을 사는 것과 비교했을 때 </a:t>
            </a:r>
            <a:r>
              <a:rPr lang="ko-KR" altLang="en-US" sz="1800" dirty="0">
                <a:highlight>
                  <a:srgbClr val="FFFF00"/>
                </a:highlight>
              </a:rPr>
              <a:t>같은 비용</a:t>
            </a:r>
            <a:r>
              <a:rPr lang="ko-KR" altLang="en-US" sz="1800" dirty="0"/>
              <a:t>으로 </a:t>
            </a:r>
            <a:r>
              <a:rPr lang="ko-KR" altLang="en-US" sz="1800" dirty="0">
                <a:highlight>
                  <a:srgbClr val="FFFF00"/>
                </a:highlight>
              </a:rPr>
              <a:t>더 큰 수익</a:t>
            </a:r>
            <a:r>
              <a:rPr lang="ko-KR" altLang="en-US" sz="1800" dirty="0"/>
              <a:t>을 얻을 수 있게 된 것이다</a:t>
            </a:r>
            <a:r>
              <a:rPr lang="en-US" altLang="ko-KR" sz="1800" dirty="0"/>
              <a:t>.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0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A4B65F-1568-43C4-AA16-4738AFF55256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b="1"/>
              <a:t>2. Capital Protected Instruments</a:t>
            </a:r>
            <a:br>
              <a:rPr lang="en-US" sz="3700" b="1"/>
            </a:br>
            <a:r>
              <a:rPr lang="en-US" sz="3200" b="1"/>
              <a:t>(</a:t>
            </a:r>
            <a:r>
              <a:rPr lang="ko-KR" altLang="en-US" sz="3200" b="1"/>
              <a:t>원금 보장 상품</a:t>
            </a:r>
            <a:r>
              <a:rPr lang="en-US" altLang="ko-KR" sz="3200" b="1"/>
              <a:t>)</a:t>
            </a:r>
            <a:endParaRPr lang="en-US" sz="37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C174294-9FB7-4BDF-BB86-5A9FCC3F4CD9}"/>
              </a:ext>
            </a:extLst>
          </p:cNvPr>
          <p:cNvSpPr txBox="1">
            <a:spLocks/>
          </p:cNvSpPr>
          <p:nvPr/>
        </p:nvSpPr>
        <p:spPr>
          <a:xfrm>
            <a:off x="838200" y="1429305"/>
            <a:ext cx="10515600" cy="431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수익률 상승 시 증가분을 챙겨줌과 동시에 만기에 최소 금액을 보장해주는 상품</a:t>
            </a:r>
            <a:endParaRPr lang="en-US" altLang="ko-KR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000F3B-E4DD-4B97-A0A5-117F1FC14195}"/>
              </a:ext>
            </a:extLst>
          </p:cNvPr>
          <p:cNvSpPr/>
          <p:nvPr/>
        </p:nvSpPr>
        <p:spPr>
          <a:xfrm>
            <a:off x="838199" y="2064221"/>
            <a:ext cx="10515600" cy="30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[Example]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특정 증권사가 만기에 </a:t>
            </a:r>
            <a:r>
              <a:rPr lang="en-US" altLang="ko-KR" sz="1800" dirty="0">
                <a:solidFill>
                  <a:schemeClr val="tx1"/>
                </a:solidFill>
              </a:rPr>
              <a:t>$1,000</a:t>
            </a:r>
            <a:r>
              <a:rPr lang="ko-KR" altLang="en-US" sz="1800" dirty="0">
                <a:solidFill>
                  <a:schemeClr val="tx1"/>
                </a:solidFill>
              </a:rPr>
              <a:t>달러를 지불하고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존속기간 동안 특정 주가지수에 대한 모든 이익의 퍼센트를 지불하기로 약속하는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유가증권</a:t>
            </a:r>
            <a:r>
              <a:rPr lang="ko-KR" altLang="en-US" sz="1800" dirty="0">
                <a:solidFill>
                  <a:schemeClr val="tx1"/>
                </a:solidFill>
              </a:rPr>
              <a:t>을 발행함과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동시에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$1,000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ko-KR" altLang="en-US" sz="1800" dirty="0" err="1">
                <a:solidFill>
                  <a:schemeClr val="tx1"/>
                </a:solidFill>
                <a:highlight>
                  <a:srgbClr val="00FF00"/>
                </a:highlight>
              </a:rPr>
              <a:t>무이표채권</a:t>
            </a:r>
            <a:r>
              <a:rPr lang="en-US" altLang="ko-KR" sz="1800" dirty="0">
                <a:solidFill>
                  <a:schemeClr val="tx1"/>
                </a:solidFill>
              </a:rPr>
              <a:t>(ZCB)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en-US" altLang="ko-KR" sz="1800" dirty="0">
                <a:solidFill>
                  <a:schemeClr val="tx1"/>
                </a:solidFill>
              </a:rPr>
              <a:t>$950</a:t>
            </a:r>
            <a:r>
              <a:rPr lang="ko-KR" altLang="en-US" sz="1800" dirty="0">
                <a:solidFill>
                  <a:schemeClr val="tx1"/>
                </a:solidFill>
              </a:rPr>
              <a:t>에 매도하고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주가지수를 기초자산으로 가진 </a:t>
            </a:r>
            <a:r>
              <a:rPr lang="ko-KR" altLang="en-US" sz="1800" dirty="0">
                <a:solidFill>
                  <a:schemeClr val="tx1"/>
                </a:solidFill>
                <a:highlight>
                  <a:srgbClr val="00FF00"/>
                </a:highlight>
              </a:rPr>
              <a:t>콜옵션</a:t>
            </a:r>
            <a:r>
              <a:rPr lang="ko-KR" altLang="en-US" sz="1800" dirty="0">
                <a:solidFill>
                  <a:schemeClr val="tx1"/>
                </a:solidFill>
              </a:rPr>
              <a:t>을 </a:t>
            </a:r>
            <a:r>
              <a:rPr lang="en-US" altLang="ko-KR" sz="1800" dirty="0">
                <a:solidFill>
                  <a:schemeClr val="tx1"/>
                </a:solidFill>
              </a:rPr>
              <a:t>$50 </a:t>
            </a:r>
            <a:r>
              <a:rPr lang="ko-KR" altLang="en-US" sz="1800" dirty="0">
                <a:solidFill>
                  <a:schemeClr val="tx1"/>
                </a:solidFill>
              </a:rPr>
              <a:t>에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매도한 경우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[Outcome]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최초의 비용</a:t>
            </a:r>
            <a:r>
              <a:rPr lang="en-US" altLang="ko-KR" sz="1800" dirty="0">
                <a:solidFill>
                  <a:schemeClr val="tx1"/>
                </a:solidFill>
              </a:rPr>
              <a:t>= $1,000, </a:t>
            </a:r>
            <a:r>
              <a:rPr lang="ko-KR" altLang="en-US" sz="1800" dirty="0">
                <a:solidFill>
                  <a:schemeClr val="tx1"/>
                </a:solidFill>
              </a:rPr>
              <a:t>만기에 최소한의 </a:t>
            </a:r>
            <a:r>
              <a:rPr lang="en-US" altLang="ko-KR" sz="1800" dirty="0">
                <a:solidFill>
                  <a:schemeClr val="tx1"/>
                </a:solidFill>
              </a:rPr>
              <a:t>payoff(</a:t>
            </a:r>
            <a:r>
              <a:rPr lang="ko-KR" altLang="en-US" sz="1800" dirty="0">
                <a:solidFill>
                  <a:schemeClr val="tx1"/>
                </a:solidFill>
              </a:rPr>
              <a:t>수익</a:t>
            </a:r>
            <a:r>
              <a:rPr lang="en-US" altLang="ko-KR" sz="1800" dirty="0">
                <a:solidFill>
                  <a:schemeClr val="tx1"/>
                </a:solidFill>
              </a:rPr>
              <a:t>)= $1,000 (</a:t>
            </a:r>
            <a:r>
              <a:rPr lang="ko-KR" altLang="en-US" sz="1800" dirty="0">
                <a:solidFill>
                  <a:schemeClr val="tx1"/>
                </a:solidFill>
              </a:rPr>
              <a:t>원금보장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If</a:t>
            </a:r>
            <a:r>
              <a:rPr lang="ko-KR" altLang="en-US" sz="1800" dirty="0">
                <a:solidFill>
                  <a:schemeClr val="tx1"/>
                </a:solidFill>
              </a:rPr>
              <a:t> 주가지수 상승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전체 상환금액은 </a:t>
            </a:r>
            <a:r>
              <a:rPr lang="en-US" altLang="ko-KR" sz="1800" dirty="0">
                <a:solidFill>
                  <a:schemeClr val="tx1"/>
                </a:solidFill>
              </a:rPr>
              <a:t>$1,000</a:t>
            </a:r>
            <a:r>
              <a:rPr lang="ko-KR" altLang="en-US" sz="1800" dirty="0">
                <a:solidFill>
                  <a:schemeClr val="tx1"/>
                </a:solidFill>
              </a:rPr>
              <a:t>이상일 것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7F05C-2ED6-40F5-B438-0C02C06DF62B}"/>
              </a:ext>
            </a:extLst>
          </p:cNvPr>
          <p:cNvSpPr txBox="1"/>
          <p:nvPr/>
        </p:nvSpPr>
        <p:spPr>
          <a:xfrm>
            <a:off x="186953" y="5315557"/>
            <a:ext cx="120050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[Properties]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이렇듯 보장된 수익이 구조화된 유가증권의 최초 비용과 일치하는 것을 </a:t>
            </a:r>
            <a:r>
              <a:rPr lang="en-US" altLang="ko-KR" sz="2000" dirty="0"/>
              <a:t>Guarantee Certificate</a:t>
            </a:r>
            <a:r>
              <a:rPr lang="ko-KR" altLang="en-US" sz="2000" dirty="0"/>
              <a:t>이라고</a:t>
            </a:r>
            <a:r>
              <a:rPr lang="en-US" altLang="ko-KR" sz="2000" dirty="0"/>
              <a:t>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원금 보장 상품은 </a:t>
            </a:r>
            <a:r>
              <a:rPr lang="ko-KR" altLang="en-US" sz="2000" dirty="0">
                <a:highlight>
                  <a:srgbClr val="FFFF00"/>
                </a:highlight>
              </a:rPr>
              <a:t>최초에 투자한 </a:t>
            </a:r>
            <a:r>
              <a:rPr lang="ko-KR" altLang="en-US" sz="2000" dirty="0" err="1">
                <a:highlight>
                  <a:srgbClr val="FFFF00"/>
                </a:highlight>
              </a:rPr>
              <a:t>금액만큼을</a:t>
            </a:r>
            <a:r>
              <a:rPr lang="ko-KR" altLang="en-US" sz="2000" dirty="0">
                <a:highlight>
                  <a:srgbClr val="FFFF00"/>
                </a:highlight>
              </a:rPr>
              <a:t> 보장</a:t>
            </a:r>
            <a:r>
              <a:rPr lang="ko-KR" altLang="en-US" sz="2000" dirty="0"/>
              <a:t>해주고</a:t>
            </a:r>
            <a:r>
              <a:rPr lang="en-US" altLang="ko-KR" sz="2000" dirty="0"/>
              <a:t>, </a:t>
            </a:r>
            <a:r>
              <a:rPr lang="ko-KR" altLang="en-US" sz="2000" dirty="0"/>
              <a:t>추가적으로 얻게 되는 </a:t>
            </a:r>
            <a:r>
              <a:rPr lang="ko-KR" altLang="en-US" sz="2000" dirty="0">
                <a:highlight>
                  <a:srgbClr val="FFFF00"/>
                </a:highlight>
              </a:rPr>
              <a:t>수익까지 함께 제공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0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FCC2ED-E93F-469C-B719-00BF13E24547}"/>
              </a:ext>
            </a:extLst>
          </p:cNvPr>
          <p:cNvSpPr txBox="1">
            <a:spLocks/>
          </p:cNvSpPr>
          <p:nvPr/>
        </p:nvSpPr>
        <p:spPr>
          <a:xfrm>
            <a:off x="838200" y="1429304"/>
            <a:ext cx="10515600" cy="50247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기초 금융상품의 가치 </a:t>
            </a:r>
            <a:r>
              <a:rPr lang="en-US" altLang="ko-KR" sz="2000"/>
              <a:t>(</a:t>
            </a:r>
            <a:r>
              <a:rPr lang="ko-KR" altLang="en-US" sz="2000"/>
              <a:t>종종 기준금리 또는 </a:t>
            </a:r>
            <a:r>
              <a:rPr lang="en-US" altLang="ko-KR" sz="2000"/>
              <a:t>Equity </a:t>
            </a:r>
            <a:r>
              <a:rPr lang="ko-KR" altLang="en-US" sz="2000"/>
              <a:t>지수</a:t>
            </a:r>
            <a:r>
              <a:rPr lang="en-US" altLang="ko-KR" sz="2000"/>
              <a:t>)</a:t>
            </a:r>
            <a:r>
              <a:rPr lang="ko-KR" altLang="en-US" sz="2000"/>
              <a:t>에 기초하는 지급액을 가진 상품</a:t>
            </a:r>
            <a:endParaRPr lang="en-US" altLang="ko-KR" sz="2000"/>
          </a:p>
          <a:p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/>
              <a:t>[Properties]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/>
              <a:t>원금 보장 상품과는 다르게 자본 보호를 제공하지 않는다</a:t>
            </a:r>
            <a:r>
              <a:rPr lang="en-US" altLang="ko-KR" sz="20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/>
              <a:t>대표적인 예로는 </a:t>
            </a:r>
            <a:r>
              <a:rPr lang="en-US" altLang="ko-KR" sz="2000"/>
              <a:t>Floating note</a:t>
            </a:r>
            <a:r>
              <a:rPr lang="ko-KR" altLang="en-US" sz="2000"/>
              <a:t>이 있는데</a:t>
            </a:r>
            <a:r>
              <a:rPr lang="en-US" altLang="ko-KR" sz="2000"/>
              <a:t>, </a:t>
            </a:r>
            <a:r>
              <a:rPr lang="ko-KR" altLang="en-US" sz="2000"/>
              <a:t>이는 변동금리부 채권으로 쿠폰 지급은 </a:t>
            </a:r>
            <a:r>
              <a:rPr lang="en-US" altLang="ko-KR" sz="2000"/>
              <a:t>90</a:t>
            </a:r>
            <a:r>
              <a:rPr lang="ko-KR" altLang="en-US" sz="2000"/>
              <a:t>일 </a:t>
            </a:r>
            <a:r>
              <a:rPr lang="en-US" altLang="ko-KR" sz="2000"/>
              <a:t>LIBOR</a:t>
            </a:r>
            <a:r>
              <a:rPr lang="ko-KR" altLang="en-US" sz="2000"/>
              <a:t>와 같은 단기 이자율의 가치에 기초한다</a:t>
            </a:r>
            <a:r>
              <a:rPr lang="en-US" altLang="ko-KR" sz="20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/>
              <a:t>이러한 상품은 변동금리부 유가증권 기준금리에 따라 쿠폰 지급액이 움직이기 때문에 금리가 바뀌어도 시장가치는 상대적으로 안정적이다</a:t>
            </a:r>
            <a:r>
              <a:rPr lang="en-US" altLang="ko-KR" sz="20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/>
              <a:t> </a:t>
            </a:r>
            <a:r>
              <a:rPr lang="en-US" altLang="ko-KR" sz="2000"/>
              <a:t>Participation intruments</a:t>
            </a:r>
            <a:r>
              <a:rPr lang="ko-KR" altLang="en-US" sz="2000"/>
              <a:t>는 종종 </a:t>
            </a:r>
            <a:r>
              <a:rPr lang="en-US" altLang="ko-KR" sz="2000"/>
              <a:t>Equity </a:t>
            </a:r>
            <a:r>
              <a:rPr lang="ko-KR" altLang="en-US" sz="2000"/>
              <a:t>가격</a:t>
            </a:r>
            <a:r>
              <a:rPr lang="en-US" altLang="ko-KR" sz="2000"/>
              <a:t>, Equity </a:t>
            </a:r>
            <a:r>
              <a:rPr lang="ko-KR" altLang="en-US" sz="2000"/>
              <a:t>지수</a:t>
            </a:r>
            <a:r>
              <a:rPr lang="en-US" altLang="ko-KR" sz="2000"/>
              <a:t>, </a:t>
            </a:r>
            <a:r>
              <a:rPr lang="ko-KR" altLang="en-US" sz="2000"/>
              <a:t>또는 다른 자산의 가격에 기초하기 때문에 </a:t>
            </a:r>
            <a:r>
              <a:rPr lang="en-US" altLang="ko-KR" sz="2000"/>
              <a:t>“</a:t>
            </a:r>
            <a:r>
              <a:rPr lang="ko-KR" altLang="en-US" sz="2000"/>
              <a:t>채무</a:t>
            </a:r>
            <a:r>
              <a:rPr lang="en-US" altLang="ko-KR" sz="2000"/>
              <a:t>(Debt)＂</a:t>
            </a:r>
            <a:r>
              <a:rPr lang="ko-KR" altLang="en-US" sz="2000"/>
              <a:t>증권에 대한 투자만 허용된 채권 포트폴리오 관리자도 해당 상품을 사용하여 </a:t>
            </a:r>
            <a:r>
              <a:rPr lang="en-US" altLang="ko-KR" sz="2000"/>
              <a:t>Euqity </a:t>
            </a:r>
            <a:r>
              <a:rPr lang="ko-KR" altLang="en-US" sz="2000"/>
              <a:t>지수나 자산가격의 수익에 대한 노출을 얻을 수 있다</a:t>
            </a:r>
            <a:r>
              <a:rPr lang="en-US" altLang="ko-KR" sz="2000"/>
              <a:t>.</a:t>
            </a:r>
          </a:p>
          <a:p>
            <a:endParaRPr lang="en-US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676F3F9-8738-4480-91F3-16D28D9A4AA5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b="1"/>
              <a:t>3. Participation Instruments</a:t>
            </a:r>
            <a:br>
              <a:rPr lang="en-US" sz="3700" b="1"/>
            </a:br>
            <a:r>
              <a:rPr lang="en-US" sz="3200" b="1"/>
              <a:t>(</a:t>
            </a:r>
            <a:r>
              <a:rPr lang="ko-KR" altLang="en-US" sz="3200" b="1"/>
              <a:t>참여 상품</a:t>
            </a:r>
            <a:r>
              <a:rPr lang="en-US" altLang="ko-KR" sz="3200" b="1"/>
              <a:t>)</a:t>
            </a:r>
            <a:endParaRPr 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9860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0D59-8CF4-4A90-8292-6514D07FA480}"/>
              </a:ext>
            </a:extLst>
          </p:cNvPr>
          <p:cNvSpPr/>
          <p:nvPr/>
        </p:nvSpPr>
        <p:spPr>
          <a:xfrm>
            <a:off x="9711890" y="6580510"/>
            <a:ext cx="2393482" cy="2695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EEAD8F3-0F69-4B1C-B191-B5B03011060F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700" b="1"/>
              <a:t>4. Leveraged Instruments</a:t>
            </a:r>
            <a:br>
              <a:rPr lang="en-US" sz="3700" b="1"/>
            </a:br>
            <a:r>
              <a:rPr lang="en-US" sz="3200" b="1"/>
              <a:t>(</a:t>
            </a:r>
            <a:r>
              <a:rPr lang="ko-KR" altLang="en-US" sz="3200" b="1"/>
              <a:t>레버리지된 상품</a:t>
            </a:r>
            <a:r>
              <a:rPr lang="en-US" altLang="ko-KR" sz="3200" b="1"/>
              <a:t>)</a:t>
            </a:r>
            <a:endParaRPr lang="en-US" sz="37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A2839C8-33CB-4004-BFEC-D59591E95A97}"/>
              </a:ext>
            </a:extLst>
          </p:cNvPr>
          <p:cNvSpPr txBox="1">
            <a:spLocks/>
          </p:cNvSpPr>
          <p:nvPr/>
        </p:nvSpPr>
        <p:spPr>
          <a:xfrm>
            <a:off x="838200" y="1429305"/>
            <a:ext cx="10515600" cy="7363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이자율이나 원금에 레버리지가 첨가된 상품을 의미한는데 대표적인 예시로 </a:t>
            </a:r>
            <a:r>
              <a:rPr lang="en-US" altLang="ko-KR" sz="2000"/>
              <a:t>Inverse Floater</a:t>
            </a:r>
            <a:r>
              <a:rPr lang="ko-KR" altLang="en-US" sz="2000"/>
              <a:t>가 있다</a:t>
            </a:r>
            <a:r>
              <a:rPr lang="en-US" altLang="ko-KR" sz="2000"/>
              <a:t>.</a:t>
            </a:r>
          </a:p>
          <a:p>
            <a:endParaRPr lang="en-US" sz="2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66FCD-0139-44CB-A404-0FB9511E7B04}"/>
              </a:ext>
            </a:extLst>
          </p:cNvPr>
          <p:cNvSpPr/>
          <p:nvPr/>
        </p:nvSpPr>
        <p:spPr>
          <a:xfrm>
            <a:off x="838199" y="2213812"/>
            <a:ext cx="10515600" cy="32148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[Example 1]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Coupon rate = 6% - 180-day LIBOR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[Example 2: Leveraged Inverse Floater]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Coupon rate = 6% - (1.2 x 180-day LIBOR)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[Example 3: </a:t>
            </a:r>
            <a:r>
              <a:rPr lang="en-US" b="1" dirty="0">
                <a:solidFill>
                  <a:schemeClr val="tx1"/>
                </a:solidFill>
              </a:rPr>
              <a:t>Del</a:t>
            </a:r>
            <a:r>
              <a:rPr lang="en-US" sz="1800" b="1" dirty="0">
                <a:solidFill>
                  <a:schemeClr val="tx1"/>
                </a:solidFill>
              </a:rPr>
              <a:t>everaged Inverse Floater]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Coupon rate = 6% - (0.5 x 180-day LIBOR)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5F3D7-BCAA-4F04-A82A-9DC456662922}"/>
              </a:ext>
            </a:extLst>
          </p:cNvPr>
          <p:cNvSpPr txBox="1"/>
          <p:nvPr/>
        </p:nvSpPr>
        <p:spPr>
          <a:xfrm>
            <a:off x="292766" y="5708665"/>
            <a:ext cx="11690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[Properties]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</a:rPr>
              <a:t>시장의 요구수익률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금리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가 향상할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지급되는 이자액이 </a:t>
            </a:r>
            <a:r>
              <a:rPr lang="ko-KR" altLang="en-US" dirty="0" err="1">
                <a:solidFill>
                  <a:schemeClr val="tx1"/>
                </a:solidFill>
              </a:rPr>
              <a:t>작아지기</a:t>
            </a:r>
            <a:r>
              <a:rPr lang="ko-KR" altLang="en-US" dirty="0">
                <a:solidFill>
                  <a:schemeClr val="tx1"/>
                </a:solidFill>
              </a:rPr>
              <a:t> 때문에  채권의 가격이 급격하게 떨어진다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2509</Words>
  <Application>Microsoft Office PowerPoint</Application>
  <PresentationFormat>와이드스크린</PresentationFormat>
  <Paragraphs>217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 SD Gothic Neo</vt:lpstr>
      <vt:lpstr>마루 부리 Beta</vt:lpstr>
      <vt:lpstr>맑은 고딕</vt:lpstr>
      <vt:lpstr>Arial</vt:lpstr>
      <vt:lpstr>Helvetica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송민경</cp:lastModifiedBy>
  <cp:revision>58</cp:revision>
  <dcterms:created xsi:type="dcterms:W3CDTF">2020-11-18T01:48:02Z</dcterms:created>
  <dcterms:modified xsi:type="dcterms:W3CDTF">2021-05-01T05:49:07Z</dcterms:modified>
</cp:coreProperties>
</file>