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7" r:id="rId2"/>
    <p:sldId id="275" r:id="rId3"/>
    <p:sldId id="260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</p:sldIdLst>
  <p:sldSz cx="12192000" cy="6858000"/>
  <p:notesSz cx="6858000" cy="9144000"/>
  <p:embeddedFontLst>
    <p:embeddedFont>
      <p:font typeface="Arial Nova" panose="020B0504020202020204" pitchFamily="34" charset="0"/>
      <p:regular r:id="rId15"/>
      <p:bold r:id="rId16"/>
      <p:italic r:id="rId17"/>
      <p:boldItalic r:id="rId18"/>
    </p:embeddedFont>
    <p:embeddedFont>
      <p:font typeface="Cambria Math" panose="02040503050406030204" pitchFamily="18" charset="0"/>
      <p:regular r:id="rId19"/>
    </p:embeddedFont>
    <p:embeddedFont>
      <p:font typeface="나눔고딕" panose="020D0604000000000000" pitchFamily="50" charset="-127"/>
      <p:regular r:id="rId20"/>
      <p:bold r:id="rId21"/>
    </p:embeddedFont>
    <p:embeddedFont>
      <p:font typeface="맑은 고딕" panose="020B0503020000020004" pitchFamily="50" charset="-127"/>
      <p:regular r:id="rId22"/>
      <p:bold r:id="rId23"/>
    </p:embeddedFont>
    <p:embeddedFont>
      <p:font typeface="서울한강 장체B" panose="02020603020101020101" pitchFamily="18" charset="-127"/>
      <p:regular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29" autoAdjust="0"/>
    <p:restoredTop sz="94660"/>
  </p:normalViewPr>
  <p:slideViewPr>
    <p:cSldViewPr snapToGrid="0">
      <p:cViewPr varScale="1">
        <p:scale>
          <a:sx n="66" d="100"/>
          <a:sy n="66" d="100"/>
        </p:scale>
        <p:origin x="1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50577;&#51221;&#54788;\Desktop\2021-1&#54617;&#44592;\FR\&#49464;&#48120;&#45208;\&#49884;&#51109;&#51648;&#49688;%20&#49464;&#48120;&#45208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최근</a:t>
            </a:r>
            <a:r>
              <a:rPr lang="en-US" altLang="ko-KR"/>
              <a:t>2</a:t>
            </a:r>
            <a:r>
              <a:rPr lang="ko-KR" altLang="en-US"/>
              <a:t>년간 </a:t>
            </a:r>
            <a:r>
              <a:rPr lang="en-US" altLang="ko-KR"/>
              <a:t>M1/M2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5.7352862020177163E-2"/>
          <c:y val="0.1350358422939068"/>
          <c:w val="0.91009505464648954"/>
          <c:h val="0.73343093538038928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데이터!$JI$5:$KF$5</c:f>
              <c:strCache>
                <c:ptCount val="24"/>
                <c:pt idx="0">
                  <c:v>2019/01</c:v>
                </c:pt>
                <c:pt idx="1">
                  <c:v>2019/02</c:v>
                </c:pt>
                <c:pt idx="2">
                  <c:v>2019/03</c:v>
                </c:pt>
                <c:pt idx="3">
                  <c:v>2019/04</c:v>
                </c:pt>
                <c:pt idx="4">
                  <c:v>2019/05</c:v>
                </c:pt>
                <c:pt idx="5">
                  <c:v>2019/06</c:v>
                </c:pt>
                <c:pt idx="6">
                  <c:v>2019/07</c:v>
                </c:pt>
                <c:pt idx="7">
                  <c:v>2019/08</c:v>
                </c:pt>
                <c:pt idx="8">
                  <c:v>2019/09</c:v>
                </c:pt>
                <c:pt idx="9">
                  <c:v>2019/10</c:v>
                </c:pt>
                <c:pt idx="10">
                  <c:v>2019/11</c:v>
                </c:pt>
                <c:pt idx="11">
                  <c:v>2019/12</c:v>
                </c:pt>
                <c:pt idx="12">
                  <c:v>2020/01</c:v>
                </c:pt>
                <c:pt idx="13">
                  <c:v>2020/02</c:v>
                </c:pt>
                <c:pt idx="14">
                  <c:v>2020/03</c:v>
                </c:pt>
                <c:pt idx="15">
                  <c:v>2020/04</c:v>
                </c:pt>
                <c:pt idx="16">
                  <c:v>2020/05</c:v>
                </c:pt>
                <c:pt idx="17">
                  <c:v>2020/06</c:v>
                </c:pt>
                <c:pt idx="18">
                  <c:v>2020/07</c:v>
                </c:pt>
                <c:pt idx="19">
                  <c:v>2020/08</c:v>
                </c:pt>
                <c:pt idx="20">
                  <c:v>2020/09</c:v>
                </c:pt>
                <c:pt idx="21">
                  <c:v>2020/10</c:v>
                </c:pt>
                <c:pt idx="22">
                  <c:v>2020/11</c:v>
                </c:pt>
                <c:pt idx="23">
                  <c:v>2020/12</c:v>
                </c:pt>
              </c:strCache>
            </c:strRef>
          </c:cat>
          <c:val>
            <c:numRef>
              <c:f>데이터!$JI$6:$KF$6</c:f>
              <c:numCache>
                <c:formatCode>General</c:formatCode>
                <c:ptCount val="24"/>
                <c:pt idx="0">
                  <c:v>0.31205449066926982</c:v>
                </c:pt>
                <c:pt idx="1">
                  <c:v>0.31336340299490723</c:v>
                </c:pt>
                <c:pt idx="2">
                  <c:v>0.31335242157776882</c:v>
                </c:pt>
                <c:pt idx="3">
                  <c:v>0.31347300708128456</c:v>
                </c:pt>
                <c:pt idx="4">
                  <c:v>0.31268331701924462</c:v>
                </c:pt>
                <c:pt idx="5">
                  <c:v>0.31215626482541026</c:v>
                </c:pt>
                <c:pt idx="6">
                  <c:v>0.31139323923722045</c:v>
                </c:pt>
                <c:pt idx="7">
                  <c:v>0.30963545740380072</c:v>
                </c:pt>
                <c:pt idx="8">
                  <c:v>0.31101545874350567</c:v>
                </c:pt>
                <c:pt idx="9">
                  <c:v>0.30793718589476821</c:v>
                </c:pt>
                <c:pt idx="10">
                  <c:v>0.30970819090243157</c:v>
                </c:pt>
                <c:pt idx="11">
                  <c:v>0.31832428414431763</c:v>
                </c:pt>
                <c:pt idx="12">
                  <c:v>0.32267013705521991</c:v>
                </c:pt>
                <c:pt idx="13">
                  <c:v>0.32420238544335456</c:v>
                </c:pt>
                <c:pt idx="14">
                  <c:v>0.33134231653253327</c:v>
                </c:pt>
                <c:pt idx="15">
                  <c:v>0.33566038701825485</c:v>
                </c:pt>
                <c:pt idx="16">
                  <c:v>0.33948028767087085</c:v>
                </c:pt>
                <c:pt idx="17">
                  <c:v>0.3444855156532346</c:v>
                </c:pt>
                <c:pt idx="18">
                  <c:v>0.34806373943478686</c:v>
                </c:pt>
                <c:pt idx="19">
                  <c:v>0.35068379182971959</c:v>
                </c:pt>
                <c:pt idx="20">
                  <c:v>0.35644043222495719</c:v>
                </c:pt>
                <c:pt idx="21">
                  <c:v>0.35872349619622057</c:v>
                </c:pt>
                <c:pt idx="22">
                  <c:v>0.35798086314346572</c:v>
                </c:pt>
                <c:pt idx="23">
                  <c:v>0.36424003864311533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573-43AB-9EF8-F8216C9CF4D6}"/>
            </c:ext>
          </c:extLst>
        </c:ser>
        <c:ser>
          <c:idx val="1"/>
          <c:order val="1"/>
          <c:tx>
            <c:v>1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데이터!$JI$8:$KF$8</c:f>
              <c:numCache>
                <c:formatCode>General</c:formatCode>
                <c:ptCount val="24"/>
                <c:pt idx="0">
                  <c:v>0.3282945879724859</c:v>
                </c:pt>
                <c:pt idx="1">
                  <c:v>0.3282945879724859</c:v>
                </c:pt>
                <c:pt idx="2">
                  <c:v>0.3282945879724859</c:v>
                </c:pt>
                <c:pt idx="3">
                  <c:v>0.3282945879724859</c:v>
                </c:pt>
                <c:pt idx="4">
                  <c:v>0.3282945879724859</c:v>
                </c:pt>
                <c:pt idx="5">
                  <c:v>0.3282945879724859</c:v>
                </c:pt>
                <c:pt idx="6">
                  <c:v>0.3282945879724859</c:v>
                </c:pt>
                <c:pt idx="7">
                  <c:v>0.3282945879724859</c:v>
                </c:pt>
                <c:pt idx="8">
                  <c:v>0.3282945879724859</c:v>
                </c:pt>
                <c:pt idx="9">
                  <c:v>0.3282945879724859</c:v>
                </c:pt>
                <c:pt idx="10">
                  <c:v>0.3282945879724859</c:v>
                </c:pt>
                <c:pt idx="11">
                  <c:v>0.3282945879724859</c:v>
                </c:pt>
                <c:pt idx="12">
                  <c:v>0.3282945879724859</c:v>
                </c:pt>
                <c:pt idx="13">
                  <c:v>0.3282945879724859</c:v>
                </c:pt>
                <c:pt idx="14">
                  <c:v>0.3282945879724859</c:v>
                </c:pt>
                <c:pt idx="15">
                  <c:v>0.3282945879724859</c:v>
                </c:pt>
                <c:pt idx="16">
                  <c:v>0.3282945879724859</c:v>
                </c:pt>
                <c:pt idx="17">
                  <c:v>0.3282945879724859</c:v>
                </c:pt>
                <c:pt idx="18">
                  <c:v>0.3282945879724859</c:v>
                </c:pt>
                <c:pt idx="19">
                  <c:v>0.3282945879724859</c:v>
                </c:pt>
                <c:pt idx="20">
                  <c:v>0.3282945879724859</c:v>
                </c:pt>
                <c:pt idx="21">
                  <c:v>0.3282945879724859</c:v>
                </c:pt>
                <c:pt idx="22">
                  <c:v>0.3282945879724859</c:v>
                </c:pt>
                <c:pt idx="23">
                  <c:v>0.3282945879724859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573-43AB-9EF8-F8216C9CF4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93335424"/>
        <c:axId val="1893340416"/>
      </c:lineChart>
      <c:catAx>
        <c:axId val="1893335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93340416"/>
        <c:crosses val="autoZero"/>
        <c:auto val="1"/>
        <c:lblAlgn val="ctr"/>
        <c:lblOffset val="100"/>
        <c:noMultiLvlLbl val="0"/>
      </c:catAx>
      <c:valAx>
        <c:axId val="1893340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933354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705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425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153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882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870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876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389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588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652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668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261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982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0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직선 연결선 112"/>
          <p:cNvCxnSpPr>
            <a:cxnSpLocks/>
          </p:cNvCxnSpPr>
          <p:nvPr/>
        </p:nvCxnSpPr>
        <p:spPr>
          <a:xfrm>
            <a:off x="3303554" y="3515706"/>
            <a:ext cx="5359191" cy="16766"/>
          </a:xfrm>
          <a:prstGeom prst="line">
            <a:avLst/>
          </a:prstGeom>
          <a:ln w="28575">
            <a:solidFill>
              <a:srgbClr val="2F77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B2B6A090-8E1C-42F1-A312-43AB09EA8A6F}"/>
              </a:ext>
            </a:extLst>
          </p:cNvPr>
          <p:cNvSpPr/>
          <p:nvPr/>
        </p:nvSpPr>
        <p:spPr>
          <a:xfrm>
            <a:off x="5110382" y="-1"/>
            <a:ext cx="1415545" cy="12416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A2DE75-0216-43BB-B305-35DC2F2201DF}"/>
              </a:ext>
            </a:extLst>
          </p:cNvPr>
          <p:cNvSpPr txBox="1"/>
          <p:nvPr/>
        </p:nvSpPr>
        <p:spPr>
          <a:xfrm>
            <a:off x="4836588" y="210093"/>
            <a:ext cx="2151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5">
                    <a:lumMod val="75000"/>
                  </a:schemeClr>
                </a:solidFill>
                <a:latin typeface="Arial Nova" panose="020B0504020202020204" pitchFamily="34" charset="0"/>
              </a:rPr>
              <a:t>F</a:t>
            </a:r>
            <a:r>
              <a:rPr lang="en-US" altLang="ko-KR" sz="600" b="1" dirty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  <a:r>
              <a:rPr lang="ko-KR" altLang="en-US" sz="900" b="1" dirty="0">
                <a:latin typeface="Arial Nova" panose="020B0504020202020204" pitchFamily="34" charset="0"/>
              </a:rPr>
              <a:t> </a:t>
            </a:r>
            <a:r>
              <a:rPr lang="en-US" altLang="ko-KR" sz="20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 Nova" panose="020B0504020202020204" pitchFamily="34" charset="0"/>
              </a:rPr>
              <a:t>inancial</a:t>
            </a:r>
            <a:endParaRPr lang="en-US" altLang="ko-KR" sz="2000" b="1" dirty="0">
              <a:solidFill>
                <a:schemeClr val="accent1">
                  <a:lumMod val="60000"/>
                  <a:lumOff val="4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n-US" altLang="ko-KR" sz="2000" b="1" dirty="0">
                <a:solidFill>
                  <a:schemeClr val="accent5">
                    <a:lumMod val="75000"/>
                  </a:schemeClr>
                </a:solidFill>
                <a:latin typeface="Arial Nova" panose="020B0504020202020204" pitchFamily="34" charset="0"/>
              </a:rPr>
              <a:t>R</a:t>
            </a:r>
            <a:r>
              <a:rPr lang="en-US" altLang="ko-KR" sz="1400" b="1" dirty="0">
                <a:latin typeface="Arial Nova" panose="020B0504020202020204" pitchFamily="34" charset="0"/>
              </a:rPr>
              <a:t> </a:t>
            </a:r>
            <a:r>
              <a:rPr lang="en-US" altLang="ko-KR" sz="20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 Nova" panose="020B0504020202020204" pitchFamily="34" charset="0"/>
              </a:rPr>
              <a:t>ainmakers</a:t>
            </a:r>
            <a:endParaRPr lang="en-US" altLang="ko-KR" sz="2000" b="1" dirty="0">
              <a:solidFill>
                <a:schemeClr val="accent1">
                  <a:lumMod val="60000"/>
                  <a:lumOff val="40000"/>
                </a:schemeClr>
              </a:solidFill>
              <a:latin typeface="Arial Nova" panose="020B05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FAE2A4-1D72-44ED-A2F2-02B0846B0BCD}"/>
              </a:ext>
            </a:extLst>
          </p:cNvPr>
          <p:cNvSpPr txBox="1"/>
          <p:nvPr/>
        </p:nvSpPr>
        <p:spPr>
          <a:xfrm>
            <a:off x="4090737" y="2598003"/>
            <a:ext cx="6150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>
                <a:solidFill>
                  <a:schemeClr val="accent5">
                    <a:lumMod val="50000"/>
                  </a:schemeClr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시장 지수 발표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8BBB56-417D-44F1-9ABA-19C91021F60F}"/>
              </a:ext>
            </a:extLst>
          </p:cNvPr>
          <p:cNvSpPr txBox="1"/>
          <p:nvPr/>
        </p:nvSpPr>
        <p:spPr>
          <a:xfrm>
            <a:off x="3445843" y="3705726"/>
            <a:ext cx="48992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>
                <a:solidFill>
                  <a:schemeClr val="accent5">
                    <a:lumMod val="50000"/>
                  </a:schemeClr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FR 2</a:t>
            </a:r>
            <a:r>
              <a:rPr lang="ko-KR" altLang="en-US" sz="2200" b="1" dirty="0">
                <a:solidFill>
                  <a:schemeClr val="accent5">
                    <a:lumMod val="50000"/>
                  </a:schemeClr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팀</a:t>
            </a:r>
            <a:r>
              <a:rPr lang="en-US" altLang="ko-KR" sz="2200" b="1" dirty="0">
                <a:solidFill>
                  <a:schemeClr val="accent5">
                    <a:lumMod val="50000"/>
                  </a:schemeClr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</a:t>
            </a:r>
          </a:p>
          <a:p>
            <a:pPr algn="ctr"/>
            <a:r>
              <a:rPr lang="ko-KR" altLang="en-US" sz="2000" dirty="0">
                <a:solidFill>
                  <a:schemeClr val="tx2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강수현</a:t>
            </a:r>
            <a:r>
              <a:rPr lang="en-US" altLang="ko-KR" sz="2000" dirty="0">
                <a:solidFill>
                  <a:schemeClr val="tx2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, </a:t>
            </a:r>
            <a:r>
              <a:rPr lang="ko-KR" altLang="en-US" sz="2000" dirty="0" err="1">
                <a:solidFill>
                  <a:schemeClr val="tx2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동희주</a:t>
            </a:r>
            <a:r>
              <a:rPr lang="en-US" altLang="ko-KR" sz="2000" dirty="0">
                <a:solidFill>
                  <a:schemeClr val="tx2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, </a:t>
            </a:r>
            <a:r>
              <a:rPr lang="ko-KR" altLang="en-US" sz="2000" dirty="0">
                <a:solidFill>
                  <a:schemeClr val="tx2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양정현</a:t>
            </a:r>
            <a:r>
              <a:rPr lang="en-US" altLang="ko-KR" sz="2000" dirty="0">
                <a:solidFill>
                  <a:schemeClr val="tx2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, </a:t>
            </a:r>
            <a:r>
              <a:rPr lang="ko-KR" altLang="en-US" sz="2000" dirty="0" err="1">
                <a:solidFill>
                  <a:schemeClr val="tx2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엄주혁</a:t>
            </a:r>
            <a:endParaRPr lang="ko-KR" altLang="en-US" sz="2000" dirty="0">
              <a:solidFill>
                <a:schemeClr val="tx2"/>
              </a:solidFill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9418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26571" y="725714"/>
            <a:ext cx="11538857" cy="5886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50800" dir="5400000" algn="ctr" rotWithShape="0">
              <a:schemeClr val="tx1"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800" b="0" i="0" dirty="0">
              <a:solidFill>
                <a:srgbClr val="333333"/>
              </a:solidFill>
              <a:effectLst/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6571" y="245836"/>
            <a:ext cx="11538857" cy="774442"/>
          </a:xfrm>
          <a:prstGeom prst="rect">
            <a:avLst/>
          </a:prstGeom>
          <a:solidFill>
            <a:srgbClr val="2F77E6"/>
          </a:solidFill>
          <a:ln>
            <a:noFill/>
          </a:ln>
          <a:effectLst>
            <a:outerShdw blurRad="165100" dist="50800" dir="5400000" algn="ctr" rotWithShape="0">
              <a:schemeClr val="tx1"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4000" b="1" kern="0" dirty="0">
                <a:solidFill>
                  <a:prstClr val="white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4. M1/M2 </a:t>
            </a:r>
            <a:r>
              <a:rPr lang="ko-KR" altLang="en-US" sz="4000" b="1" kern="0" dirty="0">
                <a:solidFill>
                  <a:prstClr val="white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지수</a:t>
            </a:r>
            <a:endParaRPr lang="en-US" altLang="ko-KR" sz="4000" kern="0" dirty="0">
              <a:solidFill>
                <a:prstClr val="white"/>
              </a:solidFill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7CEA90FD-E838-4858-BCDD-ABD6CE27C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261" y="1767863"/>
            <a:ext cx="5544151" cy="5093208"/>
          </a:xfrm>
        </p:spPr>
        <p:txBody>
          <a:bodyPr>
            <a:normAutofit/>
          </a:bodyPr>
          <a:lstStyle/>
          <a:p>
            <a:pPr marL="457200" indent="-457200">
              <a:buAutoNum type="arabicParenR"/>
            </a:pPr>
            <a:r>
              <a:rPr lang="en-US" altLang="ko-KR" sz="2400" b="1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M1(</a:t>
            </a:r>
            <a:r>
              <a:rPr lang="ko-KR" altLang="en-US" sz="2400" b="1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협의통화</a:t>
            </a:r>
            <a:r>
              <a:rPr lang="en-US" altLang="ko-KR" sz="2400" b="1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)</a:t>
            </a:r>
          </a:p>
          <a:p>
            <a:pPr marL="457200" indent="-457200">
              <a:buAutoNum type="arabicParenR"/>
            </a:pPr>
            <a:endParaRPr lang="en-US" altLang="ko-KR" sz="2400" b="1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pPr algn="just">
              <a:buFontTx/>
              <a:buChar char="-"/>
            </a:pPr>
            <a:r>
              <a:rPr lang="ko-KR" altLang="en-US" sz="2000" kern="100" dirty="0">
                <a:effectLst/>
                <a:latin typeface="서울한강 장체B" panose="02020603020101020101" pitchFamily="18" charset="-127"/>
                <a:ea typeface="서울한강 장체B" panose="02020603020101020101" pitchFamily="18" charset="-127"/>
                <a:cs typeface="Times New Roman" panose="02020603050405020304" pitchFamily="18" charset="0"/>
              </a:rPr>
              <a:t>화폐의 </a:t>
            </a:r>
            <a:r>
              <a:rPr lang="en-US" altLang="ko-KR" sz="2000" kern="100" dirty="0">
                <a:effectLst/>
                <a:latin typeface="서울한강 장체B" panose="02020603020101020101" pitchFamily="18" charset="-127"/>
                <a:ea typeface="서울한강 장체B" panose="02020603020101020101" pitchFamily="18" charset="-127"/>
                <a:cs typeface="Times New Roman" panose="02020603050405020304" pitchFamily="18" charset="0"/>
              </a:rPr>
              <a:t>‘</a:t>
            </a:r>
            <a:r>
              <a:rPr lang="ko-KR" altLang="en-US" sz="2000" kern="100" dirty="0">
                <a:effectLst/>
                <a:latin typeface="서울한강 장체B" panose="02020603020101020101" pitchFamily="18" charset="-127"/>
                <a:ea typeface="서울한강 장체B" panose="02020603020101020101" pitchFamily="18" charset="-127"/>
                <a:cs typeface="Times New Roman" panose="02020603050405020304" pitchFamily="18" charset="0"/>
              </a:rPr>
              <a:t>지급 결제수단</a:t>
            </a:r>
            <a:r>
              <a:rPr lang="en-US" altLang="ko-KR" sz="2000" kern="100" dirty="0">
                <a:effectLst/>
                <a:latin typeface="서울한강 장체B" panose="02020603020101020101" pitchFamily="18" charset="-127"/>
                <a:ea typeface="서울한강 장체B" panose="02020603020101020101" pitchFamily="18" charset="-127"/>
                <a:cs typeface="Times New Roman" panose="02020603050405020304" pitchFamily="18" charset="0"/>
              </a:rPr>
              <a:t>’</a:t>
            </a:r>
            <a:r>
              <a:rPr lang="ko-KR" altLang="en-US" sz="2000" kern="100" dirty="0">
                <a:effectLst/>
                <a:latin typeface="서울한강 장체B" panose="02020603020101020101" pitchFamily="18" charset="-127"/>
                <a:ea typeface="서울한강 장체B" panose="02020603020101020101" pitchFamily="18" charset="-127"/>
                <a:cs typeface="Times New Roman" panose="02020603050405020304" pitchFamily="18" charset="0"/>
              </a:rPr>
              <a:t>으로서의 기능을 중시한 지표로</a:t>
            </a:r>
            <a:r>
              <a:rPr lang="en-US" altLang="ko-KR" sz="2000" kern="100" dirty="0">
                <a:effectLst/>
                <a:latin typeface="서울한강 장체B" panose="02020603020101020101" pitchFamily="18" charset="-127"/>
                <a:ea typeface="서울한강 장체B" panose="02020603020101020101" pitchFamily="18" charset="-127"/>
                <a:cs typeface="Times New Roman" panose="02020603050405020304" pitchFamily="18" charset="0"/>
              </a:rPr>
              <a:t>,</a:t>
            </a:r>
            <a:r>
              <a:rPr lang="ko-KR" altLang="en-US" sz="2000" kern="100" dirty="0">
                <a:effectLst/>
                <a:latin typeface="서울한강 장체B" panose="02020603020101020101" pitchFamily="18" charset="-127"/>
                <a:ea typeface="서울한강 장체B" panose="02020603020101020101" pitchFamily="18" charset="-127"/>
                <a:cs typeface="Times New Roman" panose="02020603050405020304" pitchFamily="18" charset="0"/>
              </a:rPr>
              <a:t> 시중에 유통되는 현금에 예금취급기관의 </a:t>
            </a:r>
            <a:r>
              <a:rPr lang="ko-KR" altLang="en-US" sz="2000" kern="100" dirty="0" err="1">
                <a:effectLst/>
                <a:latin typeface="서울한강 장체B" panose="02020603020101020101" pitchFamily="18" charset="-127"/>
                <a:ea typeface="서울한강 장체B" panose="02020603020101020101" pitchFamily="18" charset="-127"/>
                <a:cs typeface="Times New Roman" panose="02020603050405020304" pitchFamily="18" charset="0"/>
              </a:rPr>
              <a:t>결제성예금을</a:t>
            </a:r>
            <a:r>
              <a:rPr lang="ko-KR" altLang="en-US" sz="2000" kern="100" dirty="0">
                <a:effectLst/>
                <a:latin typeface="서울한강 장체B" panose="02020603020101020101" pitchFamily="18" charset="-127"/>
                <a:ea typeface="서울한강 장체B" panose="02020603020101020101" pitchFamily="18" charset="-127"/>
                <a:cs typeface="Times New Roman" panose="02020603050405020304" pitchFamily="18" charset="0"/>
              </a:rPr>
              <a:t> 더한 것</a:t>
            </a:r>
            <a:endParaRPr lang="en-US" altLang="ko-KR" sz="2000" kern="100" dirty="0">
              <a:effectLst/>
              <a:latin typeface="서울한강 장체B" panose="02020603020101020101" pitchFamily="18" charset="-127"/>
              <a:ea typeface="서울한강 장체B" panose="02020603020101020101" pitchFamily="18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ko-KR" altLang="ko-KR" sz="2000" kern="100" dirty="0">
                <a:effectLst/>
                <a:latin typeface="서울한강 장체B" panose="02020603020101020101" pitchFamily="18" charset="-127"/>
                <a:ea typeface="서울한강 장체B" panose="02020603020101020101" pitchFamily="18" charset="-127"/>
                <a:cs typeface="Times New Roman" panose="02020603050405020304" pitchFamily="18" charset="0"/>
              </a:rPr>
              <a:t>유동성이 아주 높음</a:t>
            </a:r>
            <a:r>
              <a:rPr lang="en-US" altLang="ko-KR" sz="2000" kern="100" dirty="0">
                <a:effectLst/>
                <a:latin typeface="서울한강 장체B" panose="02020603020101020101" pitchFamily="18" charset="-127"/>
                <a:ea typeface="서울한강 장체B" panose="020206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2000" kern="100" dirty="0">
                <a:effectLst/>
                <a:latin typeface="서울한강 장체B" panose="02020603020101020101" pitchFamily="18" charset="-127"/>
                <a:ea typeface="서울한강 장체B" panose="02020603020101020101" pitchFamily="18" charset="-127"/>
                <a:cs typeface="Times New Roman" panose="02020603050405020304" pitchFamily="18" charset="0"/>
              </a:rPr>
              <a:t>원하기만 하면 곧바로 현</a:t>
            </a:r>
            <a:r>
              <a:rPr lang="ko-KR" altLang="en-US" sz="2000" kern="100" dirty="0">
                <a:effectLst/>
                <a:latin typeface="서울한강 장체B" panose="02020603020101020101" pitchFamily="18" charset="-127"/>
                <a:ea typeface="서울한강 장체B" panose="02020603020101020101" pitchFamily="18" charset="-127"/>
                <a:cs typeface="Times New Roman" panose="02020603050405020304" pitchFamily="18" charset="0"/>
              </a:rPr>
              <a:t>금화 </a:t>
            </a:r>
            <a:r>
              <a:rPr lang="ko-KR" altLang="ko-KR" sz="2000" kern="100" dirty="0">
                <a:effectLst/>
                <a:latin typeface="서울한강 장체B" panose="02020603020101020101" pitchFamily="18" charset="-127"/>
                <a:ea typeface="서울한강 장체B" panose="02020603020101020101" pitchFamily="18" charset="-127"/>
                <a:cs typeface="Times New Roman" panose="02020603050405020304" pitchFamily="18" charset="0"/>
              </a:rPr>
              <a:t>가능</a:t>
            </a:r>
          </a:p>
          <a:p>
            <a:pPr algn="just">
              <a:buFontTx/>
              <a:buChar char="-"/>
            </a:pPr>
            <a:r>
              <a:rPr lang="ko-KR" altLang="ko-KR" sz="2000" kern="100" dirty="0">
                <a:effectLst/>
                <a:latin typeface="서울한강 장체B" panose="02020603020101020101" pitchFamily="18" charset="-127"/>
                <a:ea typeface="서울한강 장체B" panose="02020603020101020101" pitchFamily="18" charset="-127"/>
                <a:cs typeface="Times New Roman" panose="02020603050405020304" pitchFamily="18" charset="0"/>
              </a:rPr>
              <a:t>현금</a:t>
            </a:r>
            <a:r>
              <a:rPr lang="en-US" altLang="ko-KR" sz="2000" kern="100" dirty="0">
                <a:effectLst/>
                <a:latin typeface="서울한강 장체B" panose="02020603020101020101" pitchFamily="18" charset="-127"/>
                <a:ea typeface="서울한강 장체B" panose="02020603020101020101" pitchFamily="18" charset="-127"/>
                <a:cs typeface="Times New Roman" panose="02020603050405020304" pitchFamily="18" charset="0"/>
              </a:rPr>
              <a:t> + </a:t>
            </a:r>
            <a:r>
              <a:rPr lang="ko-KR" altLang="ko-KR" sz="2000" kern="100" dirty="0">
                <a:effectLst/>
                <a:latin typeface="서울한강 장체B" panose="02020603020101020101" pitchFamily="18" charset="-127"/>
                <a:ea typeface="서울한강 장체B" panose="02020603020101020101" pitchFamily="18" charset="-127"/>
                <a:cs typeface="Times New Roman" panose="02020603050405020304" pitchFamily="18" charset="0"/>
              </a:rPr>
              <a:t>요구불 예금 등</a:t>
            </a:r>
            <a:endParaRPr lang="en-US" altLang="ko-KR" sz="2000" kern="100" dirty="0">
              <a:effectLst/>
              <a:latin typeface="서울한강 장체B" panose="02020603020101020101" pitchFamily="18" charset="-127"/>
              <a:ea typeface="서울한강 장체B" panose="02020603020101020101" pitchFamily="18" charset="-127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ko-KR" sz="2000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3F6CF2-84CF-4EE4-AB05-9E13CAA04D6A}"/>
              </a:ext>
            </a:extLst>
          </p:cNvPr>
          <p:cNvSpPr txBox="1"/>
          <p:nvPr/>
        </p:nvSpPr>
        <p:spPr>
          <a:xfrm>
            <a:off x="6095999" y="1746470"/>
            <a:ext cx="5544152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buNone/>
            </a:pPr>
            <a:r>
              <a:rPr lang="en-US" altLang="ko-KR" sz="2400" b="1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2) M2(</a:t>
            </a:r>
            <a:r>
              <a:rPr lang="ko-KR" altLang="en-US" sz="2400" b="1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광의통화</a:t>
            </a:r>
            <a:r>
              <a:rPr lang="en-US" altLang="ko-KR" sz="2400" b="1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)</a:t>
            </a:r>
          </a:p>
          <a:p>
            <a:pPr marL="0" indent="0" algn="just">
              <a:buNone/>
            </a:pPr>
            <a:endParaRPr lang="en-US" altLang="ko-KR" sz="2400" b="1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pPr algn="just">
              <a:buFontTx/>
              <a:buChar char="-"/>
            </a:pPr>
            <a:r>
              <a:rPr lang="en-US" altLang="ko-KR" sz="2000" kern="100" dirty="0">
                <a:effectLst/>
                <a:latin typeface="서울한강 장체B" panose="02020603020101020101" pitchFamily="18" charset="-127"/>
                <a:ea typeface="서울한강 장체B" panose="02020603020101020101" pitchFamily="18" charset="-127"/>
                <a:cs typeface="Times New Roman" panose="02020603050405020304" pitchFamily="18" charset="0"/>
              </a:rPr>
              <a:t> M1</a:t>
            </a:r>
            <a:r>
              <a:rPr lang="ko-KR" altLang="en-US" sz="2000" kern="100" dirty="0">
                <a:effectLst/>
                <a:latin typeface="서울한강 장체B" panose="02020603020101020101" pitchFamily="18" charset="-127"/>
                <a:ea typeface="서울한강 장체B" panose="02020603020101020101" pitchFamily="18" charset="-127"/>
                <a:cs typeface="Times New Roman" panose="02020603050405020304" pitchFamily="18" charset="0"/>
              </a:rPr>
              <a:t>에 예금취급기관의 각종 저축성예금</a:t>
            </a:r>
            <a:r>
              <a:rPr lang="en-US" altLang="ko-KR" sz="2000" kern="100" dirty="0">
                <a:effectLst/>
                <a:latin typeface="서울한강 장체B" panose="02020603020101020101" pitchFamily="18" charset="-127"/>
                <a:ea typeface="서울한강 장체B" panose="020206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sz="2000" kern="100" dirty="0">
                <a:effectLst/>
                <a:latin typeface="서울한강 장체B" panose="02020603020101020101" pitchFamily="18" charset="-127"/>
                <a:ea typeface="서울한강 장체B" panose="02020603020101020101" pitchFamily="18" charset="-127"/>
                <a:cs typeface="Times New Roman" panose="02020603050405020304" pitchFamily="18" charset="0"/>
              </a:rPr>
              <a:t>시장성 금융상품</a:t>
            </a:r>
            <a:r>
              <a:rPr lang="en-US" altLang="ko-KR" sz="2000" kern="100" dirty="0">
                <a:effectLst/>
                <a:latin typeface="서울한강 장체B" panose="02020603020101020101" pitchFamily="18" charset="-127"/>
                <a:ea typeface="서울한강 장체B" panose="020206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sz="2000" kern="100" dirty="0">
                <a:effectLst/>
                <a:latin typeface="서울한강 장체B" panose="02020603020101020101" pitchFamily="18" charset="-127"/>
                <a:ea typeface="서울한강 장체B" panose="02020603020101020101" pitchFamily="18" charset="-127"/>
                <a:cs typeface="Times New Roman" panose="02020603050405020304" pitchFamily="18" charset="0"/>
              </a:rPr>
              <a:t>실적배당형 금융상품</a:t>
            </a:r>
            <a:r>
              <a:rPr lang="en-US" altLang="ko-KR" sz="2000" kern="100" dirty="0">
                <a:effectLst/>
                <a:latin typeface="서울한강 장체B" panose="02020603020101020101" pitchFamily="18" charset="-127"/>
                <a:ea typeface="서울한강 장체B" panose="020206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sz="2000" kern="100" dirty="0">
                <a:effectLst/>
                <a:latin typeface="서울한강 장체B" panose="02020603020101020101" pitchFamily="18" charset="-127"/>
                <a:ea typeface="서울한강 장체B" panose="02020603020101020101" pitchFamily="18" charset="-127"/>
                <a:cs typeface="Times New Roman" panose="02020603050405020304" pitchFamily="18" charset="0"/>
              </a:rPr>
              <a:t>금융채 및 거주자예금을 더한 것</a:t>
            </a:r>
            <a:endParaRPr lang="en-US" altLang="ko-KR" sz="2000" kern="100" dirty="0">
              <a:effectLst/>
              <a:latin typeface="서울한강 장체B" panose="02020603020101020101" pitchFamily="18" charset="-127"/>
              <a:ea typeface="서울한강 장체B" panose="02020603020101020101" pitchFamily="18" charset="-127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endParaRPr lang="en-US" altLang="ko-KR" sz="2000" kern="100" dirty="0">
              <a:effectLst/>
              <a:latin typeface="서울한강 장체B" panose="02020603020101020101" pitchFamily="18" charset="-127"/>
              <a:ea typeface="서울한강 장체B" panose="02020603020101020101" pitchFamily="18" charset="-127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ko-KR" sz="200" kern="100" dirty="0">
              <a:effectLst/>
              <a:latin typeface="서울한강 장체B" panose="02020603020101020101" pitchFamily="18" charset="-127"/>
              <a:ea typeface="서울한강 장체B" panose="02020603020101020101" pitchFamily="18" charset="-127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en-US" altLang="ko-KR" sz="2000" kern="100" dirty="0">
                <a:effectLst/>
                <a:latin typeface="서울한강 장체B" panose="02020603020101020101" pitchFamily="18" charset="-127"/>
                <a:ea typeface="서울한강 장체B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ko-KR" sz="2000" kern="100" dirty="0">
                <a:effectLst/>
                <a:latin typeface="서울한강 장체B" panose="02020603020101020101" pitchFamily="18" charset="-127"/>
                <a:ea typeface="서울한강 장체B" panose="02020603020101020101" pitchFamily="18" charset="-127"/>
                <a:cs typeface="Times New Roman" panose="02020603050405020304" pitchFamily="18" charset="0"/>
              </a:rPr>
              <a:t>급하면 언제든지 현금화가 가능한 돈</a:t>
            </a:r>
            <a:r>
              <a:rPr lang="en-US" altLang="ko-KR" sz="2000" kern="100" dirty="0">
                <a:effectLst/>
                <a:latin typeface="서울한강 장체B" panose="02020603020101020101" pitchFamily="18" charset="-127"/>
                <a:ea typeface="서울한강 장체B" panose="020206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2000" kern="100" dirty="0">
                <a:effectLst/>
                <a:latin typeface="서울한강 장체B" panose="02020603020101020101" pitchFamily="18" charset="-127"/>
                <a:ea typeface="서울한강 장체B" panose="02020603020101020101" pitchFamily="18" charset="-127"/>
                <a:cs typeface="Times New Roman" panose="02020603050405020304" pitchFamily="18" charset="0"/>
              </a:rPr>
              <a:t>약간의 손실을 감수하고 현금화 가능</a:t>
            </a:r>
            <a:r>
              <a:rPr lang="en-US" altLang="ko-KR" sz="2000" kern="100" dirty="0">
                <a:effectLst/>
                <a:latin typeface="서울한강 장체B" panose="02020603020101020101" pitchFamily="18" charset="-127"/>
                <a:ea typeface="서울한강 장체B" panose="020206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2000" kern="100" dirty="0">
                <a:effectLst/>
                <a:latin typeface="서울한강 장체B" panose="02020603020101020101" pitchFamily="18" charset="-127"/>
                <a:ea typeface="서울한강 장체B" panose="02020603020101020101" pitchFamily="18" charset="-127"/>
                <a:cs typeface="Times New Roman" panose="02020603050405020304" pitchFamily="18" charset="0"/>
              </a:rPr>
              <a:t>유동성 높음</a:t>
            </a:r>
            <a:r>
              <a:rPr lang="en-US" altLang="ko-KR" sz="2000" kern="100" dirty="0">
                <a:effectLst/>
                <a:latin typeface="서울한강 장체B" panose="02020603020101020101" pitchFamily="18" charset="-127"/>
                <a:ea typeface="서울한강 장체B" panose="020206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2000" kern="100" dirty="0">
                <a:effectLst/>
                <a:latin typeface="서울한강 장체B" panose="02020603020101020101" pitchFamily="18" charset="-127"/>
                <a:ea typeface="서울한강 장체B" panose="02020603020101020101" pitchFamily="18" charset="-127"/>
                <a:cs typeface="Times New Roman" panose="02020603050405020304" pitchFamily="18" charset="0"/>
              </a:rPr>
              <a:t>시중에 </a:t>
            </a:r>
            <a:r>
              <a:rPr lang="ko-KR" altLang="en-US" sz="2000" kern="100" dirty="0">
                <a:effectLst/>
                <a:latin typeface="서울한강 장체B" panose="02020603020101020101" pitchFamily="18" charset="-127"/>
                <a:ea typeface="서울한강 장체B" panose="02020603020101020101" pitchFamily="18" charset="-127"/>
                <a:cs typeface="Times New Roman" panose="02020603050405020304" pitchFamily="18" charset="0"/>
              </a:rPr>
              <a:t>유통되</a:t>
            </a:r>
            <a:r>
              <a:rPr lang="ko-KR" altLang="ko-KR" sz="2000" kern="100" dirty="0">
                <a:effectLst/>
                <a:latin typeface="서울한강 장체B" panose="02020603020101020101" pitchFamily="18" charset="-127"/>
                <a:ea typeface="서울한강 장체B" panose="02020603020101020101" pitchFamily="18" charset="-127"/>
                <a:cs typeface="Times New Roman" panose="02020603050405020304" pitchFamily="18" charset="0"/>
              </a:rPr>
              <a:t>는 돈</a:t>
            </a:r>
            <a:endParaRPr lang="en-US" altLang="ko-KR" sz="2000" kern="100" dirty="0">
              <a:effectLst/>
              <a:latin typeface="서울한강 장체B" panose="02020603020101020101" pitchFamily="18" charset="-127"/>
              <a:ea typeface="서울한강 장체B" panose="02020603020101020101" pitchFamily="18" charset="-127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endParaRPr lang="en-US" altLang="ko-KR" sz="2000" kern="100" dirty="0">
              <a:effectLst/>
              <a:latin typeface="서울한강 장체B" panose="02020603020101020101" pitchFamily="18" charset="-127"/>
              <a:ea typeface="서울한강 장체B" panose="02020603020101020101" pitchFamily="18" charset="-127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ko-KR" altLang="ko-KR" sz="200" kern="100" dirty="0">
              <a:effectLst/>
              <a:latin typeface="서울한강 장체B" panose="02020603020101020101" pitchFamily="18" charset="-127"/>
              <a:ea typeface="서울한강 장체B" panose="02020603020101020101" pitchFamily="18" charset="-127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en-US" altLang="ko-KR" sz="2000" kern="100" dirty="0">
                <a:effectLst/>
                <a:latin typeface="서울한강 장체B" panose="02020603020101020101" pitchFamily="18" charset="-127"/>
                <a:ea typeface="서울한강 장체B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ko-KR" sz="2000" kern="100" dirty="0">
                <a:effectLst/>
                <a:latin typeface="서울한강 장체B" panose="02020603020101020101" pitchFamily="18" charset="-127"/>
                <a:ea typeface="서울한강 장체B" panose="02020603020101020101" pitchFamily="18" charset="-127"/>
                <a:cs typeface="Times New Roman" panose="02020603050405020304" pitchFamily="18" charset="0"/>
              </a:rPr>
              <a:t>인플레이션을 예측하는데 사용되는 핵심 지표</a:t>
            </a:r>
            <a:endParaRPr lang="en-US" altLang="ko-KR" sz="2000" kern="100" dirty="0">
              <a:effectLst/>
              <a:latin typeface="서울한강 장체B" panose="02020603020101020101" pitchFamily="18" charset="-127"/>
              <a:ea typeface="서울한강 장체B" panose="02020603020101020101" pitchFamily="18" charset="-127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endParaRPr lang="en-US" altLang="ko-KR" sz="2000" kern="100" dirty="0">
              <a:effectLst/>
              <a:latin typeface="서울한강 장체B" panose="02020603020101020101" pitchFamily="18" charset="-127"/>
              <a:ea typeface="서울한강 장체B" panose="02020603020101020101" pitchFamily="18" charset="-127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endParaRPr lang="ko-KR" altLang="ko-KR" sz="700" kern="100" dirty="0">
              <a:effectLst/>
              <a:latin typeface="서울한강 장체B" panose="02020603020101020101" pitchFamily="18" charset="-127"/>
              <a:ea typeface="서울한강 장체B" panose="02020603020101020101" pitchFamily="18" charset="-127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en-US" altLang="ko-KR" sz="2000" kern="100" dirty="0">
                <a:effectLst/>
                <a:latin typeface="서울한강 장체B" panose="02020603020101020101" pitchFamily="18" charset="-127"/>
                <a:ea typeface="서울한강 장체B" panose="02020603020101020101" pitchFamily="18" charset="-127"/>
                <a:cs typeface="Times New Roman" panose="02020603050405020304" pitchFamily="18" charset="0"/>
              </a:rPr>
              <a:t>M1 + MMF(</a:t>
            </a:r>
            <a:r>
              <a:rPr lang="ko-KR" altLang="ko-KR" sz="2000" kern="100" dirty="0">
                <a:effectLst/>
                <a:latin typeface="서울한강 장체B" panose="02020603020101020101" pitchFamily="18" charset="-127"/>
                <a:ea typeface="서울한강 장체B" panose="02020603020101020101" pitchFamily="18" charset="-127"/>
                <a:cs typeface="Times New Roman" panose="02020603050405020304" pitchFamily="18" charset="0"/>
              </a:rPr>
              <a:t>단기금융펀드</a:t>
            </a:r>
            <a:r>
              <a:rPr lang="en-US" altLang="ko-KR" sz="2000" kern="100" dirty="0">
                <a:effectLst/>
                <a:latin typeface="서울한강 장체B" panose="02020603020101020101" pitchFamily="18" charset="-127"/>
                <a:ea typeface="서울한강 장체B" panose="02020603020101020101" pitchFamily="18" charset="-127"/>
                <a:cs typeface="Times New Roman" panose="02020603050405020304" pitchFamily="18" charset="0"/>
              </a:rPr>
              <a:t>), CD(</a:t>
            </a:r>
            <a:r>
              <a:rPr lang="ko-KR" altLang="ko-KR" sz="2000" kern="100" dirty="0">
                <a:effectLst/>
                <a:latin typeface="서울한강 장체B" panose="02020603020101020101" pitchFamily="18" charset="-127"/>
                <a:ea typeface="서울한강 장체B" panose="02020603020101020101" pitchFamily="18" charset="-127"/>
                <a:cs typeface="Times New Roman" panose="02020603050405020304" pitchFamily="18" charset="0"/>
              </a:rPr>
              <a:t>양도성예금증서</a:t>
            </a:r>
            <a:r>
              <a:rPr lang="en-US" altLang="ko-KR" sz="2000" kern="100" dirty="0">
                <a:effectLst/>
                <a:latin typeface="서울한강 장체B" panose="02020603020101020101" pitchFamily="18" charset="-127"/>
                <a:ea typeface="서울한강 장체B" panose="02020603020101020101" pitchFamily="18" charset="-127"/>
                <a:cs typeface="Times New Roman" panose="02020603050405020304" pitchFamily="18" charset="0"/>
              </a:rPr>
              <a:t>), 2</a:t>
            </a:r>
            <a:r>
              <a:rPr lang="ko-KR" altLang="ko-KR" sz="2000" kern="100" dirty="0">
                <a:effectLst/>
                <a:latin typeface="서울한강 장체B" panose="02020603020101020101" pitchFamily="18" charset="-127"/>
                <a:ea typeface="서울한강 장체B" panose="02020603020101020101" pitchFamily="18" charset="-127"/>
                <a:cs typeface="Times New Roman" panose="02020603050405020304" pitchFamily="18" charset="0"/>
              </a:rPr>
              <a:t>년</a:t>
            </a:r>
            <a:r>
              <a:rPr lang="en-US" altLang="ko-KR" sz="2000" kern="100" dirty="0">
                <a:effectLst/>
                <a:latin typeface="서울한강 장체B" panose="02020603020101020101" pitchFamily="18" charset="-127"/>
                <a:ea typeface="서울한강 장체B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ko-KR" sz="2000" kern="100" dirty="0">
                <a:effectLst/>
                <a:latin typeface="서울한강 장체B" panose="02020603020101020101" pitchFamily="18" charset="-127"/>
                <a:ea typeface="서울한강 장체B" panose="02020603020101020101" pitchFamily="18" charset="-127"/>
                <a:cs typeface="Times New Roman" panose="02020603050405020304" pitchFamily="18" charset="0"/>
              </a:rPr>
              <a:t>미만 </a:t>
            </a:r>
            <a:r>
              <a:rPr lang="ko-KR" altLang="ko-KR" sz="2000" kern="100" dirty="0" err="1">
                <a:effectLst/>
                <a:latin typeface="서울한강 장체B" panose="02020603020101020101" pitchFamily="18" charset="-127"/>
                <a:ea typeface="서울한강 장체B" panose="02020603020101020101" pitchFamily="18" charset="-127"/>
                <a:cs typeface="Times New Roman" panose="02020603050405020304" pitchFamily="18" charset="0"/>
              </a:rPr>
              <a:t>예적금</a:t>
            </a:r>
            <a:r>
              <a:rPr lang="ko-KR" altLang="ko-KR" sz="2000" kern="100" dirty="0">
                <a:effectLst/>
                <a:latin typeface="서울한강 장체B" panose="02020603020101020101" pitchFamily="18" charset="-127"/>
                <a:ea typeface="서울한강 장체B" panose="02020603020101020101" pitchFamily="18" charset="-127"/>
                <a:cs typeface="Times New Roman" panose="02020603050405020304" pitchFamily="18" charset="0"/>
              </a:rPr>
              <a:t> 등</a:t>
            </a:r>
            <a:endParaRPr lang="en-US" altLang="ko-KR" sz="2000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98053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26571" y="725714"/>
            <a:ext cx="11538857" cy="5886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50800" dir="5400000" algn="ctr" rotWithShape="0">
              <a:schemeClr val="tx1"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800" b="0" i="0" dirty="0">
              <a:solidFill>
                <a:srgbClr val="333333"/>
              </a:solidFill>
              <a:effectLst/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6571" y="245836"/>
            <a:ext cx="11538857" cy="774442"/>
          </a:xfrm>
          <a:prstGeom prst="rect">
            <a:avLst/>
          </a:prstGeom>
          <a:solidFill>
            <a:srgbClr val="2F77E6"/>
          </a:solidFill>
          <a:ln>
            <a:noFill/>
          </a:ln>
          <a:effectLst>
            <a:outerShdw blurRad="165100" dist="50800" dir="5400000" algn="ctr" rotWithShape="0">
              <a:schemeClr val="tx1"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4000" b="1" kern="0" dirty="0">
                <a:solidFill>
                  <a:prstClr val="white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4. M1/M2 </a:t>
            </a:r>
            <a:r>
              <a:rPr lang="ko-KR" altLang="en-US" sz="4000" b="1" kern="0" dirty="0">
                <a:solidFill>
                  <a:prstClr val="white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지수</a:t>
            </a:r>
            <a:endParaRPr lang="en-US" altLang="ko-KR" sz="4000" kern="0" dirty="0">
              <a:solidFill>
                <a:prstClr val="white"/>
              </a:solidFill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F1B91B7-C943-45C5-A896-A39E9939B4B7}"/>
              </a:ext>
            </a:extLst>
          </p:cNvPr>
          <p:cNvSpPr txBox="1">
            <a:spLocks/>
          </p:cNvSpPr>
          <p:nvPr/>
        </p:nvSpPr>
        <p:spPr>
          <a:xfrm>
            <a:off x="847021" y="1317772"/>
            <a:ext cx="10497955" cy="499689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buNone/>
            </a:pPr>
            <a:r>
              <a:rPr lang="en-US" altLang="ko-KR" sz="2400" b="1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3) M1/M2 </a:t>
            </a:r>
            <a:r>
              <a:rPr lang="ko-KR" altLang="en-US" sz="2400" b="1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지수의 역할 및 특징</a:t>
            </a:r>
            <a:endParaRPr lang="en-US" altLang="ko-KR" sz="2400" b="1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pPr algn="just">
              <a:lnSpc>
                <a:spcPct val="170000"/>
              </a:lnSpc>
              <a:buFontTx/>
              <a:buChar char="-"/>
            </a:pPr>
            <a:r>
              <a:rPr lang="ko-KR" altLang="en-US" sz="18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시중에 유통되는 돈 중 곧바로 현금화가 가능한 돈의 비율 </a:t>
            </a:r>
            <a:r>
              <a:rPr lang="en-US" altLang="ko-KR" sz="18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-&gt; </a:t>
            </a:r>
            <a:r>
              <a:rPr lang="ko-KR" altLang="en-US" sz="18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유동성 측정 지표로 활용 </a:t>
            </a:r>
            <a:endParaRPr lang="en-US" altLang="ko-KR" sz="1800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pPr algn="just">
              <a:lnSpc>
                <a:spcPct val="170000"/>
              </a:lnSpc>
              <a:buFontTx/>
              <a:buChar char="-"/>
            </a:pPr>
            <a:r>
              <a:rPr lang="ko-KR" altLang="en-US" sz="18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즉</a:t>
            </a:r>
            <a:r>
              <a:rPr lang="en-US" altLang="ko-KR" sz="18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, m1/m2 </a:t>
            </a:r>
            <a:r>
              <a:rPr lang="ko-KR" altLang="en-US" sz="18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비율이 높으면 그만큼 즉시 투입될 수 있는 자금</a:t>
            </a:r>
            <a:r>
              <a:rPr lang="en-US" altLang="ko-KR" sz="18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(</a:t>
            </a:r>
            <a:r>
              <a:rPr lang="ko-KR" altLang="en-US" sz="18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유동성</a:t>
            </a:r>
            <a:r>
              <a:rPr lang="en-US" altLang="ko-KR" sz="18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)</a:t>
            </a:r>
            <a:r>
              <a:rPr lang="ko-KR" altLang="en-US" sz="18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이 시장에 많다는 뜻</a:t>
            </a:r>
            <a:r>
              <a:rPr lang="en-US" altLang="ko-KR" sz="18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, </a:t>
            </a:r>
            <a:r>
              <a:rPr lang="ko-KR" altLang="en-US" sz="18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이 자금은 기대 수익률이 높은 어느 곳으로도 투입이 가능함</a:t>
            </a:r>
            <a:endParaRPr lang="en-US" altLang="ko-KR" sz="1800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pPr algn="just">
              <a:lnSpc>
                <a:spcPct val="170000"/>
              </a:lnSpc>
              <a:buFontTx/>
              <a:buChar char="-"/>
            </a:pPr>
            <a:r>
              <a:rPr lang="ko-KR" altLang="en-US" sz="18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따라서 이 비율이 높을 때 주식시장이나 부동산</a:t>
            </a:r>
            <a:r>
              <a:rPr lang="en-US" altLang="ko-KR" sz="18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</a:t>
            </a:r>
            <a:r>
              <a:rPr lang="ko-KR" altLang="en-US" sz="18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등 다양한 자산시장으로 돈이 유입될 가능성이 높고 가격이 오를 가능성이 높다는 뜻</a:t>
            </a:r>
            <a:r>
              <a:rPr lang="en-US" altLang="ko-KR" sz="18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.</a:t>
            </a:r>
          </a:p>
          <a:p>
            <a:pPr algn="just">
              <a:lnSpc>
                <a:spcPct val="170000"/>
              </a:lnSpc>
              <a:buFontTx/>
              <a:buChar char="-"/>
            </a:pPr>
            <a:r>
              <a:rPr lang="en-US" altLang="ko-KR" sz="18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1997~1998</a:t>
            </a:r>
            <a:r>
              <a:rPr lang="ko-KR" altLang="en-US" sz="18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년</a:t>
            </a:r>
            <a:r>
              <a:rPr lang="en-US" altLang="ko-KR" sz="18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IMF</a:t>
            </a:r>
            <a:r>
              <a:rPr lang="ko-KR" altLang="en-US" sz="18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외환위기</a:t>
            </a:r>
            <a:r>
              <a:rPr lang="en-US" altLang="ko-KR" sz="18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, 2007~2008</a:t>
            </a:r>
            <a:r>
              <a:rPr lang="ko-KR" altLang="en-US" sz="18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년</a:t>
            </a:r>
            <a:r>
              <a:rPr lang="en-US" altLang="ko-KR" sz="18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</a:t>
            </a:r>
            <a:r>
              <a:rPr lang="ko-KR" altLang="en-US" sz="18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글로벌 </a:t>
            </a:r>
            <a:r>
              <a:rPr lang="ko-KR" altLang="en-US" sz="1800" dirty="0" err="1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금융위기등</a:t>
            </a:r>
            <a:r>
              <a:rPr lang="ko-KR" altLang="en-US" sz="18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경기 침체기에 낮은 수준을 보여주고</a:t>
            </a:r>
            <a:r>
              <a:rPr lang="en-US" altLang="ko-KR" sz="18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,</a:t>
            </a:r>
            <a:r>
              <a:rPr lang="ko-KR" altLang="en-US" sz="18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경기회복시기에는 높은 수준을 보여줌</a:t>
            </a:r>
            <a:endParaRPr lang="en-US" altLang="ko-KR" sz="1800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pPr algn="just">
              <a:lnSpc>
                <a:spcPct val="170000"/>
              </a:lnSpc>
              <a:buFontTx/>
              <a:buChar char="-"/>
            </a:pPr>
            <a:r>
              <a:rPr lang="ko-KR" altLang="en-US" sz="18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이례적으로 </a:t>
            </a:r>
            <a:r>
              <a:rPr lang="en-US" altLang="ko-KR" sz="18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COVID-19 </a:t>
            </a:r>
            <a:r>
              <a:rPr lang="ko-KR" altLang="en-US" sz="18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발생한 </a:t>
            </a:r>
            <a:r>
              <a:rPr lang="en-US" altLang="ko-KR" sz="18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2020</a:t>
            </a:r>
            <a:r>
              <a:rPr lang="ko-KR" altLang="en-US" sz="18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년에는 경기침체이면서 </a:t>
            </a:r>
            <a:r>
              <a:rPr lang="en-US" altLang="ko-KR" sz="18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m1/m2</a:t>
            </a:r>
            <a:r>
              <a:rPr lang="ko-KR" altLang="en-US" sz="18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비율은 아주 높은 수준을 보여줌</a:t>
            </a:r>
            <a:endParaRPr lang="en-US" altLang="ko-KR" sz="1800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pPr marL="0" indent="0">
              <a:lnSpc>
                <a:spcPct val="170000"/>
              </a:lnSpc>
              <a:buFont typeface="Arial" panose="020B0604020202020204" pitchFamily="34" charset="0"/>
              <a:buNone/>
            </a:pPr>
            <a:endParaRPr lang="en-US" altLang="ko-KR" sz="2000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4977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26571" y="725714"/>
            <a:ext cx="11538857" cy="5886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50800" dir="5400000" algn="ctr" rotWithShape="0">
              <a:schemeClr val="tx1"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800" b="0" i="0" dirty="0">
              <a:solidFill>
                <a:srgbClr val="333333"/>
              </a:solidFill>
              <a:effectLst/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6571" y="245836"/>
            <a:ext cx="11538857" cy="774442"/>
          </a:xfrm>
          <a:prstGeom prst="rect">
            <a:avLst/>
          </a:prstGeom>
          <a:solidFill>
            <a:srgbClr val="2F77E6"/>
          </a:solidFill>
          <a:ln>
            <a:noFill/>
          </a:ln>
          <a:effectLst>
            <a:outerShdw blurRad="165100" dist="50800" dir="5400000" algn="ctr" rotWithShape="0">
              <a:schemeClr val="tx1"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4000" b="1" kern="0" dirty="0">
                <a:solidFill>
                  <a:prstClr val="white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4. M1/M2 </a:t>
            </a:r>
            <a:r>
              <a:rPr lang="ko-KR" altLang="en-US" sz="4000" b="1" kern="0" dirty="0">
                <a:solidFill>
                  <a:prstClr val="white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지수</a:t>
            </a:r>
            <a:endParaRPr lang="en-US" altLang="ko-KR" sz="4000" kern="0" dirty="0">
              <a:solidFill>
                <a:prstClr val="white"/>
              </a:solidFill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E6E7DA0-EC09-4C41-8D0C-F0C901C156BF}"/>
              </a:ext>
            </a:extLst>
          </p:cNvPr>
          <p:cNvSpPr/>
          <p:nvPr/>
        </p:nvSpPr>
        <p:spPr>
          <a:xfrm>
            <a:off x="6420052" y="1174282"/>
            <a:ext cx="5224796" cy="5342021"/>
          </a:xfrm>
          <a:prstGeom prst="rect">
            <a:avLst/>
          </a:prstGeom>
          <a:solidFill>
            <a:srgbClr val="F6F7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2C3E6BD9-4CC7-42C2-ABD0-3CD374AD26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7755888"/>
              </p:ext>
            </p:extLst>
          </p:nvPr>
        </p:nvGraphicFramePr>
        <p:xfrm>
          <a:off x="547153" y="1690241"/>
          <a:ext cx="5872898" cy="4251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6918DFEE-A91C-493E-8F5C-5176F9A49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0051" y="1174282"/>
            <a:ext cx="5005136" cy="5683718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4) </a:t>
            </a:r>
            <a:r>
              <a:rPr lang="ko-KR" altLang="en-US" sz="1800" b="1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최근 동향</a:t>
            </a:r>
            <a:endParaRPr lang="en-US" altLang="ko-KR" sz="1800" b="1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en-US" altLang="ko-KR" sz="18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2020</a:t>
            </a:r>
            <a:r>
              <a:rPr lang="ko-KR" altLang="en-US" sz="18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년 </a:t>
            </a:r>
            <a:r>
              <a:rPr lang="en-US" altLang="ko-KR" sz="18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3</a:t>
            </a:r>
            <a:r>
              <a:rPr lang="ko-KR" altLang="en-US" sz="18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월 이후 계속 상승 중</a:t>
            </a:r>
            <a:endParaRPr lang="en-US" altLang="ko-KR" sz="1800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en-US" altLang="ko-KR" sz="18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2021</a:t>
            </a:r>
            <a:r>
              <a:rPr lang="ko-KR" altLang="en-US" sz="18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년 </a:t>
            </a:r>
            <a:r>
              <a:rPr lang="en-US" altLang="ko-KR" sz="18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1</a:t>
            </a:r>
            <a:r>
              <a:rPr lang="ko-KR" altLang="en-US" sz="18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월 </a:t>
            </a:r>
            <a:r>
              <a:rPr lang="en-US" altLang="ko-KR" sz="18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36.7%</a:t>
            </a:r>
            <a:r>
              <a:rPr lang="ko-KR" altLang="en-US" sz="18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가 역대 최고치</a:t>
            </a:r>
            <a:endParaRPr lang="en-US" altLang="ko-KR" sz="1800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ko-KR" altLang="en-US" sz="18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작년 </a:t>
            </a:r>
            <a:r>
              <a:rPr lang="en-US" altLang="ko-KR" sz="18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3</a:t>
            </a:r>
            <a:r>
              <a:rPr lang="ko-KR" altLang="en-US" sz="18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월 </a:t>
            </a:r>
            <a:r>
              <a:rPr lang="en-US" altLang="ko-KR" sz="18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COVID-19 </a:t>
            </a:r>
            <a:r>
              <a:rPr lang="ko-KR" altLang="en-US" sz="18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유행 이후</a:t>
            </a:r>
            <a:r>
              <a:rPr lang="en-US" altLang="ko-KR" sz="18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, </a:t>
            </a:r>
            <a:r>
              <a:rPr lang="ko-KR" altLang="en-US" sz="18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금리가 낮아지고 </a:t>
            </a:r>
            <a:r>
              <a:rPr lang="en-US" altLang="ko-KR" sz="18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m1/m2</a:t>
            </a:r>
            <a:r>
              <a:rPr lang="ko-KR" altLang="en-US" sz="18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비율이 급증하며</a:t>
            </a:r>
            <a:r>
              <a:rPr lang="en-US" altLang="ko-KR" sz="18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, </a:t>
            </a:r>
            <a:r>
              <a:rPr lang="ko-KR" altLang="en-US" sz="18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주식</a:t>
            </a:r>
            <a:r>
              <a:rPr lang="en-US" altLang="ko-KR" sz="18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, </a:t>
            </a:r>
            <a:r>
              <a:rPr lang="ko-KR" altLang="en-US" sz="18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부동산</a:t>
            </a:r>
            <a:r>
              <a:rPr lang="en-US" altLang="ko-KR" sz="18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, </a:t>
            </a:r>
            <a:r>
              <a:rPr lang="ko-KR" altLang="en-US" sz="18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암호화폐 등 다양한 자산들의 가격이 급등</a:t>
            </a:r>
            <a:endParaRPr lang="en-US" altLang="ko-KR" sz="1800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ko-KR" altLang="en-US" sz="18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한국은행이 </a:t>
            </a:r>
            <a:r>
              <a:rPr lang="en-US" altLang="ko-KR" sz="18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2021</a:t>
            </a:r>
            <a:r>
              <a:rPr lang="ko-KR" altLang="en-US" sz="18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년에도 통화정책 완화 기조를 유지하겠다고 발표함에 따라</a:t>
            </a:r>
            <a:r>
              <a:rPr lang="en-US" altLang="ko-KR" sz="18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,</a:t>
            </a:r>
            <a:r>
              <a:rPr lang="ko-KR" altLang="en-US" sz="18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향후 </a:t>
            </a:r>
            <a:r>
              <a:rPr lang="en-US" altLang="ko-KR" sz="18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m1/m2</a:t>
            </a:r>
            <a:r>
              <a:rPr lang="ko-KR" altLang="en-US" sz="18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비율도 이와 비슷한 수준을 유지할 것으로 예상</a:t>
            </a:r>
            <a:endParaRPr lang="en-US" altLang="ko-KR" sz="1800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ko-KR" altLang="en-US" sz="18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며칠 전 미국 연방준비제도가 </a:t>
            </a:r>
            <a:r>
              <a:rPr lang="en-US" altLang="ko-KR" sz="18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2023</a:t>
            </a:r>
            <a:r>
              <a:rPr lang="ko-KR" altLang="en-US" sz="18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년까지 제로금리를 유지할 것이라는 전망을 내놓으며 한국도 비슷한 추세를 따를 것으로 예상</a:t>
            </a:r>
            <a:r>
              <a:rPr lang="en-US" altLang="ko-KR" sz="18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, </a:t>
            </a:r>
            <a:r>
              <a:rPr lang="ko-KR" altLang="en-US" sz="18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따라서 유동성은 계속 높은 수준을 유지할 듯</a:t>
            </a:r>
            <a:endParaRPr lang="en-US" altLang="ko-KR" sz="1800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ko-KR" altLang="en-US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0919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0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직선 연결선 112"/>
          <p:cNvCxnSpPr>
            <a:cxnSpLocks/>
          </p:cNvCxnSpPr>
          <p:nvPr/>
        </p:nvCxnSpPr>
        <p:spPr>
          <a:xfrm>
            <a:off x="3361304" y="3515706"/>
            <a:ext cx="5359191" cy="16766"/>
          </a:xfrm>
          <a:prstGeom prst="line">
            <a:avLst/>
          </a:prstGeom>
          <a:ln w="28575">
            <a:solidFill>
              <a:srgbClr val="2F77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B2B6A090-8E1C-42F1-A312-43AB09EA8A6F}"/>
              </a:ext>
            </a:extLst>
          </p:cNvPr>
          <p:cNvSpPr/>
          <p:nvPr/>
        </p:nvSpPr>
        <p:spPr>
          <a:xfrm>
            <a:off x="5110382" y="-1"/>
            <a:ext cx="1415545" cy="12416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A2DE75-0216-43BB-B305-35DC2F2201DF}"/>
              </a:ext>
            </a:extLst>
          </p:cNvPr>
          <p:cNvSpPr txBox="1"/>
          <p:nvPr/>
        </p:nvSpPr>
        <p:spPr>
          <a:xfrm>
            <a:off x="4836588" y="210093"/>
            <a:ext cx="2151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5">
                    <a:lumMod val="75000"/>
                  </a:schemeClr>
                </a:solidFill>
                <a:latin typeface="Arial Nova" panose="020B0504020202020204" pitchFamily="34" charset="0"/>
              </a:rPr>
              <a:t>F</a:t>
            </a:r>
            <a:r>
              <a:rPr lang="en-US" altLang="ko-KR" sz="600" b="1" dirty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  <a:r>
              <a:rPr lang="ko-KR" altLang="en-US" sz="900" b="1" dirty="0">
                <a:latin typeface="Arial Nova" panose="020B0504020202020204" pitchFamily="34" charset="0"/>
              </a:rPr>
              <a:t> </a:t>
            </a:r>
            <a:r>
              <a:rPr lang="en-US" altLang="ko-KR" sz="20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 Nova" panose="020B0504020202020204" pitchFamily="34" charset="0"/>
              </a:rPr>
              <a:t>inancial</a:t>
            </a:r>
            <a:endParaRPr lang="en-US" altLang="ko-KR" sz="2000" b="1" dirty="0">
              <a:solidFill>
                <a:schemeClr val="accent1">
                  <a:lumMod val="60000"/>
                  <a:lumOff val="4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n-US" altLang="ko-KR" sz="2000" b="1" dirty="0">
                <a:solidFill>
                  <a:schemeClr val="accent5">
                    <a:lumMod val="75000"/>
                  </a:schemeClr>
                </a:solidFill>
                <a:latin typeface="Arial Nova" panose="020B0504020202020204" pitchFamily="34" charset="0"/>
              </a:rPr>
              <a:t>R</a:t>
            </a:r>
            <a:r>
              <a:rPr lang="en-US" altLang="ko-KR" sz="1400" b="1" dirty="0">
                <a:latin typeface="Arial Nova" panose="020B0504020202020204" pitchFamily="34" charset="0"/>
              </a:rPr>
              <a:t> </a:t>
            </a:r>
            <a:r>
              <a:rPr lang="en-US" altLang="ko-KR" sz="20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 Nova" panose="020B0504020202020204" pitchFamily="34" charset="0"/>
              </a:rPr>
              <a:t>ainmakers</a:t>
            </a:r>
            <a:endParaRPr lang="en-US" altLang="ko-KR" sz="2000" b="1" dirty="0">
              <a:solidFill>
                <a:schemeClr val="accent1">
                  <a:lumMod val="60000"/>
                  <a:lumOff val="40000"/>
                </a:schemeClr>
              </a:solidFill>
              <a:latin typeface="Arial Nova" panose="020B05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FAE2A4-1D72-44ED-A2F2-02B0846B0BCD}"/>
              </a:ext>
            </a:extLst>
          </p:cNvPr>
          <p:cNvSpPr txBox="1"/>
          <p:nvPr/>
        </p:nvSpPr>
        <p:spPr>
          <a:xfrm>
            <a:off x="4658628" y="2598003"/>
            <a:ext cx="6150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>
                <a:solidFill>
                  <a:schemeClr val="accent5">
                    <a:lumMod val="50000"/>
                  </a:schemeClr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감사합니다</a:t>
            </a:r>
            <a:endParaRPr lang="ko-KR" altLang="en-US" sz="4800" b="1" dirty="0">
              <a:solidFill>
                <a:schemeClr val="accent5">
                  <a:lumMod val="50000"/>
                </a:schemeClr>
              </a:solidFill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8BBB56-417D-44F1-9ABA-19C91021F60F}"/>
              </a:ext>
            </a:extLst>
          </p:cNvPr>
          <p:cNvSpPr txBox="1"/>
          <p:nvPr/>
        </p:nvSpPr>
        <p:spPr>
          <a:xfrm>
            <a:off x="3445843" y="3705726"/>
            <a:ext cx="48992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>
                <a:solidFill>
                  <a:schemeClr val="accent5">
                    <a:lumMod val="50000"/>
                  </a:schemeClr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FR 2</a:t>
            </a:r>
            <a:r>
              <a:rPr lang="ko-KR" altLang="en-US" sz="2200" b="1" dirty="0">
                <a:solidFill>
                  <a:schemeClr val="accent5">
                    <a:lumMod val="50000"/>
                  </a:schemeClr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팀</a:t>
            </a:r>
            <a:r>
              <a:rPr lang="en-US" altLang="ko-KR" sz="2200" b="1" dirty="0">
                <a:solidFill>
                  <a:schemeClr val="accent5">
                    <a:lumMod val="50000"/>
                  </a:schemeClr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</a:t>
            </a:r>
          </a:p>
          <a:p>
            <a:pPr algn="ctr"/>
            <a:r>
              <a:rPr lang="ko-KR" altLang="en-US" sz="2000" dirty="0">
                <a:solidFill>
                  <a:schemeClr val="tx2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강수현</a:t>
            </a:r>
            <a:r>
              <a:rPr lang="en-US" altLang="ko-KR" sz="2000" dirty="0">
                <a:solidFill>
                  <a:schemeClr val="tx2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, </a:t>
            </a:r>
            <a:r>
              <a:rPr lang="ko-KR" altLang="en-US" sz="2000" dirty="0" err="1">
                <a:solidFill>
                  <a:schemeClr val="tx2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동희주</a:t>
            </a:r>
            <a:r>
              <a:rPr lang="en-US" altLang="ko-KR" sz="2000" dirty="0">
                <a:solidFill>
                  <a:schemeClr val="tx2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, </a:t>
            </a:r>
            <a:r>
              <a:rPr lang="ko-KR" altLang="en-US" sz="2000" dirty="0">
                <a:solidFill>
                  <a:schemeClr val="tx2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양정현</a:t>
            </a:r>
            <a:r>
              <a:rPr lang="en-US" altLang="ko-KR" sz="2000" dirty="0">
                <a:solidFill>
                  <a:schemeClr val="tx2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, </a:t>
            </a:r>
            <a:r>
              <a:rPr lang="ko-KR" altLang="en-US" sz="2000" dirty="0" err="1">
                <a:solidFill>
                  <a:schemeClr val="tx2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엄주혁</a:t>
            </a:r>
            <a:endParaRPr lang="ko-KR" altLang="en-US" sz="2000" dirty="0">
              <a:solidFill>
                <a:schemeClr val="tx2"/>
              </a:solidFill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2876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B553A5-46DD-45D4-974F-686F29604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CFA502-7204-43D0-9F62-653120F87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666AD0-97FE-4DBF-A77D-BC15B6F53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474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0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26571" y="725714"/>
            <a:ext cx="11538857" cy="5886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50800" dir="5400000" algn="ctr" rotWithShape="0">
              <a:schemeClr val="tx1"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800" b="0" i="0" dirty="0">
              <a:solidFill>
                <a:srgbClr val="333333"/>
              </a:solidFill>
              <a:effectLst/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6571" y="245836"/>
            <a:ext cx="11538857" cy="774442"/>
          </a:xfrm>
          <a:prstGeom prst="rect">
            <a:avLst/>
          </a:prstGeom>
          <a:solidFill>
            <a:srgbClr val="2F77E6"/>
          </a:solidFill>
          <a:ln>
            <a:noFill/>
          </a:ln>
          <a:effectLst>
            <a:outerShdw blurRad="165100" dist="50800" dir="5400000" algn="ctr" rotWithShape="0">
              <a:schemeClr val="tx1"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4000" b="1" kern="0" dirty="0">
                <a:solidFill>
                  <a:prstClr val="white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1. KOSPI</a:t>
            </a:r>
            <a:endParaRPr lang="en-US" altLang="ko-KR" sz="4000" kern="0" dirty="0">
              <a:solidFill>
                <a:prstClr val="white"/>
              </a:solidFill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9853B19-E6D0-470E-A6D8-394C4D356470}"/>
              </a:ext>
            </a:extLst>
          </p:cNvPr>
          <p:cNvSpPr/>
          <p:nvPr/>
        </p:nvSpPr>
        <p:spPr>
          <a:xfrm>
            <a:off x="5929163" y="1335006"/>
            <a:ext cx="5831186" cy="5132752"/>
          </a:xfrm>
          <a:prstGeom prst="rect">
            <a:avLst/>
          </a:prstGeom>
          <a:solidFill>
            <a:srgbClr val="F6F7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8212354-42BD-4477-BA73-2C5E9880878B}"/>
                  </a:ext>
                </a:extLst>
              </p:cNvPr>
              <p:cNvSpPr txBox="1"/>
              <p:nvPr/>
            </p:nvSpPr>
            <p:spPr>
              <a:xfrm>
                <a:off x="460477" y="1663644"/>
                <a:ext cx="5468686" cy="4582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000" b="1" dirty="0">
                    <a:latin typeface="서울한강 장체B" panose="02020603020101020101" pitchFamily="18" charset="-127"/>
                    <a:ea typeface="서울한강 장체B" panose="02020603020101020101" pitchFamily="18" charset="-127"/>
                  </a:rPr>
                  <a:t>1) </a:t>
                </a:r>
                <a:r>
                  <a:rPr lang="ko-KR" altLang="en-US" sz="2000" b="1" dirty="0">
                    <a:latin typeface="서울한강 장체B" panose="02020603020101020101" pitchFamily="18" charset="-127"/>
                    <a:ea typeface="서울한강 장체B" panose="02020603020101020101" pitchFamily="18" charset="-127"/>
                  </a:rPr>
                  <a:t>지표 개념</a:t>
                </a:r>
                <a:endParaRPr lang="en-US" altLang="ko-KR" sz="2000" b="1" dirty="0">
                  <a:latin typeface="서울한강 장체B" panose="02020603020101020101" pitchFamily="18" charset="-127"/>
                  <a:ea typeface="서울한강 장체B" panose="02020603020101020101" pitchFamily="18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2000" dirty="0">
                  <a:latin typeface="서울한강 장체B" panose="02020603020101020101" pitchFamily="18" charset="-127"/>
                  <a:ea typeface="서울한강 장체B" panose="02020603020101020101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b="0" i="0" dirty="0">
                    <a:solidFill>
                      <a:srgbClr val="333333"/>
                    </a:solidFill>
                    <a:effectLst/>
                    <a:latin typeface="서울한강 장체B" panose="02020603020101020101" pitchFamily="18" charset="-127"/>
                    <a:ea typeface="서울한강 장체B" panose="02020603020101020101" pitchFamily="18" charset="-127"/>
                  </a:rPr>
                  <a:t> -</a:t>
                </a:r>
                <a:r>
                  <a:rPr lang="ko-KR" altLang="en-US" sz="2000" b="0" i="0" dirty="0">
                    <a:solidFill>
                      <a:srgbClr val="333333"/>
                    </a:solidFill>
                    <a:effectLst/>
                    <a:latin typeface="서울한강 장체B" panose="02020603020101020101" pitchFamily="18" charset="-127"/>
                    <a:ea typeface="서울한강 장체B" panose="02020603020101020101" pitchFamily="18" charset="-127"/>
                  </a:rPr>
                  <a:t>국내 종합주가지수</a:t>
                </a:r>
                <a:r>
                  <a:rPr lang="en-US" altLang="ko-KR" sz="2000" b="0" i="0" dirty="0">
                    <a:solidFill>
                      <a:srgbClr val="333333"/>
                    </a:solidFill>
                    <a:effectLst/>
                    <a:latin typeface="서울한강 장체B" panose="02020603020101020101" pitchFamily="18" charset="-127"/>
                    <a:ea typeface="서울한강 장체B" panose="02020603020101020101" pitchFamily="18" charset="-127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b="0" i="0" dirty="0">
                    <a:solidFill>
                      <a:srgbClr val="333333"/>
                    </a:solidFill>
                    <a:effectLst/>
                    <a:latin typeface="서울한강 장체B" panose="02020603020101020101" pitchFamily="18" charset="-127"/>
                    <a:ea typeface="서울한강 장체B" panose="02020603020101020101" pitchFamily="18" charset="-127"/>
                  </a:rPr>
                  <a:t> -</a:t>
                </a:r>
                <a:r>
                  <a:rPr lang="ko-KR" altLang="en-US" sz="2000" b="0" i="0" dirty="0">
                    <a:solidFill>
                      <a:srgbClr val="333333"/>
                    </a:solidFill>
                    <a:effectLst/>
                    <a:latin typeface="서울한강 장체B" panose="02020603020101020101" pitchFamily="18" charset="-127"/>
                    <a:ea typeface="서울한강 장체B" panose="02020603020101020101" pitchFamily="18" charset="-127"/>
                  </a:rPr>
                  <a:t>증권거래소에 상장된 종목들의 주식 가격을 종합적으로                        </a:t>
                </a:r>
                <a:endParaRPr lang="en-US" altLang="ko-KR" sz="2000" b="0" i="0" dirty="0">
                  <a:solidFill>
                    <a:srgbClr val="333333"/>
                  </a:solidFill>
                  <a:effectLst/>
                  <a:latin typeface="서울한강 장체B" panose="02020603020101020101" pitchFamily="18" charset="-127"/>
                  <a:ea typeface="서울한강 장체B" panose="02020603020101020101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solidFill>
                      <a:srgbClr val="333333"/>
                    </a:solidFill>
                    <a:latin typeface="서울한강 장체B" panose="02020603020101020101" pitchFamily="18" charset="-127"/>
                    <a:ea typeface="서울한강 장체B" panose="02020603020101020101" pitchFamily="18" charset="-127"/>
                  </a:rPr>
                  <a:t>  </a:t>
                </a:r>
                <a:r>
                  <a:rPr lang="ko-KR" altLang="en-US" sz="2000" dirty="0">
                    <a:solidFill>
                      <a:srgbClr val="333333"/>
                    </a:solidFill>
                    <a:latin typeface="서울한강 장체B" panose="02020603020101020101" pitchFamily="18" charset="-127"/>
                    <a:ea typeface="서울한강 장체B" panose="02020603020101020101" pitchFamily="18" charset="-127"/>
                  </a:rPr>
                  <a:t>표시한 수치</a:t>
                </a:r>
                <a:endParaRPr lang="en-US" altLang="ko-KR" sz="2000" b="0" i="0" dirty="0">
                  <a:solidFill>
                    <a:srgbClr val="333333"/>
                  </a:solidFill>
                  <a:effectLst/>
                  <a:latin typeface="서울한강 장체B" panose="02020603020101020101" pitchFamily="18" charset="-127"/>
                  <a:ea typeface="서울한강 장체B" panose="02020603020101020101" pitchFamily="18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100" dirty="0">
                  <a:solidFill>
                    <a:srgbClr val="333333"/>
                  </a:solidFill>
                  <a:latin typeface="서울한강 장체B" panose="02020603020101020101" pitchFamily="18" charset="-127"/>
                  <a:ea typeface="서울한강 장체B" panose="02020603020101020101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b="1" i="0" dirty="0">
                    <a:solidFill>
                      <a:srgbClr val="333333"/>
                    </a:solidFill>
                    <a:effectLst/>
                    <a:latin typeface="서울한강 장체B" panose="02020603020101020101" pitchFamily="18" charset="-127"/>
                    <a:ea typeface="서울한강 장체B" panose="02020603020101020101" pitchFamily="18" charset="-127"/>
                  </a:rPr>
                  <a:t>2) </a:t>
                </a:r>
                <a:r>
                  <a:rPr lang="ko-KR" altLang="en-US" sz="2000" b="1" i="0" dirty="0">
                    <a:solidFill>
                      <a:srgbClr val="333333"/>
                    </a:solidFill>
                    <a:effectLst/>
                    <a:latin typeface="서울한강 장체B" panose="02020603020101020101" pitchFamily="18" charset="-127"/>
                    <a:ea typeface="서울한강 장체B" panose="02020603020101020101" pitchFamily="18" charset="-127"/>
                  </a:rPr>
                  <a:t>산출방법</a:t>
                </a:r>
                <a:endParaRPr lang="en-US" altLang="ko-KR" sz="2000" b="1" i="0" dirty="0">
                  <a:solidFill>
                    <a:srgbClr val="333333"/>
                  </a:solidFill>
                  <a:effectLst/>
                  <a:latin typeface="서울한강 장체B" panose="02020603020101020101" pitchFamily="18" charset="-127"/>
                  <a:ea typeface="서울한강 장체B" panose="02020603020101020101" pitchFamily="18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900" dirty="0">
                  <a:solidFill>
                    <a:srgbClr val="333333"/>
                  </a:solidFill>
                  <a:latin typeface="서울한강 장체B" panose="02020603020101020101" pitchFamily="18" charset="-127"/>
                  <a:ea typeface="서울한강 장체B" panose="02020603020101020101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b="0" i="0" dirty="0">
                    <a:solidFill>
                      <a:srgbClr val="333333"/>
                    </a:solidFill>
                    <a:effectLst/>
                    <a:latin typeface="서울한강 장체B" panose="02020603020101020101" pitchFamily="18" charset="-127"/>
                    <a:ea typeface="서울한강 장체B" panose="02020603020101020101" pitchFamily="18" charset="-127"/>
                  </a:rPr>
                  <a:t>   KOSPI 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(</m:t>
                        </m:r>
                        <m:r>
                          <a:rPr lang="ko-KR" altLang="en-US" sz="2000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비</m:t>
                        </m:r>
                        <m:r>
                          <a:rPr lang="ko-KR" altLang="en-US" sz="200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교</m:t>
                        </m:r>
                        <m:r>
                          <a:rPr lang="ko-KR" altLang="en-US" sz="2000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시</m:t>
                        </m:r>
                        <m:r>
                          <a:rPr lang="ko-KR" altLang="en-US" sz="200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점</m:t>
                        </m:r>
                        <m:r>
                          <a:rPr lang="ko-KR" altLang="en-US" sz="2000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의</m:t>
                        </m:r>
                        <m:r>
                          <a:rPr lang="en-US" altLang="ko-KR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 </m:t>
                        </m:r>
                        <m:r>
                          <a:rPr lang="ko-KR" altLang="en-US" sz="2000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시</m:t>
                        </m:r>
                        <m:r>
                          <a:rPr lang="ko-KR" altLang="en-US" sz="200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가</m:t>
                        </m:r>
                        <m:r>
                          <a:rPr lang="ko-KR" altLang="en-US" sz="2000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총</m:t>
                        </m:r>
                        <m:r>
                          <a:rPr lang="ko-KR" altLang="en-US" sz="200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액</m:t>
                        </m:r>
                        <m:r>
                          <a:rPr lang="en-US" altLang="ko-KR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)</m:t>
                        </m:r>
                      </m:num>
                      <m:den>
                        <m:r>
                          <a:rPr lang="en-US" altLang="ko-KR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(</m:t>
                        </m:r>
                        <m:r>
                          <a:rPr lang="ko-KR" altLang="en-US" sz="2000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기</m:t>
                        </m:r>
                        <m:r>
                          <a:rPr lang="ko-KR" altLang="en-US" sz="200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준</m:t>
                        </m:r>
                        <m:r>
                          <a:rPr lang="ko-KR" altLang="en-US" sz="2000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시</m:t>
                        </m:r>
                        <m:r>
                          <a:rPr lang="ko-KR" altLang="en-US" sz="200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점</m:t>
                        </m:r>
                        <m:r>
                          <a:rPr lang="ko-KR" altLang="en-US" sz="2000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의</m:t>
                        </m:r>
                        <m:r>
                          <a:rPr lang="en-US" altLang="ko-KR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 </m:t>
                        </m:r>
                        <m:r>
                          <a:rPr lang="ko-KR" altLang="en-US" sz="2000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시</m:t>
                        </m:r>
                        <m:r>
                          <a:rPr lang="ko-KR" altLang="en-US" sz="200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가</m:t>
                        </m:r>
                        <m:r>
                          <a:rPr lang="ko-KR" altLang="en-US" sz="2000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총</m:t>
                        </m:r>
                        <m:r>
                          <a:rPr lang="ko-KR" altLang="en-US" sz="200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액</m:t>
                        </m:r>
                        <m:r>
                          <a:rPr lang="en-US" altLang="ko-KR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ko-KR" sz="2000" b="0" i="0" dirty="0">
                    <a:solidFill>
                      <a:srgbClr val="333333"/>
                    </a:solidFill>
                    <a:effectLst/>
                    <a:latin typeface="서울한강 장체B" panose="02020603020101020101" pitchFamily="18" charset="-127"/>
                    <a:ea typeface="서울한강 장체B" panose="02020603020101020101" pitchFamily="18" charset="-127"/>
                  </a:rPr>
                  <a:t> × 100 </a:t>
                </a:r>
              </a:p>
              <a:p>
                <a:pPr>
                  <a:lnSpc>
                    <a:spcPct val="150000"/>
                  </a:lnSpc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8212354-42BD-4477-BA73-2C5E98808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477" y="1663644"/>
                <a:ext cx="5468686" cy="4582152"/>
              </a:xfrm>
              <a:prstGeom prst="rect">
                <a:avLst/>
              </a:prstGeom>
              <a:blipFill>
                <a:blip r:embed="rId2"/>
                <a:stretch>
                  <a:fillRect l="-12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D16B459A-E976-41CA-B5B7-AC97D06EF696}"/>
              </a:ext>
            </a:extLst>
          </p:cNvPr>
          <p:cNvSpPr txBox="1"/>
          <p:nvPr/>
        </p:nvSpPr>
        <p:spPr>
          <a:xfrm>
            <a:off x="6035090" y="1489146"/>
            <a:ext cx="5753337" cy="4778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3) </a:t>
            </a:r>
            <a:r>
              <a:rPr lang="ko-KR" altLang="en-US" sz="2000" b="1" dirty="0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지표 특징</a:t>
            </a:r>
            <a:endParaRPr lang="en-US" altLang="ko-KR" sz="2000" b="1" dirty="0">
              <a:solidFill>
                <a:srgbClr val="333333"/>
              </a:solidFill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endParaRPr lang="en-US" altLang="ko-KR" sz="900" dirty="0">
              <a:solidFill>
                <a:srgbClr val="000000"/>
              </a:solidFill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주식 시장의 전반적 동향을 가장 잘 나타내는 대표적인 지수로</a:t>
            </a:r>
            <a:r>
              <a:rPr lang="en-US" altLang="ko-KR" dirty="0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,</a:t>
            </a:r>
            <a:r>
              <a:rPr lang="ko-KR" altLang="en-US" dirty="0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주가 움직임을 측정</a:t>
            </a:r>
            <a:endParaRPr lang="en-US" altLang="ko-KR" dirty="0">
              <a:solidFill>
                <a:srgbClr val="333333"/>
              </a:solidFill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900" dirty="0">
              <a:solidFill>
                <a:srgbClr val="333333"/>
              </a:solidFill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투자 성과를 측정하고 다른 금융 상품과의 수익률을 비교하는 척도로 사용되며 경제 상황을 예측하는 지표로도 사용</a:t>
            </a:r>
            <a:endParaRPr lang="en-US" altLang="ko-KR" dirty="0">
              <a:solidFill>
                <a:srgbClr val="333333"/>
              </a:solidFill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1000" dirty="0">
              <a:solidFill>
                <a:srgbClr val="333333"/>
              </a:solidFill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코스피지수는 거래량이 적은 종목들까지 모두 포함하기 때문에</a:t>
            </a:r>
            <a:endParaRPr lang="en-US" altLang="ko-KR" dirty="0">
              <a:solidFill>
                <a:srgbClr val="333333"/>
              </a:solidFill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endParaRPr lang="en-US" altLang="ko-KR" sz="400" dirty="0">
              <a:solidFill>
                <a:srgbClr val="333333"/>
              </a:solidFill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r>
              <a:rPr lang="en-US" altLang="ko-KR" dirty="0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</a:t>
            </a:r>
            <a:r>
              <a:rPr lang="ko-KR" altLang="en-US" dirty="0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  시장 대표성이 떨어지고</a:t>
            </a:r>
            <a:r>
              <a:rPr lang="en-US" altLang="ko-KR" dirty="0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,</a:t>
            </a:r>
            <a:r>
              <a:rPr lang="ko-KR" altLang="en-US" dirty="0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소형주 등에서는 수급 문제 때문에 </a:t>
            </a:r>
            <a:endParaRPr lang="en-US" altLang="ko-KR" dirty="0">
              <a:solidFill>
                <a:srgbClr val="333333"/>
              </a:solidFill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endParaRPr lang="en-US" altLang="ko-KR" sz="400" dirty="0">
              <a:solidFill>
                <a:srgbClr val="333333"/>
              </a:solidFill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r>
              <a:rPr lang="en-US" altLang="ko-KR" dirty="0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   </a:t>
            </a:r>
            <a:r>
              <a:rPr lang="ko-KR" altLang="en-US" dirty="0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현물과 선물의 가격차가 크게 나서 시장이 왜곡되는 문제점 존재</a:t>
            </a:r>
            <a:endParaRPr lang="en-US" altLang="ko-KR" dirty="0">
              <a:solidFill>
                <a:srgbClr val="333333"/>
              </a:solidFill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1000" dirty="0">
              <a:solidFill>
                <a:srgbClr val="333333"/>
              </a:solidFill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이 같은 문제점들을 상쇄시켜서 주가지수 선물거래와 주가지수 옵션거래를 위해 만들어진 지수가 코스피</a:t>
            </a:r>
            <a:r>
              <a:rPr lang="en-US" altLang="ko-KR" dirty="0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200</a:t>
            </a:r>
          </a:p>
          <a:p>
            <a:pPr marL="285750" indent="-285750">
              <a:buFontTx/>
              <a:buChar char="-"/>
            </a:pPr>
            <a:endParaRPr lang="en-US" altLang="ko-KR" sz="1050" dirty="0">
              <a:solidFill>
                <a:srgbClr val="333333"/>
              </a:solidFill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다만 종합주가지수는 시가총액 방식으로 주가지수를 산출하고</a:t>
            </a:r>
            <a:endParaRPr lang="en-US" altLang="ko-KR" dirty="0">
              <a:solidFill>
                <a:srgbClr val="333333"/>
              </a:solidFill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endParaRPr lang="en-US" altLang="ko-KR" sz="600" dirty="0">
              <a:solidFill>
                <a:srgbClr val="333333"/>
              </a:solidFill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r>
              <a:rPr lang="en-US" altLang="ko-KR" dirty="0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 </a:t>
            </a:r>
            <a:r>
              <a:rPr lang="ko-KR" altLang="en-US" dirty="0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 발표하기 때문에 대형주의 주가 변동에 민감하게 반응 하여 코</a:t>
            </a:r>
            <a:endParaRPr lang="en-US" altLang="ko-KR" dirty="0">
              <a:solidFill>
                <a:srgbClr val="333333"/>
              </a:solidFill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endParaRPr lang="en-US" altLang="ko-KR" sz="500" dirty="0">
              <a:solidFill>
                <a:srgbClr val="333333"/>
              </a:solidFill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r>
              <a:rPr lang="ko-KR" altLang="en-US" dirty="0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   </a:t>
            </a:r>
            <a:r>
              <a:rPr lang="ko-KR" altLang="en-US" dirty="0" err="1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스피</a:t>
            </a:r>
            <a:r>
              <a:rPr lang="ko-KR" altLang="en-US" dirty="0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</a:t>
            </a:r>
            <a:r>
              <a:rPr lang="en-US" altLang="ko-KR" dirty="0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200</a:t>
            </a:r>
            <a:r>
              <a:rPr lang="ko-KR" altLang="en-US" dirty="0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과 상당히 유사</a:t>
            </a:r>
            <a:endParaRPr lang="en-US" altLang="ko-KR" dirty="0">
              <a:solidFill>
                <a:srgbClr val="333333"/>
              </a:solidFill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8010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26571" y="725714"/>
            <a:ext cx="11538857" cy="5886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50800" dir="5400000" algn="ctr" rotWithShape="0">
              <a:schemeClr val="tx1"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800" b="0" i="0" dirty="0">
              <a:solidFill>
                <a:srgbClr val="333333"/>
              </a:solidFill>
              <a:effectLst/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6571" y="245836"/>
            <a:ext cx="11538857" cy="774442"/>
          </a:xfrm>
          <a:prstGeom prst="rect">
            <a:avLst/>
          </a:prstGeom>
          <a:solidFill>
            <a:srgbClr val="2F77E6"/>
          </a:solidFill>
          <a:ln>
            <a:noFill/>
          </a:ln>
          <a:effectLst>
            <a:outerShdw blurRad="165100" dist="50800" dir="5400000" algn="ctr" rotWithShape="0">
              <a:schemeClr val="tx1"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4000" b="1" kern="0" dirty="0">
                <a:solidFill>
                  <a:prstClr val="white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1. KOSPI</a:t>
            </a:r>
            <a:endParaRPr lang="en-US" altLang="ko-KR" sz="4000" kern="0" dirty="0">
              <a:solidFill>
                <a:prstClr val="white"/>
              </a:solidFill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9853B19-E6D0-470E-A6D8-394C4D356470}"/>
              </a:ext>
            </a:extLst>
          </p:cNvPr>
          <p:cNvSpPr/>
          <p:nvPr/>
        </p:nvSpPr>
        <p:spPr>
          <a:xfrm>
            <a:off x="528152" y="1277336"/>
            <a:ext cx="5567847" cy="5132752"/>
          </a:xfrm>
          <a:prstGeom prst="rect">
            <a:avLst/>
          </a:prstGeom>
          <a:solidFill>
            <a:srgbClr val="F6F7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3F4AA5E-C37E-417D-8572-DED24DC90022}"/>
                  </a:ext>
                </a:extLst>
              </p:cNvPr>
              <p:cNvSpPr txBox="1"/>
              <p:nvPr/>
            </p:nvSpPr>
            <p:spPr>
              <a:xfrm>
                <a:off x="528152" y="1450986"/>
                <a:ext cx="5602550" cy="4894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2000" b="1" i="0" dirty="0">
                    <a:solidFill>
                      <a:srgbClr val="333333"/>
                    </a:solidFill>
                    <a:effectLst/>
                    <a:latin typeface="서울한강 장체B" panose="02020603020101020101" pitchFamily="18" charset="-127"/>
                    <a:ea typeface="서울한강 장체B" panose="02020603020101020101" pitchFamily="18" charset="-127"/>
                  </a:rPr>
                  <a:t>4) </a:t>
                </a:r>
                <a:r>
                  <a:rPr lang="ko-KR" altLang="en-US" sz="2000" b="1" i="0" dirty="0">
                    <a:solidFill>
                      <a:srgbClr val="333333"/>
                    </a:solidFill>
                    <a:effectLst/>
                    <a:latin typeface="서울한강 장체B" panose="02020603020101020101" pitchFamily="18" charset="-127"/>
                    <a:ea typeface="서울한강 장체B" panose="02020603020101020101" pitchFamily="18" charset="-127"/>
                  </a:rPr>
                  <a:t>지표 흐름</a:t>
                </a:r>
                <a:endParaRPr lang="en-US" altLang="ko-KR" sz="2000" b="1" i="0" dirty="0">
                  <a:solidFill>
                    <a:srgbClr val="333333"/>
                  </a:solidFill>
                  <a:effectLst/>
                  <a:latin typeface="서울한강 장체B" panose="02020603020101020101" pitchFamily="18" charset="-127"/>
                  <a:ea typeface="서울한강 장체B" panose="02020603020101020101" pitchFamily="18" charset="-127"/>
                </a:endParaRPr>
              </a:p>
              <a:p>
                <a:endParaRPr lang="en-US" altLang="ko-KR" dirty="0">
                  <a:solidFill>
                    <a:srgbClr val="333333"/>
                  </a:solidFill>
                  <a:latin typeface="서울한강 장체B" panose="02020603020101020101" pitchFamily="18" charset="-127"/>
                  <a:ea typeface="서울한강 장체B" panose="02020603020101020101" pitchFamily="18" charset="-127"/>
                </a:endParaRPr>
              </a:p>
              <a:p>
                <a:r>
                  <a:rPr lang="en-US" altLang="ko-KR" sz="1800" b="0" i="0" dirty="0">
                    <a:solidFill>
                      <a:srgbClr val="333333"/>
                    </a:solidFill>
                    <a:effectLst/>
                    <a:latin typeface="서울한강 장체B" panose="02020603020101020101" pitchFamily="18" charset="-127"/>
                    <a:ea typeface="서울한강 장체B" panose="02020603020101020101" pitchFamily="18" charset="-127"/>
                  </a:rPr>
                  <a:t> KOSPI 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fPr>
                      <m:num>
                        <m:r>
                          <a:rPr lang="en-US" altLang="ko-KR" sz="18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(</m:t>
                        </m:r>
                        <m:r>
                          <a:rPr lang="ko-KR" altLang="en-US" sz="1800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비</m:t>
                        </m:r>
                        <m:r>
                          <a:rPr lang="ko-KR" altLang="en-US" sz="180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교</m:t>
                        </m:r>
                        <m:r>
                          <a:rPr lang="ko-KR" altLang="en-US" sz="1800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시</m:t>
                        </m:r>
                        <m:r>
                          <a:rPr lang="ko-KR" altLang="en-US" sz="180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점</m:t>
                        </m:r>
                        <m:r>
                          <a:rPr lang="ko-KR" altLang="en-US" sz="1800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의</m:t>
                        </m:r>
                        <m:r>
                          <a:rPr lang="en-US" altLang="ko-KR" sz="18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 </m:t>
                        </m:r>
                        <m:r>
                          <a:rPr lang="ko-KR" altLang="en-US" sz="1800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시</m:t>
                        </m:r>
                        <m:r>
                          <a:rPr lang="ko-KR" altLang="en-US" sz="180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가</m:t>
                        </m:r>
                        <m:r>
                          <a:rPr lang="ko-KR" altLang="en-US" sz="1800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총</m:t>
                        </m:r>
                        <m:r>
                          <a:rPr lang="ko-KR" altLang="en-US" sz="180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액</m:t>
                        </m:r>
                        <m:r>
                          <a:rPr lang="en-US" altLang="ko-KR" sz="18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)</m:t>
                        </m:r>
                      </m:num>
                      <m:den>
                        <m:r>
                          <a:rPr lang="en-US" altLang="ko-KR" sz="18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(</m:t>
                        </m:r>
                        <m:r>
                          <a:rPr lang="ko-KR" altLang="en-US" sz="1800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기</m:t>
                        </m:r>
                        <m:r>
                          <a:rPr lang="ko-KR" altLang="en-US" sz="180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준</m:t>
                        </m:r>
                        <m:r>
                          <a:rPr lang="ko-KR" altLang="en-US" sz="1800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시</m:t>
                        </m:r>
                        <m:r>
                          <a:rPr lang="ko-KR" altLang="en-US" sz="180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점</m:t>
                        </m:r>
                        <m:r>
                          <a:rPr lang="ko-KR" altLang="en-US" sz="1800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의</m:t>
                        </m:r>
                        <m:r>
                          <a:rPr lang="en-US" altLang="ko-KR" sz="18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 </m:t>
                        </m:r>
                        <m:r>
                          <a:rPr lang="ko-KR" altLang="en-US" sz="1800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시</m:t>
                        </m:r>
                        <m:r>
                          <a:rPr lang="ko-KR" altLang="en-US" sz="180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가</m:t>
                        </m:r>
                        <m:r>
                          <a:rPr lang="ko-KR" altLang="en-US" sz="1800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총</m:t>
                        </m:r>
                        <m:r>
                          <a:rPr lang="ko-KR" altLang="en-US" sz="180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액</m:t>
                        </m:r>
                        <m:r>
                          <a:rPr lang="en-US" altLang="ko-KR" sz="18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ko-KR" sz="1800" b="0" i="0" dirty="0">
                    <a:solidFill>
                      <a:srgbClr val="333333"/>
                    </a:solidFill>
                    <a:effectLst/>
                    <a:latin typeface="서울한강 장체B" panose="02020603020101020101" pitchFamily="18" charset="-127"/>
                    <a:ea typeface="서울한강 장체B" panose="02020603020101020101" pitchFamily="18" charset="-127"/>
                  </a:rPr>
                  <a:t> × 100 </a:t>
                </a:r>
              </a:p>
              <a:p>
                <a:endParaRPr lang="en-US" altLang="ko-KR" b="0" i="0" dirty="0">
                  <a:solidFill>
                    <a:srgbClr val="333333"/>
                  </a:solidFill>
                  <a:effectLst/>
                  <a:latin typeface="서울한강 장체B" panose="02020603020101020101" pitchFamily="18" charset="-127"/>
                  <a:ea typeface="서울한강 장체B" panose="02020603020101020101" pitchFamily="18" charset="-127"/>
                </a:endParaRPr>
              </a:p>
              <a:p>
                <a:r>
                  <a:rPr lang="en-US" altLang="ko-KR" dirty="0">
                    <a:solidFill>
                      <a:srgbClr val="333333"/>
                    </a:solidFill>
                    <a:latin typeface="서울한강 장체B" panose="02020603020101020101" pitchFamily="18" charset="-127"/>
                    <a:ea typeface="서울한강 장체B" panose="02020603020101020101" pitchFamily="18" charset="-127"/>
                  </a:rPr>
                  <a:t> </a:t>
                </a:r>
                <a:r>
                  <a:rPr lang="en-US" altLang="ko-KR" sz="2000" dirty="0">
                    <a:solidFill>
                      <a:srgbClr val="333333"/>
                    </a:solidFill>
                    <a:latin typeface="서울한강 장체B" panose="02020603020101020101" pitchFamily="18" charset="-127"/>
                    <a:ea typeface="서울한강 장체B" panose="02020603020101020101" pitchFamily="18" charset="-127"/>
                  </a:rPr>
                  <a:t>1000 – 1989.03.31</a:t>
                </a:r>
              </a:p>
              <a:p>
                <a:r>
                  <a:rPr lang="en-US" altLang="ko-KR" sz="2000" dirty="0">
                    <a:solidFill>
                      <a:srgbClr val="333333"/>
                    </a:solidFill>
                    <a:latin typeface="서울한강 장체B" panose="02020603020101020101" pitchFamily="18" charset="-127"/>
                    <a:ea typeface="서울한강 장체B" panose="02020603020101020101" pitchFamily="18" charset="-127"/>
                  </a:rPr>
                  <a:t> 2000 – 2007.07.25</a:t>
                </a:r>
              </a:p>
              <a:p>
                <a:r>
                  <a:rPr lang="en-US" altLang="ko-KR" sz="2000" dirty="0">
                    <a:solidFill>
                      <a:srgbClr val="333333"/>
                    </a:solidFill>
                    <a:latin typeface="서울한강 장체B" panose="02020603020101020101" pitchFamily="18" charset="-127"/>
                    <a:ea typeface="서울한강 장체B" panose="02020603020101020101" pitchFamily="18" charset="-127"/>
                  </a:rPr>
                  <a:t> 3000 – 2021.01.06</a:t>
                </a:r>
              </a:p>
              <a:p>
                <a:endParaRPr lang="en-US" altLang="ko-KR" dirty="0">
                  <a:solidFill>
                    <a:srgbClr val="333333"/>
                  </a:solidFill>
                  <a:latin typeface="서울한강 장체B" panose="02020603020101020101" pitchFamily="18" charset="-127"/>
                  <a:ea typeface="서울한강 장체B" panose="02020603020101020101" pitchFamily="18" charset="-127"/>
                </a:endParaRPr>
              </a:p>
              <a:p>
                <a:r>
                  <a:rPr lang="en-US" altLang="ko-KR" dirty="0">
                    <a:solidFill>
                      <a:srgbClr val="333333"/>
                    </a:solidFill>
                    <a:latin typeface="서울한강 장체B" panose="02020603020101020101" pitchFamily="18" charset="-127"/>
                    <a:ea typeface="서울한강 장체B" panose="02020603020101020101" pitchFamily="18" charset="-127"/>
                  </a:rPr>
                  <a:t>- </a:t>
                </a:r>
                <a:r>
                  <a:rPr lang="ko-KR" altLang="en-US" dirty="0">
                    <a:solidFill>
                      <a:srgbClr val="333333"/>
                    </a:solidFill>
                    <a:latin typeface="서울한강 장체B" panose="02020603020101020101" pitchFamily="18" charset="-127"/>
                    <a:ea typeface="서울한강 장체B" panose="02020603020101020101" pitchFamily="18" charset="-127"/>
                  </a:rPr>
                  <a:t>코로나로 인해 폭락한 후 하락추세가 진행되다가 회복 후 서서히 상승해서</a:t>
                </a:r>
                <a:r>
                  <a:rPr lang="en-US" altLang="ko-KR" dirty="0">
                    <a:solidFill>
                      <a:srgbClr val="333333"/>
                    </a:solidFill>
                    <a:latin typeface="서울한강 장체B" panose="02020603020101020101" pitchFamily="18" charset="-127"/>
                    <a:ea typeface="서울한강 장체B" panose="02020603020101020101" pitchFamily="18" charset="-127"/>
                  </a:rPr>
                  <a:t>,</a:t>
                </a:r>
                <a:r>
                  <a:rPr lang="ko-KR" altLang="en-US" dirty="0">
                    <a:solidFill>
                      <a:srgbClr val="333333"/>
                    </a:solidFill>
                    <a:latin typeface="서울한강 장체B" panose="02020603020101020101" pitchFamily="18" charset="-127"/>
                    <a:ea typeface="서울한강 장체B" panose="02020603020101020101" pitchFamily="18" charset="-127"/>
                  </a:rPr>
                  <a:t> 코스피 </a:t>
                </a:r>
                <a:r>
                  <a:rPr lang="en-US" altLang="ko-KR" dirty="0">
                    <a:solidFill>
                      <a:srgbClr val="333333"/>
                    </a:solidFill>
                    <a:latin typeface="서울한강 장체B" panose="02020603020101020101" pitchFamily="18" charset="-127"/>
                    <a:ea typeface="서울한강 장체B" panose="02020603020101020101" pitchFamily="18" charset="-127"/>
                  </a:rPr>
                  <a:t>2000</a:t>
                </a:r>
                <a:r>
                  <a:rPr lang="ko-KR" altLang="en-US" dirty="0">
                    <a:solidFill>
                      <a:srgbClr val="333333"/>
                    </a:solidFill>
                    <a:latin typeface="서울한강 장체B" panose="02020603020101020101" pitchFamily="18" charset="-127"/>
                    <a:ea typeface="서울한강 장체B" panose="02020603020101020101" pitchFamily="18" charset="-127"/>
                  </a:rPr>
                  <a:t>포인트를 넘기고</a:t>
                </a:r>
                <a:r>
                  <a:rPr lang="en-US" altLang="ko-KR" dirty="0">
                    <a:solidFill>
                      <a:srgbClr val="333333"/>
                    </a:solidFill>
                    <a:latin typeface="서울한강 장체B" panose="02020603020101020101" pitchFamily="18" charset="-127"/>
                    <a:ea typeface="서울한강 장체B" panose="02020603020101020101" pitchFamily="18" charset="-127"/>
                  </a:rPr>
                  <a:t>,13</a:t>
                </a:r>
                <a:r>
                  <a:rPr lang="ko-KR" altLang="en-US" dirty="0">
                    <a:solidFill>
                      <a:srgbClr val="333333"/>
                    </a:solidFill>
                    <a:latin typeface="서울한강 장체B" panose="02020603020101020101" pitchFamily="18" charset="-127"/>
                    <a:ea typeface="서울한강 장체B" panose="02020603020101020101" pitchFamily="18" charset="-127"/>
                  </a:rPr>
                  <a:t>년 </a:t>
                </a:r>
                <a:r>
                  <a:rPr lang="en-US" altLang="ko-KR" dirty="0">
                    <a:solidFill>
                      <a:srgbClr val="333333"/>
                    </a:solidFill>
                    <a:latin typeface="서울한강 장체B" panose="02020603020101020101" pitchFamily="18" charset="-127"/>
                    <a:ea typeface="서울한강 장체B" panose="02020603020101020101" pitchFamily="18" charset="-127"/>
                  </a:rPr>
                  <a:t>6</a:t>
                </a:r>
                <a:r>
                  <a:rPr lang="ko-KR" altLang="en-US" dirty="0">
                    <a:solidFill>
                      <a:srgbClr val="333333"/>
                    </a:solidFill>
                    <a:latin typeface="서울한강 장체B" panose="02020603020101020101" pitchFamily="18" charset="-127"/>
                    <a:ea typeface="서울한강 장체B" panose="02020603020101020101" pitchFamily="18" charset="-127"/>
                  </a:rPr>
                  <a:t>개월만에 </a:t>
                </a:r>
                <a:r>
                  <a:rPr lang="en-US" altLang="ko-KR" dirty="0">
                    <a:solidFill>
                      <a:srgbClr val="333333"/>
                    </a:solidFill>
                    <a:latin typeface="서울한강 장체B" panose="02020603020101020101" pitchFamily="18" charset="-127"/>
                    <a:ea typeface="서울한강 장체B" panose="02020603020101020101" pitchFamily="18" charset="-127"/>
                  </a:rPr>
                  <a:t>3000</a:t>
                </a:r>
                <a:r>
                  <a:rPr lang="ko-KR" altLang="en-US" dirty="0">
                    <a:solidFill>
                      <a:srgbClr val="333333"/>
                    </a:solidFill>
                    <a:latin typeface="서울한강 장체B" panose="02020603020101020101" pitchFamily="18" charset="-127"/>
                    <a:ea typeface="서울한강 장체B" panose="02020603020101020101" pitchFamily="18" charset="-127"/>
                  </a:rPr>
                  <a:t>포인트를 넘김</a:t>
                </a:r>
                <a:endParaRPr lang="en-US" altLang="ko-KR" dirty="0">
                  <a:solidFill>
                    <a:srgbClr val="333333"/>
                  </a:solidFill>
                  <a:latin typeface="서울한강 장체B" panose="02020603020101020101" pitchFamily="18" charset="-127"/>
                  <a:ea typeface="서울한강 장체B" panose="02020603020101020101" pitchFamily="18" charset="-127"/>
                </a:endParaRPr>
              </a:p>
              <a:p>
                <a:endParaRPr lang="en-US" altLang="ko-KR" dirty="0">
                  <a:solidFill>
                    <a:srgbClr val="333333"/>
                  </a:solidFill>
                  <a:latin typeface="서울한강 장체B" panose="02020603020101020101" pitchFamily="18" charset="-127"/>
                  <a:ea typeface="서울한강 장체B" panose="02020603020101020101" pitchFamily="18" charset="-127"/>
                </a:endParaRPr>
              </a:p>
              <a:p>
                <a:r>
                  <a:rPr lang="en-US" altLang="ko-KR" dirty="0">
                    <a:solidFill>
                      <a:srgbClr val="333333"/>
                    </a:solidFill>
                    <a:latin typeface="서울한강 장체B" panose="02020603020101020101" pitchFamily="18" charset="-127"/>
                    <a:ea typeface="서울한강 장체B" panose="02020603020101020101" pitchFamily="18" charset="-127"/>
                  </a:rPr>
                  <a:t>-</a:t>
                </a:r>
                <a:r>
                  <a:rPr lang="ko-KR" altLang="en-US" dirty="0">
                    <a:solidFill>
                      <a:srgbClr val="333333"/>
                    </a:solidFill>
                    <a:latin typeface="서울한강 장체B" panose="02020603020101020101" pitchFamily="18" charset="-127"/>
                    <a:ea typeface="서울한강 장체B" panose="02020603020101020101" pitchFamily="18" charset="-127"/>
                  </a:rPr>
                  <a:t>연방준비제도가 제로금리에 대한 의지를 확고히 하자 위험자산에 대한 투자심리가 개선되어 오름세를 지속하다가</a:t>
                </a:r>
                <a:r>
                  <a:rPr lang="en-US" altLang="ko-KR" dirty="0">
                    <a:solidFill>
                      <a:srgbClr val="333333"/>
                    </a:solidFill>
                    <a:latin typeface="서울한강 장체B" panose="02020603020101020101" pitchFamily="18" charset="-127"/>
                    <a:ea typeface="서울한강 장체B" panose="02020603020101020101" pitchFamily="18" charset="-127"/>
                  </a:rPr>
                  <a:t>, </a:t>
                </a:r>
                <a:r>
                  <a:rPr lang="ko-KR" altLang="en-US" dirty="0">
                    <a:solidFill>
                      <a:srgbClr val="333333"/>
                    </a:solidFill>
                    <a:latin typeface="서울한강 장체B" panose="02020603020101020101" pitchFamily="18" charset="-127"/>
                    <a:ea typeface="서울한강 장체B" panose="02020603020101020101" pitchFamily="18" charset="-127"/>
                  </a:rPr>
                  <a:t>최근 미국 국채 금리 변동에 의해 급등락</a:t>
                </a:r>
                <a:endParaRPr lang="en-US" altLang="ko-KR" dirty="0">
                  <a:solidFill>
                    <a:srgbClr val="33333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endParaRPr lang="en-US" altLang="ko-KR" b="0" i="0" dirty="0">
                  <a:solidFill>
                    <a:srgbClr val="333333"/>
                  </a:solidFill>
                  <a:effectLst/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3F4AA5E-C37E-417D-8572-DED24DC90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52" y="1450986"/>
                <a:ext cx="5602550" cy="4894225"/>
              </a:xfrm>
              <a:prstGeom prst="rect">
                <a:avLst/>
              </a:prstGeom>
              <a:blipFill>
                <a:blip r:embed="rId2"/>
                <a:stretch>
                  <a:fillRect l="-1197" t="-623" r="-8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그룹 8">
            <a:extLst>
              <a:ext uri="{FF2B5EF4-FFF2-40B4-BE49-F238E27FC236}">
                <a16:creationId xmlns:a16="http://schemas.microsoft.com/office/drawing/2014/main" id="{06384F01-D7E6-4094-BE65-3B19948C9EEA}"/>
              </a:ext>
            </a:extLst>
          </p:cNvPr>
          <p:cNvGrpSpPr/>
          <p:nvPr/>
        </p:nvGrpSpPr>
        <p:grpSpPr>
          <a:xfrm>
            <a:off x="6325123" y="1945601"/>
            <a:ext cx="5239564" cy="3796222"/>
            <a:chOff x="4917232" y="1679510"/>
            <a:chExt cx="6494903" cy="3732245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38A54DFC-3895-4327-AB57-959D4F1344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1" t="757" r="19912" b="581"/>
            <a:stretch/>
          </p:blipFill>
          <p:spPr>
            <a:xfrm>
              <a:off x="4917232" y="1679510"/>
              <a:ext cx="6494903" cy="373224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E899BBE-4846-441F-8813-A33B0E8D2CDC}"/>
                </a:ext>
              </a:extLst>
            </p:cNvPr>
            <p:cNvSpPr/>
            <p:nvPr/>
          </p:nvSpPr>
          <p:spPr>
            <a:xfrm>
              <a:off x="10170367" y="1996751"/>
              <a:ext cx="1166327" cy="33590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9197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26571" y="725714"/>
            <a:ext cx="11538857" cy="5886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50800" dir="5400000" algn="ctr" rotWithShape="0">
              <a:schemeClr val="tx1"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800" b="0" i="0" dirty="0">
              <a:solidFill>
                <a:srgbClr val="333333"/>
              </a:solidFill>
              <a:effectLst/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6571" y="245836"/>
            <a:ext cx="11538857" cy="774442"/>
          </a:xfrm>
          <a:prstGeom prst="rect">
            <a:avLst/>
          </a:prstGeom>
          <a:solidFill>
            <a:srgbClr val="2F77E6"/>
          </a:solidFill>
          <a:ln>
            <a:noFill/>
          </a:ln>
          <a:effectLst>
            <a:outerShdw blurRad="165100" dist="50800" dir="5400000" algn="ctr" rotWithShape="0">
              <a:schemeClr val="tx1"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4000" b="1" kern="0" dirty="0">
                <a:solidFill>
                  <a:prstClr val="white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2. S&amp;P 500</a:t>
            </a:r>
            <a:endParaRPr lang="en-US" altLang="ko-KR" sz="4000" kern="0" dirty="0">
              <a:solidFill>
                <a:prstClr val="white"/>
              </a:solidFill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9853B19-E6D0-470E-A6D8-394C4D356470}"/>
              </a:ext>
            </a:extLst>
          </p:cNvPr>
          <p:cNvSpPr/>
          <p:nvPr/>
        </p:nvSpPr>
        <p:spPr>
          <a:xfrm>
            <a:off x="6214662" y="1335006"/>
            <a:ext cx="5468686" cy="5132752"/>
          </a:xfrm>
          <a:prstGeom prst="rect">
            <a:avLst/>
          </a:prstGeom>
          <a:solidFill>
            <a:srgbClr val="F6F7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6B459A-E976-41CA-B5B7-AC97D06EF696}"/>
              </a:ext>
            </a:extLst>
          </p:cNvPr>
          <p:cNvSpPr txBox="1"/>
          <p:nvPr/>
        </p:nvSpPr>
        <p:spPr>
          <a:xfrm>
            <a:off x="6262839" y="1493934"/>
            <a:ext cx="5468686" cy="5161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2000" b="1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2) </a:t>
            </a:r>
            <a:r>
              <a:rPr lang="ko-KR" altLang="en-US" sz="2000" b="1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역할</a:t>
            </a:r>
            <a:r>
              <a:rPr lang="en-US" altLang="ko-KR" sz="2000" b="1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</a:t>
            </a:r>
            <a:r>
              <a:rPr lang="ko-KR" altLang="en-US" sz="2000" b="1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및</a:t>
            </a:r>
            <a:r>
              <a:rPr lang="en-US" altLang="ko-KR" sz="2000" b="1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</a:t>
            </a:r>
            <a:r>
              <a:rPr lang="ko-KR" altLang="en-US" sz="2000" b="1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해석</a:t>
            </a:r>
            <a:endParaRPr lang="en-US" altLang="ko-KR" sz="2000" b="1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pPr marL="0" indent="0">
              <a:lnSpc>
                <a:spcPct val="170000"/>
              </a:lnSpc>
              <a:buNone/>
            </a:pPr>
            <a:endParaRPr lang="en-US" altLang="ko-KR" sz="1000" dirty="0">
              <a:solidFill>
                <a:srgbClr val="333333"/>
              </a:solidFill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pPr marL="285750" indent="-285750">
              <a:lnSpc>
                <a:spcPct val="170000"/>
              </a:lnSpc>
              <a:buFontTx/>
              <a:buChar char="-"/>
            </a:pPr>
            <a:r>
              <a:rPr lang="ko-KR" altLang="en-US" sz="1800" b="0" i="0" dirty="0">
                <a:solidFill>
                  <a:srgbClr val="333333"/>
                </a:solidFill>
                <a:effectLst/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시가총액 방식으로 산출되며</a:t>
            </a:r>
            <a:r>
              <a:rPr lang="en-US" altLang="ko-KR" sz="1800" dirty="0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</a:t>
            </a:r>
            <a:r>
              <a:rPr lang="ko-KR" altLang="en-US" sz="1800" b="0" i="0" dirty="0">
                <a:solidFill>
                  <a:srgbClr val="333333"/>
                </a:solidFill>
                <a:effectLst/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다우존스</a:t>
            </a:r>
            <a:r>
              <a:rPr lang="en-US" altLang="ko-KR" sz="1800" b="0" i="0" dirty="0">
                <a:solidFill>
                  <a:srgbClr val="333333"/>
                </a:solidFill>
                <a:effectLst/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(Dow Jones), </a:t>
            </a:r>
            <a:r>
              <a:rPr lang="ko-KR" altLang="en-US" sz="1800" b="0" i="0" dirty="0">
                <a:solidFill>
                  <a:srgbClr val="333333"/>
                </a:solidFill>
                <a:effectLst/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나스닥</a:t>
            </a:r>
            <a:r>
              <a:rPr lang="en-US" altLang="ko-KR" sz="1800" b="0" i="0" dirty="0">
                <a:solidFill>
                  <a:srgbClr val="333333"/>
                </a:solidFill>
                <a:effectLst/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(NASDAQ)</a:t>
            </a:r>
            <a:r>
              <a:rPr lang="ko-KR" altLang="en-US" sz="1800" b="0" i="0" dirty="0">
                <a:solidFill>
                  <a:srgbClr val="333333"/>
                </a:solidFill>
                <a:effectLst/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과 함께 </a:t>
            </a:r>
            <a:r>
              <a:rPr lang="ko-KR" altLang="en-US" sz="1800" dirty="0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미국의 대표적인 주가지수 역할</a:t>
            </a:r>
            <a:endParaRPr lang="en-US" altLang="ko-KR" sz="1800" dirty="0">
              <a:solidFill>
                <a:srgbClr val="333333"/>
              </a:solidFill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pPr marL="285750" indent="-285750">
              <a:lnSpc>
                <a:spcPct val="170000"/>
              </a:lnSpc>
              <a:buFontTx/>
              <a:buChar char="-"/>
            </a:pPr>
            <a:endParaRPr lang="en-US" altLang="ko-KR" sz="500" dirty="0">
              <a:solidFill>
                <a:srgbClr val="333333"/>
              </a:solidFill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pPr marL="285750" indent="-285750">
              <a:lnSpc>
                <a:spcPct val="170000"/>
              </a:lnSpc>
              <a:buFontTx/>
              <a:buChar char="-"/>
            </a:pPr>
            <a:r>
              <a:rPr lang="ko-KR" altLang="en-US" sz="1800" dirty="0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경기선행지수로</a:t>
            </a:r>
            <a:r>
              <a:rPr lang="en-US" altLang="ko-KR" sz="1800" dirty="0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, </a:t>
            </a:r>
            <a:r>
              <a:rPr lang="ko-KR" altLang="en-US" sz="1800" dirty="0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미국 경기의 흐름을 가늠해볼 수 있음</a:t>
            </a:r>
            <a:endParaRPr lang="en-US" altLang="ko-KR" sz="1800" dirty="0">
              <a:solidFill>
                <a:srgbClr val="333333"/>
              </a:solidFill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pPr>
              <a:lnSpc>
                <a:spcPct val="170000"/>
              </a:lnSpc>
            </a:pPr>
            <a:r>
              <a:rPr lang="ko-KR" altLang="en-US" sz="1800" dirty="0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   </a:t>
            </a:r>
            <a:r>
              <a:rPr lang="en-US" altLang="ko-KR" sz="1800" dirty="0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(2008</a:t>
            </a:r>
            <a:r>
              <a:rPr lang="ko-KR" altLang="en-US" sz="1800" dirty="0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년 글로벌 금융위기</a:t>
            </a:r>
            <a:r>
              <a:rPr lang="en-US" altLang="ko-KR" sz="1800" dirty="0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, 2020</a:t>
            </a:r>
            <a:r>
              <a:rPr lang="ko-KR" altLang="en-US" sz="1800" dirty="0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년</a:t>
            </a:r>
            <a:r>
              <a:rPr lang="en-US" altLang="ko-KR" sz="1800" dirty="0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</a:t>
            </a:r>
            <a:r>
              <a:rPr lang="ko-KR" altLang="en-US" sz="1800" dirty="0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코로나 </a:t>
            </a:r>
            <a:r>
              <a:rPr lang="ko-KR" altLang="en-US" sz="1800" dirty="0" err="1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팬데믹</a:t>
            </a:r>
            <a:r>
              <a:rPr lang="ko-KR" altLang="en-US" sz="1800" dirty="0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등 거시적</a:t>
            </a:r>
            <a:endParaRPr lang="en-US" altLang="ko-KR" sz="1800" dirty="0">
              <a:solidFill>
                <a:srgbClr val="333333"/>
              </a:solidFill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pPr>
              <a:lnSpc>
                <a:spcPct val="170000"/>
              </a:lnSpc>
            </a:pPr>
            <a:r>
              <a:rPr lang="ko-KR" altLang="en-US" sz="1800" dirty="0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  경기사이클과 함께 움직임</a:t>
            </a:r>
            <a:r>
              <a:rPr lang="en-US" altLang="ko-KR" sz="1800" dirty="0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)</a:t>
            </a:r>
          </a:p>
          <a:p>
            <a:pPr>
              <a:lnSpc>
                <a:spcPct val="170000"/>
              </a:lnSpc>
            </a:pPr>
            <a:endParaRPr lang="ko-KR" altLang="en-US" sz="800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pPr marL="285750" indent="-285750">
              <a:lnSpc>
                <a:spcPct val="170000"/>
              </a:lnSpc>
              <a:buFontTx/>
              <a:buChar char="-"/>
            </a:pPr>
            <a:r>
              <a:rPr lang="ko-KR" altLang="en-US" sz="1800" b="0" i="0" dirty="0">
                <a:solidFill>
                  <a:srgbClr val="333333"/>
                </a:solidFill>
                <a:effectLst/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시장 전체의 동향 파악이 용이</a:t>
            </a:r>
            <a:r>
              <a:rPr lang="en-US" altLang="ko-KR" sz="1800" dirty="0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, </a:t>
            </a:r>
            <a:r>
              <a:rPr lang="ko-KR" altLang="en-US" sz="1800" b="0" i="0" dirty="0">
                <a:solidFill>
                  <a:srgbClr val="333333"/>
                </a:solidFill>
                <a:effectLst/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시장구조에 적절히 대응 가능</a:t>
            </a:r>
            <a:endParaRPr lang="en-US" altLang="ko-KR" sz="700" dirty="0">
              <a:solidFill>
                <a:srgbClr val="333333"/>
              </a:solidFill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pPr marL="285750" indent="-285750">
              <a:lnSpc>
                <a:spcPct val="170000"/>
              </a:lnSpc>
              <a:buFontTx/>
              <a:buChar char="-"/>
            </a:pPr>
            <a:r>
              <a:rPr lang="en-US" altLang="ko-KR" sz="1800" b="0" i="0" dirty="0">
                <a:solidFill>
                  <a:srgbClr val="333333"/>
                </a:solidFill>
                <a:effectLst/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but, </a:t>
            </a:r>
            <a:r>
              <a:rPr lang="ko-KR" altLang="en-US" sz="1800" b="0" i="0" dirty="0">
                <a:solidFill>
                  <a:srgbClr val="333333"/>
                </a:solidFill>
                <a:effectLst/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대형주의 영향을 크게 받고 투자자가 느끼는 주가의 변동추이와 </a:t>
            </a:r>
            <a:r>
              <a:rPr lang="en-US" altLang="ko-KR" sz="1800" b="0" i="0" dirty="0">
                <a:solidFill>
                  <a:srgbClr val="333333"/>
                </a:solidFill>
                <a:effectLst/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S&amp;P500 </a:t>
            </a:r>
            <a:r>
              <a:rPr lang="ko-KR" altLang="en-US" sz="1800" b="0" i="0" dirty="0">
                <a:solidFill>
                  <a:srgbClr val="333333"/>
                </a:solidFill>
                <a:effectLst/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지수의 움직임이 차이를 보</a:t>
            </a:r>
            <a:r>
              <a:rPr lang="ko-KR" altLang="en-US" sz="1800" dirty="0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일 수 있음</a:t>
            </a:r>
            <a:endParaRPr lang="en-US" altLang="ko-KR" sz="1800" b="0" i="0" dirty="0">
              <a:solidFill>
                <a:srgbClr val="333333"/>
              </a:solidFill>
              <a:effectLst/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pPr marL="285750" indent="-285750">
              <a:lnSpc>
                <a:spcPct val="170000"/>
              </a:lnSpc>
              <a:buFontTx/>
              <a:buChar char="-"/>
            </a:pPr>
            <a:endParaRPr lang="en-US" altLang="ko-KR" dirty="0">
              <a:solidFill>
                <a:srgbClr val="333333"/>
              </a:solidFill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BE8152-2E23-4FF8-9262-16607680735B}"/>
              </a:ext>
            </a:extLst>
          </p:cNvPr>
          <p:cNvSpPr txBox="1"/>
          <p:nvPr/>
        </p:nvSpPr>
        <p:spPr>
          <a:xfrm>
            <a:off x="473794" y="1463077"/>
            <a:ext cx="5716779" cy="3931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2000" b="1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1) </a:t>
            </a:r>
            <a:r>
              <a:rPr lang="ko-KR" altLang="en-US" sz="2000" b="1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지표 정의</a:t>
            </a:r>
            <a:endParaRPr lang="en-US" altLang="ko-KR" sz="2000" b="1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pPr marL="0" indent="0">
              <a:lnSpc>
                <a:spcPct val="170000"/>
              </a:lnSpc>
              <a:buNone/>
            </a:pPr>
            <a:endParaRPr lang="en-US" altLang="ko-KR" b="0" i="0" dirty="0">
              <a:effectLst/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pPr marL="285750" indent="-285750">
              <a:lnSpc>
                <a:spcPct val="170000"/>
              </a:lnSpc>
              <a:buFontTx/>
              <a:buChar char="-"/>
            </a:pPr>
            <a:r>
              <a:rPr lang="en-US" altLang="ko-KR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</a:t>
            </a: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미국의 국제신용평가기관 </a:t>
            </a:r>
            <a:r>
              <a:rPr lang="en-US" altLang="ko-KR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Standard &amp; Poor’s(S&amp;P)</a:t>
            </a: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에서 작성하는 주가지수로</a:t>
            </a:r>
            <a:r>
              <a:rPr lang="en-US" altLang="ko-KR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, 1957</a:t>
            </a: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년부터 사용 시작</a:t>
            </a:r>
            <a:endParaRPr lang="en-US" altLang="ko-KR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pPr marL="285750" indent="-285750">
              <a:lnSpc>
                <a:spcPct val="170000"/>
              </a:lnSpc>
              <a:buFontTx/>
              <a:buChar char="-"/>
            </a:pPr>
            <a:endParaRPr lang="ko-KR" altLang="en-US" sz="800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pPr marL="285750" indent="-285750">
              <a:lnSpc>
                <a:spcPct val="170000"/>
              </a:lnSpc>
              <a:buFontTx/>
              <a:buChar char="-"/>
            </a:pPr>
            <a:r>
              <a:rPr lang="ko-KR" altLang="en-US" b="0" i="0" dirty="0">
                <a:effectLst/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뉴욕증권거래소</a:t>
            </a:r>
            <a:r>
              <a:rPr lang="en-US" altLang="ko-KR" b="0" i="0" dirty="0">
                <a:effectLst/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(NYSE)</a:t>
            </a:r>
            <a:r>
              <a:rPr lang="ko-KR" altLang="en-US" b="0" i="0" dirty="0">
                <a:effectLst/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에 상장된 종목들 중 대표적인 </a:t>
            </a:r>
            <a:r>
              <a:rPr lang="en-US" altLang="ko-KR" b="0" i="0" dirty="0">
                <a:effectLst/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500</a:t>
            </a:r>
            <a:r>
              <a:rPr lang="ko-KR" altLang="en-US" b="0" i="0" dirty="0">
                <a:effectLst/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개의 우량종목으로 이루어짐</a:t>
            </a:r>
            <a:endParaRPr lang="en-US" altLang="ko-KR" b="0" i="0" dirty="0">
              <a:effectLst/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pPr marL="285750" indent="-285750">
              <a:lnSpc>
                <a:spcPct val="170000"/>
              </a:lnSpc>
              <a:buFontTx/>
              <a:buChar char="-"/>
            </a:pPr>
            <a:endParaRPr lang="en-US" altLang="ko-KR" sz="300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pPr marL="285750" indent="-285750">
              <a:lnSpc>
                <a:spcPct val="170000"/>
              </a:lnSpc>
              <a:buFontTx/>
              <a:buChar char="-"/>
            </a:pPr>
            <a:r>
              <a:rPr lang="ko-KR" altLang="en-US" dirty="0" err="1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공업주</a:t>
            </a: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</a:t>
            </a:r>
            <a:r>
              <a:rPr lang="en-US" altLang="ko-KR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400</a:t>
            </a: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종목</a:t>
            </a:r>
            <a:r>
              <a:rPr lang="en-US" altLang="ko-KR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, </a:t>
            </a:r>
            <a:r>
              <a:rPr lang="ko-KR" altLang="en-US" dirty="0" err="1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운수주</a:t>
            </a: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</a:t>
            </a:r>
            <a:r>
              <a:rPr lang="en-US" altLang="ko-KR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20</a:t>
            </a: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종목</a:t>
            </a:r>
            <a:r>
              <a:rPr lang="en-US" altLang="ko-KR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, </a:t>
            </a:r>
            <a:r>
              <a:rPr lang="ko-KR" altLang="en-US" dirty="0" err="1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공공주</a:t>
            </a: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</a:t>
            </a:r>
            <a:r>
              <a:rPr lang="en-US" altLang="ko-KR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40</a:t>
            </a: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종목</a:t>
            </a:r>
            <a:r>
              <a:rPr lang="en-US" altLang="ko-KR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, </a:t>
            </a: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금융주 </a:t>
            </a:r>
            <a:r>
              <a:rPr lang="en-US" altLang="ko-KR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40</a:t>
            </a: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종목</a:t>
            </a:r>
            <a:endParaRPr lang="en-US" altLang="ko-KR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5535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26571" y="725714"/>
            <a:ext cx="11538857" cy="5886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50800" dir="5400000" algn="ctr" rotWithShape="0">
              <a:schemeClr val="tx1"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800" b="0" i="0" dirty="0">
              <a:solidFill>
                <a:srgbClr val="333333"/>
              </a:solidFill>
              <a:effectLst/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6571" y="245836"/>
            <a:ext cx="11538857" cy="774442"/>
          </a:xfrm>
          <a:prstGeom prst="rect">
            <a:avLst/>
          </a:prstGeom>
          <a:solidFill>
            <a:srgbClr val="2F77E6"/>
          </a:solidFill>
          <a:ln>
            <a:noFill/>
          </a:ln>
          <a:effectLst>
            <a:outerShdw blurRad="165100" dist="50800" dir="5400000" algn="ctr" rotWithShape="0">
              <a:schemeClr val="tx1"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4000" b="1" kern="0" dirty="0">
                <a:solidFill>
                  <a:prstClr val="white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2. S&amp;P 500</a:t>
            </a:r>
            <a:endParaRPr lang="en-US" altLang="ko-KR" sz="4000" kern="0" dirty="0">
              <a:solidFill>
                <a:prstClr val="white"/>
              </a:solidFill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9853B19-E6D0-470E-A6D8-394C4D356470}"/>
              </a:ext>
            </a:extLst>
          </p:cNvPr>
          <p:cNvSpPr/>
          <p:nvPr/>
        </p:nvSpPr>
        <p:spPr>
          <a:xfrm>
            <a:off x="460473" y="1183937"/>
            <a:ext cx="5776697" cy="5341602"/>
          </a:xfrm>
          <a:prstGeom prst="rect">
            <a:avLst/>
          </a:prstGeom>
          <a:solidFill>
            <a:srgbClr val="F6F7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BE8152-2E23-4FF8-9262-16607680735B}"/>
              </a:ext>
            </a:extLst>
          </p:cNvPr>
          <p:cNvSpPr txBox="1"/>
          <p:nvPr/>
        </p:nvSpPr>
        <p:spPr>
          <a:xfrm>
            <a:off x="556727" y="1333297"/>
            <a:ext cx="6017327" cy="5416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2000" b="1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3) </a:t>
            </a:r>
            <a:r>
              <a:rPr lang="ko-KR" altLang="en-US" sz="2000" b="1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최근 동향</a:t>
            </a:r>
            <a:endParaRPr lang="en-US" altLang="ko-KR" sz="2000" b="1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pPr marL="0" indent="0" algn="ctr">
              <a:buNone/>
            </a:pPr>
            <a:endParaRPr lang="en-US" altLang="ko-KR" sz="2000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800" b="1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2020.03 </a:t>
            </a:r>
          </a:p>
          <a:p>
            <a:r>
              <a:rPr lang="en-US" altLang="ko-KR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  </a:t>
            </a:r>
            <a:r>
              <a:rPr lang="ko-KR" altLang="en-US" sz="18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코로나</a:t>
            </a:r>
            <a:r>
              <a:rPr lang="en-US" altLang="ko-KR" sz="18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19 </a:t>
            </a:r>
            <a:r>
              <a:rPr lang="ko-KR" altLang="en-US" sz="18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여파로 </a:t>
            </a:r>
            <a:r>
              <a:rPr lang="en-US" altLang="ko-KR" sz="18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3</a:t>
            </a:r>
            <a:r>
              <a:rPr lang="ko-KR" altLang="en-US" sz="18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년 이내 최저치 기록</a:t>
            </a:r>
            <a:r>
              <a:rPr lang="en-US" altLang="ko-KR" sz="18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, </a:t>
            </a:r>
            <a:br>
              <a:rPr lang="en-US" altLang="ko-KR" sz="18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</a:br>
            <a:r>
              <a:rPr lang="en-US" altLang="ko-KR" sz="18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  </a:t>
            </a:r>
            <a:r>
              <a:rPr lang="ko-KR" altLang="en-US" sz="18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이후 변동성이 컸으나</a:t>
            </a:r>
            <a:r>
              <a:rPr lang="en-US" altLang="ko-KR" sz="18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</a:t>
            </a:r>
            <a:r>
              <a:rPr lang="ko-KR" altLang="en-US" sz="18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장기적으로는 회복 및 상승세 유지</a:t>
            </a:r>
            <a:endParaRPr lang="en-US" altLang="ko-KR" sz="1800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pPr marL="0" indent="0">
              <a:buNone/>
            </a:pPr>
            <a:endParaRPr lang="en-US" altLang="ko-KR" sz="1800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800" b="1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2020.11</a:t>
            </a:r>
          </a:p>
          <a:p>
            <a:r>
              <a:rPr lang="en-US" altLang="ko-KR" sz="18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   </a:t>
            </a:r>
            <a:r>
              <a:rPr lang="ko-KR" altLang="en-US" sz="18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백신 개발 성공으로 가파른 주가지수 회복과 지지선 형성 </a:t>
            </a:r>
            <a:endParaRPr lang="en-US" altLang="ko-KR" sz="1800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pPr marL="0" indent="0">
              <a:buNone/>
            </a:pPr>
            <a:endParaRPr lang="en-US" altLang="ko-KR" sz="1800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800" b="1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2021.02</a:t>
            </a:r>
          </a:p>
          <a:p>
            <a:r>
              <a:rPr lang="en-US" altLang="ko-KR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 </a:t>
            </a:r>
            <a:r>
              <a:rPr lang="ko-KR" altLang="en-US" sz="18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 백신 접종 시작으로 인한 하반기 경기 회복 기대로 주가지수 상승</a:t>
            </a:r>
            <a:endParaRPr lang="en-US" altLang="ko-KR" sz="1800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pPr marL="0" indent="0">
              <a:buNone/>
            </a:pPr>
            <a:br>
              <a:rPr lang="en-US" altLang="ko-KR" sz="18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</a:br>
            <a:r>
              <a:rPr lang="en-US" altLang="ko-KR" sz="18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-   </a:t>
            </a:r>
            <a:r>
              <a:rPr lang="en-US" altLang="ko-KR" sz="1800" b="1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2021.03</a:t>
            </a:r>
          </a:p>
          <a:p>
            <a:pPr marL="0" indent="0">
              <a:buNone/>
            </a:pPr>
            <a:r>
              <a:rPr lang="en-US" altLang="ko-KR" sz="18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  </a:t>
            </a:r>
            <a:r>
              <a:rPr lang="ko-KR" altLang="en-US" sz="18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연방준비제도의 비둘기 기조</a:t>
            </a:r>
            <a:r>
              <a:rPr lang="en-US" altLang="ko-KR" sz="18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(</a:t>
            </a:r>
            <a:r>
              <a:rPr lang="ko-KR" altLang="en-US" sz="18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완화적인 통화정책</a:t>
            </a:r>
            <a:r>
              <a:rPr lang="en-US" altLang="ko-KR" sz="18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)</a:t>
            </a:r>
            <a:r>
              <a:rPr lang="ko-KR" altLang="en-US" sz="18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유지 방침으로</a:t>
            </a:r>
            <a:endParaRPr lang="en-US" altLang="ko-KR" sz="1800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18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  연일 최고치를 기록</a:t>
            </a:r>
            <a:endParaRPr lang="en-US" altLang="ko-KR" sz="1800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pPr marL="0" indent="0">
              <a:buNone/>
            </a:pPr>
            <a:br>
              <a:rPr lang="en-US" altLang="ko-KR" sz="18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</a:br>
            <a:r>
              <a:rPr lang="en-US" altLang="ko-KR" sz="18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-   </a:t>
            </a:r>
            <a:r>
              <a:rPr lang="en-US" altLang="ko-KR" sz="1800" b="1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2021.03.19</a:t>
            </a:r>
          </a:p>
          <a:p>
            <a:pPr marL="0" indent="0">
              <a:buNone/>
            </a:pPr>
            <a:r>
              <a:rPr lang="en-US" altLang="ko-KR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</a:t>
            </a:r>
            <a:r>
              <a:rPr lang="en-US" altLang="ko-KR" sz="18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 </a:t>
            </a:r>
            <a:r>
              <a:rPr lang="ko-KR" altLang="en-US" sz="18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美 국채금리 상승으로 인해 주가지수 하락</a:t>
            </a:r>
            <a:endParaRPr lang="en-US" altLang="ko-KR" sz="1800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7793BCC-F986-44A2-94BF-3232CCE779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r="265" b="6475"/>
          <a:stretch/>
        </p:blipFill>
        <p:spPr>
          <a:xfrm>
            <a:off x="6371072" y="1258006"/>
            <a:ext cx="5337025" cy="17750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C2A04EB-DFE1-4B77-B795-7208C8B416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631" r="265" b="6784"/>
          <a:stretch/>
        </p:blipFill>
        <p:spPr>
          <a:xfrm>
            <a:off x="6365818" y="3121027"/>
            <a:ext cx="5365708" cy="16330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A52F9D4-D983-4711-87DC-5738EDF44A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200" b="6413"/>
          <a:stretch/>
        </p:blipFill>
        <p:spPr>
          <a:xfrm>
            <a:off x="6371072" y="4853733"/>
            <a:ext cx="5360454" cy="165858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F861FA4-8924-4E3A-9A2B-EAD6776C5DFF}"/>
              </a:ext>
            </a:extLst>
          </p:cNvPr>
          <p:cNvCxnSpPr>
            <a:cxnSpLocks/>
          </p:cNvCxnSpPr>
          <p:nvPr/>
        </p:nvCxnSpPr>
        <p:spPr>
          <a:xfrm flipV="1">
            <a:off x="6977221" y="1611486"/>
            <a:ext cx="4730876" cy="939712"/>
          </a:xfrm>
          <a:prstGeom prst="line">
            <a:avLst/>
          </a:prstGeom>
          <a:ln w="190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1F4F688F-6CBC-41D5-890B-D2CD5A0586F4}"/>
              </a:ext>
            </a:extLst>
          </p:cNvPr>
          <p:cNvSpPr/>
          <p:nvPr/>
        </p:nvSpPr>
        <p:spPr>
          <a:xfrm>
            <a:off x="6679998" y="2515539"/>
            <a:ext cx="352234" cy="346987"/>
          </a:xfrm>
          <a:prstGeom prst="ellipse">
            <a:avLst/>
          </a:prstGeom>
          <a:noFill/>
          <a:ln w="190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0B35DB9-D851-4343-91F6-4566055D120D}"/>
              </a:ext>
            </a:extLst>
          </p:cNvPr>
          <p:cNvSpPr/>
          <p:nvPr/>
        </p:nvSpPr>
        <p:spPr>
          <a:xfrm>
            <a:off x="7746714" y="3914453"/>
            <a:ext cx="466001" cy="626261"/>
          </a:xfrm>
          <a:prstGeom prst="rect">
            <a:avLst/>
          </a:prstGeom>
          <a:noFill/>
          <a:ln w="190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BA77192-6AED-4B24-AAA0-795385ECCDCA}"/>
              </a:ext>
            </a:extLst>
          </p:cNvPr>
          <p:cNvSpPr/>
          <p:nvPr/>
        </p:nvSpPr>
        <p:spPr>
          <a:xfrm>
            <a:off x="11300948" y="5264705"/>
            <a:ext cx="434123" cy="50292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7970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26571" y="725714"/>
            <a:ext cx="11538857" cy="5886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50800" dir="5400000" algn="ctr" rotWithShape="0">
              <a:schemeClr val="tx1"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800" b="0" i="0" dirty="0">
              <a:solidFill>
                <a:srgbClr val="333333"/>
              </a:solidFill>
              <a:effectLst/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6571" y="245836"/>
            <a:ext cx="11538857" cy="774442"/>
          </a:xfrm>
          <a:prstGeom prst="rect">
            <a:avLst/>
          </a:prstGeom>
          <a:solidFill>
            <a:srgbClr val="2F77E6"/>
          </a:solidFill>
          <a:ln>
            <a:noFill/>
          </a:ln>
          <a:effectLst>
            <a:outerShdw blurRad="165100" dist="50800" dir="5400000" algn="ctr" rotWithShape="0">
              <a:schemeClr val="tx1"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4000" b="1" kern="0" dirty="0">
                <a:solidFill>
                  <a:prstClr val="white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3. VIX </a:t>
            </a:r>
            <a:r>
              <a:rPr lang="ko-KR" altLang="en-US" sz="4000" b="1" kern="0" dirty="0">
                <a:solidFill>
                  <a:prstClr val="white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지수</a:t>
            </a:r>
            <a:endParaRPr lang="en-US" altLang="ko-KR" sz="4000" kern="0" dirty="0">
              <a:solidFill>
                <a:prstClr val="white"/>
              </a:solidFill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9853B19-E6D0-470E-A6D8-394C4D356470}"/>
              </a:ext>
            </a:extLst>
          </p:cNvPr>
          <p:cNvSpPr/>
          <p:nvPr/>
        </p:nvSpPr>
        <p:spPr>
          <a:xfrm>
            <a:off x="6176162" y="1315756"/>
            <a:ext cx="5468686" cy="5152180"/>
          </a:xfrm>
          <a:prstGeom prst="rect">
            <a:avLst/>
          </a:prstGeom>
          <a:solidFill>
            <a:srgbClr val="F6F7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212354-42BD-4477-BA73-2C5E9880878B}"/>
              </a:ext>
            </a:extLst>
          </p:cNvPr>
          <p:cNvSpPr txBox="1"/>
          <p:nvPr/>
        </p:nvSpPr>
        <p:spPr>
          <a:xfrm>
            <a:off x="460477" y="1673269"/>
            <a:ext cx="5468686" cy="5152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arenR"/>
            </a:pPr>
            <a:r>
              <a:rPr lang="ko-KR" altLang="en-US" sz="2000" b="1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지표 개념</a:t>
            </a:r>
            <a:endParaRPr lang="en-US" altLang="ko-KR" sz="2000" b="1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b="1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‘</a:t>
            </a: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변동성 지수</a:t>
            </a:r>
            <a:r>
              <a:rPr lang="en-US" altLang="ko-KR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’, ‘</a:t>
            </a: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공포지수</a:t>
            </a:r>
            <a:r>
              <a:rPr lang="en-US" altLang="ko-KR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’</a:t>
            </a: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라고도 불림</a:t>
            </a:r>
            <a:endParaRPr lang="en-US" altLang="ko-KR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1000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시카고옵션거래소에 상장된 </a:t>
            </a:r>
            <a:r>
              <a:rPr lang="en-US" altLang="ko-KR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S&amp;P 500</a:t>
            </a: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지수 옵션의 향후 </a:t>
            </a:r>
            <a:r>
              <a:rPr lang="en-US" altLang="ko-KR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30</a:t>
            </a: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일간의 변동성에 대한 시장의 기대를 나타내는 지수</a:t>
            </a:r>
            <a:endParaRPr lang="en-US" altLang="ko-KR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800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%</a:t>
            </a: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단위로</a:t>
            </a:r>
            <a:r>
              <a:rPr lang="en-US" altLang="ko-KR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, VIX</a:t>
            </a: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가 </a:t>
            </a:r>
            <a:r>
              <a:rPr lang="en-US" altLang="ko-KR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30%</a:t>
            </a: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이면</a:t>
            </a:r>
            <a:r>
              <a:rPr lang="en-US" altLang="ko-KR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, </a:t>
            </a: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향후</a:t>
            </a:r>
            <a:r>
              <a:rPr lang="en-US" altLang="ko-KR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30</a:t>
            </a: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일간 주가가 </a:t>
            </a:r>
            <a:r>
              <a:rPr lang="en-US" altLang="ko-KR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30% </a:t>
            </a: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등락이 생길 것이라는 예측</a:t>
            </a:r>
            <a:endParaRPr lang="en-US" altLang="ko-KR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000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VIX</a:t>
            </a: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가 최고치에 이른다는 것은</a:t>
            </a:r>
            <a:r>
              <a:rPr lang="en-US" altLang="ko-KR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, </a:t>
            </a: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투자자들의 불안심리가 커져 팔 사람들이 모두 팔아 치우게 돼 지수가 반등 여지를 마련했다는 것을 의미</a:t>
            </a:r>
            <a:endParaRPr lang="en-US" altLang="ko-KR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rgbClr val="333333"/>
              </a:solidFill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6B459A-E976-41CA-B5B7-AC97D06EF696}"/>
              </a:ext>
            </a:extLst>
          </p:cNvPr>
          <p:cNvSpPr txBox="1"/>
          <p:nvPr/>
        </p:nvSpPr>
        <p:spPr>
          <a:xfrm>
            <a:off x="6139340" y="1673269"/>
            <a:ext cx="5849588" cy="312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2) </a:t>
            </a:r>
            <a:r>
              <a:rPr lang="ko-KR" altLang="en-US" sz="2000" b="1" dirty="0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지표 특징</a:t>
            </a:r>
            <a:endParaRPr lang="en-US" altLang="ko-KR" sz="2000" b="1" dirty="0">
              <a:solidFill>
                <a:srgbClr val="333333"/>
              </a:solidFill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endParaRPr lang="en-US" altLang="ko-KR" sz="2000" b="1" dirty="0">
              <a:solidFill>
                <a:srgbClr val="333333"/>
              </a:solidFill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VIX </a:t>
            </a: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지수와 증권시장은 대체로 반대로 움직여서</a:t>
            </a:r>
            <a:r>
              <a:rPr lang="en-US" altLang="ko-KR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,</a:t>
            </a:r>
          </a:p>
          <a:p>
            <a:r>
              <a:rPr lang="en-US" altLang="ko-KR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    VIX </a:t>
            </a: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지수가 높아지면 주가는 폭락하는 경향이 있음</a:t>
            </a:r>
            <a:endParaRPr lang="en-US" altLang="ko-KR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endParaRPr lang="ko-KR" altLang="en-US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VIX </a:t>
            </a: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지수 </a:t>
            </a:r>
            <a:r>
              <a:rPr lang="en-US" altLang="ko-KR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20 </a:t>
            </a: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이하</a:t>
            </a:r>
            <a:r>
              <a:rPr lang="en-US" altLang="ko-KR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: </a:t>
            </a:r>
            <a:r>
              <a:rPr lang="ko-KR" altLang="en-US" dirty="0" err="1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과매수</a:t>
            </a: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구간으로 매도 고려 </a:t>
            </a:r>
            <a:r>
              <a:rPr lang="en-US" altLang="ko-KR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(</a:t>
            </a: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흥분 구간</a:t>
            </a:r>
            <a:r>
              <a:rPr lang="en-US" altLang="ko-KR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)</a:t>
            </a:r>
          </a:p>
          <a:p>
            <a:pPr marL="342900" indent="-342900">
              <a:buFontTx/>
              <a:buChar char="-"/>
            </a:pPr>
            <a:endParaRPr lang="en-US" altLang="ko-KR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VIX </a:t>
            </a: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지수 </a:t>
            </a:r>
            <a:r>
              <a:rPr lang="en-US" altLang="ko-KR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40 </a:t>
            </a: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이상</a:t>
            </a:r>
            <a:r>
              <a:rPr lang="en-US" altLang="ko-KR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: </a:t>
            </a:r>
            <a:r>
              <a:rPr lang="ko-KR" altLang="en-US" dirty="0" err="1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과매도</a:t>
            </a: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구간으로 매수 고려 </a:t>
            </a:r>
            <a:r>
              <a:rPr lang="en-US" altLang="ko-KR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(</a:t>
            </a: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공포 구간</a:t>
            </a:r>
            <a:r>
              <a:rPr lang="en-US" altLang="ko-KR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)</a:t>
            </a:r>
            <a:endParaRPr lang="ko-KR" altLang="en-US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endParaRPr lang="en-US" altLang="ko-KR" sz="2000" b="1" dirty="0">
              <a:solidFill>
                <a:srgbClr val="333333"/>
              </a:solidFill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endParaRPr lang="en-US" altLang="ko-KR" sz="900" dirty="0">
              <a:solidFill>
                <a:srgbClr val="000000"/>
              </a:solidFill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2508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26571" y="725714"/>
            <a:ext cx="11538857" cy="5886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50800" dir="5400000" algn="ctr" rotWithShape="0">
              <a:schemeClr val="tx1"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800" b="0" i="0" dirty="0">
              <a:solidFill>
                <a:srgbClr val="333333"/>
              </a:solidFill>
              <a:effectLst/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6571" y="245836"/>
            <a:ext cx="11538857" cy="774442"/>
          </a:xfrm>
          <a:prstGeom prst="rect">
            <a:avLst/>
          </a:prstGeom>
          <a:solidFill>
            <a:srgbClr val="2F77E6"/>
          </a:solidFill>
          <a:ln>
            <a:noFill/>
          </a:ln>
          <a:effectLst>
            <a:outerShdw blurRad="165100" dist="50800" dir="5400000" algn="ctr" rotWithShape="0">
              <a:schemeClr val="tx1"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4000" b="1" kern="0" dirty="0">
                <a:solidFill>
                  <a:prstClr val="white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3. VIX </a:t>
            </a:r>
            <a:r>
              <a:rPr lang="ko-KR" altLang="en-US" sz="4000" b="1" kern="0" dirty="0">
                <a:solidFill>
                  <a:prstClr val="white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지수</a:t>
            </a:r>
            <a:endParaRPr lang="en-US" altLang="ko-KR" sz="4000" kern="0" dirty="0">
              <a:solidFill>
                <a:prstClr val="white"/>
              </a:solidFill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9853B19-E6D0-470E-A6D8-394C4D356470}"/>
              </a:ext>
            </a:extLst>
          </p:cNvPr>
          <p:cNvSpPr/>
          <p:nvPr/>
        </p:nvSpPr>
        <p:spPr>
          <a:xfrm>
            <a:off x="8335482" y="2007481"/>
            <a:ext cx="3388092" cy="4042370"/>
          </a:xfrm>
          <a:prstGeom prst="rect">
            <a:avLst/>
          </a:prstGeom>
          <a:solidFill>
            <a:srgbClr val="F6F7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212354-42BD-4477-BA73-2C5E9880878B}"/>
              </a:ext>
            </a:extLst>
          </p:cNvPr>
          <p:cNvSpPr txBox="1"/>
          <p:nvPr/>
        </p:nvSpPr>
        <p:spPr>
          <a:xfrm>
            <a:off x="450074" y="1394136"/>
            <a:ext cx="5468686" cy="1112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3)</a:t>
            </a:r>
            <a:r>
              <a:rPr lang="ko-KR" altLang="en-US" sz="2000" b="1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주요 금융 사태와 </a:t>
            </a:r>
            <a:r>
              <a:rPr lang="en-US" altLang="ko-KR" sz="2000" b="1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VIX </a:t>
            </a:r>
            <a:r>
              <a:rPr lang="ko-KR" altLang="en-US" sz="2000" b="1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지수 흐름</a:t>
            </a:r>
            <a:endParaRPr lang="en-US" altLang="ko-KR" sz="2000" b="1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rgbClr val="333333"/>
              </a:solidFill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F66234D-BFD7-4162-ABBF-16A141D74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74" y="2007481"/>
            <a:ext cx="7725528" cy="43259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42DBA14-9AF1-4393-9406-A56A9D7AC6C3}"/>
              </a:ext>
            </a:extLst>
          </p:cNvPr>
          <p:cNvSpPr txBox="1"/>
          <p:nvPr/>
        </p:nvSpPr>
        <p:spPr>
          <a:xfrm>
            <a:off x="8393232" y="2347276"/>
            <a:ext cx="3105201" cy="3362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1997 </a:t>
            </a: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아시아 외환위기</a:t>
            </a:r>
            <a:r>
              <a:rPr lang="en-US" altLang="ko-KR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: 48.64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1998 </a:t>
            </a: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러시아 </a:t>
            </a:r>
            <a:r>
              <a:rPr lang="ko-KR" altLang="en-US" dirty="0" err="1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모라토리움</a:t>
            </a:r>
            <a:r>
              <a:rPr lang="en-US" altLang="ko-KR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: 49.53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2001 911</a:t>
            </a: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테러</a:t>
            </a:r>
            <a:r>
              <a:rPr lang="en-US" altLang="ko-KR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: 49.35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2002 IT </a:t>
            </a: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버블</a:t>
            </a:r>
            <a:r>
              <a:rPr lang="en-US" altLang="ko-KR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: 48.46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2008 </a:t>
            </a: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글로벌 금융위기</a:t>
            </a:r>
            <a:r>
              <a:rPr lang="en-US" altLang="ko-KR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: 89.53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2011: </a:t>
            </a: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유럽 재정위기</a:t>
            </a:r>
            <a:r>
              <a:rPr lang="en-US" altLang="ko-KR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: 48.0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2015: </a:t>
            </a: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그리스 채무위기</a:t>
            </a:r>
            <a:r>
              <a:rPr lang="en-US" altLang="ko-KR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: 53.29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2009: </a:t>
            </a: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코로나 </a:t>
            </a:r>
            <a:r>
              <a:rPr lang="ko-KR" altLang="en-US" dirty="0" err="1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팬데믹</a:t>
            </a:r>
            <a:r>
              <a:rPr lang="en-US" altLang="ko-KR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: 85.47</a:t>
            </a:r>
            <a:endParaRPr lang="ko-KR" altLang="en-US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2018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26571" y="725714"/>
            <a:ext cx="11538857" cy="5886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50800" dir="5400000" algn="ctr" rotWithShape="0">
              <a:schemeClr val="tx1"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800" b="0" i="0" dirty="0">
              <a:solidFill>
                <a:srgbClr val="333333"/>
              </a:solidFill>
              <a:effectLst/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6571" y="245836"/>
            <a:ext cx="11538857" cy="774442"/>
          </a:xfrm>
          <a:prstGeom prst="rect">
            <a:avLst/>
          </a:prstGeom>
          <a:solidFill>
            <a:srgbClr val="2F77E6"/>
          </a:solidFill>
          <a:ln>
            <a:noFill/>
          </a:ln>
          <a:effectLst>
            <a:outerShdw blurRad="165100" dist="50800" dir="5400000" algn="ctr" rotWithShape="0">
              <a:schemeClr val="tx1"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4000" b="1" kern="0" dirty="0">
                <a:solidFill>
                  <a:prstClr val="white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3. VIX </a:t>
            </a:r>
            <a:r>
              <a:rPr lang="ko-KR" altLang="en-US" sz="4000" b="1" kern="0" dirty="0">
                <a:solidFill>
                  <a:prstClr val="white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지수</a:t>
            </a:r>
            <a:endParaRPr lang="en-US" altLang="ko-KR" sz="4000" kern="0" dirty="0">
              <a:solidFill>
                <a:prstClr val="white"/>
              </a:solidFill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9853B19-E6D0-470E-A6D8-394C4D356470}"/>
              </a:ext>
            </a:extLst>
          </p:cNvPr>
          <p:cNvSpPr/>
          <p:nvPr/>
        </p:nvSpPr>
        <p:spPr>
          <a:xfrm>
            <a:off x="8068554" y="2311685"/>
            <a:ext cx="3611817" cy="3565134"/>
          </a:xfrm>
          <a:prstGeom prst="rect">
            <a:avLst/>
          </a:prstGeom>
          <a:solidFill>
            <a:srgbClr val="F6F7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212354-42BD-4477-BA73-2C5E9880878B}"/>
              </a:ext>
            </a:extLst>
          </p:cNvPr>
          <p:cNvSpPr txBox="1"/>
          <p:nvPr/>
        </p:nvSpPr>
        <p:spPr>
          <a:xfrm>
            <a:off x="450074" y="1394136"/>
            <a:ext cx="5468686" cy="1112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4) </a:t>
            </a:r>
            <a:r>
              <a:rPr lang="ko-KR" altLang="en-US" sz="2000" b="1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최근 동향</a:t>
            </a:r>
            <a:endParaRPr lang="en-US" altLang="ko-KR" sz="2000" b="1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rgbClr val="333333"/>
              </a:solidFill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CF9788B-1C56-4907-8FD1-6EC97057F7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5" t="9177" r="2861" b="10867"/>
          <a:stretch/>
        </p:blipFill>
        <p:spPr>
          <a:xfrm>
            <a:off x="468426" y="2009579"/>
            <a:ext cx="7626420" cy="39944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E55DDAF-E778-4787-9AF3-2F60E99A30C6}"/>
              </a:ext>
            </a:extLst>
          </p:cNvPr>
          <p:cNvSpPr txBox="1"/>
          <p:nvPr/>
        </p:nvSpPr>
        <p:spPr>
          <a:xfrm>
            <a:off x="8094846" y="2575659"/>
            <a:ext cx="37522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- </a:t>
            </a: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코로나 </a:t>
            </a:r>
            <a:r>
              <a:rPr lang="ko-KR" altLang="en-US" dirty="0" err="1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팬데믹</a:t>
            </a: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이후 전체적으로 감소세를 기록하며</a:t>
            </a:r>
            <a:r>
              <a:rPr lang="en-US" altLang="ko-KR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, </a:t>
            </a: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최근 </a:t>
            </a:r>
            <a:r>
              <a:rPr lang="ko-KR" altLang="en-US" dirty="0" err="1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펜데믹</a:t>
            </a: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이전의 상태로 복귀</a:t>
            </a:r>
            <a:endParaRPr lang="en-US" altLang="ko-KR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endParaRPr lang="en-US" altLang="ko-KR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r>
              <a:rPr lang="en-US" altLang="ko-KR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- 17</a:t>
            </a: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일 연준</a:t>
            </a:r>
            <a:r>
              <a:rPr lang="en-US" altLang="ko-KR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(Fed)</a:t>
            </a: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이 </a:t>
            </a:r>
            <a:r>
              <a:rPr lang="en-US" altLang="ko-KR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2023</a:t>
            </a: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년 까지 제로금리를 유지할 것을 시사하며 하락세 기록</a:t>
            </a:r>
            <a:endParaRPr lang="en-US" altLang="ko-KR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endParaRPr lang="en-US" altLang="ko-KR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r>
              <a:rPr lang="en-US" altLang="ko-KR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-</a:t>
            </a: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그러나</a:t>
            </a:r>
            <a:r>
              <a:rPr lang="en-US" altLang="ko-KR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, </a:t>
            </a: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미국 국채 금리가 재차 급등하며 물가 상승에 대한 우려가 반영되어 </a:t>
            </a:r>
            <a:r>
              <a:rPr lang="en-US" altLang="ko-KR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18</a:t>
            </a: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일 기준 전 날 대비 </a:t>
            </a:r>
            <a:r>
              <a:rPr lang="en-US" altLang="ko-KR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12.22% </a:t>
            </a: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상승한 </a:t>
            </a:r>
            <a:r>
              <a:rPr lang="en-US" altLang="ko-KR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21.58 </a:t>
            </a: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기록</a:t>
            </a:r>
            <a:endParaRPr lang="en-US" altLang="ko-KR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endParaRPr lang="ko-KR" altLang="en-US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2567073"/>
      </p:ext>
    </p:extLst>
  </p:cSld>
  <p:clrMapOvr>
    <a:masterClrMapping/>
  </p:clrMapOvr>
</p:sld>
</file>

<file path=ppt/theme/theme1.xml><?xml version="1.0" encoding="utf-8"?>
<a:theme xmlns:a="http://schemas.openxmlformats.org/drawingml/2006/main" name="3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998</Words>
  <Application>Microsoft Office PowerPoint</Application>
  <PresentationFormat>와이드스크린</PresentationFormat>
  <Paragraphs>153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Arial</vt:lpstr>
      <vt:lpstr>Cambria Math</vt:lpstr>
      <vt:lpstr>서울한강 장체B</vt:lpstr>
      <vt:lpstr>Arial Nova</vt:lpstr>
      <vt:lpstr>나눔고딕</vt:lpstr>
      <vt:lpstr>맑은 고딕</vt:lpstr>
      <vt:lpstr>30_Office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rkdtngus625@gmail.com</cp:lastModifiedBy>
  <cp:revision>20</cp:revision>
  <dcterms:created xsi:type="dcterms:W3CDTF">2021-02-22T06:49:21Z</dcterms:created>
  <dcterms:modified xsi:type="dcterms:W3CDTF">2021-03-19T12:14:12Z</dcterms:modified>
</cp:coreProperties>
</file>