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7" r:id="rId2"/>
    <p:sldId id="276" r:id="rId3"/>
    <p:sldId id="266" r:id="rId4"/>
    <p:sldId id="265" r:id="rId5"/>
    <p:sldId id="271" r:id="rId6"/>
    <p:sldId id="283" r:id="rId7"/>
    <p:sldId id="277" r:id="rId8"/>
    <p:sldId id="284" r:id="rId9"/>
    <p:sldId id="279" r:id="rId10"/>
    <p:sldId id="278" r:id="rId11"/>
    <p:sldId id="280" r:id="rId12"/>
    <p:sldId id="281" r:id="rId13"/>
    <p:sldId id="282" r:id="rId14"/>
    <p:sldId id="256" r:id="rId15"/>
    <p:sldId id="285" r:id="rId16"/>
    <p:sldId id="258" r:id="rId17"/>
    <p:sldId id="259" r:id="rId18"/>
    <p:sldId id="260" r:id="rId19"/>
    <p:sldId id="261" r:id="rId20"/>
    <p:sldId id="262" r:id="rId21"/>
    <p:sldId id="274" r:id="rId22"/>
  </p:sldIdLst>
  <p:sldSz cx="12192000" cy="6858000"/>
  <p:notesSz cx="6858000" cy="9144000"/>
  <p:embeddedFontLst>
    <p:embeddedFont>
      <p:font typeface="Arial Nova" panose="020B0504020202020204" pitchFamily="34" charset="0"/>
      <p:regular r:id="rId23"/>
      <p:bold r:id="rId24"/>
      <p:italic r:id="rId25"/>
      <p:boldItalic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서울한강 장체B" panose="02020603020101020101" pitchFamily="18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지우" initials="김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4F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2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02:24:40.355" idx="1">
    <p:pos x="9" y="9"/>
    <p:text>금융시장 더 초점 , 중앙은행은 예측력이 더좋은 두번째거에 더 초점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70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42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5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88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87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87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38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58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65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66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26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8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직선 연결선 112"/>
          <p:cNvCxnSpPr>
            <a:cxnSpLocks/>
          </p:cNvCxnSpPr>
          <p:nvPr/>
        </p:nvCxnSpPr>
        <p:spPr>
          <a:xfrm>
            <a:off x="3303554" y="3515706"/>
            <a:ext cx="5359191" cy="16766"/>
          </a:xfrm>
          <a:prstGeom prst="line">
            <a:avLst/>
          </a:prstGeom>
          <a:ln w="28575">
            <a:solidFill>
              <a:srgbClr val="2F77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B6A090-8E1C-42F1-A312-43AB09EA8A6F}"/>
              </a:ext>
            </a:extLst>
          </p:cNvPr>
          <p:cNvSpPr/>
          <p:nvPr/>
        </p:nvSpPr>
        <p:spPr>
          <a:xfrm>
            <a:off x="5110382" y="-1"/>
            <a:ext cx="1415545" cy="1241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A2DE75-0216-43BB-B305-35DC2F2201DF}"/>
              </a:ext>
            </a:extLst>
          </p:cNvPr>
          <p:cNvSpPr txBox="1"/>
          <p:nvPr/>
        </p:nvSpPr>
        <p:spPr>
          <a:xfrm>
            <a:off x="4836588" y="210093"/>
            <a:ext cx="2151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Arial Nova" panose="020B0504020202020204" pitchFamily="34" charset="0"/>
              </a:rPr>
              <a:t>F</a:t>
            </a:r>
            <a:r>
              <a:rPr lang="en-US" altLang="ko-KR" sz="600" b="1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ko-KR" altLang="en-US" sz="900" b="1" dirty="0">
                <a:latin typeface="Arial Nova" panose="020B0504020202020204" pitchFamily="34" charset="0"/>
              </a:rPr>
              <a:t> </a:t>
            </a:r>
            <a:r>
              <a:rPr lang="en-US" altLang="ko-KR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inancial</a:t>
            </a:r>
            <a:endParaRPr lang="en-US" altLang="ko-KR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Arial Nova" panose="020B0504020202020204" pitchFamily="34" charset="0"/>
              </a:rPr>
              <a:t>R</a:t>
            </a:r>
            <a:r>
              <a:rPr lang="en-US" altLang="ko-KR" sz="1400" b="1" dirty="0">
                <a:latin typeface="Arial Nova" panose="020B0504020202020204" pitchFamily="34" charset="0"/>
              </a:rPr>
              <a:t> </a:t>
            </a:r>
            <a:r>
              <a:rPr lang="en-US" altLang="ko-KR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ainmakers</a:t>
            </a:r>
            <a:endParaRPr lang="en-US" altLang="ko-KR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AE2A4-1D72-44ED-A2F2-02B0846B0BCD}"/>
              </a:ext>
            </a:extLst>
          </p:cNvPr>
          <p:cNvSpPr txBox="1"/>
          <p:nvPr/>
        </p:nvSpPr>
        <p:spPr>
          <a:xfrm>
            <a:off x="4090737" y="2598003"/>
            <a:ext cx="615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accent5">
                    <a:lumMod val="50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채권 금리 발표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8BBB56-417D-44F1-9ABA-19C91021F60F}"/>
              </a:ext>
            </a:extLst>
          </p:cNvPr>
          <p:cNvSpPr txBox="1"/>
          <p:nvPr/>
        </p:nvSpPr>
        <p:spPr>
          <a:xfrm>
            <a:off x="3445843" y="3705726"/>
            <a:ext cx="48992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>
                    <a:lumMod val="50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FR 2</a:t>
            </a:r>
            <a:r>
              <a:rPr lang="ko-KR" altLang="en-US" sz="2200" b="1" dirty="0">
                <a:solidFill>
                  <a:schemeClr val="accent5">
                    <a:lumMod val="50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팀</a:t>
            </a:r>
            <a:r>
              <a:rPr lang="en-US" altLang="ko-KR" sz="2200" b="1" dirty="0">
                <a:solidFill>
                  <a:schemeClr val="accent5">
                    <a:lumMod val="50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</a:p>
          <a:p>
            <a:pPr algn="ctr"/>
            <a:r>
              <a:rPr lang="ko-KR" altLang="en-US" sz="2000" dirty="0">
                <a:solidFill>
                  <a:schemeClr val="tx2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강수현</a:t>
            </a:r>
            <a:r>
              <a:rPr lang="en-US" altLang="ko-KR" sz="2000" dirty="0">
                <a:solidFill>
                  <a:schemeClr val="tx2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2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김지우</a:t>
            </a:r>
            <a:r>
              <a:rPr lang="en-US" altLang="ko-KR" sz="2000" dirty="0">
                <a:solidFill>
                  <a:schemeClr val="tx2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2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양정현</a:t>
            </a:r>
            <a:r>
              <a:rPr lang="en-US" altLang="ko-KR" sz="2000" dirty="0">
                <a:solidFill>
                  <a:schemeClr val="tx2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2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유경민</a:t>
            </a:r>
          </a:p>
        </p:txBody>
      </p:sp>
    </p:spTree>
    <p:extLst>
      <p:ext uri="{BB962C8B-B14F-4D97-AF65-F5344CB8AC3E}">
        <p14:creationId xmlns:p14="http://schemas.microsoft.com/office/powerpoint/2010/main" val="3299418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6571" y="725714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774442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3. </a:t>
            </a:r>
            <a:r>
              <a:rPr lang="ko-KR" altLang="en-US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주택저당채권</a:t>
            </a:r>
            <a:endParaRPr lang="en-US" altLang="ko-KR" sz="4000" kern="0" dirty="0">
              <a:solidFill>
                <a:prstClr val="whit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4AA5E-C37E-417D-8572-DED24DC90022}"/>
              </a:ext>
            </a:extLst>
          </p:cNvPr>
          <p:cNvSpPr txBox="1"/>
          <p:nvPr/>
        </p:nvSpPr>
        <p:spPr>
          <a:xfrm>
            <a:off x="528152" y="1450986"/>
            <a:ext cx="56025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1) </a:t>
            </a:r>
            <a:r>
              <a:rPr lang="ko-KR" altLang="en-US" sz="2000" b="1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주택저당채권</a:t>
            </a:r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47CA28-D084-4E9A-859B-3227BCADA634}"/>
              </a:ext>
            </a:extLst>
          </p:cNvPr>
          <p:cNvSpPr txBox="1"/>
          <p:nvPr/>
        </p:nvSpPr>
        <p:spPr>
          <a:xfrm>
            <a:off x="596884" y="2148909"/>
            <a:ext cx="5722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금융기관이 주택을 담보로 주택자금을 대출해주고 취득하는 채권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dirty="0">
                <a:solidFill>
                  <a:srgbClr val="2E75B6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장기간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에 걸쳐서 원리금을 상환 받고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이자 수익을 얻게 됨</a:t>
            </a: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8BD58D2-9F12-441E-A044-AC35426B6CD6}"/>
              </a:ext>
            </a:extLst>
          </p:cNvPr>
          <p:cNvSpPr/>
          <p:nvPr/>
        </p:nvSpPr>
        <p:spPr>
          <a:xfrm rot="16200000">
            <a:off x="921437" y="2968174"/>
            <a:ext cx="391328" cy="5568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12024-A4D9-4566-BCE1-CB05C31F8CB2}"/>
              </a:ext>
            </a:extLst>
          </p:cNvPr>
          <p:cNvSpPr txBox="1"/>
          <p:nvPr/>
        </p:nvSpPr>
        <p:spPr>
          <a:xfrm>
            <a:off x="1507309" y="3013852"/>
            <a:ext cx="4408371" cy="85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대출을 지속하기 위해서는 대출자금 확보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또는 유동성 확보가 필요 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!</a:t>
            </a:r>
            <a:endParaRPr lang="ko-KR" altLang="en-US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853B19-E6D0-470E-A6D8-394C4D356470}"/>
              </a:ext>
            </a:extLst>
          </p:cNvPr>
          <p:cNvSpPr/>
          <p:nvPr/>
        </p:nvSpPr>
        <p:spPr>
          <a:xfrm>
            <a:off x="653281" y="4249842"/>
            <a:ext cx="10908097" cy="2024834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5111D01-12DB-404C-B5C4-AA75D6AEAF76}"/>
              </a:ext>
            </a:extLst>
          </p:cNvPr>
          <p:cNvGrpSpPr/>
          <p:nvPr/>
        </p:nvGrpSpPr>
        <p:grpSpPr>
          <a:xfrm>
            <a:off x="1028671" y="4320413"/>
            <a:ext cx="9937482" cy="1604225"/>
            <a:chOff x="1228367" y="4320413"/>
            <a:chExt cx="9937482" cy="1604225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C780C90-2164-4781-9CAF-3FBA6EAC1E21}"/>
                </a:ext>
              </a:extLst>
            </p:cNvPr>
            <p:cNvGrpSpPr/>
            <p:nvPr/>
          </p:nvGrpSpPr>
          <p:grpSpPr>
            <a:xfrm>
              <a:off x="1228367" y="4531113"/>
              <a:ext cx="1765212" cy="1182824"/>
              <a:chOff x="653281" y="-1347536"/>
              <a:chExt cx="11456507" cy="7160316"/>
            </a:xfrm>
          </p:grpSpPr>
          <p:pic>
            <p:nvPicPr>
              <p:cNvPr id="18" name="그림 17" descr="장난감, 벡터그래픽이(가) 표시된 사진&#10;&#10;자동 생성된 설명">
                <a:extLst>
                  <a:ext uri="{FF2B5EF4-FFF2-40B4-BE49-F238E27FC236}">
                    <a16:creationId xmlns:a16="http://schemas.microsoft.com/office/drawing/2014/main" id="{7F456BA3-8F7A-4DF9-9B58-9FD9E0BE2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281" y="-1347536"/>
                <a:ext cx="11456507" cy="7160316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21CCA2E-83AE-4B34-9AC9-556D7EB88DE8}"/>
                  </a:ext>
                </a:extLst>
              </p:cNvPr>
              <p:cNvSpPr/>
              <p:nvPr/>
            </p:nvSpPr>
            <p:spPr>
              <a:xfrm>
                <a:off x="5986914" y="3613999"/>
                <a:ext cx="657732" cy="275988"/>
              </a:xfrm>
              <a:prstGeom prst="rect">
                <a:avLst/>
              </a:prstGeom>
              <a:solidFill>
                <a:srgbClr val="FA97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2" name="그림 21" descr="텍스트, 레고, 장난감이(가) 표시된 사진&#10;&#10;자동 생성된 설명">
              <a:extLst>
                <a:ext uri="{FF2B5EF4-FFF2-40B4-BE49-F238E27FC236}">
                  <a16:creationId xmlns:a16="http://schemas.microsoft.com/office/drawing/2014/main" id="{635CDFBD-43CB-42B4-A8CB-8C49EB555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741" y="4465769"/>
              <a:ext cx="1970268" cy="1313512"/>
            </a:xfrm>
            <a:prstGeom prst="rect">
              <a:avLst/>
            </a:prstGeom>
          </p:spPr>
        </p:pic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57C71D05-4300-4284-91F4-DF2BA3DF540A}"/>
                </a:ext>
              </a:extLst>
            </p:cNvPr>
            <p:cNvGrpSpPr/>
            <p:nvPr/>
          </p:nvGrpSpPr>
          <p:grpSpPr>
            <a:xfrm>
              <a:off x="2926196" y="4667536"/>
              <a:ext cx="1200732" cy="970586"/>
              <a:chOff x="2597824" y="4684992"/>
              <a:chExt cx="1200732" cy="970586"/>
            </a:xfrm>
          </p:grpSpPr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F2FA047D-82A1-48E9-9F84-2BC3D7CDC6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9291" y="5077192"/>
                <a:ext cx="897799" cy="1028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9ED740-8F9D-460E-9955-575412DBDAF2}"/>
                  </a:ext>
                </a:extLst>
              </p:cNvPr>
              <p:cNvSpPr txBox="1"/>
              <p:nvPr/>
            </p:nvSpPr>
            <p:spPr>
              <a:xfrm>
                <a:off x="2597824" y="4684992"/>
                <a:ext cx="12007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주택저당채권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40E25FF-8E44-42AA-B6FE-5AAFC2A8A730}"/>
                  </a:ext>
                </a:extLst>
              </p:cNvPr>
              <p:cNvSpPr txBox="1"/>
              <p:nvPr/>
            </p:nvSpPr>
            <p:spPr>
              <a:xfrm>
                <a:off x="2749290" y="5317024"/>
                <a:ext cx="897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대출</a:t>
                </a:r>
              </a:p>
            </p:txBody>
          </p: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8E4040CC-2669-4EAD-A810-1E634E10B60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749291" y="5215008"/>
                <a:ext cx="897799" cy="1028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DF19D9BC-A72A-4353-A46E-ED8603DC6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8691" y="4320413"/>
              <a:ext cx="2268833" cy="1604225"/>
            </a:xfrm>
            <a:prstGeom prst="rect">
              <a:avLst/>
            </a:prstGeom>
          </p:spPr>
        </p:pic>
        <p:pic>
          <p:nvPicPr>
            <p:cNvPr id="65" name="그림 64" descr="장난감이(가) 표시된 사진&#10;&#10;자동 생성된 설명">
              <a:extLst>
                <a:ext uri="{FF2B5EF4-FFF2-40B4-BE49-F238E27FC236}">
                  <a16:creationId xmlns:a16="http://schemas.microsoft.com/office/drawing/2014/main" id="{89580EB7-8FF3-435E-95A3-ED193328A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945" y="4468891"/>
              <a:ext cx="1960904" cy="1307269"/>
            </a:xfrm>
            <a:prstGeom prst="rect">
              <a:avLst/>
            </a:prstGeom>
          </p:spPr>
        </p:pic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DAD9A4DF-2BA1-4396-8890-E45D8F1C5453}"/>
                </a:ext>
              </a:extLst>
            </p:cNvPr>
            <p:cNvGrpSpPr/>
            <p:nvPr/>
          </p:nvGrpSpPr>
          <p:grpSpPr>
            <a:xfrm>
              <a:off x="5784139" y="4457921"/>
              <a:ext cx="897800" cy="1180201"/>
              <a:chOff x="2749290" y="4475377"/>
              <a:chExt cx="897800" cy="1180201"/>
            </a:xfrm>
          </p:grpSpPr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E2324A04-83F6-4DCD-873E-A52D931881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9291" y="5077192"/>
                <a:ext cx="897799" cy="1028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06FD6A8-17A5-4129-8CDB-F35949552E64}"/>
                  </a:ext>
                </a:extLst>
              </p:cNvPr>
              <p:cNvSpPr txBox="1"/>
              <p:nvPr/>
            </p:nvSpPr>
            <p:spPr>
              <a:xfrm>
                <a:off x="2749291" y="4475377"/>
                <a:ext cx="8977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600" dirty="0">
                  <a:latin typeface="서울한강 장체B" panose="02020603020101020101" pitchFamily="18" charset="-127"/>
                  <a:ea typeface="서울한강 장체B" panose="02020603020101020101" pitchFamily="18" charset="-127"/>
                </a:endParaRPr>
              </a:p>
              <a:p>
                <a:pPr algn="ctr"/>
                <a:r>
                  <a:rPr lang="ko-KR" altLang="en-US" sz="1600" dirty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채권 매각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38FA302-609D-4294-99BB-30650051D9C9}"/>
                  </a:ext>
                </a:extLst>
              </p:cNvPr>
              <p:cNvSpPr txBox="1"/>
              <p:nvPr/>
            </p:nvSpPr>
            <p:spPr>
              <a:xfrm>
                <a:off x="2749290" y="5317024"/>
                <a:ext cx="897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현금</a:t>
                </a:r>
              </a:p>
            </p:txBody>
          </p:sp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A056C14E-F684-4AA5-BC77-89A843C5D9E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749291" y="5215008"/>
                <a:ext cx="897799" cy="1028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7288856A-C797-4A0F-B8BF-C740A1B0FCB5}"/>
                </a:ext>
              </a:extLst>
            </p:cNvPr>
            <p:cNvGrpSpPr/>
            <p:nvPr/>
          </p:nvGrpSpPr>
          <p:grpSpPr>
            <a:xfrm>
              <a:off x="8050398" y="4667536"/>
              <a:ext cx="1162930" cy="970586"/>
              <a:chOff x="2576882" y="4684992"/>
              <a:chExt cx="1162930" cy="970586"/>
            </a:xfrm>
          </p:grpSpPr>
          <p:cxnSp>
            <p:nvCxnSpPr>
              <p:cNvPr id="80" name="직선 화살표 연결선 79">
                <a:extLst>
                  <a:ext uri="{FF2B5EF4-FFF2-40B4-BE49-F238E27FC236}">
                    <a16:creationId xmlns:a16="http://schemas.microsoft.com/office/drawing/2014/main" id="{6CD83241-194C-465A-A68A-D678CA560D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9291" y="5077192"/>
                <a:ext cx="897799" cy="1028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254DE4E-65E0-4246-AE0F-A98A5B84E146}"/>
                  </a:ext>
                </a:extLst>
              </p:cNvPr>
              <p:cNvSpPr txBox="1"/>
              <p:nvPr/>
            </p:nvSpPr>
            <p:spPr>
              <a:xfrm>
                <a:off x="2576882" y="4684992"/>
                <a:ext cx="11629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주택저당증권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8763205-68BA-4542-A394-9DE2BB8D262C}"/>
                  </a:ext>
                </a:extLst>
              </p:cNvPr>
              <p:cNvSpPr txBox="1"/>
              <p:nvPr/>
            </p:nvSpPr>
            <p:spPr>
              <a:xfrm>
                <a:off x="2749290" y="5317024"/>
                <a:ext cx="897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현금</a:t>
                </a:r>
              </a:p>
            </p:txBody>
          </p: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4F817DCE-E409-4808-90FD-96286C8AE5B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749291" y="5215008"/>
                <a:ext cx="897799" cy="1028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ADEE1803-EBE4-4842-BCF4-88D30F2E22F4}"/>
              </a:ext>
            </a:extLst>
          </p:cNvPr>
          <p:cNvSpPr txBox="1"/>
          <p:nvPr/>
        </p:nvSpPr>
        <p:spPr>
          <a:xfrm>
            <a:off x="1266783" y="5684395"/>
            <a:ext cx="139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주택소유자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DAB213-AA34-45F6-A07D-D96E6726779F}"/>
              </a:ext>
            </a:extLst>
          </p:cNvPr>
          <p:cNvSpPr txBox="1"/>
          <p:nvPr/>
        </p:nvSpPr>
        <p:spPr>
          <a:xfrm>
            <a:off x="3908654" y="5684394"/>
            <a:ext cx="149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금융 기관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4CAD7A0-33F1-461F-A740-88F855F0E92A}"/>
              </a:ext>
            </a:extLst>
          </p:cNvPr>
          <p:cNvSpPr txBox="1"/>
          <p:nvPr/>
        </p:nvSpPr>
        <p:spPr>
          <a:xfrm>
            <a:off x="6478391" y="5684395"/>
            <a:ext cx="156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유동화 중개기관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8651DBC-1CA4-42CC-9D79-44DAD607DB32}"/>
              </a:ext>
            </a:extLst>
          </p:cNvPr>
          <p:cNvSpPr txBox="1"/>
          <p:nvPr/>
        </p:nvSpPr>
        <p:spPr>
          <a:xfrm>
            <a:off x="9120262" y="5684395"/>
            <a:ext cx="156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투자자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7FB973-4AC8-4CC1-B55E-A69F1186E817}"/>
              </a:ext>
            </a:extLst>
          </p:cNvPr>
          <p:cNvSpPr/>
          <p:nvPr/>
        </p:nvSpPr>
        <p:spPr>
          <a:xfrm>
            <a:off x="1028671" y="4352427"/>
            <a:ext cx="4471433" cy="1829720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B77757-B3C1-4A74-8051-896D87212E30}"/>
              </a:ext>
            </a:extLst>
          </p:cNvPr>
          <p:cNvSpPr/>
          <p:nvPr/>
        </p:nvSpPr>
        <p:spPr>
          <a:xfrm>
            <a:off x="6319138" y="2148909"/>
            <a:ext cx="5034175" cy="1602417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schemeClr val="tx1">
                <a:alpha val="40000"/>
              </a:schemeClr>
            </a:outerShdw>
            <a:reflection blurRad="6350" stA="50000" endA="300" endPos="55500" dist="508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C4D5A0C-A73F-4434-9D82-253068CE6004}"/>
              </a:ext>
            </a:extLst>
          </p:cNvPr>
          <p:cNvGrpSpPr/>
          <p:nvPr/>
        </p:nvGrpSpPr>
        <p:grpSpPr>
          <a:xfrm>
            <a:off x="6688916" y="2269844"/>
            <a:ext cx="4557153" cy="1602416"/>
            <a:chOff x="3186542" y="2266954"/>
            <a:chExt cx="3705748" cy="175640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37CEC5A-B4F0-4DA0-8140-851B3B2B11BD}"/>
                </a:ext>
              </a:extLst>
            </p:cNvPr>
            <p:cNvSpPr/>
            <p:nvPr/>
          </p:nvSpPr>
          <p:spPr>
            <a:xfrm>
              <a:off x="3186542" y="2266954"/>
              <a:ext cx="3705748" cy="1756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7C68DC7-D75F-4AB9-9144-E4CF8BF54357}"/>
                </a:ext>
              </a:extLst>
            </p:cNvPr>
            <p:cNvSpPr txBox="1"/>
            <p:nvPr/>
          </p:nvSpPr>
          <p:spPr>
            <a:xfrm>
              <a:off x="3383045" y="2559287"/>
              <a:ext cx="3387781" cy="1012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저당 대부</a:t>
              </a:r>
              <a:r>
                <a:rPr lang="en-US" altLang="ko-KR" dirty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, </a:t>
              </a:r>
              <a:r>
                <a:rPr lang="ko-KR" altLang="en-US" dirty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저당권 설정</a:t>
              </a:r>
              <a:r>
                <a:rPr lang="en-US" altLang="ko-KR" dirty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, </a:t>
              </a:r>
              <a:r>
                <a:rPr lang="ko-KR" altLang="en-US" dirty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저당채권이 형성</a:t>
              </a:r>
              <a:endPara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담보대출에 의한 자금공급 시장</a:t>
              </a:r>
              <a:r>
                <a:rPr lang="en-US" altLang="ko-KR" dirty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, </a:t>
              </a:r>
              <a:r>
                <a:rPr lang="ko-KR" altLang="en-US" dirty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저당의</a:t>
              </a:r>
              <a:endPara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endParaRPr>
            </a:p>
            <a:p>
              <a:r>
                <a:rPr lang="en-US" altLang="ko-KR" dirty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    </a:t>
              </a:r>
              <a:r>
                <a:rPr lang="ko-KR" altLang="en-US" dirty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유동화는 발생하지 않음</a:t>
              </a:r>
              <a:r>
                <a:rPr lang="en-US" altLang="ko-KR" dirty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.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D4924AA-E776-41D3-BD90-B495AA3F8060}"/>
              </a:ext>
            </a:extLst>
          </p:cNvPr>
          <p:cNvSpPr txBox="1"/>
          <p:nvPr/>
        </p:nvSpPr>
        <p:spPr>
          <a:xfrm>
            <a:off x="7007712" y="1894796"/>
            <a:ext cx="219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solidFill>
                  <a:srgbClr val="002060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1</a:t>
            </a:r>
            <a:r>
              <a:rPr lang="ko-KR" altLang="en-US" sz="2400" b="1" i="1" dirty="0">
                <a:solidFill>
                  <a:srgbClr val="002060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차 저당시장</a:t>
            </a:r>
          </a:p>
        </p:txBody>
      </p:sp>
    </p:spTree>
    <p:extLst>
      <p:ext uri="{BB962C8B-B14F-4D97-AF65-F5344CB8AC3E}">
        <p14:creationId xmlns:p14="http://schemas.microsoft.com/office/powerpoint/2010/main" val="367542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6571" y="725714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774442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3. </a:t>
            </a:r>
            <a:r>
              <a:rPr lang="ko-KR" altLang="en-US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주택저당채권</a:t>
            </a:r>
            <a:endParaRPr lang="en-US" altLang="ko-KR" sz="4000" kern="0" dirty="0">
              <a:solidFill>
                <a:prstClr val="whit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E1AE70-EF52-4060-8559-4BB6487427B7}"/>
              </a:ext>
            </a:extLst>
          </p:cNvPr>
          <p:cNvSpPr txBox="1"/>
          <p:nvPr/>
        </p:nvSpPr>
        <p:spPr>
          <a:xfrm>
            <a:off x="6589450" y="1414139"/>
            <a:ext cx="560255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) </a:t>
            </a:r>
            <a:r>
              <a:rPr lang="ko-KR" altLang="en-US" sz="2000" b="1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주택저당채권 유동화 </a:t>
            </a:r>
            <a:r>
              <a:rPr lang="en-US" altLang="ko-KR" sz="2000" b="1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(MBS)</a:t>
            </a:r>
          </a:p>
          <a:p>
            <a:endParaRPr lang="en-US" altLang="ko-KR" sz="2000" b="1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CE0A92-CE4B-4C84-A503-643BA6325001}"/>
              </a:ext>
            </a:extLst>
          </p:cNvPr>
          <p:cNvSpPr txBox="1"/>
          <p:nvPr/>
        </p:nvSpPr>
        <p:spPr>
          <a:xfrm>
            <a:off x="6589450" y="2096282"/>
            <a:ext cx="5602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주택저당채권 일반 투자자 판매를 통해 유동성확보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</a:p>
          <a:p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새로운 자금을 만들어내는 금융 기법</a:t>
            </a:r>
            <a:endParaRPr lang="en-US" altLang="ko-KR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853B19-E6D0-470E-A6D8-394C4D356470}"/>
              </a:ext>
            </a:extLst>
          </p:cNvPr>
          <p:cNvSpPr/>
          <p:nvPr/>
        </p:nvSpPr>
        <p:spPr>
          <a:xfrm>
            <a:off x="653281" y="4249842"/>
            <a:ext cx="10908097" cy="2024834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5111D01-12DB-404C-B5C4-AA75D6AEAF76}"/>
              </a:ext>
            </a:extLst>
          </p:cNvPr>
          <p:cNvGrpSpPr/>
          <p:nvPr/>
        </p:nvGrpSpPr>
        <p:grpSpPr>
          <a:xfrm>
            <a:off x="1028671" y="4320413"/>
            <a:ext cx="9937482" cy="1604225"/>
            <a:chOff x="1228367" y="4320413"/>
            <a:chExt cx="9937482" cy="1604225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C780C90-2164-4781-9CAF-3FBA6EAC1E21}"/>
                </a:ext>
              </a:extLst>
            </p:cNvPr>
            <p:cNvGrpSpPr/>
            <p:nvPr/>
          </p:nvGrpSpPr>
          <p:grpSpPr>
            <a:xfrm>
              <a:off x="1228367" y="4531113"/>
              <a:ext cx="1765212" cy="1182824"/>
              <a:chOff x="653281" y="-1347536"/>
              <a:chExt cx="11456507" cy="7160316"/>
            </a:xfrm>
          </p:grpSpPr>
          <p:pic>
            <p:nvPicPr>
              <p:cNvPr id="18" name="그림 17" descr="장난감, 벡터그래픽이(가) 표시된 사진&#10;&#10;자동 생성된 설명">
                <a:extLst>
                  <a:ext uri="{FF2B5EF4-FFF2-40B4-BE49-F238E27FC236}">
                    <a16:creationId xmlns:a16="http://schemas.microsoft.com/office/drawing/2014/main" id="{7F456BA3-8F7A-4DF9-9B58-9FD9E0BE2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281" y="-1347536"/>
                <a:ext cx="11456507" cy="7160316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21CCA2E-83AE-4B34-9AC9-556D7EB88DE8}"/>
                  </a:ext>
                </a:extLst>
              </p:cNvPr>
              <p:cNvSpPr/>
              <p:nvPr/>
            </p:nvSpPr>
            <p:spPr>
              <a:xfrm>
                <a:off x="5986914" y="3613999"/>
                <a:ext cx="657732" cy="275988"/>
              </a:xfrm>
              <a:prstGeom prst="rect">
                <a:avLst/>
              </a:prstGeom>
              <a:solidFill>
                <a:srgbClr val="FA97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2" name="그림 21" descr="텍스트, 레고, 장난감이(가) 표시된 사진&#10;&#10;자동 생성된 설명">
              <a:extLst>
                <a:ext uri="{FF2B5EF4-FFF2-40B4-BE49-F238E27FC236}">
                  <a16:creationId xmlns:a16="http://schemas.microsoft.com/office/drawing/2014/main" id="{635CDFBD-43CB-42B4-A8CB-8C49EB555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741" y="4465769"/>
              <a:ext cx="1970268" cy="1313512"/>
            </a:xfrm>
            <a:prstGeom prst="rect">
              <a:avLst/>
            </a:prstGeom>
          </p:spPr>
        </p:pic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57C71D05-4300-4284-91F4-DF2BA3DF540A}"/>
                </a:ext>
              </a:extLst>
            </p:cNvPr>
            <p:cNvGrpSpPr/>
            <p:nvPr/>
          </p:nvGrpSpPr>
          <p:grpSpPr>
            <a:xfrm>
              <a:off x="2926196" y="4667536"/>
              <a:ext cx="1200732" cy="970586"/>
              <a:chOff x="2597824" y="4684992"/>
              <a:chExt cx="1200732" cy="970586"/>
            </a:xfrm>
          </p:grpSpPr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F2FA047D-82A1-48E9-9F84-2BC3D7CDC6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9291" y="5077192"/>
                <a:ext cx="897799" cy="1028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9ED740-8F9D-460E-9955-575412DBDAF2}"/>
                  </a:ext>
                </a:extLst>
              </p:cNvPr>
              <p:cNvSpPr txBox="1"/>
              <p:nvPr/>
            </p:nvSpPr>
            <p:spPr>
              <a:xfrm>
                <a:off x="2597824" y="4684992"/>
                <a:ext cx="12007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주택저당채권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40E25FF-8E44-42AA-B6FE-5AAFC2A8A730}"/>
                  </a:ext>
                </a:extLst>
              </p:cNvPr>
              <p:cNvSpPr txBox="1"/>
              <p:nvPr/>
            </p:nvSpPr>
            <p:spPr>
              <a:xfrm>
                <a:off x="2749290" y="5317024"/>
                <a:ext cx="897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대출</a:t>
                </a:r>
              </a:p>
            </p:txBody>
          </p: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8E4040CC-2669-4EAD-A810-1E634E10B60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749291" y="5215008"/>
                <a:ext cx="897799" cy="1028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DF19D9BC-A72A-4353-A46E-ED8603DC6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8691" y="4320413"/>
              <a:ext cx="2268833" cy="1604225"/>
            </a:xfrm>
            <a:prstGeom prst="rect">
              <a:avLst/>
            </a:prstGeom>
          </p:spPr>
        </p:pic>
        <p:pic>
          <p:nvPicPr>
            <p:cNvPr id="65" name="그림 64" descr="장난감이(가) 표시된 사진&#10;&#10;자동 생성된 설명">
              <a:extLst>
                <a:ext uri="{FF2B5EF4-FFF2-40B4-BE49-F238E27FC236}">
                  <a16:creationId xmlns:a16="http://schemas.microsoft.com/office/drawing/2014/main" id="{89580EB7-8FF3-435E-95A3-ED193328A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945" y="4468891"/>
              <a:ext cx="1960904" cy="1307269"/>
            </a:xfrm>
            <a:prstGeom prst="rect">
              <a:avLst/>
            </a:prstGeom>
          </p:spPr>
        </p:pic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DAD9A4DF-2BA1-4396-8890-E45D8F1C5453}"/>
                </a:ext>
              </a:extLst>
            </p:cNvPr>
            <p:cNvGrpSpPr/>
            <p:nvPr/>
          </p:nvGrpSpPr>
          <p:grpSpPr>
            <a:xfrm>
              <a:off x="5784139" y="4457921"/>
              <a:ext cx="897800" cy="1180201"/>
              <a:chOff x="2749290" y="4475377"/>
              <a:chExt cx="897800" cy="1180201"/>
            </a:xfrm>
          </p:grpSpPr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E2324A04-83F6-4DCD-873E-A52D931881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9291" y="5077192"/>
                <a:ext cx="897799" cy="1028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06FD6A8-17A5-4129-8CDB-F35949552E64}"/>
                  </a:ext>
                </a:extLst>
              </p:cNvPr>
              <p:cNvSpPr txBox="1"/>
              <p:nvPr/>
            </p:nvSpPr>
            <p:spPr>
              <a:xfrm>
                <a:off x="2749291" y="4475377"/>
                <a:ext cx="8977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600" dirty="0">
                  <a:latin typeface="서울한강 장체B" panose="02020603020101020101" pitchFamily="18" charset="-127"/>
                  <a:ea typeface="서울한강 장체B" panose="02020603020101020101" pitchFamily="18" charset="-127"/>
                </a:endParaRPr>
              </a:p>
              <a:p>
                <a:pPr algn="ctr"/>
                <a:r>
                  <a:rPr lang="ko-KR" altLang="en-US" sz="1600" dirty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채권 매각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38FA302-609D-4294-99BB-30650051D9C9}"/>
                  </a:ext>
                </a:extLst>
              </p:cNvPr>
              <p:cNvSpPr txBox="1"/>
              <p:nvPr/>
            </p:nvSpPr>
            <p:spPr>
              <a:xfrm>
                <a:off x="2749290" y="5317024"/>
                <a:ext cx="897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현금</a:t>
                </a:r>
              </a:p>
            </p:txBody>
          </p:sp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A056C14E-F684-4AA5-BC77-89A843C5D9E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749291" y="5215008"/>
                <a:ext cx="897799" cy="1028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7288856A-C797-4A0F-B8BF-C740A1B0FCB5}"/>
                </a:ext>
              </a:extLst>
            </p:cNvPr>
            <p:cNvGrpSpPr/>
            <p:nvPr/>
          </p:nvGrpSpPr>
          <p:grpSpPr>
            <a:xfrm>
              <a:off x="8050398" y="4667536"/>
              <a:ext cx="1162930" cy="970586"/>
              <a:chOff x="2576882" y="4684992"/>
              <a:chExt cx="1162930" cy="970586"/>
            </a:xfrm>
          </p:grpSpPr>
          <p:cxnSp>
            <p:nvCxnSpPr>
              <p:cNvPr id="80" name="직선 화살표 연결선 79">
                <a:extLst>
                  <a:ext uri="{FF2B5EF4-FFF2-40B4-BE49-F238E27FC236}">
                    <a16:creationId xmlns:a16="http://schemas.microsoft.com/office/drawing/2014/main" id="{6CD83241-194C-465A-A68A-D678CA560D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9291" y="5077192"/>
                <a:ext cx="897799" cy="1028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254DE4E-65E0-4246-AE0F-A98A5B84E146}"/>
                  </a:ext>
                </a:extLst>
              </p:cNvPr>
              <p:cNvSpPr txBox="1"/>
              <p:nvPr/>
            </p:nvSpPr>
            <p:spPr>
              <a:xfrm>
                <a:off x="2576882" y="4684992"/>
                <a:ext cx="11629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주택저당증권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8763205-68BA-4542-A394-9DE2BB8D262C}"/>
                  </a:ext>
                </a:extLst>
              </p:cNvPr>
              <p:cNvSpPr txBox="1"/>
              <p:nvPr/>
            </p:nvSpPr>
            <p:spPr>
              <a:xfrm>
                <a:off x="2749290" y="5317024"/>
                <a:ext cx="897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현금</a:t>
                </a:r>
              </a:p>
            </p:txBody>
          </p: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4F817DCE-E409-4808-90FD-96286C8AE5B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749291" y="5215008"/>
                <a:ext cx="897799" cy="1028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ADEE1803-EBE4-4842-BCF4-88D30F2E22F4}"/>
              </a:ext>
            </a:extLst>
          </p:cNvPr>
          <p:cNvSpPr txBox="1"/>
          <p:nvPr/>
        </p:nvSpPr>
        <p:spPr>
          <a:xfrm>
            <a:off x="1266783" y="5684395"/>
            <a:ext cx="139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주택소유자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DAB213-AA34-45F6-A07D-D96E6726779F}"/>
              </a:ext>
            </a:extLst>
          </p:cNvPr>
          <p:cNvSpPr txBox="1"/>
          <p:nvPr/>
        </p:nvSpPr>
        <p:spPr>
          <a:xfrm>
            <a:off x="3908654" y="5684394"/>
            <a:ext cx="149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금융 기관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4CAD7A0-33F1-461F-A740-88F855F0E92A}"/>
              </a:ext>
            </a:extLst>
          </p:cNvPr>
          <p:cNvSpPr txBox="1"/>
          <p:nvPr/>
        </p:nvSpPr>
        <p:spPr>
          <a:xfrm>
            <a:off x="6478391" y="5684395"/>
            <a:ext cx="156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유동화 중개기관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8651DBC-1CA4-42CC-9D79-44DAD607DB32}"/>
              </a:ext>
            </a:extLst>
          </p:cNvPr>
          <p:cNvSpPr txBox="1"/>
          <p:nvPr/>
        </p:nvSpPr>
        <p:spPr>
          <a:xfrm>
            <a:off x="9120262" y="5684395"/>
            <a:ext cx="156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투자자</a:t>
            </a:r>
          </a:p>
        </p:txBody>
      </p:sp>
      <p:sp>
        <p:nvSpPr>
          <p:cNvPr id="89" name="화살표: 아래쪽 88">
            <a:extLst>
              <a:ext uri="{FF2B5EF4-FFF2-40B4-BE49-F238E27FC236}">
                <a16:creationId xmlns:a16="http://schemas.microsoft.com/office/drawing/2014/main" id="{39872345-AA5E-4D35-A788-D5A6105F96FF}"/>
              </a:ext>
            </a:extLst>
          </p:cNvPr>
          <p:cNvSpPr/>
          <p:nvPr/>
        </p:nvSpPr>
        <p:spPr>
          <a:xfrm rot="16200000">
            <a:off x="6871185" y="2968174"/>
            <a:ext cx="391328" cy="5568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336969F-4A51-4978-83C4-FE1FF32287F8}"/>
              </a:ext>
            </a:extLst>
          </p:cNvPr>
          <p:cNvSpPr txBox="1"/>
          <p:nvPr/>
        </p:nvSpPr>
        <p:spPr>
          <a:xfrm>
            <a:off x="7457057" y="3013852"/>
            <a:ext cx="4408371" cy="85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대출자금 장기화에 따른 금융기관의 유동성 부족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위험과 금리변동 리스크 감소 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D1617F4-C049-40B1-BA97-C3897BF962DB}"/>
              </a:ext>
            </a:extLst>
          </p:cNvPr>
          <p:cNvSpPr/>
          <p:nvPr/>
        </p:nvSpPr>
        <p:spPr>
          <a:xfrm>
            <a:off x="3834926" y="4352427"/>
            <a:ext cx="7242977" cy="1829720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C94C25C-B306-4B6A-B8B1-C4B2F2AB1D05}"/>
              </a:ext>
            </a:extLst>
          </p:cNvPr>
          <p:cNvGrpSpPr/>
          <p:nvPr/>
        </p:nvGrpSpPr>
        <p:grpSpPr>
          <a:xfrm>
            <a:off x="738889" y="2282633"/>
            <a:ext cx="5525279" cy="1602416"/>
            <a:chOff x="3186542" y="2266954"/>
            <a:chExt cx="3705748" cy="1756406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E04DF2DA-0902-4E05-99D1-8122C7B72927}"/>
                </a:ext>
              </a:extLst>
            </p:cNvPr>
            <p:cNvSpPr/>
            <p:nvPr/>
          </p:nvSpPr>
          <p:spPr>
            <a:xfrm>
              <a:off x="3186542" y="2266954"/>
              <a:ext cx="3705748" cy="1756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4372425-F252-4A29-85C7-A548218494C3}"/>
                </a:ext>
              </a:extLst>
            </p:cNvPr>
            <p:cNvSpPr txBox="1"/>
            <p:nvPr/>
          </p:nvSpPr>
          <p:spPr>
            <a:xfrm>
              <a:off x="3383045" y="2501687"/>
              <a:ext cx="3387781" cy="1315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저당 대출 기관과 다른 투자자들 사이에 저당을 사고 </a:t>
              </a:r>
              <a:endPara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endParaRPr>
            </a:p>
            <a:p>
              <a:r>
                <a:rPr lang="en-US" altLang="ko-KR" dirty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    </a:t>
              </a:r>
              <a:r>
                <a:rPr lang="ko-KR" altLang="en-US" dirty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파는 시장</a:t>
              </a:r>
              <a:endPara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주택 대출 금리보다 낮은 액면 금리</a:t>
              </a:r>
              <a:endPara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금리</a:t>
              </a:r>
              <a:r>
                <a:rPr lang="en-US" altLang="ko-KR" dirty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: </a:t>
              </a:r>
              <a:r>
                <a:rPr lang="ko-KR" altLang="en-US" dirty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대출이자율</a:t>
              </a:r>
              <a:r>
                <a:rPr lang="en-US" altLang="ko-KR" dirty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&gt;MBS</a:t>
              </a:r>
              <a:r>
                <a:rPr lang="ko-KR" altLang="en-US" dirty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수익률</a:t>
              </a:r>
              <a:r>
                <a:rPr lang="en-US" altLang="ko-KR" dirty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&gt;MBS</a:t>
              </a:r>
              <a:r>
                <a:rPr lang="ko-KR" altLang="en-US" dirty="0">
                  <a:latin typeface="서울한강 장체B" panose="02020603020101020101" pitchFamily="18" charset="-127"/>
                  <a:ea typeface="서울한강 장체B" panose="02020603020101020101" pitchFamily="18" charset="-127"/>
                </a:rPr>
                <a:t>투자자 요구수익률</a:t>
              </a:r>
              <a:endPara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AB0F387-6D95-4860-A6BD-EAF3480AF37A}"/>
              </a:ext>
            </a:extLst>
          </p:cNvPr>
          <p:cNvSpPr txBox="1"/>
          <p:nvPr/>
        </p:nvSpPr>
        <p:spPr>
          <a:xfrm>
            <a:off x="1057685" y="1907585"/>
            <a:ext cx="219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solidFill>
                  <a:srgbClr val="002060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</a:t>
            </a:r>
            <a:r>
              <a:rPr lang="ko-KR" altLang="en-US" sz="2400" b="1" i="1" dirty="0">
                <a:solidFill>
                  <a:srgbClr val="002060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차 저당시장</a:t>
            </a:r>
          </a:p>
        </p:txBody>
      </p:sp>
    </p:spTree>
    <p:extLst>
      <p:ext uri="{BB962C8B-B14F-4D97-AF65-F5344CB8AC3E}">
        <p14:creationId xmlns:p14="http://schemas.microsoft.com/office/powerpoint/2010/main" val="2355517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6571" y="725714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774442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3. </a:t>
            </a:r>
            <a:r>
              <a:rPr lang="ko-KR" altLang="en-US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주택저당채권</a:t>
            </a:r>
            <a:endParaRPr lang="en-US" altLang="ko-KR" sz="4000" kern="0" dirty="0">
              <a:solidFill>
                <a:prstClr val="whit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4AA5E-C37E-417D-8572-DED24DC90022}"/>
              </a:ext>
            </a:extLst>
          </p:cNvPr>
          <p:cNvSpPr txBox="1"/>
          <p:nvPr/>
        </p:nvSpPr>
        <p:spPr>
          <a:xfrm>
            <a:off x="528152" y="1340568"/>
            <a:ext cx="56025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3) </a:t>
            </a:r>
            <a:r>
              <a:rPr lang="ko-KR" altLang="en-US" sz="2000" b="1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주택저당채권 유동화 제도의 효과</a:t>
            </a:r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E1AE70-EF52-4060-8559-4BB6487427B7}"/>
              </a:ext>
            </a:extLst>
          </p:cNvPr>
          <p:cNvSpPr txBox="1"/>
          <p:nvPr/>
        </p:nvSpPr>
        <p:spPr>
          <a:xfrm>
            <a:off x="6589450" y="1340568"/>
            <a:ext cx="56025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4) 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주택저당채권 유동화제도의 리스크</a:t>
            </a:r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CE0A92-CE4B-4C84-A503-643BA6325001}"/>
              </a:ext>
            </a:extLst>
          </p:cNvPr>
          <p:cNvSpPr txBox="1"/>
          <p:nvPr/>
        </p:nvSpPr>
        <p:spPr>
          <a:xfrm>
            <a:off x="6083302" y="1808643"/>
            <a:ext cx="5782126" cy="5101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조기상환 위험</a:t>
            </a:r>
            <a:endParaRPr lang="en-US" altLang="ko-KR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차입자가 만기 이전에 대출금 상환하여 발생하는 리스크</a:t>
            </a:r>
            <a:endParaRPr lang="en-US" altLang="ko-KR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예를 들어 이자율이 하락하면 차입자는 더 낮은 이자율로</a:t>
            </a:r>
            <a:r>
              <a:rPr lang="en-US" altLang="ko-KR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자금</a:t>
            </a:r>
            <a:r>
              <a:rPr lang="en-US" altLang="ko-KR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dirty="0" err="1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재조달</a:t>
            </a: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가능해지며 조기상환 유인이 높아지고</a:t>
            </a:r>
            <a:r>
              <a:rPr lang="en-US" altLang="ko-KR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투자자는 상환된 자금 낮은 이자율로 재투자하는</a:t>
            </a:r>
            <a:r>
              <a:rPr lang="en-US" altLang="ko-KR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불이익 감수하게 됨</a:t>
            </a:r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>
              <a:spcAft>
                <a:spcPts val="600"/>
              </a:spcAft>
            </a:pPr>
            <a:r>
              <a:rPr lang="en-US" altLang="ko-KR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2. </a:t>
            </a: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신용위험</a:t>
            </a:r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>
              <a:spcAft>
                <a:spcPts val="600"/>
              </a:spcAft>
            </a:pP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차입자의 부도</a:t>
            </a:r>
            <a:r>
              <a:rPr lang="en-US" altLang="ko-KR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신용등급하락에 따른 자산가치 하락 위험</a:t>
            </a:r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>
              <a:spcAft>
                <a:spcPts val="600"/>
              </a:spcAft>
            </a:pPr>
            <a:r>
              <a:rPr lang="en-US" altLang="ko-KR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3. </a:t>
            </a: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서브프라임 모기지사태와 관계</a:t>
            </a:r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>
              <a:spcAft>
                <a:spcPts val="300"/>
              </a:spcAft>
            </a:pPr>
            <a:r>
              <a:rPr lang="en-US" altLang="ko-KR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   </a:t>
            </a:r>
            <a:r>
              <a:rPr lang="ko-KR" altLang="en-US" dirty="0" err="1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서브프라임층에서</a:t>
            </a: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대출 이자와 원금을 갚지 못함</a:t>
            </a:r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algn="just">
              <a:spcAft>
                <a:spcPts val="300"/>
              </a:spcAft>
            </a:pP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→  주택저당채권 부실</a:t>
            </a:r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algn="just">
              <a:spcAft>
                <a:spcPts val="300"/>
              </a:spcAft>
            </a:pPr>
            <a:r>
              <a:rPr lang="en-US" altLang="ko-KR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→  강제 집행에 따른 대출 채권 회수로 부동산 버블 붕괴</a:t>
            </a:r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algn="just">
              <a:spcAft>
                <a:spcPts val="300"/>
              </a:spcAft>
            </a:pPr>
            <a:r>
              <a:rPr lang="en-US" altLang="ko-KR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→  주택가격 하락은 </a:t>
            </a:r>
            <a:r>
              <a:rPr lang="en-US" altLang="ko-KR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MBS </a:t>
            </a: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가치의 하락으로 이어짐</a:t>
            </a:r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algn="just">
              <a:spcAft>
                <a:spcPts val="300"/>
              </a:spcAft>
            </a:pP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→  </a:t>
            </a:r>
            <a:r>
              <a:rPr lang="en-US" altLang="ko-KR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MBS </a:t>
            </a: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투자한 금융기관 큰 손실</a:t>
            </a:r>
            <a:r>
              <a:rPr lang="en-US" altLang="ko-KR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금융기관 전반의 위기</a:t>
            </a:r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780C90-2164-4781-9CAF-3FBA6EAC1E21}"/>
              </a:ext>
            </a:extLst>
          </p:cNvPr>
          <p:cNvGrpSpPr/>
          <p:nvPr/>
        </p:nvGrpSpPr>
        <p:grpSpPr>
          <a:xfrm>
            <a:off x="743761" y="2015805"/>
            <a:ext cx="1303860" cy="984885"/>
            <a:chOff x="653281" y="-1347536"/>
            <a:chExt cx="11456507" cy="7160316"/>
          </a:xfrm>
        </p:grpSpPr>
        <p:pic>
          <p:nvPicPr>
            <p:cNvPr id="18" name="그림 17" descr="장난감, 벡터그래픽이(가) 표시된 사진&#10;&#10;자동 생성된 설명">
              <a:extLst>
                <a:ext uri="{FF2B5EF4-FFF2-40B4-BE49-F238E27FC236}">
                  <a16:creationId xmlns:a16="http://schemas.microsoft.com/office/drawing/2014/main" id="{7F456BA3-8F7A-4DF9-9B58-9FD9E0BE2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81" y="-1347536"/>
              <a:ext cx="11456507" cy="7160316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21CCA2E-83AE-4B34-9AC9-556D7EB88DE8}"/>
                </a:ext>
              </a:extLst>
            </p:cNvPr>
            <p:cNvSpPr/>
            <p:nvPr/>
          </p:nvSpPr>
          <p:spPr>
            <a:xfrm>
              <a:off x="5986914" y="3613999"/>
              <a:ext cx="657732" cy="275988"/>
            </a:xfrm>
            <a:prstGeom prst="rect">
              <a:avLst/>
            </a:prstGeom>
            <a:solidFill>
              <a:srgbClr val="FA97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 descr="텍스트, 레고, 장난감이(가) 표시된 사진&#10;&#10;자동 생성된 설명">
            <a:extLst>
              <a:ext uri="{FF2B5EF4-FFF2-40B4-BE49-F238E27FC236}">
                <a16:creationId xmlns:a16="http://schemas.microsoft.com/office/drawing/2014/main" id="{635CDFBD-43CB-42B4-A8CB-8C49EB5558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51" y="3351159"/>
            <a:ext cx="1609567" cy="1073045"/>
          </a:xfrm>
          <a:prstGeom prst="rect">
            <a:avLst/>
          </a:prstGeom>
        </p:spPr>
      </p:pic>
      <p:pic>
        <p:nvPicPr>
          <p:cNvPr id="65" name="그림 64" descr="장난감이(가) 표시된 사진&#10;&#10;자동 생성된 설명">
            <a:extLst>
              <a:ext uri="{FF2B5EF4-FFF2-40B4-BE49-F238E27FC236}">
                <a16:creationId xmlns:a16="http://schemas.microsoft.com/office/drawing/2014/main" id="{89580EB7-8FF3-435E-95A3-ED193328A6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52" y="4854214"/>
            <a:ext cx="1827506" cy="1218337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ADEE1803-EBE4-4842-BCF4-88D30F2E22F4}"/>
              </a:ext>
            </a:extLst>
          </p:cNvPr>
          <p:cNvSpPr txBox="1"/>
          <p:nvPr/>
        </p:nvSpPr>
        <p:spPr>
          <a:xfrm>
            <a:off x="801370" y="2985577"/>
            <a:ext cx="120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주택소유자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DAB213-AA34-45F6-A07D-D96E6726779F}"/>
              </a:ext>
            </a:extLst>
          </p:cNvPr>
          <p:cNvSpPr txBox="1"/>
          <p:nvPr/>
        </p:nvSpPr>
        <p:spPr>
          <a:xfrm>
            <a:off x="659995" y="4395740"/>
            <a:ext cx="149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금융 기관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8651DBC-1CA4-42CC-9D79-44DAD607DB32}"/>
              </a:ext>
            </a:extLst>
          </p:cNvPr>
          <p:cNvSpPr txBox="1"/>
          <p:nvPr/>
        </p:nvSpPr>
        <p:spPr>
          <a:xfrm>
            <a:off x="623928" y="6059087"/>
            <a:ext cx="156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투자자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EC9E5A-36FD-4ADA-BA68-46BD6CB8D55F}"/>
              </a:ext>
            </a:extLst>
          </p:cNvPr>
          <p:cNvSpPr txBox="1"/>
          <p:nvPr/>
        </p:nvSpPr>
        <p:spPr>
          <a:xfrm>
            <a:off x="2251464" y="2174688"/>
            <a:ext cx="3627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소자본으로 주택 마련 가능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금융기관의 주택대출 여력 확대로 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  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주택담보대출 확보 가능성 증가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F55CCE-D03A-4FA7-8DCC-0E3042B576C5}"/>
              </a:ext>
            </a:extLst>
          </p:cNvPr>
          <p:cNvSpPr txBox="1"/>
          <p:nvPr/>
        </p:nvSpPr>
        <p:spPr>
          <a:xfrm>
            <a:off x="2251463" y="3559954"/>
            <a:ext cx="3749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유동성 낮은 채권의 유동화로 대출 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  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여력 확대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대출채권 매각으로 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  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자기자본비율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(BIS)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확대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B9E7F2-69F0-4C24-AAAE-C37F7D86B206}"/>
              </a:ext>
            </a:extLst>
          </p:cNvPr>
          <p:cNvSpPr txBox="1"/>
          <p:nvPr/>
        </p:nvSpPr>
        <p:spPr>
          <a:xfrm>
            <a:off x="2251464" y="5249661"/>
            <a:ext cx="362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장기적으로 </a:t>
            </a:r>
            <a:r>
              <a:rPr lang="ko-KR" altLang="en-US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저위험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고정수익 얻을 수 있는 투자수단 확보</a:t>
            </a:r>
          </a:p>
        </p:txBody>
      </p:sp>
    </p:spTree>
    <p:extLst>
      <p:ext uri="{BB962C8B-B14F-4D97-AF65-F5344CB8AC3E}">
        <p14:creationId xmlns:p14="http://schemas.microsoft.com/office/powerpoint/2010/main" val="307766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6571" y="725714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774442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3. </a:t>
            </a:r>
            <a:r>
              <a:rPr lang="ko-KR" altLang="en-US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주택저당채권</a:t>
            </a:r>
            <a:endParaRPr lang="en-US" altLang="ko-KR" sz="4000" kern="0" dirty="0">
              <a:solidFill>
                <a:prstClr val="whit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4AA5E-C37E-417D-8572-DED24DC90022}"/>
              </a:ext>
            </a:extLst>
          </p:cNvPr>
          <p:cNvSpPr txBox="1"/>
          <p:nvPr/>
        </p:nvSpPr>
        <p:spPr>
          <a:xfrm>
            <a:off x="528152" y="1340568"/>
            <a:ext cx="56025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5) MBS</a:t>
            </a:r>
            <a:r>
              <a:rPr lang="ko-KR" altLang="en-US" sz="2000" b="1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발행 동향</a:t>
            </a:r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CE0A92-CE4B-4C84-A503-643BA6325001}"/>
              </a:ext>
            </a:extLst>
          </p:cNvPr>
          <p:cNvSpPr txBox="1"/>
          <p:nvPr/>
        </p:nvSpPr>
        <p:spPr>
          <a:xfrm>
            <a:off x="707728" y="5493490"/>
            <a:ext cx="1052783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2015</a:t>
            </a: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년 안심전환대출 출시로 발행 증가</a:t>
            </a:r>
            <a:r>
              <a:rPr lang="en-US" altLang="ko-KR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이후 감소</a:t>
            </a:r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algn="ctr">
              <a:spcAft>
                <a:spcPts val="600"/>
              </a:spcAft>
            </a:pPr>
            <a:r>
              <a:rPr lang="en-US" altLang="ko-KR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2020</a:t>
            </a: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년 서민형 안심전환대출 출시로</a:t>
            </a:r>
            <a:r>
              <a:rPr lang="en-US" altLang="ko-KR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다시 발행 증가</a:t>
            </a:r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algn="ctr">
              <a:spcAft>
                <a:spcPts val="600"/>
              </a:spcAft>
            </a:pPr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350DE2-ADDC-40DD-BCB3-A86CDE565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959" y="1987563"/>
            <a:ext cx="7998818" cy="28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69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6D69F47-9418-4FC0-BA10-E79618370231}"/>
              </a:ext>
            </a:extLst>
          </p:cNvPr>
          <p:cNvSpPr/>
          <p:nvPr/>
        </p:nvSpPr>
        <p:spPr>
          <a:xfrm>
            <a:off x="326571" y="725714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774442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4. </a:t>
            </a:r>
            <a:r>
              <a:rPr lang="ko-KR" altLang="en-US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장단기 금리차</a:t>
            </a:r>
            <a:endParaRPr lang="en-US" altLang="ko-KR" sz="4000" kern="0" dirty="0">
              <a:solidFill>
                <a:prstClr val="whit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29" y="1869306"/>
            <a:ext cx="7712907" cy="38938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82182" y="1999129"/>
            <a:ext cx="2882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금융시장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:</a:t>
            </a:r>
          </a:p>
          <a:p>
            <a:pPr algn="ctr"/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10</a:t>
            </a:r>
            <a:r>
              <a:rPr lang="ko-KR" altLang="en-US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년물과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</a:t>
            </a:r>
            <a:r>
              <a:rPr lang="ko-KR" altLang="en-US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년물의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차이 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algn="ctr"/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algn="ctr"/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중앙은행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:</a:t>
            </a:r>
          </a:p>
          <a:p>
            <a:pPr algn="ctr"/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10</a:t>
            </a:r>
            <a:r>
              <a:rPr lang="ko-KR" altLang="en-US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년물과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3</a:t>
            </a:r>
            <a:r>
              <a:rPr lang="ko-KR" altLang="en-US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개월물의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차이</a:t>
            </a:r>
          </a:p>
        </p:txBody>
      </p:sp>
    </p:spTree>
    <p:extLst>
      <p:ext uri="{BB962C8B-B14F-4D97-AF65-F5344CB8AC3E}">
        <p14:creationId xmlns:p14="http://schemas.microsoft.com/office/powerpoint/2010/main" val="233823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A31511-A72C-4BD6-B2ED-3B873A5E8C82}"/>
              </a:ext>
            </a:extLst>
          </p:cNvPr>
          <p:cNvSpPr/>
          <p:nvPr/>
        </p:nvSpPr>
        <p:spPr>
          <a:xfrm>
            <a:off x="326571" y="725714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774442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4. </a:t>
            </a:r>
            <a:r>
              <a:rPr lang="ko-KR" altLang="en-US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장단기 금리차  </a:t>
            </a: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- </a:t>
            </a:r>
            <a:r>
              <a:rPr lang="ko-KR" altLang="en-US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수익률 곡선</a:t>
            </a:r>
            <a:endParaRPr lang="en-US" altLang="ko-KR" sz="4000" kern="0" dirty="0">
              <a:solidFill>
                <a:prstClr val="whit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1488140" y="2106706"/>
            <a:ext cx="8965" cy="2572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497105" y="4679577"/>
            <a:ext cx="4132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자유형 18"/>
          <p:cNvSpPr/>
          <p:nvPr/>
        </p:nvSpPr>
        <p:spPr>
          <a:xfrm>
            <a:off x="2008093" y="2680447"/>
            <a:ext cx="3442448" cy="1703294"/>
          </a:xfrm>
          <a:custGeom>
            <a:avLst/>
            <a:gdLst>
              <a:gd name="connsiteX0" fmla="*/ 0 w 2949388"/>
              <a:gd name="connsiteY0" fmla="*/ 1739224 h 1739224"/>
              <a:gd name="connsiteX1" fmla="*/ 8965 w 2949388"/>
              <a:gd name="connsiteY1" fmla="*/ 1649577 h 1739224"/>
              <a:gd name="connsiteX2" fmla="*/ 35859 w 2949388"/>
              <a:gd name="connsiteY2" fmla="*/ 1550965 h 1739224"/>
              <a:gd name="connsiteX3" fmla="*/ 62753 w 2949388"/>
              <a:gd name="connsiteY3" fmla="*/ 1425459 h 1739224"/>
              <a:gd name="connsiteX4" fmla="*/ 98612 w 2949388"/>
              <a:gd name="connsiteY4" fmla="*/ 1353742 h 1739224"/>
              <a:gd name="connsiteX5" fmla="*/ 125506 w 2949388"/>
              <a:gd name="connsiteY5" fmla="*/ 1273059 h 1739224"/>
              <a:gd name="connsiteX6" fmla="*/ 224118 w 2949388"/>
              <a:gd name="connsiteY6" fmla="*/ 1111695 h 1739224"/>
              <a:gd name="connsiteX7" fmla="*/ 268941 w 2949388"/>
              <a:gd name="connsiteY7" fmla="*/ 1048942 h 1739224"/>
              <a:gd name="connsiteX8" fmla="*/ 286871 w 2949388"/>
              <a:gd name="connsiteY8" fmla="*/ 1022047 h 1739224"/>
              <a:gd name="connsiteX9" fmla="*/ 331694 w 2949388"/>
              <a:gd name="connsiteY9" fmla="*/ 977224 h 1739224"/>
              <a:gd name="connsiteX10" fmla="*/ 385482 w 2949388"/>
              <a:gd name="connsiteY10" fmla="*/ 905506 h 1739224"/>
              <a:gd name="connsiteX11" fmla="*/ 403412 w 2949388"/>
              <a:gd name="connsiteY11" fmla="*/ 887577 h 1739224"/>
              <a:gd name="connsiteX12" fmla="*/ 528918 w 2949388"/>
              <a:gd name="connsiteY12" fmla="*/ 735177 h 1739224"/>
              <a:gd name="connsiteX13" fmla="*/ 663388 w 2949388"/>
              <a:gd name="connsiteY13" fmla="*/ 609671 h 1739224"/>
              <a:gd name="connsiteX14" fmla="*/ 681318 w 2949388"/>
              <a:gd name="connsiteY14" fmla="*/ 591742 h 1739224"/>
              <a:gd name="connsiteX15" fmla="*/ 726141 w 2949388"/>
              <a:gd name="connsiteY15" fmla="*/ 564847 h 1739224"/>
              <a:gd name="connsiteX16" fmla="*/ 779929 w 2949388"/>
              <a:gd name="connsiteY16" fmla="*/ 520024 h 1739224"/>
              <a:gd name="connsiteX17" fmla="*/ 797859 w 2949388"/>
              <a:gd name="connsiteY17" fmla="*/ 502095 h 1739224"/>
              <a:gd name="connsiteX18" fmla="*/ 923365 w 2949388"/>
              <a:gd name="connsiteY18" fmla="*/ 430377 h 1739224"/>
              <a:gd name="connsiteX19" fmla="*/ 995082 w 2949388"/>
              <a:gd name="connsiteY19" fmla="*/ 385553 h 1739224"/>
              <a:gd name="connsiteX20" fmla="*/ 1013012 w 2949388"/>
              <a:gd name="connsiteY20" fmla="*/ 367624 h 1739224"/>
              <a:gd name="connsiteX21" fmla="*/ 1057835 w 2949388"/>
              <a:gd name="connsiteY21" fmla="*/ 340730 h 1739224"/>
              <a:gd name="connsiteX22" fmla="*/ 1174376 w 2949388"/>
              <a:gd name="connsiteY22" fmla="*/ 286942 h 1739224"/>
              <a:gd name="connsiteX23" fmla="*/ 1201271 w 2949388"/>
              <a:gd name="connsiteY23" fmla="*/ 277977 h 1739224"/>
              <a:gd name="connsiteX24" fmla="*/ 1255059 w 2949388"/>
              <a:gd name="connsiteY24" fmla="*/ 251083 h 1739224"/>
              <a:gd name="connsiteX25" fmla="*/ 1326776 w 2949388"/>
              <a:gd name="connsiteY25" fmla="*/ 224189 h 1739224"/>
              <a:gd name="connsiteX26" fmla="*/ 1353671 w 2949388"/>
              <a:gd name="connsiteY26" fmla="*/ 215224 h 1739224"/>
              <a:gd name="connsiteX27" fmla="*/ 1398494 w 2949388"/>
              <a:gd name="connsiteY27" fmla="*/ 188330 h 1739224"/>
              <a:gd name="connsiteX28" fmla="*/ 1479176 w 2949388"/>
              <a:gd name="connsiteY28" fmla="*/ 170400 h 1739224"/>
              <a:gd name="connsiteX29" fmla="*/ 1550894 w 2949388"/>
              <a:gd name="connsiteY29" fmla="*/ 143506 h 1739224"/>
              <a:gd name="connsiteX30" fmla="*/ 1577788 w 2949388"/>
              <a:gd name="connsiteY30" fmla="*/ 134542 h 1739224"/>
              <a:gd name="connsiteX31" fmla="*/ 1721223 w 2949388"/>
              <a:gd name="connsiteY31" fmla="*/ 107647 h 1739224"/>
              <a:gd name="connsiteX32" fmla="*/ 1810871 w 2949388"/>
              <a:gd name="connsiteY32" fmla="*/ 80753 h 1739224"/>
              <a:gd name="connsiteX33" fmla="*/ 1900518 w 2949388"/>
              <a:gd name="connsiteY33" fmla="*/ 71789 h 1739224"/>
              <a:gd name="connsiteX34" fmla="*/ 1981200 w 2949388"/>
              <a:gd name="connsiteY34" fmla="*/ 62824 h 1739224"/>
              <a:gd name="connsiteX35" fmla="*/ 2052918 w 2949388"/>
              <a:gd name="connsiteY35" fmla="*/ 53859 h 1739224"/>
              <a:gd name="connsiteX36" fmla="*/ 2259106 w 2949388"/>
              <a:gd name="connsiteY36" fmla="*/ 44895 h 1739224"/>
              <a:gd name="connsiteX37" fmla="*/ 2725271 w 2949388"/>
              <a:gd name="connsiteY37" fmla="*/ 18000 h 1739224"/>
              <a:gd name="connsiteX38" fmla="*/ 2868706 w 2949388"/>
              <a:gd name="connsiteY38" fmla="*/ 9036 h 1739224"/>
              <a:gd name="connsiteX39" fmla="*/ 2949388 w 2949388"/>
              <a:gd name="connsiteY39" fmla="*/ 71 h 1739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949388" h="1739224">
                <a:moveTo>
                  <a:pt x="0" y="1739224"/>
                </a:moveTo>
                <a:cubicBezTo>
                  <a:pt x="2988" y="1709342"/>
                  <a:pt x="4028" y="1679200"/>
                  <a:pt x="8965" y="1649577"/>
                </a:cubicBezTo>
                <a:cubicBezTo>
                  <a:pt x="15706" y="1609128"/>
                  <a:pt x="24270" y="1585729"/>
                  <a:pt x="35859" y="1550965"/>
                </a:cubicBezTo>
                <a:cubicBezTo>
                  <a:pt x="42777" y="1502532"/>
                  <a:pt x="44291" y="1471612"/>
                  <a:pt x="62753" y="1425459"/>
                </a:cubicBezTo>
                <a:cubicBezTo>
                  <a:pt x="72679" y="1400643"/>
                  <a:pt x="88436" y="1378456"/>
                  <a:pt x="98612" y="1353742"/>
                </a:cubicBezTo>
                <a:cubicBezTo>
                  <a:pt x="109406" y="1327528"/>
                  <a:pt x="113992" y="1298965"/>
                  <a:pt x="125506" y="1273059"/>
                </a:cubicBezTo>
                <a:cubicBezTo>
                  <a:pt x="147938" y="1222587"/>
                  <a:pt x="193279" y="1156551"/>
                  <a:pt x="224118" y="1111695"/>
                </a:cubicBezTo>
                <a:cubicBezTo>
                  <a:pt x="238681" y="1090512"/>
                  <a:pt x="254200" y="1070001"/>
                  <a:pt x="268941" y="1048942"/>
                </a:cubicBezTo>
                <a:cubicBezTo>
                  <a:pt x="275120" y="1040115"/>
                  <a:pt x="279252" y="1029666"/>
                  <a:pt x="286871" y="1022047"/>
                </a:cubicBezTo>
                <a:cubicBezTo>
                  <a:pt x="301812" y="1007106"/>
                  <a:pt x="318045" y="993354"/>
                  <a:pt x="331694" y="977224"/>
                </a:cubicBezTo>
                <a:cubicBezTo>
                  <a:pt x="350996" y="954412"/>
                  <a:pt x="366815" y="928840"/>
                  <a:pt x="385482" y="905506"/>
                </a:cubicBezTo>
                <a:cubicBezTo>
                  <a:pt x="390762" y="898906"/>
                  <a:pt x="397968" y="894042"/>
                  <a:pt x="403412" y="887577"/>
                </a:cubicBezTo>
                <a:cubicBezTo>
                  <a:pt x="445802" y="837239"/>
                  <a:pt x="482384" y="781711"/>
                  <a:pt x="528918" y="735177"/>
                </a:cubicBezTo>
                <a:cubicBezTo>
                  <a:pt x="700824" y="563271"/>
                  <a:pt x="554448" y="703048"/>
                  <a:pt x="663388" y="609671"/>
                </a:cubicBezTo>
                <a:cubicBezTo>
                  <a:pt x="669805" y="604170"/>
                  <a:pt x="674440" y="596655"/>
                  <a:pt x="681318" y="591742"/>
                </a:cubicBezTo>
                <a:cubicBezTo>
                  <a:pt x="695497" y="581614"/>
                  <a:pt x="712049" y="575096"/>
                  <a:pt x="726141" y="564847"/>
                </a:cubicBezTo>
                <a:cubicBezTo>
                  <a:pt x="745016" y="551120"/>
                  <a:pt x="762365" y="535392"/>
                  <a:pt x="779929" y="520024"/>
                </a:cubicBezTo>
                <a:cubicBezTo>
                  <a:pt x="786290" y="514458"/>
                  <a:pt x="791097" y="507166"/>
                  <a:pt x="797859" y="502095"/>
                </a:cubicBezTo>
                <a:cubicBezTo>
                  <a:pt x="848547" y="464080"/>
                  <a:pt x="863803" y="460158"/>
                  <a:pt x="923365" y="430377"/>
                </a:cubicBezTo>
                <a:cubicBezTo>
                  <a:pt x="964088" y="389652"/>
                  <a:pt x="913290" y="436672"/>
                  <a:pt x="995082" y="385553"/>
                </a:cubicBezTo>
                <a:cubicBezTo>
                  <a:pt x="1002249" y="381073"/>
                  <a:pt x="1006134" y="372537"/>
                  <a:pt x="1013012" y="367624"/>
                </a:cubicBezTo>
                <a:cubicBezTo>
                  <a:pt x="1027191" y="357497"/>
                  <a:pt x="1042538" y="349074"/>
                  <a:pt x="1057835" y="340730"/>
                </a:cubicBezTo>
                <a:cubicBezTo>
                  <a:pt x="1094763" y="320587"/>
                  <a:pt x="1135448" y="302513"/>
                  <a:pt x="1174376" y="286942"/>
                </a:cubicBezTo>
                <a:cubicBezTo>
                  <a:pt x="1183150" y="283432"/>
                  <a:pt x="1192636" y="281815"/>
                  <a:pt x="1201271" y="277977"/>
                </a:cubicBezTo>
                <a:cubicBezTo>
                  <a:pt x="1219589" y="269836"/>
                  <a:pt x="1236634" y="258979"/>
                  <a:pt x="1255059" y="251083"/>
                </a:cubicBezTo>
                <a:cubicBezTo>
                  <a:pt x="1278526" y="241026"/>
                  <a:pt x="1302782" y="232914"/>
                  <a:pt x="1326776" y="224189"/>
                </a:cubicBezTo>
                <a:cubicBezTo>
                  <a:pt x="1335657" y="220960"/>
                  <a:pt x="1345219" y="219450"/>
                  <a:pt x="1353671" y="215224"/>
                </a:cubicBezTo>
                <a:cubicBezTo>
                  <a:pt x="1369256" y="207432"/>
                  <a:pt x="1382085" y="194190"/>
                  <a:pt x="1398494" y="188330"/>
                </a:cubicBezTo>
                <a:cubicBezTo>
                  <a:pt x="1424439" y="179064"/>
                  <a:pt x="1452745" y="178174"/>
                  <a:pt x="1479176" y="170400"/>
                </a:cubicBezTo>
                <a:cubicBezTo>
                  <a:pt x="1503670" y="163196"/>
                  <a:pt x="1526900" y="152231"/>
                  <a:pt x="1550894" y="143506"/>
                </a:cubicBezTo>
                <a:cubicBezTo>
                  <a:pt x="1559775" y="140277"/>
                  <a:pt x="1568522" y="136395"/>
                  <a:pt x="1577788" y="134542"/>
                </a:cubicBezTo>
                <a:cubicBezTo>
                  <a:pt x="1727532" y="104594"/>
                  <a:pt x="1542052" y="152439"/>
                  <a:pt x="1721223" y="107647"/>
                </a:cubicBezTo>
                <a:cubicBezTo>
                  <a:pt x="1776239" y="93893"/>
                  <a:pt x="1721806" y="96470"/>
                  <a:pt x="1810871" y="80753"/>
                </a:cubicBezTo>
                <a:cubicBezTo>
                  <a:pt x="1840445" y="75534"/>
                  <a:pt x="1870652" y="74933"/>
                  <a:pt x="1900518" y="71789"/>
                </a:cubicBezTo>
                <a:lnTo>
                  <a:pt x="1981200" y="62824"/>
                </a:lnTo>
                <a:cubicBezTo>
                  <a:pt x="2005127" y="60009"/>
                  <a:pt x="2028876" y="55410"/>
                  <a:pt x="2052918" y="53859"/>
                </a:cubicBezTo>
                <a:cubicBezTo>
                  <a:pt x="2121570" y="49430"/>
                  <a:pt x="2190377" y="47883"/>
                  <a:pt x="2259106" y="44895"/>
                </a:cubicBezTo>
                <a:cubicBezTo>
                  <a:pt x="2531885" y="20096"/>
                  <a:pt x="2131471" y="55110"/>
                  <a:pt x="2725271" y="18000"/>
                </a:cubicBezTo>
                <a:lnTo>
                  <a:pt x="2868706" y="9036"/>
                </a:lnTo>
                <a:cubicBezTo>
                  <a:pt x="2931337" y="-1403"/>
                  <a:pt x="2904317" y="71"/>
                  <a:pt x="2949388" y="71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68188" y="2259106"/>
            <a:ext cx="349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채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권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수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익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76164" y="4863619"/>
            <a:ext cx="1954305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잔존만기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1954" y="1743102"/>
            <a:ext cx="4372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기간프리미엄에 의해 보통 장기 채권금리가 단기 채권금리보다 크게 형성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기간프리미엄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: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단기 대비 장기 채권을 보유하는데 따르는 위험에 대한 보상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55859" y="3550024"/>
            <a:ext cx="3648635" cy="2205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71954" y="3753844"/>
            <a:ext cx="47876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전통적으로는 물가상승위험이 기간프리미엄에 큰 요인으로 작용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최근 주요국에서 물가 침체로 인해 </a:t>
            </a:r>
            <a:r>
              <a:rPr lang="ko-KR" altLang="en-US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양적완화나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안전자산선호가 더 큰 요인으로 작용</a:t>
            </a:r>
          </a:p>
        </p:txBody>
      </p:sp>
    </p:spTree>
    <p:extLst>
      <p:ext uri="{BB962C8B-B14F-4D97-AF65-F5344CB8AC3E}">
        <p14:creationId xmlns:p14="http://schemas.microsoft.com/office/powerpoint/2010/main" val="1745058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B8C9EA-54C5-481F-8587-F492FC8880F4}"/>
              </a:ext>
            </a:extLst>
          </p:cNvPr>
          <p:cNvSpPr/>
          <p:nvPr/>
        </p:nvSpPr>
        <p:spPr>
          <a:xfrm>
            <a:off x="326571" y="725714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774442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4. </a:t>
            </a:r>
            <a:r>
              <a:rPr lang="ko-KR" altLang="en-US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장단기 금리차  </a:t>
            </a: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- </a:t>
            </a:r>
            <a:r>
              <a:rPr lang="ko-KR" altLang="en-US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곡선 기울기의 변화</a:t>
            </a:r>
            <a:endParaRPr lang="en-US" altLang="ko-KR" sz="4000" kern="0" dirty="0">
              <a:solidFill>
                <a:prstClr val="whit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1488140" y="2106706"/>
            <a:ext cx="8965" cy="2572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497105" y="4679577"/>
            <a:ext cx="4132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68188" y="2259106"/>
            <a:ext cx="349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채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권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수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익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76164" y="4863619"/>
            <a:ext cx="1954305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잔존만기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6936760" y="2106706"/>
            <a:ext cx="8965" cy="2572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6945725" y="4679577"/>
            <a:ext cx="4132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자유형 9"/>
          <p:cNvSpPr/>
          <p:nvPr/>
        </p:nvSpPr>
        <p:spPr>
          <a:xfrm>
            <a:off x="2357718" y="1828477"/>
            <a:ext cx="2671482" cy="2402864"/>
          </a:xfrm>
          <a:custGeom>
            <a:avLst/>
            <a:gdLst>
              <a:gd name="connsiteX0" fmla="*/ 0 w 2671482"/>
              <a:gd name="connsiteY0" fmla="*/ 2402864 h 2402864"/>
              <a:gd name="connsiteX1" fmla="*/ 17929 w 2671482"/>
              <a:gd name="connsiteY1" fmla="*/ 2241499 h 2402864"/>
              <a:gd name="connsiteX2" fmla="*/ 44823 w 2671482"/>
              <a:gd name="connsiteY2" fmla="*/ 2160817 h 2402864"/>
              <a:gd name="connsiteX3" fmla="*/ 116541 w 2671482"/>
              <a:gd name="connsiteY3" fmla="*/ 1999452 h 2402864"/>
              <a:gd name="connsiteX4" fmla="*/ 179294 w 2671482"/>
              <a:gd name="connsiteY4" fmla="*/ 1856017 h 2402864"/>
              <a:gd name="connsiteX5" fmla="*/ 233082 w 2671482"/>
              <a:gd name="connsiteY5" fmla="*/ 1766370 h 2402864"/>
              <a:gd name="connsiteX6" fmla="*/ 286870 w 2671482"/>
              <a:gd name="connsiteY6" fmla="*/ 1685688 h 2402864"/>
              <a:gd name="connsiteX7" fmla="*/ 331694 w 2671482"/>
              <a:gd name="connsiteY7" fmla="*/ 1596041 h 2402864"/>
              <a:gd name="connsiteX8" fmla="*/ 349623 w 2671482"/>
              <a:gd name="connsiteY8" fmla="*/ 1578111 h 2402864"/>
              <a:gd name="connsiteX9" fmla="*/ 430306 w 2671482"/>
              <a:gd name="connsiteY9" fmla="*/ 1452605 h 2402864"/>
              <a:gd name="connsiteX10" fmla="*/ 466164 w 2671482"/>
              <a:gd name="connsiteY10" fmla="*/ 1407782 h 2402864"/>
              <a:gd name="connsiteX11" fmla="*/ 510988 w 2671482"/>
              <a:gd name="connsiteY11" fmla="*/ 1345029 h 2402864"/>
              <a:gd name="connsiteX12" fmla="*/ 627529 w 2671482"/>
              <a:gd name="connsiteY12" fmla="*/ 1210558 h 2402864"/>
              <a:gd name="connsiteX13" fmla="*/ 681317 w 2671482"/>
              <a:gd name="connsiteY13" fmla="*/ 1138841 h 2402864"/>
              <a:gd name="connsiteX14" fmla="*/ 699247 w 2671482"/>
              <a:gd name="connsiteY14" fmla="*/ 1120911 h 2402864"/>
              <a:gd name="connsiteX15" fmla="*/ 735106 w 2671482"/>
              <a:gd name="connsiteY15" fmla="*/ 1076088 h 2402864"/>
              <a:gd name="connsiteX16" fmla="*/ 753035 w 2671482"/>
              <a:gd name="connsiteY16" fmla="*/ 1058158 h 2402864"/>
              <a:gd name="connsiteX17" fmla="*/ 815788 w 2671482"/>
              <a:gd name="connsiteY17" fmla="*/ 995405 h 2402864"/>
              <a:gd name="connsiteX18" fmla="*/ 842682 w 2671482"/>
              <a:gd name="connsiteY18" fmla="*/ 950582 h 2402864"/>
              <a:gd name="connsiteX19" fmla="*/ 860611 w 2671482"/>
              <a:gd name="connsiteY19" fmla="*/ 932652 h 2402864"/>
              <a:gd name="connsiteX20" fmla="*/ 896470 w 2671482"/>
              <a:gd name="connsiteY20" fmla="*/ 878864 h 2402864"/>
              <a:gd name="connsiteX21" fmla="*/ 941294 w 2671482"/>
              <a:gd name="connsiteY21" fmla="*/ 834041 h 2402864"/>
              <a:gd name="connsiteX22" fmla="*/ 1013011 w 2671482"/>
              <a:gd name="connsiteY22" fmla="*/ 753358 h 2402864"/>
              <a:gd name="connsiteX23" fmla="*/ 1093694 w 2671482"/>
              <a:gd name="connsiteY23" fmla="*/ 699570 h 2402864"/>
              <a:gd name="connsiteX24" fmla="*/ 1129553 w 2671482"/>
              <a:gd name="connsiteY24" fmla="*/ 663711 h 2402864"/>
              <a:gd name="connsiteX25" fmla="*/ 1192306 w 2671482"/>
              <a:gd name="connsiteY25" fmla="*/ 618888 h 2402864"/>
              <a:gd name="connsiteX26" fmla="*/ 1264023 w 2671482"/>
              <a:gd name="connsiteY26" fmla="*/ 556135 h 2402864"/>
              <a:gd name="connsiteX27" fmla="*/ 1371600 w 2671482"/>
              <a:gd name="connsiteY27" fmla="*/ 484417 h 2402864"/>
              <a:gd name="connsiteX28" fmla="*/ 1452282 w 2671482"/>
              <a:gd name="connsiteY28" fmla="*/ 430629 h 2402864"/>
              <a:gd name="connsiteX29" fmla="*/ 1524000 w 2671482"/>
              <a:gd name="connsiteY29" fmla="*/ 394770 h 2402864"/>
              <a:gd name="connsiteX30" fmla="*/ 1622611 w 2671482"/>
              <a:gd name="connsiteY30" fmla="*/ 332017 h 2402864"/>
              <a:gd name="connsiteX31" fmla="*/ 1649506 w 2671482"/>
              <a:gd name="connsiteY31" fmla="*/ 323052 h 2402864"/>
              <a:gd name="connsiteX32" fmla="*/ 1676400 w 2671482"/>
              <a:gd name="connsiteY32" fmla="*/ 305123 h 2402864"/>
              <a:gd name="connsiteX33" fmla="*/ 1730188 w 2671482"/>
              <a:gd name="connsiteY33" fmla="*/ 287194 h 2402864"/>
              <a:gd name="connsiteX34" fmla="*/ 1775011 w 2671482"/>
              <a:gd name="connsiteY34" fmla="*/ 260299 h 2402864"/>
              <a:gd name="connsiteX35" fmla="*/ 1801906 w 2671482"/>
              <a:gd name="connsiteY35" fmla="*/ 242370 h 2402864"/>
              <a:gd name="connsiteX36" fmla="*/ 1855694 w 2671482"/>
              <a:gd name="connsiteY36" fmla="*/ 224441 h 2402864"/>
              <a:gd name="connsiteX37" fmla="*/ 1954306 w 2671482"/>
              <a:gd name="connsiteY37" fmla="*/ 188582 h 2402864"/>
              <a:gd name="connsiteX38" fmla="*/ 1999129 w 2671482"/>
              <a:gd name="connsiteY38" fmla="*/ 170652 h 2402864"/>
              <a:gd name="connsiteX39" fmla="*/ 2070847 w 2671482"/>
              <a:gd name="connsiteY39" fmla="*/ 152723 h 2402864"/>
              <a:gd name="connsiteX40" fmla="*/ 2151529 w 2671482"/>
              <a:gd name="connsiteY40" fmla="*/ 125829 h 2402864"/>
              <a:gd name="connsiteX41" fmla="*/ 2178423 w 2671482"/>
              <a:gd name="connsiteY41" fmla="*/ 116864 h 2402864"/>
              <a:gd name="connsiteX42" fmla="*/ 2232211 w 2671482"/>
              <a:gd name="connsiteY42" fmla="*/ 107899 h 2402864"/>
              <a:gd name="connsiteX43" fmla="*/ 2286000 w 2671482"/>
              <a:gd name="connsiteY43" fmla="*/ 89970 h 2402864"/>
              <a:gd name="connsiteX44" fmla="*/ 2321858 w 2671482"/>
              <a:gd name="connsiteY44" fmla="*/ 81005 h 2402864"/>
              <a:gd name="connsiteX45" fmla="*/ 2348753 w 2671482"/>
              <a:gd name="connsiteY45" fmla="*/ 72041 h 2402864"/>
              <a:gd name="connsiteX46" fmla="*/ 2402541 w 2671482"/>
              <a:gd name="connsiteY46" fmla="*/ 63076 h 2402864"/>
              <a:gd name="connsiteX47" fmla="*/ 2456329 w 2671482"/>
              <a:gd name="connsiteY47" fmla="*/ 45147 h 2402864"/>
              <a:gd name="connsiteX48" fmla="*/ 2510117 w 2671482"/>
              <a:gd name="connsiteY48" fmla="*/ 27217 h 2402864"/>
              <a:gd name="connsiteX49" fmla="*/ 2563906 w 2671482"/>
              <a:gd name="connsiteY49" fmla="*/ 9288 h 2402864"/>
              <a:gd name="connsiteX50" fmla="*/ 2671482 w 2671482"/>
              <a:gd name="connsiteY50" fmla="*/ 323 h 2402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671482" h="2402864">
                <a:moveTo>
                  <a:pt x="0" y="2402864"/>
                </a:moveTo>
                <a:cubicBezTo>
                  <a:pt x="5976" y="2349076"/>
                  <a:pt x="8075" y="2294714"/>
                  <a:pt x="17929" y="2241499"/>
                </a:cubicBezTo>
                <a:cubicBezTo>
                  <a:pt x="23091" y="2213624"/>
                  <a:pt x="35023" y="2187418"/>
                  <a:pt x="44823" y="2160817"/>
                </a:cubicBezTo>
                <a:cubicBezTo>
                  <a:pt x="108055" y="1989187"/>
                  <a:pt x="51800" y="2147431"/>
                  <a:pt x="116541" y="1999452"/>
                </a:cubicBezTo>
                <a:cubicBezTo>
                  <a:pt x="162678" y="1893995"/>
                  <a:pt x="121696" y="1959693"/>
                  <a:pt x="179294" y="1856017"/>
                </a:cubicBezTo>
                <a:cubicBezTo>
                  <a:pt x="196218" y="1825554"/>
                  <a:pt x="214473" y="1795834"/>
                  <a:pt x="233082" y="1766370"/>
                </a:cubicBezTo>
                <a:cubicBezTo>
                  <a:pt x="250342" y="1739042"/>
                  <a:pt x="270675" y="1713661"/>
                  <a:pt x="286870" y="1685688"/>
                </a:cubicBezTo>
                <a:cubicBezTo>
                  <a:pt x="303609" y="1656775"/>
                  <a:pt x="314860" y="1624899"/>
                  <a:pt x="331694" y="1596041"/>
                </a:cubicBezTo>
                <a:cubicBezTo>
                  <a:pt x="335953" y="1588740"/>
                  <a:pt x="344835" y="1585076"/>
                  <a:pt x="349623" y="1578111"/>
                </a:cubicBezTo>
                <a:cubicBezTo>
                  <a:pt x="377799" y="1537128"/>
                  <a:pt x="399237" y="1491441"/>
                  <a:pt x="430306" y="1452605"/>
                </a:cubicBezTo>
                <a:cubicBezTo>
                  <a:pt x="442259" y="1437664"/>
                  <a:pt x="454684" y="1423089"/>
                  <a:pt x="466164" y="1407782"/>
                </a:cubicBezTo>
                <a:cubicBezTo>
                  <a:pt x="481588" y="1387217"/>
                  <a:pt x="494710" y="1364924"/>
                  <a:pt x="510988" y="1345029"/>
                </a:cubicBezTo>
                <a:cubicBezTo>
                  <a:pt x="548548" y="1299122"/>
                  <a:pt x="591940" y="1258010"/>
                  <a:pt x="627529" y="1210558"/>
                </a:cubicBezTo>
                <a:cubicBezTo>
                  <a:pt x="645458" y="1186652"/>
                  <a:pt x="662650" y="1162175"/>
                  <a:pt x="681317" y="1138841"/>
                </a:cubicBezTo>
                <a:cubicBezTo>
                  <a:pt x="686597" y="1132241"/>
                  <a:pt x="693746" y="1127328"/>
                  <a:pt x="699247" y="1120911"/>
                </a:cubicBezTo>
                <a:cubicBezTo>
                  <a:pt x="711699" y="1106384"/>
                  <a:pt x="722654" y="1090616"/>
                  <a:pt x="735106" y="1076088"/>
                </a:cubicBezTo>
                <a:cubicBezTo>
                  <a:pt x="740607" y="1069671"/>
                  <a:pt x="747534" y="1064575"/>
                  <a:pt x="753035" y="1058158"/>
                </a:cubicBezTo>
                <a:cubicBezTo>
                  <a:pt x="802721" y="1000191"/>
                  <a:pt x="768978" y="1026613"/>
                  <a:pt x="815788" y="995405"/>
                </a:cubicBezTo>
                <a:cubicBezTo>
                  <a:pt x="824753" y="980464"/>
                  <a:pt x="832555" y="964761"/>
                  <a:pt x="842682" y="950582"/>
                </a:cubicBezTo>
                <a:cubicBezTo>
                  <a:pt x="847595" y="943704"/>
                  <a:pt x="855540" y="939414"/>
                  <a:pt x="860611" y="932652"/>
                </a:cubicBezTo>
                <a:cubicBezTo>
                  <a:pt x="873540" y="915413"/>
                  <a:pt x="882825" y="895541"/>
                  <a:pt x="896470" y="878864"/>
                </a:cubicBezTo>
                <a:cubicBezTo>
                  <a:pt x="909850" y="862510"/>
                  <a:pt x="928094" y="850541"/>
                  <a:pt x="941294" y="834041"/>
                </a:cubicBezTo>
                <a:cubicBezTo>
                  <a:pt x="969075" y="799314"/>
                  <a:pt x="980088" y="782166"/>
                  <a:pt x="1013011" y="753358"/>
                </a:cubicBezTo>
                <a:cubicBezTo>
                  <a:pt x="1089145" y="686740"/>
                  <a:pt x="1005346" y="768285"/>
                  <a:pt x="1093694" y="699570"/>
                </a:cubicBezTo>
                <a:cubicBezTo>
                  <a:pt x="1107037" y="689192"/>
                  <a:pt x="1116470" y="674415"/>
                  <a:pt x="1129553" y="663711"/>
                </a:cubicBezTo>
                <a:cubicBezTo>
                  <a:pt x="1149448" y="647433"/>
                  <a:pt x="1171388" y="633829"/>
                  <a:pt x="1192306" y="618888"/>
                </a:cubicBezTo>
                <a:cubicBezTo>
                  <a:pt x="1225674" y="568835"/>
                  <a:pt x="1194298" y="608430"/>
                  <a:pt x="1264023" y="556135"/>
                </a:cubicBezTo>
                <a:cubicBezTo>
                  <a:pt x="1429599" y="431951"/>
                  <a:pt x="1214147" y="578888"/>
                  <a:pt x="1371600" y="484417"/>
                </a:cubicBezTo>
                <a:cubicBezTo>
                  <a:pt x="1446685" y="439366"/>
                  <a:pt x="1365155" y="474193"/>
                  <a:pt x="1452282" y="430629"/>
                </a:cubicBezTo>
                <a:cubicBezTo>
                  <a:pt x="1541121" y="386210"/>
                  <a:pt x="1387332" y="481740"/>
                  <a:pt x="1524000" y="394770"/>
                </a:cubicBezTo>
                <a:cubicBezTo>
                  <a:pt x="1550053" y="378191"/>
                  <a:pt x="1593460" y="346592"/>
                  <a:pt x="1622611" y="332017"/>
                </a:cubicBezTo>
                <a:cubicBezTo>
                  <a:pt x="1631063" y="327791"/>
                  <a:pt x="1641054" y="327278"/>
                  <a:pt x="1649506" y="323052"/>
                </a:cubicBezTo>
                <a:cubicBezTo>
                  <a:pt x="1659143" y="318234"/>
                  <a:pt x="1666554" y="309499"/>
                  <a:pt x="1676400" y="305123"/>
                </a:cubicBezTo>
                <a:cubicBezTo>
                  <a:pt x="1693670" y="297447"/>
                  <a:pt x="1713982" y="296918"/>
                  <a:pt x="1730188" y="287194"/>
                </a:cubicBezTo>
                <a:cubicBezTo>
                  <a:pt x="1745129" y="278229"/>
                  <a:pt x="1760235" y="269534"/>
                  <a:pt x="1775011" y="260299"/>
                </a:cubicBezTo>
                <a:cubicBezTo>
                  <a:pt x="1784148" y="254589"/>
                  <a:pt x="1792060" y="246746"/>
                  <a:pt x="1801906" y="242370"/>
                </a:cubicBezTo>
                <a:cubicBezTo>
                  <a:pt x="1819176" y="234695"/>
                  <a:pt x="1838147" y="231460"/>
                  <a:pt x="1855694" y="224441"/>
                </a:cubicBezTo>
                <a:cubicBezTo>
                  <a:pt x="1967061" y="179892"/>
                  <a:pt x="1827706" y="234618"/>
                  <a:pt x="1954306" y="188582"/>
                </a:cubicBezTo>
                <a:cubicBezTo>
                  <a:pt x="1969429" y="183083"/>
                  <a:pt x="1983749" y="175384"/>
                  <a:pt x="1999129" y="170652"/>
                </a:cubicBezTo>
                <a:cubicBezTo>
                  <a:pt x="2022681" y="163405"/>
                  <a:pt x="2047470" y="160515"/>
                  <a:pt x="2070847" y="152723"/>
                </a:cubicBezTo>
                <a:lnTo>
                  <a:pt x="2151529" y="125829"/>
                </a:lnTo>
                <a:cubicBezTo>
                  <a:pt x="2160494" y="122841"/>
                  <a:pt x="2169102" y="118418"/>
                  <a:pt x="2178423" y="116864"/>
                </a:cubicBezTo>
                <a:cubicBezTo>
                  <a:pt x="2196352" y="113876"/>
                  <a:pt x="2214577" y="112307"/>
                  <a:pt x="2232211" y="107899"/>
                </a:cubicBezTo>
                <a:cubicBezTo>
                  <a:pt x="2250546" y="103315"/>
                  <a:pt x="2267665" y="94554"/>
                  <a:pt x="2286000" y="89970"/>
                </a:cubicBezTo>
                <a:cubicBezTo>
                  <a:pt x="2297953" y="86982"/>
                  <a:pt x="2310011" y="84390"/>
                  <a:pt x="2321858" y="81005"/>
                </a:cubicBezTo>
                <a:cubicBezTo>
                  <a:pt x="2330944" y="78409"/>
                  <a:pt x="2339528" y="74091"/>
                  <a:pt x="2348753" y="72041"/>
                </a:cubicBezTo>
                <a:cubicBezTo>
                  <a:pt x="2366497" y="68098"/>
                  <a:pt x="2384907" y="67484"/>
                  <a:pt x="2402541" y="63076"/>
                </a:cubicBezTo>
                <a:cubicBezTo>
                  <a:pt x="2420876" y="58492"/>
                  <a:pt x="2438400" y="51123"/>
                  <a:pt x="2456329" y="45147"/>
                </a:cubicBezTo>
                <a:lnTo>
                  <a:pt x="2510117" y="27217"/>
                </a:lnTo>
                <a:cubicBezTo>
                  <a:pt x="2510128" y="27213"/>
                  <a:pt x="2563895" y="9290"/>
                  <a:pt x="2563906" y="9288"/>
                </a:cubicBezTo>
                <a:cubicBezTo>
                  <a:pt x="2635379" y="-2625"/>
                  <a:pt x="2599517" y="323"/>
                  <a:pt x="2671482" y="32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7476565" y="2725271"/>
            <a:ext cx="3218329" cy="1011163"/>
          </a:xfrm>
          <a:custGeom>
            <a:avLst/>
            <a:gdLst>
              <a:gd name="connsiteX0" fmla="*/ 0 w 3003176"/>
              <a:gd name="connsiteY0" fmla="*/ 905435 h 905435"/>
              <a:gd name="connsiteX1" fmla="*/ 44823 w 3003176"/>
              <a:gd name="connsiteY1" fmla="*/ 860611 h 905435"/>
              <a:gd name="connsiteX2" fmla="*/ 304800 w 3003176"/>
              <a:gd name="connsiteY2" fmla="*/ 717176 h 905435"/>
              <a:gd name="connsiteX3" fmla="*/ 331694 w 3003176"/>
              <a:gd name="connsiteY3" fmla="*/ 708211 h 905435"/>
              <a:gd name="connsiteX4" fmla="*/ 519953 w 3003176"/>
              <a:gd name="connsiteY4" fmla="*/ 600635 h 905435"/>
              <a:gd name="connsiteX5" fmla="*/ 600635 w 3003176"/>
              <a:gd name="connsiteY5" fmla="*/ 555811 h 905435"/>
              <a:gd name="connsiteX6" fmla="*/ 627529 w 3003176"/>
              <a:gd name="connsiteY6" fmla="*/ 546847 h 905435"/>
              <a:gd name="connsiteX7" fmla="*/ 779929 w 3003176"/>
              <a:gd name="connsiteY7" fmla="*/ 484094 h 905435"/>
              <a:gd name="connsiteX8" fmla="*/ 869576 w 3003176"/>
              <a:gd name="connsiteY8" fmla="*/ 457200 h 905435"/>
              <a:gd name="connsiteX9" fmla="*/ 995082 w 3003176"/>
              <a:gd name="connsiteY9" fmla="*/ 403411 h 905435"/>
              <a:gd name="connsiteX10" fmla="*/ 1075764 w 3003176"/>
              <a:gd name="connsiteY10" fmla="*/ 385482 h 905435"/>
              <a:gd name="connsiteX11" fmla="*/ 1192306 w 3003176"/>
              <a:gd name="connsiteY11" fmla="*/ 349623 h 905435"/>
              <a:gd name="connsiteX12" fmla="*/ 1335741 w 3003176"/>
              <a:gd name="connsiteY12" fmla="*/ 322729 h 905435"/>
              <a:gd name="connsiteX13" fmla="*/ 1515035 w 3003176"/>
              <a:gd name="connsiteY13" fmla="*/ 277905 h 905435"/>
              <a:gd name="connsiteX14" fmla="*/ 1559858 w 3003176"/>
              <a:gd name="connsiteY14" fmla="*/ 259976 h 905435"/>
              <a:gd name="connsiteX15" fmla="*/ 1685364 w 3003176"/>
              <a:gd name="connsiteY15" fmla="*/ 224117 h 905435"/>
              <a:gd name="connsiteX16" fmla="*/ 1739153 w 3003176"/>
              <a:gd name="connsiteY16" fmla="*/ 215153 h 905435"/>
              <a:gd name="connsiteX17" fmla="*/ 1855694 w 3003176"/>
              <a:gd name="connsiteY17" fmla="*/ 188258 h 905435"/>
              <a:gd name="connsiteX18" fmla="*/ 1882588 w 3003176"/>
              <a:gd name="connsiteY18" fmla="*/ 179294 h 905435"/>
              <a:gd name="connsiteX19" fmla="*/ 2017058 w 3003176"/>
              <a:gd name="connsiteY19" fmla="*/ 152400 h 905435"/>
              <a:gd name="connsiteX20" fmla="*/ 2142564 w 3003176"/>
              <a:gd name="connsiteY20" fmla="*/ 125505 h 905435"/>
              <a:gd name="connsiteX21" fmla="*/ 2259106 w 3003176"/>
              <a:gd name="connsiteY21" fmla="*/ 107576 h 905435"/>
              <a:gd name="connsiteX22" fmla="*/ 2348753 w 3003176"/>
              <a:gd name="connsiteY22" fmla="*/ 80682 h 905435"/>
              <a:gd name="connsiteX23" fmla="*/ 2438400 w 3003176"/>
              <a:gd name="connsiteY23" fmla="*/ 62753 h 905435"/>
              <a:gd name="connsiteX24" fmla="*/ 2519082 w 3003176"/>
              <a:gd name="connsiteY24" fmla="*/ 53788 h 905435"/>
              <a:gd name="connsiteX25" fmla="*/ 2644588 w 3003176"/>
              <a:gd name="connsiteY25" fmla="*/ 26894 h 905435"/>
              <a:gd name="connsiteX26" fmla="*/ 2805953 w 3003176"/>
              <a:gd name="connsiteY26" fmla="*/ 0 h 905435"/>
              <a:gd name="connsiteX27" fmla="*/ 3003176 w 3003176"/>
              <a:gd name="connsiteY27" fmla="*/ 8964 h 90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03176" h="905435">
                <a:moveTo>
                  <a:pt x="0" y="905435"/>
                </a:moveTo>
                <a:cubicBezTo>
                  <a:pt x="14941" y="890494"/>
                  <a:pt x="28469" y="873991"/>
                  <a:pt x="44823" y="860611"/>
                </a:cubicBezTo>
                <a:cubicBezTo>
                  <a:pt x="101810" y="813985"/>
                  <a:pt x="300053" y="718759"/>
                  <a:pt x="304800" y="717176"/>
                </a:cubicBezTo>
                <a:cubicBezTo>
                  <a:pt x="313765" y="714188"/>
                  <a:pt x="323385" y="712712"/>
                  <a:pt x="331694" y="708211"/>
                </a:cubicBezTo>
                <a:cubicBezTo>
                  <a:pt x="395246" y="673787"/>
                  <a:pt x="457072" y="636268"/>
                  <a:pt x="519953" y="600635"/>
                </a:cubicBezTo>
                <a:cubicBezTo>
                  <a:pt x="546720" y="585467"/>
                  <a:pt x="571448" y="565539"/>
                  <a:pt x="600635" y="555811"/>
                </a:cubicBezTo>
                <a:cubicBezTo>
                  <a:pt x="609600" y="552823"/>
                  <a:pt x="618755" y="550356"/>
                  <a:pt x="627529" y="546847"/>
                </a:cubicBezTo>
                <a:cubicBezTo>
                  <a:pt x="678538" y="526444"/>
                  <a:pt x="727308" y="499880"/>
                  <a:pt x="779929" y="484094"/>
                </a:cubicBezTo>
                <a:cubicBezTo>
                  <a:pt x="809811" y="475129"/>
                  <a:pt x="840422" y="468306"/>
                  <a:pt x="869576" y="457200"/>
                </a:cubicBezTo>
                <a:cubicBezTo>
                  <a:pt x="888339" y="450052"/>
                  <a:pt x="957083" y="412911"/>
                  <a:pt x="995082" y="403411"/>
                </a:cubicBezTo>
                <a:cubicBezTo>
                  <a:pt x="1021809" y="396729"/>
                  <a:pt x="1049185" y="392731"/>
                  <a:pt x="1075764" y="385482"/>
                </a:cubicBezTo>
                <a:cubicBezTo>
                  <a:pt x="1114977" y="374788"/>
                  <a:pt x="1152875" y="359481"/>
                  <a:pt x="1192306" y="349623"/>
                </a:cubicBezTo>
                <a:cubicBezTo>
                  <a:pt x="1211711" y="344772"/>
                  <a:pt x="1301118" y="331039"/>
                  <a:pt x="1335741" y="322729"/>
                </a:cubicBezTo>
                <a:cubicBezTo>
                  <a:pt x="1395644" y="308352"/>
                  <a:pt x="1455713" y="294515"/>
                  <a:pt x="1515035" y="277905"/>
                </a:cubicBezTo>
                <a:cubicBezTo>
                  <a:pt x="1530531" y="273566"/>
                  <a:pt x="1544513" y="264822"/>
                  <a:pt x="1559858" y="259976"/>
                </a:cubicBezTo>
                <a:cubicBezTo>
                  <a:pt x="1601348" y="246874"/>
                  <a:pt x="1643154" y="234669"/>
                  <a:pt x="1685364" y="224117"/>
                </a:cubicBezTo>
                <a:cubicBezTo>
                  <a:pt x="1702998" y="219709"/>
                  <a:pt x="1721366" y="218898"/>
                  <a:pt x="1739153" y="215153"/>
                </a:cubicBezTo>
                <a:cubicBezTo>
                  <a:pt x="1778166" y="206940"/>
                  <a:pt x="1817016" y="197927"/>
                  <a:pt x="1855694" y="188258"/>
                </a:cubicBezTo>
                <a:cubicBezTo>
                  <a:pt x="1864861" y="185966"/>
                  <a:pt x="1873363" y="181344"/>
                  <a:pt x="1882588" y="179294"/>
                </a:cubicBezTo>
                <a:cubicBezTo>
                  <a:pt x="1927211" y="169378"/>
                  <a:pt x="1972328" y="161817"/>
                  <a:pt x="2017058" y="152400"/>
                </a:cubicBezTo>
                <a:cubicBezTo>
                  <a:pt x="2123712" y="129946"/>
                  <a:pt x="1938857" y="160932"/>
                  <a:pt x="2142564" y="125505"/>
                </a:cubicBezTo>
                <a:cubicBezTo>
                  <a:pt x="2181287" y="118771"/>
                  <a:pt x="2220259" y="113552"/>
                  <a:pt x="2259106" y="107576"/>
                </a:cubicBezTo>
                <a:cubicBezTo>
                  <a:pt x="2290593" y="97080"/>
                  <a:pt x="2313852" y="88894"/>
                  <a:pt x="2348753" y="80682"/>
                </a:cubicBezTo>
                <a:cubicBezTo>
                  <a:pt x="2378417" y="73702"/>
                  <a:pt x="2408299" y="67506"/>
                  <a:pt x="2438400" y="62753"/>
                </a:cubicBezTo>
                <a:cubicBezTo>
                  <a:pt x="2465128" y="58533"/>
                  <a:pt x="2492391" y="58237"/>
                  <a:pt x="2519082" y="53788"/>
                </a:cubicBezTo>
                <a:cubicBezTo>
                  <a:pt x="2596634" y="40862"/>
                  <a:pt x="2582707" y="36665"/>
                  <a:pt x="2644588" y="26894"/>
                </a:cubicBezTo>
                <a:cubicBezTo>
                  <a:pt x="2804769" y="1602"/>
                  <a:pt x="2722542" y="20851"/>
                  <a:pt x="2805953" y="0"/>
                </a:cubicBezTo>
                <a:lnTo>
                  <a:pt x="3003176" y="8964"/>
                </a:ln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1864658" y="2949538"/>
            <a:ext cx="493059" cy="78689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10271629" y="1828476"/>
            <a:ext cx="557735" cy="71275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 rot="10800000">
            <a:off x="4464424" y="2106706"/>
            <a:ext cx="580784" cy="73510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 rot="10800000">
            <a:off x="7435262" y="3736434"/>
            <a:ext cx="638094" cy="71336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671917" y="5415213"/>
            <a:ext cx="378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Steepening</a:t>
            </a:r>
            <a:endParaRPr lang="ko-KR" altLang="en-US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20537" y="5461056"/>
            <a:ext cx="378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Flattening</a:t>
            </a:r>
            <a:endParaRPr lang="ko-KR" altLang="en-US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43953" y="3236259"/>
            <a:ext cx="12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697503" y="2388575"/>
            <a:ext cx="12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691555" y="3908448"/>
            <a:ext cx="12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487743" y="1998465"/>
            <a:ext cx="12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382EAA-F403-493E-B72C-870C9661B2FF}"/>
              </a:ext>
            </a:extLst>
          </p:cNvPr>
          <p:cNvSpPr txBox="1"/>
          <p:nvPr/>
        </p:nvSpPr>
        <p:spPr>
          <a:xfrm>
            <a:off x="9926490" y="4869633"/>
            <a:ext cx="1954305" cy="36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잔존만기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9E5EF6-7462-4784-85FA-FB06BBDDE011}"/>
              </a:ext>
            </a:extLst>
          </p:cNvPr>
          <p:cNvSpPr txBox="1"/>
          <p:nvPr/>
        </p:nvSpPr>
        <p:spPr>
          <a:xfrm>
            <a:off x="6447224" y="2259106"/>
            <a:ext cx="349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채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권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수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익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률</a:t>
            </a:r>
          </a:p>
        </p:txBody>
      </p:sp>
    </p:spTree>
    <p:extLst>
      <p:ext uri="{BB962C8B-B14F-4D97-AF65-F5344CB8AC3E}">
        <p14:creationId xmlns:p14="http://schemas.microsoft.com/office/powerpoint/2010/main" val="702757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5645D6-8D13-47F5-9A1F-1A894EF67F56}"/>
              </a:ext>
            </a:extLst>
          </p:cNvPr>
          <p:cNvSpPr/>
          <p:nvPr/>
        </p:nvSpPr>
        <p:spPr>
          <a:xfrm>
            <a:off x="326571" y="725714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774442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4. </a:t>
            </a:r>
            <a:r>
              <a:rPr lang="ko-KR" altLang="en-US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장단기 금리차  </a:t>
            </a: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- Bull steepening</a:t>
            </a:r>
            <a:endParaRPr lang="en-US" altLang="ko-KR" sz="4000" kern="0" dirty="0">
              <a:solidFill>
                <a:prstClr val="whit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1488140" y="2106706"/>
            <a:ext cx="8965" cy="2572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497105" y="4679577"/>
            <a:ext cx="4132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68188" y="2259106"/>
            <a:ext cx="3496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채</a:t>
            </a:r>
          </a:p>
          <a:p>
            <a:pPr lvl="0"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권</a:t>
            </a:r>
          </a:p>
          <a:p>
            <a:pPr lvl="0"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수</a:t>
            </a:r>
          </a:p>
          <a:p>
            <a:pPr lvl="0">
              <a:defRPr/>
            </a:pPr>
            <a:r>
              <a:rPr lang="ko-KR" altLang="en-US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익</a:t>
            </a:r>
            <a:endParaRPr lang="ko-KR" altLang="en-US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lvl="0"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76164" y="4863619"/>
            <a:ext cx="1954305" cy="367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잔존만기</a:t>
            </a:r>
          </a:p>
        </p:txBody>
      </p:sp>
      <p:sp>
        <p:nvSpPr>
          <p:cNvPr id="10" name="자유형 9"/>
          <p:cNvSpPr/>
          <p:nvPr/>
        </p:nvSpPr>
        <p:spPr>
          <a:xfrm>
            <a:off x="2357718" y="1828477"/>
            <a:ext cx="2671482" cy="2402864"/>
          </a:xfrm>
          <a:custGeom>
            <a:avLst/>
            <a:gdLst>
              <a:gd name="connsiteX0" fmla="*/ 0 w 2671482"/>
              <a:gd name="connsiteY0" fmla="*/ 2402864 h 2402864"/>
              <a:gd name="connsiteX1" fmla="*/ 17929 w 2671482"/>
              <a:gd name="connsiteY1" fmla="*/ 2241499 h 2402864"/>
              <a:gd name="connsiteX2" fmla="*/ 44823 w 2671482"/>
              <a:gd name="connsiteY2" fmla="*/ 2160817 h 2402864"/>
              <a:gd name="connsiteX3" fmla="*/ 116541 w 2671482"/>
              <a:gd name="connsiteY3" fmla="*/ 1999452 h 2402864"/>
              <a:gd name="connsiteX4" fmla="*/ 179294 w 2671482"/>
              <a:gd name="connsiteY4" fmla="*/ 1856017 h 2402864"/>
              <a:gd name="connsiteX5" fmla="*/ 233082 w 2671482"/>
              <a:gd name="connsiteY5" fmla="*/ 1766370 h 2402864"/>
              <a:gd name="connsiteX6" fmla="*/ 286870 w 2671482"/>
              <a:gd name="connsiteY6" fmla="*/ 1685688 h 2402864"/>
              <a:gd name="connsiteX7" fmla="*/ 331694 w 2671482"/>
              <a:gd name="connsiteY7" fmla="*/ 1596041 h 2402864"/>
              <a:gd name="connsiteX8" fmla="*/ 349623 w 2671482"/>
              <a:gd name="connsiteY8" fmla="*/ 1578111 h 2402864"/>
              <a:gd name="connsiteX9" fmla="*/ 430306 w 2671482"/>
              <a:gd name="connsiteY9" fmla="*/ 1452605 h 2402864"/>
              <a:gd name="connsiteX10" fmla="*/ 466164 w 2671482"/>
              <a:gd name="connsiteY10" fmla="*/ 1407782 h 2402864"/>
              <a:gd name="connsiteX11" fmla="*/ 510988 w 2671482"/>
              <a:gd name="connsiteY11" fmla="*/ 1345029 h 2402864"/>
              <a:gd name="connsiteX12" fmla="*/ 627529 w 2671482"/>
              <a:gd name="connsiteY12" fmla="*/ 1210558 h 2402864"/>
              <a:gd name="connsiteX13" fmla="*/ 681317 w 2671482"/>
              <a:gd name="connsiteY13" fmla="*/ 1138841 h 2402864"/>
              <a:gd name="connsiteX14" fmla="*/ 699247 w 2671482"/>
              <a:gd name="connsiteY14" fmla="*/ 1120911 h 2402864"/>
              <a:gd name="connsiteX15" fmla="*/ 735106 w 2671482"/>
              <a:gd name="connsiteY15" fmla="*/ 1076088 h 2402864"/>
              <a:gd name="connsiteX16" fmla="*/ 753035 w 2671482"/>
              <a:gd name="connsiteY16" fmla="*/ 1058158 h 2402864"/>
              <a:gd name="connsiteX17" fmla="*/ 815788 w 2671482"/>
              <a:gd name="connsiteY17" fmla="*/ 995405 h 2402864"/>
              <a:gd name="connsiteX18" fmla="*/ 842682 w 2671482"/>
              <a:gd name="connsiteY18" fmla="*/ 950582 h 2402864"/>
              <a:gd name="connsiteX19" fmla="*/ 860611 w 2671482"/>
              <a:gd name="connsiteY19" fmla="*/ 932652 h 2402864"/>
              <a:gd name="connsiteX20" fmla="*/ 896470 w 2671482"/>
              <a:gd name="connsiteY20" fmla="*/ 878864 h 2402864"/>
              <a:gd name="connsiteX21" fmla="*/ 941294 w 2671482"/>
              <a:gd name="connsiteY21" fmla="*/ 834041 h 2402864"/>
              <a:gd name="connsiteX22" fmla="*/ 1013011 w 2671482"/>
              <a:gd name="connsiteY22" fmla="*/ 753358 h 2402864"/>
              <a:gd name="connsiteX23" fmla="*/ 1093694 w 2671482"/>
              <a:gd name="connsiteY23" fmla="*/ 699570 h 2402864"/>
              <a:gd name="connsiteX24" fmla="*/ 1129553 w 2671482"/>
              <a:gd name="connsiteY24" fmla="*/ 663711 h 2402864"/>
              <a:gd name="connsiteX25" fmla="*/ 1192306 w 2671482"/>
              <a:gd name="connsiteY25" fmla="*/ 618888 h 2402864"/>
              <a:gd name="connsiteX26" fmla="*/ 1264023 w 2671482"/>
              <a:gd name="connsiteY26" fmla="*/ 556135 h 2402864"/>
              <a:gd name="connsiteX27" fmla="*/ 1371600 w 2671482"/>
              <a:gd name="connsiteY27" fmla="*/ 484417 h 2402864"/>
              <a:gd name="connsiteX28" fmla="*/ 1452282 w 2671482"/>
              <a:gd name="connsiteY28" fmla="*/ 430629 h 2402864"/>
              <a:gd name="connsiteX29" fmla="*/ 1524000 w 2671482"/>
              <a:gd name="connsiteY29" fmla="*/ 394770 h 2402864"/>
              <a:gd name="connsiteX30" fmla="*/ 1622611 w 2671482"/>
              <a:gd name="connsiteY30" fmla="*/ 332017 h 2402864"/>
              <a:gd name="connsiteX31" fmla="*/ 1649506 w 2671482"/>
              <a:gd name="connsiteY31" fmla="*/ 323052 h 2402864"/>
              <a:gd name="connsiteX32" fmla="*/ 1676400 w 2671482"/>
              <a:gd name="connsiteY32" fmla="*/ 305123 h 2402864"/>
              <a:gd name="connsiteX33" fmla="*/ 1730188 w 2671482"/>
              <a:gd name="connsiteY33" fmla="*/ 287194 h 2402864"/>
              <a:gd name="connsiteX34" fmla="*/ 1775011 w 2671482"/>
              <a:gd name="connsiteY34" fmla="*/ 260299 h 2402864"/>
              <a:gd name="connsiteX35" fmla="*/ 1801906 w 2671482"/>
              <a:gd name="connsiteY35" fmla="*/ 242370 h 2402864"/>
              <a:gd name="connsiteX36" fmla="*/ 1855694 w 2671482"/>
              <a:gd name="connsiteY36" fmla="*/ 224441 h 2402864"/>
              <a:gd name="connsiteX37" fmla="*/ 1954306 w 2671482"/>
              <a:gd name="connsiteY37" fmla="*/ 188582 h 2402864"/>
              <a:gd name="connsiteX38" fmla="*/ 1999129 w 2671482"/>
              <a:gd name="connsiteY38" fmla="*/ 170652 h 2402864"/>
              <a:gd name="connsiteX39" fmla="*/ 2070847 w 2671482"/>
              <a:gd name="connsiteY39" fmla="*/ 152723 h 2402864"/>
              <a:gd name="connsiteX40" fmla="*/ 2151529 w 2671482"/>
              <a:gd name="connsiteY40" fmla="*/ 125829 h 2402864"/>
              <a:gd name="connsiteX41" fmla="*/ 2178423 w 2671482"/>
              <a:gd name="connsiteY41" fmla="*/ 116864 h 2402864"/>
              <a:gd name="connsiteX42" fmla="*/ 2232211 w 2671482"/>
              <a:gd name="connsiteY42" fmla="*/ 107899 h 2402864"/>
              <a:gd name="connsiteX43" fmla="*/ 2286000 w 2671482"/>
              <a:gd name="connsiteY43" fmla="*/ 89970 h 2402864"/>
              <a:gd name="connsiteX44" fmla="*/ 2321858 w 2671482"/>
              <a:gd name="connsiteY44" fmla="*/ 81005 h 2402864"/>
              <a:gd name="connsiteX45" fmla="*/ 2348753 w 2671482"/>
              <a:gd name="connsiteY45" fmla="*/ 72041 h 2402864"/>
              <a:gd name="connsiteX46" fmla="*/ 2402541 w 2671482"/>
              <a:gd name="connsiteY46" fmla="*/ 63076 h 2402864"/>
              <a:gd name="connsiteX47" fmla="*/ 2456329 w 2671482"/>
              <a:gd name="connsiteY47" fmla="*/ 45147 h 2402864"/>
              <a:gd name="connsiteX48" fmla="*/ 2510117 w 2671482"/>
              <a:gd name="connsiteY48" fmla="*/ 27217 h 2402864"/>
              <a:gd name="connsiteX49" fmla="*/ 2563906 w 2671482"/>
              <a:gd name="connsiteY49" fmla="*/ 9288 h 2402864"/>
              <a:gd name="connsiteX50" fmla="*/ 2671482 w 2671482"/>
              <a:gd name="connsiteY50" fmla="*/ 323 h 2402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671482" h="2402864">
                <a:moveTo>
                  <a:pt x="0" y="2402864"/>
                </a:moveTo>
                <a:cubicBezTo>
                  <a:pt x="5976" y="2349076"/>
                  <a:pt x="8075" y="2294714"/>
                  <a:pt x="17929" y="2241499"/>
                </a:cubicBezTo>
                <a:cubicBezTo>
                  <a:pt x="23091" y="2213624"/>
                  <a:pt x="35023" y="2187418"/>
                  <a:pt x="44823" y="2160817"/>
                </a:cubicBezTo>
                <a:cubicBezTo>
                  <a:pt x="108055" y="1989187"/>
                  <a:pt x="51800" y="2147431"/>
                  <a:pt x="116541" y="1999452"/>
                </a:cubicBezTo>
                <a:cubicBezTo>
                  <a:pt x="162678" y="1893995"/>
                  <a:pt x="121696" y="1959693"/>
                  <a:pt x="179294" y="1856017"/>
                </a:cubicBezTo>
                <a:cubicBezTo>
                  <a:pt x="196218" y="1825554"/>
                  <a:pt x="214473" y="1795834"/>
                  <a:pt x="233082" y="1766370"/>
                </a:cubicBezTo>
                <a:cubicBezTo>
                  <a:pt x="250342" y="1739042"/>
                  <a:pt x="270675" y="1713661"/>
                  <a:pt x="286870" y="1685688"/>
                </a:cubicBezTo>
                <a:cubicBezTo>
                  <a:pt x="303609" y="1656775"/>
                  <a:pt x="314860" y="1624899"/>
                  <a:pt x="331694" y="1596041"/>
                </a:cubicBezTo>
                <a:cubicBezTo>
                  <a:pt x="335953" y="1588740"/>
                  <a:pt x="344835" y="1585076"/>
                  <a:pt x="349623" y="1578111"/>
                </a:cubicBezTo>
                <a:cubicBezTo>
                  <a:pt x="377799" y="1537128"/>
                  <a:pt x="399237" y="1491441"/>
                  <a:pt x="430306" y="1452605"/>
                </a:cubicBezTo>
                <a:cubicBezTo>
                  <a:pt x="442259" y="1437664"/>
                  <a:pt x="454684" y="1423089"/>
                  <a:pt x="466164" y="1407782"/>
                </a:cubicBezTo>
                <a:cubicBezTo>
                  <a:pt x="481588" y="1387217"/>
                  <a:pt x="494710" y="1364924"/>
                  <a:pt x="510988" y="1345029"/>
                </a:cubicBezTo>
                <a:cubicBezTo>
                  <a:pt x="548548" y="1299122"/>
                  <a:pt x="591940" y="1258010"/>
                  <a:pt x="627529" y="1210558"/>
                </a:cubicBezTo>
                <a:cubicBezTo>
                  <a:pt x="645458" y="1186652"/>
                  <a:pt x="662650" y="1162175"/>
                  <a:pt x="681317" y="1138841"/>
                </a:cubicBezTo>
                <a:cubicBezTo>
                  <a:pt x="686597" y="1132241"/>
                  <a:pt x="693746" y="1127328"/>
                  <a:pt x="699247" y="1120911"/>
                </a:cubicBezTo>
                <a:cubicBezTo>
                  <a:pt x="711699" y="1106384"/>
                  <a:pt x="722654" y="1090616"/>
                  <a:pt x="735106" y="1076088"/>
                </a:cubicBezTo>
                <a:cubicBezTo>
                  <a:pt x="740607" y="1069671"/>
                  <a:pt x="747534" y="1064575"/>
                  <a:pt x="753035" y="1058158"/>
                </a:cubicBezTo>
                <a:cubicBezTo>
                  <a:pt x="802721" y="1000191"/>
                  <a:pt x="768978" y="1026613"/>
                  <a:pt x="815788" y="995405"/>
                </a:cubicBezTo>
                <a:cubicBezTo>
                  <a:pt x="824753" y="980464"/>
                  <a:pt x="832555" y="964761"/>
                  <a:pt x="842682" y="950582"/>
                </a:cubicBezTo>
                <a:cubicBezTo>
                  <a:pt x="847595" y="943704"/>
                  <a:pt x="855540" y="939414"/>
                  <a:pt x="860611" y="932652"/>
                </a:cubicBezTo>
                <a:cubicBezTo>
                  <a:pt x="873540" y="915413"/>
                  <a:pt x="882825" y="895541"/>
                  <a:pt x="896470" y="878864"/>
                </a:cubicBezTo>
                <a:cubicBezTo>
                  <a:pt x="909850" y="862510"/>
                  <a:pt x="928094" y="850541"/>
                  <a:pt x="941294" y="834041"/>
                </a:cubicBezTo>
                <a:cubicBezTo>
                  <a:pt x="969075" y="799314"/>
                  <a:pt x="980088" y="782166"/>
                  <a:pt x="1013011" y="753358"/>
                </a:cubicBezTo>
                <a:cubicBezTo>
                  <a:pt x="1089145" y="686740"/>
                  <a:pt x="1005346" y="768285"/>
                  <a:pt x="1093694" y="699570"/>
                </a:cubicBezTo>
                <a:cubicBezTo>
                  <a:pt x="1107037" y="689192"/>
                  <a:pt x="1116470" y="674415"/>
                  <a:pt x="1129553" y="663711"/>
                </a:cubicBezTo>
                <a:cubicBezTo>
                  <a:pt x="1149448" y="647433"/>
                  <a:pt x="1171388" y="633829"/>
                  <a:pt x="1192306" y="618888"/>
                </a:cubicBezTo>
                <a:cubicBezTo>
                  <a:pt x="1225674" y="568835"/>
                  <a:pt x="1194298" y="608430"/>
                  <a:pt x="1264023" y="556135"/>
                </a:cubicBezTo>
                <a:cubicBezTo>
                  <a:pt x="1429599" y="431951"/>
                  <a:pt x="1214147" y="578888"/>
                  <a:pt x="1371600" y="484417"/>
                </a:cubicBezTo>
                <a:cubicBezTo>
                  <a:pt x="1446685" y="439366"/>
                  <a:pt x="1365155" y="474193"/>
                  <a:pt x="1452282" y="430629"/>
                </a:cubicBezTo>
                <a:cubicBezTo>
                  <a:pt x="1541121" y="386210"/>
                  <a:pt x="1387332" y="481740"/>
                  <a:pt x="1524000" y="394770"/>
                </a:cubicBezTo>
                <a:cubicBezTo>
                  <a:pt x="1550053" y="378191"/>
                  <a:pt x="1593460" y="346592"/>
                  <a:pt x="1622611" y="332017"/>
                </a:cubicBezTo>
                <a:cubicBezTo>
                  <a:pt x="1631063" y="327791"/>
                  <a:pt x="1641054" y="327278"/>
                  <a:pt x="1649506" y="323052"/>
                </a:cubicBezTo>
                <a:cubicBezTo>
                  <a:pt x="1659143" y="318234"/>
                  <a:pt x="1666554" y="309499"/>
                  <a:pt x="1676400" y="305123"/>
                </a:cubicBezTo>
                <a:cubicBezTo>
                  <a:pt x="1693670" y="297447"/>
                  <a:pt x="1713982" y="296918"/>
                  <a:pt x="1730188" y="287194"/>
                </a:cubicBezTo>
                <a:cubicBezTo>
                  <a:pt x="1745129" y="278229"/>
                  <a:pt x="1760235" y="269534"/>
                  <a:pt x="1775011" y="260299"/>
                </a:cubicBezTo>
                <a:cubicBezTo>
                  <a:pt x="1784148" y="254589"/>
                  <a:pt x="1792060" y="246746"/>
                  <a:pt x="1801906" y="242370"/>
                </a:cubicBezTo>
                <a:cubicBezTo>
                  <a:pt x="1819176" y="234695"/>
                  <a:pt x="1838147" y="231460"/>
                  <a:pt x="1855694" y="224441"/>
                </a:cubicBezTo>
                <a:cubicBezTo>
                  <a:pt x="1967061" y="179892"/>
                  <a:pt x="1827706" y="234618"/>
                  <a:pt x="1954306" y="188582"/>
                </a:cubicBezTo>
                <a:cubicBezTo>
                  <a:pt x="1969429" y="183083"/>
                  <a:pt x="1983749" y="175384"/>
                  <a:pt x="1999129" y="170652"/>
                </a:cubicBezTo>
                <a:cubicBezTo>
                  <a:pt x="2022681" y="163405"/>
                  <a:pt x="2047470" y="160515"/>
                  <a:pt x="2070847" y="152723"/>
                </a:cubicBezTo>
                <a:lnTo>
                  <a:pt x="2151529" y="125829"/>
                </a:lnTo>
                <a:cubicBezTo>
                  <a:pt x="2160494" y="122841"/>
                  <a:pt x="2169102" y="118418"/>
                  <a:pt x="2178423" y="116864"/>
                </a:cubicBezTo>
                <a:cubicBezTo>
                  <a:pt x="2196352" y="113876"/>
                  <a:pt x="2214577" y="112307"/>
                  <a:pt x="2232211" y="107899"/>
                </a:cubicBezTo>
                <a:cubicBezTo>
                  <a:pt x="2250546" y="103315"/>
                  <a:pt x="2267665" y="94554"/>
                  <a:pt x="2286000" y="89970"/>
                </a:cubicBezTo>
                <a:cubicBezTo>
                  <a:pt x="2297953" y="86982"/>
                  <a:pt x="2310011" y="84390"/>
                  <a:pt x="2321858" y="81005"/>
                </a:cubicBezTo>
                <a:cubicBezTo>
                  <a:pt x="2330944" y="78409"/>
                  <a:pt x="2339528" y="74091"/>
                  <a:pt x="2348753" y="72041"/>
                </a:cubicBezTo>
                <a:cubicBezTo>
                  <a:pt x="2366497" y="68098"/>
                  <a:pt x="2384907" y="67484"/>
                  <a:pt x="2402541" y="63076"/>
                </a:cubicBezTo>
                <a:cubicBezTo>
                  <a:pt x="2420876" y="58492"/>
                  <a:pt x="2438400" y="51123"/>
                  <a:pt x="2456329" y="45147"/>
                </a:cubicBezTo>
                <a:lnTo>
                  <a:pt x="2510117" y="27217"/>
                </a:lnTo>
                <a:cubicBezTo>
                  <a:pt x="2510128" y="27213"/>
                  <a:pt x="2563895" y="9290"/>
                  <a:pt x="2563906" y="9288"/>
                </a:cubicBezTo>
                <a:cubicBezTo>
                  <a:pt x="2635379" y="-2625"/>
                  <a:pt x="2599517" y="323"/>
                  <a:pt x="2671482" y="32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2068765" y="3114072"/>
            <a:ext cx="327829" cy="63138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671917" y="5415213"/>
            <a:ext cx="378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Bull Steepening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22179" y="3244334"/>
            <a:ext cx="23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67593" y="3423351"/>
            <a:ext cx="57918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When?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단기 금리가 장기금리보다 빨리 떨어질 때</a:t>
            </a:r>
          </a:p>
          <a:p>
            <a:pPr lvl="0">
              <a:defRPr/>
            </a:pPr>
            <a:endParaRPr lang="ko-KR" altLang="en-US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lvl="0"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단기자금에 대한 수요 확대 시 당장 신용경색이 일어남</a:t>
            </a:r>
          </a:p>
          <a:p>
            <a:pPr lvl="0">
              <a:defRPr/>
            </a:pP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-&gt;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중앙은행의 정책금리 인하 기대감반영 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or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실제 기준금리 인하</a:t>
            </a:r>
          </a:p>
        </p:txBody>
      </p:sp>
      <p:sp>
        <p:nvSpPr>
          <p:cNvPr id="34" name="자유형 9"/>
          <p:cNvSpPr/>
          <p:nvPr/>
        </p:nvSpPr>
        <p:spPr>
          <a:xfrm>
            <a:off x="1829761" y="1718453"/>
            <a:ext cx="3128293" cy="1836898"/>
          </a:xfrm>
          <a:custGeom>
            <a:avLst/>
            <a:gdLst>
              <a:gd name="connsiteX0" fmla="*/ 0 w 2671482"/>
              <a:gd name="connsiteY0" fmla="*/ 2402864 h 2402864"/>
              <a:gd name="connsiteX1" fmla="*/ 17929 w 2671482"/>
              <a:gd name="connsiteY1" fmla="*/ 2241499 h 2402864"/>
              <a:gd name="connsiteX2" fmla="*/ 44823 w 2671482"/>
              <a:gd name="connsiteY2" fmla="*/ 2160817 h 2402864"/>
              <a:gd name="connsiteX3" fmla="*/ 116541 w 2671482"/>
              <a:gd name="connsiteY3" fmla="*/ 1999452 h 2402864"/>
              <a:gd name="connsiteX4" fmla="*/ 179294 w 2671482"/>
              <a:gd name="connsiteY4" fmla="*/ 1856017 h 2402864"/>
              <a:gd name="connsiteX5" fmla="*/ 233082 w 2671482"/>
              <a:gd name="connsiteY5" fmla="*/ 1766370 h 2402864"/>
              <a:gd name="connsiteX6" fmla="*/ 286870 w 2671482"/>
              <a:gd name="connsiteY6" fmla="*/ 1685688 h 2402864"/>
              <a:gd name="connsiteX7" fmla="*/ 331694 w 2671482"/>
              <a:gd name="connsiteY7" fmla="*/ 1596041 h 2402864"/>
              <a:gd name="connsiteX8" fmla="*/ 349623 w 2671482"/>
              <a:gd name="connsiteY8" fmla="*/ 1578111 h 2402864"/>
              <a:gd name="connsiteX9" fmla="*/ 430306 w 2671482"/>
              <a:gd name="connsiteY9" fmla="*/ 1452605 h 2402864"/>
              <a:gd name="connsiteX10" fmla="*/ 466164 w 2671482"/>
              <a:gd name="connsiteY10" fmla="*/ 1407782 h 2402864"/>
              <a:gd name="connsiteX11" fmla="*/ 510988 w 2671482"/>
              <a:gd name="connsiteY11" fmla="*/ 1345029 h 2402864"/>
              <a:gd name="connsiteX12" fmla="*/ 627529 w 2671482"/>
              <a:gd name="connsiteY12" fmla="*/ 1210558 h 2402864"/>
              <a:gd name="connsiteX13" fmla="*/ 681317 w 2671482"/>
              <a:gd name="connsiteY13" fmla="*/ 1138841 h 2402864"/>
              <a:gd name="connsiteX14" fmla="*/ 699247 w 2671482"/>
              <a:gd name="connsiteY14" fmla="*/ 1120911 h 2402864"/>
              <a:gd name="connsiteX15" fmla="*/ 735106 w 2671482"/>
              <a:gd name="connsiteY15" fmla="*/ 1076088 h 2402864"/>
              <a:gd name="connsiteX16" fmla="*/ 753035 w 2671482"/>
              <a:gd name="connsiteY16" fmla="*/ 1058158 h 2402864"/>
              <a:gd name="connsiteX17" fmla="*/ 815788 w 2671482"/>
              <a:gd name="connsiteY17" fmla="*/ 995405 h 2402864"/>
              <a:gd name="connsiteX18" fmla="*/ 842682 w 2671482"/>
              <a:gd name="connsiteY18" fmla="*/ 950582 h 2402864"/>
              <a:gd name="connsiteX19" fmla="*/ 860611 w 2671482"/>
              <a:gd name="connsiteY19" fmla="*/ 932652 h 2402864"/>
              <a:gd name="connsiteX20" fmla="*/ 896470 w 2671482"/>
              <a:gd name="connsiteY20" fmla="*/ 878864 h 2402864"/>
              <a:gd name="connsiteX21" fmla="*/ 941294 w 2671482"/>
              <a:gd name="connsiteY21" fmla="*/ 834041 h 2402864"/>
              <a:gd name="connsiteX22" fmla="*/ 1013011 w 2671482"/>
              <a:gd name="connsiteY22" fmla="*/ 753358 h 2402864"/>
              <a:gd name="connsiteX23" fmla="*/ 1093694 w 2671482"/>
              <a:gd name="connsiteY23" fmla="*/ 699570 h 2402864"/>
              <a:gd name="connsiteX24" fmla="*/ 1129553 w 2671482"/>
              <a:gd name="connsiteY24" fmla="*/ 663711 h 2402864"/>
              <a:gd name="connsiteX25" fmla="*/ 1192306 w 2671482"/>
              <a:gd name="connsiteY25" fmla="*/ 618888 h 2402864"/>
              <a:gd name="connsiteX26" fmla="*/ 1264023 w 2671482"/>
              <a:gd name="connsiteY26" fmla="*/ 556135 h 2402864"/>
              <a:gd name="connsiteX27" fmla="*/ 1371600 w 2671482"/>
              <a:gd name="connsiteY27" fmla="*/ 484417 h 2402864"/>
              <a:gd name="connsiteX28" fmla="*/ 1452282 w 2671482"/>
              <a:gd name="connsiteY28" fmla="*/ 430629 h 2402864"/>
              <a:gd name="connsiteX29" fmla="*/ 1524000 w 2671482"/>
              <a:gd name="connsiteY29" fmla="*/ 394770 h 2402864"/>
              <a:gd name="connsiteX30" fmla="*/ 1622611 w 2671482"/>
              <a:gd name="connsiteY30" fmla="*/ 332017 h 2402864"/>
              <a:gd name="connsiteX31" fmla="*/ 1649506 w 2671482"/>
              <a:gd name="connsiteY31" fmla="*/ 323052 h 2402864"/>
              <a:gd name="connsiteX32" fmla="*/ 1676400 w 2671482"/>
              <a:gd name="connsiteY32" fmla="*/ 305123 h 2402864"/>
              <a:gd name="connsiteX33" fmla="*/ 1730188 w 2671482"/>
              <a:gd name="connsiteY33" fmla="*/ 287194 h 2402864"/>
              <a:gd name="connsiteX34" fmla="*/ 1775011 w 2671482"/>
              <a:gd name="connsiteY34" fmla="*/ 260299 h 2402864"/>
              <a:gd name="connsiteX35" fmla="*/ 1801906 w 2671482"/>
              <a:gd name="connsiteY35" fmla="*/ 242370 h 2402864"/>
              <a:gd name="connsiteX36" fmla="*/ 1855694 w 2671482"/>
              <a:gd name="connsiteY36" fmla="*/ 224441 h 2402864"/>
              <a:gd name="connsiteX37" fmla="*/ 1954306 w 2671482"/>
              <a:gd name="connsiteY37" fmla="*/ 188582 h 2402864"/>
              <a:gd name="connsiteX38" fmla="*/ 1999129 w 2671482"/>
              <a:gd name="connsiteY38" fmla="*/ 170652 h 2402864"/>
              <a:gd name="connsiteX39" fmla="*/ 2070847 w 2671482"/>
              <a:gd name="connsiteY39" fmla="*/ 152723 h 2402864"/>
              <a:gd name="connsiteX40" fmla="*/ 2151529 w 2671482"/>
              <a:gd name="connsiteY40" fmla="*/ 125829 h 2402864"/>
              <a:gd name="connsiteX41" fmla="*/ 2178423 w 2671482"/>
              <a:gd name="connsiteY41" fmla="*/ 116864 h 2402864"/>
              <a:gd name="connsiteX42" fmla="*/ 2232211 w 2671482"/>
              <a:gd name="connsiteY42" fmla="*/ 107899 h 2402864"/>
              <a:gd name="connsiteX43" fmla="*/ 2286000 w 2671482"/>
              <a:gd name="connsiteY43" fmla="*/ 89970 h 2402864"/>
              <a:gd name="connsiteX44" fmla="*/ 2321858 w 2671482"/>
              <a:gd name="connsiteY44" fmla="*/ 81005 h 2402864"/>
              <a:gd name="connsiteX45" fmla="*/ 2348753 w 2671482"/>
              <a:gd name="connsiteY45" fmla="*/ 72041 h 2402864"/>
              <a:gd name="connsiteX46" fmla="*/ 2402541 w 2671482"/>
              <a:gd name="connsiteY46" fmla="*/ 63076 h 2402864"/>
              <a:gd name="connsiteX47" fmla="*/ 2456329 w 2671482"/>
              <a:gd name="connsiteY47" fmla="*/ 45147 h 2402864"/>
              <a:gd name="connsiteX48" fmla="*/ 2510117 w 2671482"/>
              <a:gd name="connsiteY48" fmla="*/ 27217 h 2402864"/>
              <a:gd name="connsiteX49" fmla="*/ 2563906 w 2671482"/>
              <a:gd name="connsiteY49" fmla="*/ 9288 h 2402864"/>
              <a:gd name="connsiteX50" fmla="*/ 2671482 w 2671482"/>
              <a:gd name="connsiteY50" fmla="*/ 323 h 2402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671482" h="2402864">
                <a:moveTo>
                  <a:pt x="0" y="2402864"/>
                </a:moveTo>
                <a:cubicBezTo>
                  <a:pt x="5976" y="2349076"/>
                  <a:pt x="8075" y="2294714"/>
                  <a:pt x="17929" y="2241499"/>
                </a:cubicBezTo>
                <a:cubicBezTo>
                  <a:pt x="23091" y="2213624"/>
                  <a:pt x="35023" y="2187418"/>
                  <a:pt x="44823" y="2160817"/>
                </a:cubicBezTo>
                <a:cubicBezTo>
                  <a:pt x="108055" y="1989187"/>
                  <a:pt x="51800" y="2147431"/>
                  <a:pt x="116541" y="1999452"/>
                </a:cubicBezTo>
                <a:cubicBezTo>
                  <a:pt x="162678" y="1893995"/>
                  <a:pt x="121696" y="1959693"/>
                  <a:pt x="179294" y="1856017"/>
                </a:cubicBezTo>
                <a:cubicBezTo>
                  <a:pt x="196218" y="1825554"/>
                  <a:pt x="214473" y="1795834"/>
                  <a:pt x="233082" y="1766370"/>
                </a:cubicBezTo>
                <a:cubicBezTo>
                  <a:pt x="250342" y="1739042"/>
                  <a:pt x="270675" y="1713661"/>
                  <a:pt x="286870" y="1685688"/>
                </a:cubicBezTo>
                <a:cubicBezTo>
                  <a:pt x="303609" y="1656775"/>
                  <a:pt x="314860" y="1624899"/>
                  <a:pt x="331694" y="1596041"/>
                </a:cubicBezTo>
                <a:cubicBezTo>
                  <a:pt x="335953" y="1588740"/>
                  <a:pt x="344835" y="1585076"/>
                  <a:pt x="349623" y="1578111"/>
                </a:cubicBezTo>
                <a:cubicBezTo>
                  <a:pt x="377799" y="1537128"/>
                  <a:pt x="399237" y="1491441"/>
                  <a:pt x="430306" y="1452605"/>
                </a:cubicBezTo>
                <a:cubicBezTo>
                  <a:pt x="442259" y="1437664"/>
                  <a:pt x="454684" y="1423089"/>
                  <a:pt x="466164" y="1407782"/>
                </a:cubicBezTo>
                <a:cubicBezTo>
                  <a:pt x="481588" y="1387217"/>
                  <a:pt x="494710" y="1364924"/>
                  <a:pt x="510988" y="1345029"/>
                </a:cubicBezTo>
                <a:cubicBezTo>
                  <a:pt x="548548" y="1299122"/>
                  <a:pt x="591940" y="1258010"/>
                  <a:pt x="627529" y="1210558"/>
                </a:cubicBezTo>
                <a:cubicBezTo>
                  <a:pt x="645458" y="1186652"/>
                  <a:pt x="662650" y="1162175"/>
                  <a:pt x="681317" y="1138841"/>
                </a:cubicBezTo>
                <a:cubicBezTo>
                  <a:pt x="686597" y="1132241"/>
                  <a:pt x="693746" y="1127328"/>
                  <a:pt x="699247" y="1120911"/>
                </a:cubicBezTo>
                <a:cubicBezTo>
                  <a:pt x="711699" y="1106384"/>
                  <a:pt x="722654" y="1090616"/>
                  <a:pt x="735106" y="1076088"/>
                </a:cubicBezTo>
                <a:cubicBezTo>
                  <a:pt x="740607" y="1069671"/>
                  <a:pt x="747534" y="1064575"/>
                  <a:pt x="753035" y="1058158"/>
                </a:cubicBezTo>
                <a:cubicBezTo>
                  <a:pt x="802721" y="1000191"/>
                  <a:pt x="768978" y="1026613"/>
                  <a:pt x="815788" y="995405"/>
                </a:cubicBezTo>
                <a:cubicBezTo>
                  <a:pt x="824753" y="980464"/>
                  <a:pt x="832555" y="964761"/>
                  <a:pt x="842682" y="950582"/>
                </a:cubicBezTo>
                <a:cubicBezTo>
                  <a:pt x="847595" y="943704"/>
                  <a:pt x="855540" y="939414"/>
                  <a:pt x="860611" y="932652"/>
                </a:cubicBezTo>
                <a:cubicBezTo>
                  <a:pt x="873540" y="915413"/>
                  <a:pt x="882825" y="895541"/>
                  <a:pt x="896470" y="878864"/>
                </a:cubicBezTo>
                <a:cubicBezTo>
                  <a:pt x="909850" y="862510"/>
                  <a:pt x="928094" y="850541"/>
                  <a:pt x="941294" y="834041"/>
                </a:cubicBezTo>
                <a:cubicBezTo>
                  <a:pt x="969075" y="799314"/>
                  <a:pt x="980088" y="782166"/>
                  <a:pt x="1013011" y="753358"/>
                </a:cubicBezTo>
                <a:cubicBezTo>
                  <a:pt x="1089145" y="686740"/>
                  <a:pt x="1005346" y="768285"/>
                  <a:pt x="1093694" y="699570"/>
                </a:cubicBezTo>
                <a:cubicBezTo>
                  <a:pt x="1107037" y="689192"/>
                  <a:pt x="1116470" y="674415"/>
                  <a:pt x="1129553" y="663711"/>
                </a:cubicBezTo>
                <a:cubicBezTo>
                  <a:pt x="1149448" y="647433"/>
                  <a:pt x="1171388" y="633829"/>
                  <a:pt x="1192306" y="618888"/>
                </a:cubicBezTo>
                <a:cubicBezTo>
                  <a:pt x="1225674" y="568835"/>
                  <a:pt x="1194298" y="608430"/>
                  <a:pt x="1264023" y="556135"/>
                </a:cubicBezTo>
                <a:cubicBezTo>
                  <a:pt x="1429599" y="431951"/>
                  <a:pt x="1214147" y="578888"/>
                  <a:pt x="1371600" y="484417"/>
                </a:cubicBezTo>
                <a:cubicBezTo>
                  <a:pt x="1446685" y="439366"/>
                  <a:pt x="1365155" y="474193"/>
                  <a:pt x="1452282" y="430629"/>
                </a:cubicBezTo>
                <a:cubicBezTo>
                  <a:pt x="1541121" y="386210"/>
                  <a:pt x="1387332" y="481740"/>
                  <a:pt x="1524000" y="394770"/>
                </a:cubicBezTo>
                <a:cubicBezTo>
                  <a:pt x="1550053" y="378191"/>
                  <a:pt x="1593460" y="346592"/>
                  <a:pt x="1622611" y="332017"/>
                </a:cubicBezTo>
                <a:cubicBezTo>
                  <a:pt x="1631063" y="327791"/>
                  <a:pt x="1641054" y="327278"/>
                  <a:pt x="1649506" y="323052"/>
                </a:cubicBezTo>
                <a:cubicBezTo>
                  <a:pt x="1659143" y="318234"/>
                  <a:pt x="1666554" y="309499"/>
                  <a:pt x="1676400" y="305123"/>
                </a:cubicBezTo>
                <a:cubicBezTo>
                  <a:pt x="1693670" y="297447"/>
                  <a:pt x="1713982" y="296918"/>
                  <a:pt x="1730188" y="287194"/>
                </a:cubicBezTo>
                <a:cubicBezTo>
                  <a:pt x="1745129" y="278229"/>
                  <a:pt x="1760235" y="269534"/>
                  <a:pt x="1775011" y="260299"/>
                </a:cubicBezTo>
                <a:cubicBezTo>
                  <a:pt x="1784148" y="254589"/>
                  <a:pt x="1792060" y="246746"/>
                  <a:pt x="1801906" y="242370"/>
                </a:cubicBezTo>
                <a:cubicBezTo>
                  <a:pt x="1819176" y="234695"/>
                  <a:pt x="1838147" y="231460"/>
                  <a:pt x="1855694" y="224441"/>
                </a:cubicBezTo>
                <a:cubicBezTo>
                  <a:pt x="1967061" y="179892"/>
                  <a:pt x="1827706" y="234618"/>
                  <a:pt x="1954306" y="188582"/>
                </a:cubicBezTo>
                <a:cubicBezTo>
                  <a:pt x="1969429" y="183083"/>
                  <a:pt x="1983749" y="175384"/>
                  <a:pt x="1999129" y="170652"/>
                </a:cubicBezTo>
                <a:cubicBezTo>
                  <a:pt x="2022681" y="163405"/>
                  <a:pt x="2047470" y="160515"/>
                  <a:pt x="2070847" y="152723"/>
                </a:cubicBezTo>
                <a:lnTo>
                  <a:pt x="2151529" y="125829"/>
                </a:lnTo>
                <a:cubicBezTo>
                  <a:pt x="2160494" y="122841"/>
                  <a:pt x="2169102" y="118418"/>
                  <a:pt x="2178423" y="116864"/>
                </a:cubicBezTo>
                <a:cubicBezTo>
                  <a:pt x="2196352" y="113876"/>
                  <a:pt x="2214577" y="112307"/>
                  <a:pt x="2232211" y="107899"/>
                </a:cubicBezTo>
                <a:cubicBezTo>
                  <a:pt x="2250546" y="103315"/>
                  <a:pt x="2267665" y="94554"/>
                  <a:pt x="2286000" y="89970"/>
                </a:cubicBezTo>
                <a:cubicBezTo>
                  <a:pt x="2297953" y="86982"/>
                  <a:pt x="2310011" y="84390"/>
                  <a:pt x="2321858" y="81005"/>
                </a:cubicBezTo>
                <a:cubicBezTo>
                  <a:pt x="2330944" y="78409"/>
                  <a:pt x="2339528" y="74091"/>
                  <a:pt x="2348753" y="72041"/>
                </a:cubicBezTo>
                <a:cubicBezTo>
                  <a:pt x="2366497" y="68098"/>
                  <a:pt x="2384907" y="67484"/>
                  <a:pt x="2402541" y="63076"/>
                </a:cubicBezTo>
                <a:cubicBezTo>
                  <a:pt x="2420876" y="58492"/>
                  <a:pt x="2438400" y="51123"/>
                  <a:pt x="2456329" y="45147"/>
                </a:cubicBezTo>
                <a:lnTo>
                  <a:pt x="2510117" y="27217"/>
                </a:lnTo>
                <a:cubicBezTo>
                  <a:pt x="2510128" y="27213"/>
                  <a:pt x="2563895" y="9290"/>
                  <a:pt x="2563906" y="9288"/>
                </a:cubicBezTo>
                <a:cubicBezTo>
                  <a:pt x="2635379" y="-2625"/>
                  <a:pt x="2599517" y="323"/>
                  <a:pt x="2671482" y="32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761777" y="1316737"/>
            <a:ext cx="4383444" cy="35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Bull        steepening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67593" y="2181762"/>
            <a:ext cx="2579721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채권가격 기준으로 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채권상승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)</a:t>
            </a:r>
          </a:p>
          <a:p>
            <a:pPr>
              <a:defRPr/>
            </a:pP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금리와 채권가격은 역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)</a:t>
            </a:r>
          </a:p>
        </p:txBody>
      </p:sp>
      <p:cxnSp>
        <p:nvCxnSpPr>
          <p:cNvPr id="38" name="직선 화살표 연결선 37"/>
          <p:cNvCxnSpPr>
            <a:cxnSpLocks/>
          </p:cNvCxnSpPr>
          <p:nvPr/>
        </p:nvCxnSpPr>
        <p:spPr>
          <a:xfrm flipV="1">
            <a:off x="6844937" y="1718453"/>
            <a:ext cx="148049" cy="388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684022" y="1287579"/>
            <a:ext cx="699795" cy="3693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0" name="직선 화살표 연결선 39"/>
          <p:cNvCxnSpPr>
            <a:cxnSpLocks/>
          </p:cNvCxnSpPr>
          <p:nvPr/>
        </p:nvCxnSpPr>
        <p:spPr>
          <a:xfrm flipH="1" flipV="1">
            <a:off x="8637619" y="1718453"/>
            <a:ext cx="715388" cy="6067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637619" y="2404329"/>
            <a:ext cx="146762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곡선의 기울기</a:t>
            </a:r>
          </a:p>
        </p:txBody>
      </p:sp>
      <p:sp>
        <p:nvSpPr>
          <p:cNvPr id="42" name="타원 41"/>
          <p:cNvSpPr/>
          <p:nvPr/>
        </p:nvSpPr>
        <p:spPr>
          <a:xfrm>
            <a:off x="7714276" y="1365334"/>
            <a:ext cx="1467627" cy="3401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890199" y="5202988"/>
            <a:ext cx="5540052" cy="367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금리경로에 의해 향후 장기금리 하락에 영향을 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8E7BAB-BA39-4FD9-921E-05CA22A51A6C}"/>
              </a:ext>
            </a:extLst>
          </p:cNvPr>
          <p:cNvSpPr/>
          <p:nvPr/>
        </p:nvSpPr>
        <p:spPr>
          <a:xfrm>
            <a:off x="326571" y="725714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774442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4. </a:t>
            </a:r>
            <a:r>
              <a:rPr lang="ko-KR" altLang="en-US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장단기 금리차  </a:t>
            </a: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- Bear Steepening</a:t>
            </a:r>
            <a:endParaRPr lang="en-US" altLang="ko-KR" sz="4000" kern="0" dirty="0">
              <a:solidFill>
                <a:prstClr val="whit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1488140" y="2106706"/>
            <a:ext cx="8965" cy="2572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497105" y="4679577"/>
            <a:ext cx="4132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68188" y="2259106"/>
            <a:ext cx="3496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채</a:t>
            </a:r>
          </a:p>
          <a:p>
            <a:pPr lvl="0"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권</a:t>
            </a:r>
          </a:p>
          <a:p>
            <a:pPr lvl="0"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수</a:t>
            </a:r>
          </a:p>
          <a:p>
            <a:pPr lvl="0">
              <a:defRPr/>
            </a:pPr>
            <a:r>
              <a:rPr lang="ko-KR" altLang="en-US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익</a:t>
            </a:r>
            <a:endParaRPr lang="ko-KR" altLang="en-US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lvl="0">
              <a:defRPr/>
            </a:pPr>
            <a:r>
              <a:rPr lang="ko-KR" altLang="en-US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률</a:t>
            </a:r>
            <a:endParaRPr lang="ko-KR" altLang="en-US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6164" y="4863619"/>
            <a:ext cx="1954305" cy="367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잔존만기</a:t>
            </a:r>
          </a:p>
        </p:txBody>
      </p:sp>
      <p:sp>
        <p:nvSpPr>
          <p:cNvPr id="10" name="자유형 9"/>
          <p:cNvSpPr/>
          <p:nvPr/>
        </p:nvSpPr>
        <p:spPr>
          <a:xfrm>
            <a:off x="2357718" y="1527175"/>
            <a:ext cx="2622885" cy="2704165"/>
          </a:xfrm>
          <a:custGeom>
            <a:avLst/>
            <a:gdLst>
              <a:gd name="connsiteX0" fmla="*/ 0 w 2671482"/>
              <a:gd name="connsiteY0" fmla="*/ 2402864 h 2402864"/>
              <a:gd name="connsiteX1" fmla="*/ 17929 w 2671482"/>
              <a:gd name="connsiteY1" fmla="*/ 2241499 h 2402864"/>
              <a:gd name="connsiteX2" fmla="*/ 44823 w 2671482"/>
              <a:gd name="connsiteY2" fmla="*/ 2160817 h 2402864"/>
              <a:gd name="connsiteX3" fmla="*/ 116541 w 2671482"/>
              <a:gd name="connsiteY3" fmla="*/ 1999452 h 2402864"/>
              <a:gd name="connsiteX4" fmla="*/ 179294 w 2671482"/>
              <a:gd name="connsiteY4" fmla="*/ 1856017 h 2402864"/>
              <a:gd name="connsiteX5" fmla="*/ 233082 w 2671482"/>
              <a:gd name="connsiteY5" fmla="*/ 1766370 h 2402864"/>
              <a:gd name="connsiteX6" fmla="*/ 286870 w 2671482"/>
              <a:gd name="connsiteY6" fmla="*/ 1685688 h 2402864"/>
              <a:gd name="connsiteX7" fmla="*/ 331694 w 2671482"/>
              <a:gd name="connsiteY7" fmla="*/ 1596041 h 2402864"/>
              <a:gd name="connsiteX8" fmla="*/ 349623 w 2671482"/>
              <a:gd name="connsiteY8" fmla="*/ 1578111 h 2402864"/>
              <a:gd name="connsiteX9" fmla="*/ 430306 w 2671482"/>
              <a:gd name="connsiteY9" fmla="*/ 1452605 h 2402864"/>
              <a:gd name="connsiteX10" fmla="*/ 466164 w 2671482"/>
              <a:gd name="connsiteY10" fmla="*/ 1407782 h 2402864"/>
              <a:gd name="connsiteX11" fmla="*/ 510988 w 2671482"/>
              <a:gd name="connsiteY11" fmla="*/ 1345029 h 2402864"/>
              <a:gd name="connsiteX12" fmla="*/ 627529 w 2671482"/>
              <a:gd name="connsiteY12" fmla="*/ 1210558 h 2402864"/>
              <a:gd name="connsiteX13" fmla="*/ 681317 w 2671482"/>
              <a:gd name="connsiteY13" fmla="*/ 1138841 h 2402864"/>
              <a:gd name="connsiteX14" fmla="*/ 699247 w 2671482"/>
              <a:gd name="connsiteY14" fmla="*/ 1120911 h 2402864"/>
              <a:gd name="connsiteX15" fmla="*/ 735106 w 2671482"/>
              <a:gd name="connsiteY15" fmla="*/ 1076088 h 2402864"/>
              <a:gd name="connsiteX16" fmla="*/ 753035 w 2671482"/>
              <a:gd name="connsiteY16" fmla="*/ 1058158 h 2402864"/>
              <a:gd name="connsiteX17" fmla="*/ 815788 w 2671482"/>
              <a:gd name="connsiteY17" fmla="*/ 995405 h 2402864"/>
              <a:gd name="connsiteX18" fmla="*/ 842682 w 2671482"/>
              <a:gd name="connsiteY18" fmla="*/ 950582 h 2402864"/>
              <a:gd name="connsiteX19" fmla="*/ 860611 w 2671482"/>
              <a:gd name="connsiteY19" fmla="*/ 932652 h 2402864"/>
              <a:gd name="connsiteX20" fmla="*/ 896470 w 2671482"/>
              <a:gd name="connsiteY20" fmla="*/ 878864 h 2402864"/>
              <a:gd name="connsiteX21" fmla="*/ 941294 w 2671482"/>
              <a:gd name="connsiteY21" fmla="*/ 834041 h 2402864"/>
              <a:gd name="connsiteX22" fmla="*/ 1013011 w 2671482"/>
              <a:gd name="connsiteY22" fmla="*/ 753358 h 2402864"/>
              <a:gd name="connsiteX23" fmla="*/ 1093694 w 2671482"/>
              <a:gd name="connsiteY23" fmla="*/ 699570 h 2402864"/>
              <a:gd name="connsiteX24" fmla="*/ 1129553 w 2671482"/>
              <a:gd name="connsiteY24" fmla="*/ 663711 h 2402864"/>
              <a:gd name="connsiteX25" fmla="*/ 1192306 w 2671482"/>
              <a:gd name="connsiteY25" fmla="*/ 618888 h 2402864"/>
              <a:gd name="connsiteX26" fmla="*/ 1264023 w 2671482"/>
              <a:gd name="connsiteY26" fmla="*/ 556135 h 2402864"/>
              <a:gd name="connsiteX27" fmla="*/ 1371600 w 2671482"/>
              <a:gd name="connsiteY27" fmla="*/ 484417 h 2402864"/>
              <a:gd name="connsiteX28" fmla="*/ 1452282 w 2671482"/>
              <a:gd name="connsiteY28" fmla="*/ 430629 h 2402864"/>
              <a:gd name="connsiteX29" fmla="*/ 1524000 w 2671482"/>
              <a:gd name="connsiteY29" fmla="*/ 394770 h 2402864"/>
              <a:gd name="connsiteX30" fmla="*/ 1622611 w 2671482"/>
              <a:gd name="connsiteY30" fmla="*/ 332017 h 2402864"/>
              <a:gd name="connsiteX31" fmla="*/ 1649506 w 2671482"/>
              <a:gd name="connsiteY31" fmla="*/ 323052 h 2402864"/>
              <a:gd name="connsiteX32" fmla="*/ 1676400 w 2671482"/>
              <a:gd name="connsiteY32" fmla="*/ 305123 h 2402864"/>
              <a:gd name="connsiteX33" fmla="*/ 1730188 w 2671482"/>
              <a:gd name="connsiteY33" fmla="*/ 287194 h 2402864"/>
              <a:gd name="connsiteX34" fmla="*/ 1775011 w 2671482"/>
              <a:gd name="connsiteY34" fmla="*/ 260299 h 2402864"/>
              <a:gd name="connsiteX35" fmla="*/ 1801906 w 2671482"/>
              <a:gd name="connsiteY35" fmla="*/ 242370 h 2402864"/>
              <a:gd name="connsiteX36" fmla="*/ 1855694 w 2671482"/>
              <a:gd name="connsiteY36" fmla="*/ 224441 h 2402864"/>
              <a:gd name="connsiteX37" fmla="*/ 1954306 w 2671482"/>
              <a:gd name="connsiteY37" fmla="*/ 188582 h 2402864"/>
              <a:gd name="connsiteX38" fmla="*/ 1999129 w 2671482"/>
              <a:gd name="connsiteY38" fmla="*/ 170652 h 2402864"/>
              <a:gd name="connsiteX39" fmla="*/ 2070847 w 2671482"/>
              <a:gd name="connsiteY39" fmla="*/ 152723 h 2402864"/>
              <a:gd name="connsiteX40" fmla="*/ 2151529 w 2671482"/>
              <a:gd name="connsiteY40" fmla="*/ 125829 h 2402864"/>
              <a:gd name="connsiteX41" fmla="*/ 2178423 w 2671482"/>
              <a:gd name="connsiteY41" fmla="*/ 116864 h 2402864"/>
              <a:gd name="connsiteX42" fmla="*/ 2232211 w 2671482"/>
              <a:gd name="connsiteY42" fmla="*/ 107899 h 2402864"/>
              <a:gd name="connsiteX43" fmla="*/ 2286000 w 2671482"/>
              <a:gd name="connsiteY43" fmla="*/ 89970 h 2402864"/>
              <a:gd name="connsiteX44" fmla="*/ 2321858 w 2671482"/>
              <a:gd name="connsiteY44" fmla="*/ 81005 h 2402864"/>
              <a:gd name="connsiteX45" fmla="*/ 2348753 w 2671482"/>
              <a:gd name="connsiteY45" fmla="*/ 72041 h 2402864"/>
              <a:gd name="connsiteX46" fmla="*/ 2402541 w 2671482"/>
              <a:gd name="connsiteY46" fmla="*/ 63076 h 2402864"/>
              <a:gd name="connsiteX47" fmla="*/ 2456329 w 2671482"/>
              <a:gd name="connsiteY47" fmla="*/ 45147 h 2402864"/>
              <a:gd name="connsiteX48" fmla="*/ 2510117 w 2671482"/>
              <a:gd name="connsiteY48" fmla="*/ 27217 h 2402864"/>
              <a:gd name="connsiteX49" fmla="*/ 2563906 w 2671482"/>
              <a:gd name="connsiteY49" fmla="*/ 9288 h 2402864"/>
              <a:gd name="connsiteX50" fmla="*/ 2671482 w 2671482"/>
              <a:gd name="connsiteY50" fmla="*/ 323 h 2402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671482" h="2402864">
                <a:moveTo>
                  <a:pt x="0" y="2402864"/>
                </a:moveTo>
                <a:cubicBezTo>
                  <a:pt x="5976" y="2349076"/>
                  <a:pt x="8075" y="2294714"/>
                  <a:pt x="17929" y="2241499"/>
                </a:cubicBezTo>
                <a:cubicBezTo>
                  <a:pt x="23091" y="2213624"/>
                  <a:pt x="35023" y="2187418"/>
                  <a:pt x="44823" y="2160817"/>
                </a:cubicBezTo>
                <a:cubicBezTo>
                  <a:pt x="108055" y="1989187"/>
                  <a:pt x="51800" y="2147431"/>
                  <a:pt x="116541" y="1999452"/>
                </a:cubicBezTo>
                <a:cubicBezTo>
                  <a:pt x="162678" y="1893995"/>
                  <a:pt x="121696" y="1959693"/>
                  <a:pt x="179294" y="1856017"/>
                </a:cubicBezTo>
                <a:cubicBezTo>
                  <a:pt x="196218" y="1825554"/>
                  <a:pt x="214473" y="1795834"/>
                  <a:pt x="233082" y="1766370"/>
                </a:cubicBezTo>
                <a:cubicBezTo>
                  <a:pt x="250342" y="1739042"/>
                  <a:pt x="270675" y="1713661"/>
                  <a:pt x="286870" y="1685688"/>
                </a:cubicBezTo>
                <a:cubicBezTo>
                  <a:pt x="303609" y="1656775"/>
                  <a:pt x="314860" y="1624899"/>
                  <a:pt x="331694" y="1596041"/>
                </a:cubicBezTo>
                <a:cubicBezTo>
                  <a:pt x="335953" y="1588740"/>
                  <a:pt x="344835" y="1585076"/>
                  <a:pt x="349623" y="1578111"/>
                </a:cubicBezTo>
                <a:cubicBezTo>
                  <a:pt x="377799" y="1537128"/>
                  <a:pt x="399237" y="1491441"/>
                  <a:pt x="430306" y="1452605"/>
                </a:cubicBezTo>
                <a:cubicBezTo>
                  <a:pt x="442259" y="1437664"/>
                  <a:pt x="454684" y="1423089"/>
                  <a:pt x="466164" y="1407782"/>
                </a:cubicBezTo>
                <a:cubicBezTo>
                  <a:pt x="481588" y="1387217"/>
                  <a:pt x="494710" y="1364924"/>
                  <a:pt x="510988" y="1345029"/>
                </a:cubicBezTo>
                <a:cubicBezTo>
                  <a:pt x="548548" y="1299122"/>
                  <a:pt x="591940" y="1258010"/>
                  <a:pt x="627529" y="1210558"/>
                </a:cubicBezTo>
                <a:cubicBezTo>
                  <a:pt x="645458" y="1186652"/>
                  <a:pt x="662650" y="1162175"/>
                  <a:pt x="681317" y="1138841"/>
                </a:cubicBezTo>
                <a:cubicBezTo>
                  <a:pt x="686597" y="1132241"/>
                  <a:pt x="693746" y="1127328"/>
                  <a:pt x="699247" y="1120911"/>
                </a:cubicBezTo>
                <a:cubicBezTo>
                  <a:pt x="711699" y="1106384"/>
                  <a:pt x="722654" y="1090616"/>
                  <a:pt x="735106" y="1076088"/>
                </a:cubicBezTo>
                <a:cubicBezTo>
                  <a:pt x="740607" y="1069671"/>
                  <a:pt x="747534" y="1064575"/>
                  <a:pt x="753035" y="1058158"/>
                </a:cubicBezTo>
                <a:cubicBezTo>
                  <a:pt x="802721" y="1000191"/>
                  <a:pt x="768978" y="1026613"/>
                  <a:pt x="815788" y="995405"/>
                </a:cubicBezTo>
                <a:cubicBezTo>
                  <a:pt x="824753" y="980464"/>
                  <a:pt x="832555" y="964761"/>
                  <a:pt x="842682" y="950582"/>
                </a:cubicBezTo>
                <a:cubicBezTo>
                  <a:pt x="847595" y="943704"/>
                  <a:pt x="855540" y="939414"/>
                  <a:pt x="860611" y="932652"/>
                </a:cubicBezTo>
                <a:cubicBezTo>
                  <a:pt x="873540" y="915413"/>
                  <a:pt x="882825" y="895541"/>
                  <a:pt x="896470" y="878864"/>
                </a:cubicBezTo>
                <a:cubicBezTo>
                  <a:pt x="909850" y="862510"/>
                  <a:pt x="928094" y="850541"/>
                  <a:pt x="941294" y="834041"/>
                </a:cubicBezTo>
                <a:cubicBezTo>
                  <a:pt x="969075" y="799314"/>
                  <a:pt x="980088" y="782166"/>
                  <a:pt x="1013011" y="753358"/>
                </a:cubicBezTo>
                <a:cubicBezTo>
                  <a:pt x="1089145" y="686740"/>
                  <a:pt x="1005346" y="768285"/>
                  <a:pt x="1093694" y="699570"/>
                </a:cubicBezTo>
                <a:cubicBezTo>
                  <a:pt x="1107037" y="689192"/>
                  <a:pt x="1116470" y="674415"/>
                  <a:pt x="1129553" y="663711"/>
                </a:cubicBezTo>
                <a:cubicBezTo>
                  <a:pt x="1149448" y="647433"/>
                  <a:pt x="1171388" y="633829"/>
                  <a:pt x="1192306" y="618888"/>
                </a:cubicBezTo>
                <a:cubicBezTo>
                  <a:pt x="1225674" y="568835"/>
                  <a:pt x="1194298" y="608430"/>
                  <a:pt x="1264023" y="556135"/>
                </a:cubicBezTo>
                <a:cubicBezTo>
                  <a:pt x="1429599" y="431951"/>
                  <a:pt x="1214147" y="578888"/>
                  <a:pt x="1371600" y="484417"/>
                </a:cubicBezTo>
                <a:cubicBezTo>
                  <a:pt x="1446685" y="439366"/>
                  <a:pt x="1365155" y="474193"/>
                  <a:pt x="1452282" y="430629"/>
                </a:cubicBezTo>
                <a:cubicBezTo>
                  <a:pt x="1541121" y="386210"/>
                  <a:pt x="1387332" y="481740"/>
                  <a:pt x="1524000" y="394770"/>
                </a:cubicBezTo>
                <a:cubicBezTo>
                  <a:pt x="1550053" y="378191"/>
                  <a:pt x="1593460" y="346592"/>
                  <a:pt x="1622611" y="332017"/>
                </a:cubicBezTo>
                <a:cubicBezTo>
                  <a:pt x="1631063" y="327791"/>
                  <a:pt x="1641054" y="327278"/>
                  <a:pt x="1649506" y="323052"/>
                </a:cubicBezTo>
                <a:cubicBezTo>
                  <a:pt x="1659143" y="318234"/>
                  <a:pt x="1666554" y="309499"/>
                  <a:pt x="1676400" y="305123"/>
                </a:cubicBezTo>
                <a:cubicBezTo>
                  <a:pt x="1693670" y="297447"/>
                  <a:pt x="1713982" y="296918"/>
                  <a:pt x="1730188" y="287194"/>
                </a:cubicBezTo>
                <a:cubicBezTo>
                  <a:pt x="1745129" y="278229"/>
                  <a:pt x="1760235" y="269534"/>
                  <a:pt x="1775011" y="260299"/>
                </a:cubicBezTo>
                <a:cubicBezTo>
                  <a:pt x="1784148" y="254589"/>
                  <a:pt x="1792060" y="246746"/>
                  <a:pt x="1801906" y="242370"/>
                </a:cubicBezTo>
                <a:cubicBezTo>
                  <a:pt x="1819176" y="234695"/>
                  <a:pt x="1838147" y="231460"/>
                  <a:pt x="1855694" y="224441"/>
                </a:cubicBezTo>
                <a:cubicBezTo>
                  <a:pt x="1967061" y="179892"/>
                  <a:pt x="1827706" y="234618"/>
                  <a:pt x="1954306" y="188582"/>
                </a:cubicBezTo>
                <a:cubicBezTo>
                  <a:pt x="1969429" y="183083"/>
                  <a:pt x="1983749" y="175384"/>
                  <a:pt x="1999129" y="170652"/>
                </a:cubicBezTo>
                <a:cubicBezTo>
                  <a:pt x="2022681" y="163405"/>
                  <a:pt x="2047470" y="160515"/>
                  <a:pt x="2070847" y="152723"/>
                </a:cubicBezTo>
                <a:lnTo>
                  <a:pt x="2151529" y="125829"/>
                </a:lnTo>
                <a:cubicBezTo>
                  <a:pt x="2160494" y="122841"/>
                  <a:pt x="2169102" y="118418"/>
                  <a:pt x="2178423" y="116864"/>
                </a:cubicBezTo>
                <a:cubicBezTo>
                  <a:pt x="2196352" y="113876"/>
                  <a:pt x="2214577" y="112307"/>
                  <a:pt x="2232211" y="107899"/>
                </a:cubicBezTo>
                <a:cubicBezTo>
                  <a:pt x="2250546" y="103315"/>
                  <a:pt x="2267665" y="94554"/>
                  <a:pt x="2286000" y="89970"/>
                </a:cubicBezTo>
                <a:cubicBezTo>
                  <a:pt x="2297953" y="86982"/>
                  <a:pt x="2310011" y="84390"/>
                  <a:pt x="2321858" y="81005"/>
                </a:cubicBezTo>
                <a:cubicBezTo>
                  <a:pt x="2330944" y="78409"/>
                  <a:pt x="2339528" y="74091"/>
                  <a:pt x="2348753" y="72041"/>
                </a:cubicBezTo>
                <a:cubicBezTo>
                  <a:pt x="2366497" y="68098"/>
                  <a:pt x="2384907" y="67484"/>
                  <a:pt x="2402541" y="63076"/>
                </a:cubicBezTo>
                <a:cubicBezTo>
                  <a:pt x="2420876" y="58492"/>
                  <a:pt x="2438400" y="51123"/>
                  <a:pt x="2456329" y="45147"/>
                </a:cubicBezTo>
                <a:lnTo>
                  <a:pt x="2510117" y="27217"/>
                </a:lnTo>
                <a:cubicBezTo>
                  <a:pt x="2510128" y="27213"/>
                  <a:pt x="2563895" y="9290"/>
                  <a:pt x="2563906" y="9288"/>
                </a:cubicBezTo>
                <a:cubicBezTo>
                  <a:pt x="2635379" y="-2625"/>
                  <a:pt x="2599517" y="323"/>
                  <a:pt x="2671482" y="32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671917" y="5415213"/>
            <a:ext cx="378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Bull Steepening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66652" y="3709457"/>
            <a:ext cx="51539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When?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장기금리가 단기금리보다 빨리 오를 때</a:t>
            </a:r>
          </a:p>
          <a:p>
            <a:pPr lvl="0">
              <a:defRPr/>
            </a:pPr>
            <a:endParaRPr lang="ko-KR" altLang="en-US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lvl="0"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장기금리가 오르는 이유는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?</a:t>
            </a:r>
          </a:p>
          <a:p>
            <a:pPr lvl="0">
              <a:defRPr/>
            </a:pP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1.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인플레이션에 대한 기대감</a:t>
            </a:r>
          </a:p>
          <a:p>
            <a:pPr lvl="0">
              <a:defRPr/>
            </a:pP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2.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투자자금에 대한 수요 확대 시</a:t>
            </a:r>
          </a:p>
          <a:p>
            <a:pPr lvl="0">
              <a:defRPr/>
            </a:pP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3.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경제성장이 두드러질 때</a:t>
            </a:r>
          </a:p>
          <a:p>
            <a:pPr lvl="0">
              <a:defRPr/>
            </a:pP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4.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국가적으로 대규모 프로젝트 할 때 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-&gt;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대규모 채권 발행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83489" y="1347735"/>
            <a:ext cx="4383444" cy="35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Bear      steepening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05958" y="2343245"/>
            <a:ext cx="2066421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채권가격 하락</a:t>
            </a:r>
          </a:p>
          <a:p>
            <a:pPr>
              <a:defRPr/>
            </a:pP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금리와 채권가격은 역</a:t>
            </a:r>
            <a:r>
              <a:rPr lang="en-US" altLang="ko-KR" dirty="0"/>
              <a:t>)</a:t>
            </a:r>
          </a:p>
        </p:txBody>
      </p:sp>
      <p:cxnSp>
        <p:nvCxnSpPr>
          <p:cNvPr id="38" name="직선 화살표 연결선 37"/>
          <p:cNvCxnSpPr>
            <a:cxnSpLocks/>
          </p:cNvCxnSpPr>
          <p:nvPr/>
        </p:nvCxnSpPr>
        <p:spPr>
          <a:xfrm flipV="1">
            <a:off x="7033923" y="1799949"/>
            <a:ext cx="292759" cy="523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7037575" y="1344376"/>
            <a:ext cx="753603" cy="3693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0" name="직선 화살표 연결선 39"/>
          <p:cNvCxnSpPr>
            <a:cxnSpLocks/>
          </p:cNvCxnSpPr>
          <p:nvPr/>
        </p:nvCxnSpPr>
        <p:spPr>
          <a:xfrm flipH="1" flipV="1">
            <a:off x="8733298" y="1763506"/>
            <a:ext cx="346010" cy="6831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458581" y="2560455"/>
            <a:ext cx="142379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곡선의 기울기</a:t>
            </a:r>
          </a:p>
        </p:txBody>
      </p:sp>
      <p:sp>
        <p:nvSpPr>
          <p:cNvPr id="42" name="타원 41"/>
          <p:cNvSpPr/>
          <p:nvPr/>
        </p:nvSpPr>
        <p:spPr>
          <a:xfrm>
            <a:off x="7909637" y="1386613"/>
            <a:ext cx="1467627" cy="3401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자유형 9"/>
          <p:cNvSpPr/>
          <p:nvPr/>
        </p:nvSpPr>
        <p:spPr>
          <a:xfrm>
            <a:off x="2422643" y="2486285"/>
            <a:ext cx="2690920" cy="1712787"/>
          </a:xfrm>
          <a:custGeom>
            <a:avLst/>
            <a:gdLst>
              <a:gd name="connsiteX0" fmla="*/ 0 w 2671482"/>
              <a:gd name="connsiteY0" fmla="*/ 2402864 h 2402864"/>
              <a:gd name="connsiteX1" fmla="*/ 17929 w 2671482"/>
              <a:gd name="connsiteY1" fmla="*/ 2241499 h 2402864"/>
              <a:gd name="connsiteX2" fmla="*/ 44823 w 2671482"/>
              <a:gd name="connsiteY2" fmla="*/ 2160817 h 2402864"/>
              <a:gd name="connsiteX3" fmla="*/ 116541 w 2671482"/>
              <a:gd name="connsiteY3" fmla="*/ 1999452 h 2402864"/>
              <a:gd name="connsiteX4" fmla="*/ 179294 w 2671482"/>
              <a:gd name="connsiteY4" fmla="*/ 1856017 h 2402864"/>
              <a:gd name="connsiteX5" fmla="*/ 233082 w 2671482"/>
              <a:gd name="connsiteY5" fmla="*/ 1766370 h 2402864"/>
              <a:gd name="connsiteX6" fmla="*/ 286870 w 2671482"/>
              <a:gd name="connsiteY6" fmla="*/ 1685688 h 2402864"/>
              <a:gd name="connsiteX7" fmla="*/ 331694 w 2671482"/>
              <a:gd name="connsiteY7" fmla="*/ 1596041 h 2402864"/>
              <a:gd name="connsiteX8" fmla="*/ 349623 w 2671482"/>
              <a:gd name="connsiteY8" fmla="*/ 1578111 h 2402864"/>
              <a:gd name="connsiteX9" fmla="*/ 430306 w 2671482"/>
              <a:gd name="connsiteY9" fmla="*/ 1452605 h 2402864"/>
              <a:gd name="connsiteX10" fmla="*/ 466164 w 2671482"/>
              <a:gd name="connsiteY10" fmla="*/ 1407782 h 2402864"/>
              <a:gd name="connsiteX11" fmla="*/ 510988 w 2671482"/>
              <a:gd name="connsiteY11" fmla="*/ 1345029 h 2402864"/>
              <a:gd name="connsiteX12" fmla="*/ 627529 w 2671482"/>
              <a:gd name="connsiteY12" fmla="*/ 1210558 h 2402864"/>
              <a:gd name="connsiteX13" fmla="*/ 681317 w 2671482"/>
              <a:gd name="connsiteY13" fmla="*/ 1138841 h 2402864"/>
              <a:gd name="connsiteX14" fmla="*/ 699247 w 2671482"/>
              <a:gd name="connsiteY14" fmla="*/ 1120911 h 2402864"/>
              <a:gd name="connsiteX15" fmla="*/ 735106 w 2671482"/>
              <a:gd name="connsiteY15" fmla="*/ 1076088 h 2402864"/>
              <a:gd name="connsiteX16" fmla="*/ 753035 w 2671482"/>
              <a:gd name="connsiteY16" fmla="*/ 1058158 h 2402864"/>
              <a:gd name="connsiteX17" fmla="*/ 815788 w 2671482"/>
              <a:gd name="connsiteY17" fmla="*/ 995405 h 2402864"/>
              <a:gd name="connsiteX18" fmla="*/ 842682 w 2671482"/>
              <a:gd name="connsiteY18" fmla="*/ 950582 h 2402864"/>
              <a:gd name="connsiteX19" fmla="*/ 860611 w 2671482"/>
              <a:gd name="connsiteY19" fmla="*/ 932652 h 2402864"/>
              <a:gd name="connsiteX20" fmla="*/ 896470 w 2671482"/>
              <a:gd name="connsiteY20" fmla="*/ 878864 h 2402864"/>
              <a:gd name="connsiteX21" fmla="*/ 941294 w 2671482"/>
              <a:gd name="connsiteY21" fmla="*/ 834041 h 2402864"/>
              <a:gd name="connsiteX22" fmla="*/ 1013011 w 2671482"/>
              <a:gd name="connsiteY22" fmla="*/ 753358 h 2402864"/>
              <a:gd name="connsiteX23" fmla="*/ 1093694 w 2671482"/>
              <a:gd name="connsiteY23" fmla="*/ 699570 h 2402864"/>
              <a:gd name="connsiteX24" fmla="*/ 1129553 w 2671482"/>
              <a:gd name="connsiteY24" fmla="*/ 663711 h 2402864"/>
              <a:gd name="connsiteX25" fmla="*/ 1192306 w 2671482"/>
              <a:gd name="connsiteY25" fmla="*/ 618888 h 2402864"/>
              <a:gd name="connsiteX26" fmla="*/ 1264023 w 2671482"/>
              <a:gd name="connsiteY26" fmla="*/ 556135 h 2402864"/>
              <a:gd name="connsiteX27" fmla="*/ 1371600 w 2671482"/>
              <a:gd name="connsiteY27" fmla="*/ 484417 h 2402864"/>
              <a:gd name="connsiteX28" fmla="*/ 1452282 w 2671482"/>
              <a:gd name="connsiteY28" fmla="*/ 430629 h 2402864"/>
              <a:gd name="connsiteX29" fmla="*/ 1524000 w 2671482"/>
              <a:gd name="connsiteY29" fmla="*/ 394770 h 2402864"/>
              <a:gd name="connsiteX30" fmla="*/ 1622611 w 2671482"/>
              <a:gd name="connsiteY30" fmla="*/ 332017 h 2402864"/>
              <a:gd name="connsiteX31" fmla="*/ 1649506 w 2671482"/>
              <a:gd name="connsiteY31" fmla="*/ 323052 h 2402864"/>
              <a:gd name="connsiteX32" fmla="*/ 1676400 w 2671482"/>
              <a:gd name="connsiteY32" fmla="*/ 305123 h 2402864"/>
              <a:gd name="connsiteX33" fmla="*/ 1730188 w 2671482"/>
              <a:gd name="connsiteY33" fmla="*/ 287194 h 2402864"/>
              <a:gd name="connsiteX34" fmla="*/ 1775011 w 2671482"/>
              <a:gd name="connsiteY34" fmla="*/ 260299 h 2402864"/>
              <a:gd name="connsiteX35" fmla="*/ 1801906 w 2671482"/>
              <a:gd name="connsiteY35" fmla="*/ 242370 h 2402864"/>
              <a:gd name="connsiteX36" fmla="*/ 1855694 w 2671482"/>
              <a:gd name="connsiteY36" fmla="*/ 224441 h 2402864"/>
              <a:gd name="connsiteX37" fmla="*/ 1954306 w 2671482"/>
              <a:gd name="connsiteY37" fmla="*/ 188582 h 2402864"/>
              <a:gd name="connsiteX38" fmla="*/ 1999129 w 2671482"/>
              <a:gd name="connsiteY38" fmla="*/ 170652 h 2402864"/>
              <a:gd name="connsiteX39" fmla="*/ 2070847 w 2671482"/>
              <a:gd name="connsiteY39" fmla="*/ 152723 h 2402864"/>
              <a:gd name="connsiteX40" fmla="*/ 2151529 w 2671482"/>
              <a:gd name="connsiteY40" fmla="*/ 125829 h 2402864"/>
              <a:gd name="connsiteX41" fmla="*/ 2178423 w 2671482"/>
              <a:gd name="connsiteY41" fmla="*/ 116864 h 2402864"/>
              <a:gd name="connsiteX42" fmla="*/ 2232211 w 2671482"/>
              <a:gd name="connsiteY42" fmla="*/ 107899 h 2402864"/>
              <a:gd name="connsiteX43" fmla="*/ 2286000 w 2671482"/>
              <a:gd name="connsiteY43" fmla="*/ 89970 h 2402864"/>
              <a:gd name="connsiteX44" fmla="*/ 2321858 w 2671482"/>
              <a:gd name="connsiteY44" fmla="*/ 81005 h 2402864"/>
              <a:gd name="connsiteX45" fmla="*/ 2348753 w 2671482"/>
              <a:gd name="connsiteY45" fmla="*/ 72041 h 2402864"/>
              <a:gd name="connsiteX46" fmla="*/ 2402541 w 2671482"/>
              <a:gd name="connsiteY46" fmla="*/ 63076 h 2402864"/>
              <a:gd name="connsiteX47" fmla="*/ 2456329 w 2671482"/>
              <a:gd name="connsiteY47" fmla="*/ 45147 h 2402864"/>
              <a:gd name="connsiteX48" fmla="*/ 2510117 w 2671482"/>
              <a:gd name="connsiteY48" fmla="*/ 27217 h 2402864"/>
              <a:gd name="connsiteX49" fmla="*/ 2563906 w 2671482"/>
              <a:gd name="connsiteY49" fmla="*/ 9288 h 2402864"/>
              <a:gd name="connsiteX50" fmla="*/ 2671482 w 2671482"/>
              <a:gd name="connsiteY50" fmla="*/ 323 h 2402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671482" h="2402864">
                <a:moveTo>
                  <a:pt x="0" y="2402864"/>
                </a:moveTo>
                <a:cubicBezTo>
                  <a:pt x="5976" y="2349076"/>
                  <a:pt x="8075" y="2294714"/>
                  <a:pt x="17929" y="2241499"/>
                </a:cubicBezTo>
                <a:cubicBezTo>
                  <a:pt x="23091" y="2213624"/>
                  <a:pt x="35023" y="2187418"/>
                  <a:pt x="44823" y="2160817"/>
                </a:cubicBezTo>
                <a:cubicBezTo>
                  <a:pt x="108055" y="1989187"/>
                  <a:pt x="51800" y="2147431"/>
                  <a:pt x="116541" y="1999452"/>
                </a:cubicBezTo>
                <a:cubicBezTo>
                  <a:pt x="162678" y="1893995"/>
                  <a:pt x="121696" y="1959693"/>
                  <a:pt x="179294" y="1856017"/>
                </a:cubicBezTo>
                <a:cubicBezTo>
                  <a:pt x="196218" y="1825554"/>
                  <a:pt x="214473" y="1795834"/>
                  <a:pt x="233082" y="1766370"/>
                </a:cubicBezTo>
                <a:cubicBezTo>
                  <a:pt x="250342" y="1739042"/>
                  <a:pt x="270675" y="1713661"/>
                  <a:pt x="286870" y="1685688"/>
                </a:cubicBezTo>
                <a:cubicBezTo>
                  <a:pt x="303609" y="1656775"/>
                  <a:pt x="314860" y="1624899"/>
                  <a:pt x="331694" y="1596041"/>
                </a:cubicBezTo>
                <a:cubicBezTo>
                  <a:pt x="335953" y="1588740"/>
                  <a:pt x="344835" y="1585076"/>
                  <a:pt x="349623" y="1578111"/>
                </a:cubicBezTo>
                <a:cubicBezTo>
                  <a:pt x="377799" y="1537128"/>
                  <a:pt x="399237" y="1491441"/>
                  <a:pt x="430306" y="1452605"/>
                </a:cubicBezTo>
                <a:cubicBezTo>
                  <a:pt x="442259" y="1437664"/>
                  <a:pt x="454684" y="1423089"/>
                  <a:pt x="466164" y="1407782"/>
                </a:cubicBezTo>
                <a:cubicBezTo>
                  <a:pt x="481588" y="1387217"/>
                  <a:pt x="494710" y="1364924"/>
                  <a:pt x="510988" y="1345029"/>
                </a:cubicBezTo>
                <a:cubicBezTo>
                  <a:pt x="548548" y="1299122"/>
                  <a:pt x="591940" y="1258010"/>
                  <a:pt x="627529" y="1210558"/>
                </a:cubicBezTo>
                <a:cubicBezTo>
                  <a:pt x="645458" y="1186652"/>
                  <a:pt x="662650" y="1162175"/>
                  <a:pt x="681317" y="1138841"/>
                </a:cubicBezTo>
                <a:cubicBezTo>
                  <a:pt x="686597" y="1132241"/>
                  <a:pt x="693746" y="1127328"/>
                  <a:pt x="699247" y="1120911"/>
                </a:cubicBezTo>
                <a:cubicBezTo>
                  <a:pt x="711699" y="1106384"/>
                  <a:pt x="722654" y="1090616"/>
                  <a:pt x="735106" y="1076088"/>
                </a:cubicBezTo>
                <a:cubicBezTo>
                  <a:pt x="740607" y="1069671"/>
                  <a:pt x="747534" y="1064575"/>
                  <a:pt x="753035" y="1058158"/>
                </a:cubicBezTo>
                <a:cubicBezTo>
                  <a:pt x="802721" y="1000191"/>
                  <a:pt x="768978" y="1026613"/>
                  <a:pt x="815788" y="995405"/>
                </a:cubicBezTo>
                <a:cubicBezTo>
                  <a:pt x="824753" y="980464"/>
                  <a:pt x="832555" y="964761"/>
                  <a:pt x="842682" y="950582"/>
                </a:cubicBezTo>
                <a:cubicBezTo>
                  <a:pt x="847595" y="943704"/>
                  <a:pt x="855540" y="939414"/>
                  <a:pt x="860611" y="932652"/>
                </a:cubicBezTo>
                <a:cubicBezTo>
                  <a:pt x="873540" y="915413"/>
                  <a:pt x="882825" y="895541"/>
                  <a:pt x="896470" y="878864"/>
                </a:cubicBezTo>
                <a:cubicBezTo>
                  <a:pt x="909850" y="862510"/>
                  <a:pt x="928094" y="850541"/>
                  <a:pt x="941294" y="834041"/>
                </a:cubicBezTo>
                <a:cubicBezTo>
                  <a:pt x="969075" y="799314"/>
                  <a:pt x="980088" y="782166"/>
                  <a:pt x="1013011" y="753358"/>
                </a:cubicBezTo>
                <a:cubicBezTo>
                  <a:pt x="1089145" y="686740"/>
                  <a:pt x="1005346" y="768285"/>
                  <a:pt x="1093694" y="699570"/>
                </a:cubicBezTo>
                <a:cubicBezTo>
                  <a:pt x="1107037" y="689192"/>
                  <a:pt x="1116470" y="674415"/>
                  <a:pt x="1129553" y="663711"/>
                </a:cubicBezTo>
                <a:cubicBezTo>
                  <a:pt x="1149448" y="647433"/>
                  <a:pt x="1171388" y="633829"/>
                  <a:pt x="1192306" y="618888"/>
                </a:cubicBezTo>
                <a:cubicBezTo>
                  <a:pt x="1225674" y="568835"/>
                  <a:pt x="1194298" y="608430"/>
                  <a:pt x="1264023" y="556135"/>
                </a:cubicBezTo>
                <a:cubicBezTo>
                  <a:pt x="1429599" y="431951"/>
                  <a:pt x="1214147" y="578888"/>
                  <a:pt x="1371600" y="484417"/>
                </a:cubicBezTo>
                <a:cubicBezTo>
                  <a:pt x="1446685" y="439366"/>
                  <a:pt x="1365155" y="474193"/>
                  <a:pt x="1452282" y="430629"/>
                </a:cubicBezTo>
                <a:cubicBezTo>
                  <a:pt x="1541121" y="386210"/>
                  <a:pt x="1387332" y="481740"/>
                  <a:pt x="1524000" y="394770"/>
                </a:cubicBezTo>
                <a:cubicBezTo>
                  <a:pt x="1550053" y="378191"/>
                  <a:pt x="1593460" y="346592"/>
                  <a:pt x="1622611" y="332017"/>
                </a:cubicBezTo>
                <a:cubicBezTo>
                  <a:pt x="1631063" y="327791"/>
                  <a:pt x="1641054" y="327278"/>
                  <a:pt x="1649506" y="323052"/>
                </a:cubicBezTo>
                <a:cubicBezTo>
                  <a:pt x="1659143" y="318234"/>
                  <a:pt x="1666554" y="309499"/>
                  <a:pt x="1676400" y="305123"/>
                </a:cubicBezTo>
                <a:cubicBezTo>
                  <a:pt x="1693670" y="297447"/>
                  <a:pt x="1713982" y="296918"/>
                  <a:pt x="1730188" y="287194"/>
                </a:cubicBezTo>
                <a:cubicBezTo>
                  <a:pt x="1745129" y="278229"/>
                  <a:pt x="1760235" y="269534"/>
                  <a:pt x="1775011" y="260299"/>
                </a:cubicBezTo>
                <a:cubicBezTo>
                  <a:pt x="1784148" y="254589"/>
                  <a:pt x="1792060" y="246746"/>
                  <a:pt x="1801906" y="242370"/>
                </a:cubicBezTo>
                <a:cubicBezTo>
                  <a:pt x="1819176" y="234695"/>
                  <a:pt x="1838147" y="231460"/>
                  <a:pt x="1855694" y="224441"/>
                </a:cubicBezTo>
                <a:cubicBezTo>
                  <a:pt x="1967061" y="179892"/>
                  <a:pt x="1827706" y="234618"/>
                  <a:pt x="1954306" y="188582"/>
                </a:cubicBezTo>
                <a:cubicBezTo>
                  <a:pt x="1969429" y="183083"/>
                  <a:pt x="1983749" y="175384"/>
                  <a:pt x="1999129" y="170652"/>
                </a:cubicBezTo>
                <a:cubicBezTo>
                  <a:pt x="2022681" y="163405"/>
                  <a:pt x="2047470" y="160515"/>
                  <a:pt x="2070847" y="152723"/>
                </a:cubicBezTo>
                <a:lnTo>
                  <a:pt x="2151529" y="125829"/>
                </a:lnTo>
                <a:cubicBezTo>
                  <a:pt x="2160494" y="122841"/>
                  <a:pt x="2169102" y="118418"/>
                  <a:pt x="2178423" y="116864"/>
                </a:cubicBezTo>
                <a:cubicBezTo>
                  <a:pt x="2196352" y="113876"/>
                  <a:pt x="2214577" y="112307"/>
                  <a:pt x="2232211" y="107899"/>
                </a:cubicBezTo>
                <a:cubicBezTo>
                  <a:pt x="2250546" y="103315"/>
                  <a:pt x="2267665" y="94554"/>
                  <a:pt x="2286000" y="89970"/>
                </a:cubicBezTo>
                <a:cubicBezTo>
                  <a:pt x="2297953" y="86982"/>
                  <a:pt x="2310011" y="84390"/>
                  <a:pt x="2321858" y="81005"/>
                </a:cubicBezTo>
                <a:cubicBezTo>
                  <a:pt x="2330944" y="78409"/>
                  <a:pt x="2339528" y="74091"/>
                  <a:pt x="2348753" y="72041"/>
                </a:cubicBezTo>
                <a:cubicBezTo>
                  <a:pt x="2366497" y="68098"/>
                  <a:pt x="2384907" y="67484"/>
                  <a:pt x="2402541" y="63076"/>
                </a:cubicBezTo>
                <a:cubicBezTo>
                  <a:pt x="2420876" y="58492"/>
                  <a:pt x="2438400" y="51123"/>
                  <a:pt x="2456329" y="45147"/>
                </a:cubicBezTo>
                <a:lnTo>
                  <a:pt x="2510117" y="27217"/>
                </a:lnTo>
                <a:cubicBezTo>
                  <a:pt x="2510128" y="27213"/>
                  <a:pt x="2563895" y="9290"/>
                  <a:pt x="2563906" y="9288"/>
                </a:cubicBezTo>
                <a:cubicBezTo>
                  <a:pt x="2635379" y="-2625"/>
                  <a:pt x="2599517" y="323"/>
                  <a:pt x="2671482" y="32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4526319" y="1820441"/>
            <a:ext cx="631760" cy="534566"/>
          </a:xfrm>
          <a:prstGeom prst="upArrow">
            <a:avLst>
              <a:gd name="adj1" fmla="val 50000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691548" y="1975950"/>
            <a:ext cx="242985" cy="365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43D754-81EE-4B48-84BE-B7DD7CD47024}"/>
              </a:ext>
            </a:extLst>
          </p:cNvPr>
          <p:cNvSpPr/>
          <p:nvPr/>
        </p:nvSpPr>
        <p:spPr>
          <a:xfrm>
            <a:off x="326571" y="725714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774442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4. </a:t>
            </a:r>
            <a:r>
              <a:rPr lang="ko-KR" altLang="en-US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장단기 금리차  </a:t>
            </a: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- Bear Flattening</a:t>
            </a:r>
            <a:endParaRPr lang="en-US" altLang="ko-KR" sz="4000" kern="0" dirty="0">
              <a:solidFill>
                <a:prstClr val="whit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1488140" y="2106706"/>
            <a:ext cx="8965" cy="2572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497105" y="4679577"/>
            <a:ext cx="4132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68188" y="2259106"/>
            <a:ext cx="3496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채</a:t>
            </a:r>
          </a:p>
          <a:p>
            <a:pPr lvl="0"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권</a:t>
            </a:r>
          </a:p>
          <a:p>
            <a:pPr lvl="0"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수</a:t>
            </a:r>
          </a:p>
          <a:p>
            <a:pPr lvl="0">
              <a:defRPr/>
            </a:pPr>
            <a:r>
              <a:rPr lang="ko-KR" altLang="en-US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익</a:t>
            </a:r>
            <a:endParaRPr lang="ko-KR" altLang="en-US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lvl="0">
              <a:defRPr/>
            </a:pPr>
            <a:r>
              <a:rPr lang="ko-KR" altLang="en-US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률</a:t>
            </a:r>
            <a:endParaRPr lang="ko-KR" altLang="en-US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6164" y="4863619"/>
            <a:ext cx="1954305" cy="367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잔존만기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71917" y="5415213"/>
            <a:ext cx="378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Bear Flattening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2605" y="3145525"/>
            <a:ext cx="59376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When?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단기금리가 장기금리보다 빠르게 오를 때</a:t>
            </a:r>
          </a:p>
          <a:p>
            <a:pPr lvl="0">
              <a:defRPr/>
            </a:pPr>
            <a:endParaRPr lang="ko-KR" altLang="en-US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lvl="0"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단기금리가 오르는 이유는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?</a:t>
            </a:r>
          </a:p>
          <a:p>
            <a:pPr lvl="0"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결과적으로는 중앙은행이 정책금리를 올리려고 할 때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lvl="0">
              <a:defRPr/>
            </a:pP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lvl="0"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정책금리를 올리는 이유는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?</a:t>
            </a:r>
          </a:p>
          <a:p>
            <a:pPr lvl="0"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금융시장이 과열되고 물가인상이 계속 될 때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과열을 억제하기 위하여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34" name="자유형 9"/>
          <p:cNvSpPr/>
          <p:nvPr/>
        </p:nvSpPr>
        <p:spPr>
          <a:xfrm>
            <a:off x="1829761" y="2583479"/>
            <a:ext cx="3487910" cy="971872"/>
          </a:xfrm>
          <a:custGeom>
            <a:avLst/>
            <a:gdLst>
              <a:gd name="connsiteX0" fmla="*/ 0 w 2671482"/>
              <a:gd name="connsiteY0" fmla="*/ 2402864 h 2402864"/>
              <a:gd name="connsiteX1" fmla="*/ 17929 w 2671482"/>
              <a:gd name="connsiteY1" fmla="*/ 2241499 h 2402864"/>
              <a:gd name="connsiteX2" fmla="*/ 44823 w 2671482"/>
              <a:gd name="connsiteY2" fmla="*/ 2160817 h 2402864"/>
              <a:gd name="connsiteX3" fmla="*/ 116541 w 2671482"/>
              <a:gd name="connsiteY3" fmla="*/ 1999452 h 2402864"/>
              <a:gd name="connsiteX4" fmla="*/ 179294 w 2671482"/>
              <a:gd name="connsiteY4" fmla="*/ 1856017 h 2402864"/>
              <a:gd name="connsiteX5" fmla="*/ 233082 w 2671482"/>
              <a:gd name="connsiteY5" fmla="*/ 1766370 h 2402864"/>
              <a:gd name="connsiteX6" fmla="*/ 286870 w 2671482"/>
              <a:gd name="connsiteY6" fmla="*/ 1685688 h 2402864"/>
              <a:gd name="connsiteX7" fmla="*/ 331694 w 2671482"/>
              <a:gd name="connsiteY7" fmla="*/ 1596041 h 2402864"/>
              <a:gd name="connsiteX8" fmla="*/ 349623 w 2671482"/>
              <a:gd name="connsiteY8" fmla="*/ 1578111 h 2402864"/>
              <a:gd name="connsiteX9" fmla="*/ 430306 w 2671482"/>
              <a:gd name="connsiteY9" fmla="*/ 1452605 h 2402864"/>
              <a:gd name="connsiteX10" fmla="*/ 466164 w 2671482"/>
              <a:gd name="connsiteY10" fmla="*/ 1407782 h 2402864"/>
              <a:gd name="connsiteX11" fmla="*/ 510988 w 2671482"/>
              <a:gd name="connsiteY11" fmla="*/ 1345029 h 2402864"/>
              <a:gd name="connsiteX12" fmla="*/ 627529 w 2671482"/>
              <a:gd name="connsiteY12" fmla="*/ 1210558 h 2402864"/>
              <a:gd name="connsiteX13" fmla="*/ 681317 w 2671482"/>
              <a:gd name="connsiteY13" fmla="*/ 1138841 h 2402864"/>
              <a:gd name="connsiteX14" fmla="*/ 699247 w 2671482"/>
              <a:gd name="connsiteY14" fmla="*/ 1120911 h 2402864"/>
              <a:gd name="connsiteX15" fmla="*/ 735106 w 2671482"/>
              <a:gd name="connsiteY15" fmla="*/ 1076088 h 2402864"/>
              <a:gd name="connsiteX16" fmla="*/ 753035 w 2671482"/>
              <a:gd name="connsiteY16" fmla="*/ 1058158 h 2402864"/>
              <a:gd name="connsiteX17" fmla="*/ 815788 w 2671482"/>
              <a:gd name="connsiteY17" fmla="*/ 995405 h 2402864"/>
              <a:gd name="connsiteX18" fmla="*/ 842682 w 2671482"/>
              <a:gd name="connsiteY18" fmla="*/ 950582 h 2402864"/>
              <a:gd name="connsiteX19" fmla="*/ 860611 w 2671482"/>
              <a:gd name="connsiteY19" fmla="*/ 932652 h 2402864"/>
              <a:gd name="connsiteX20" fmla="*/ 896470 w 2671482"/>
              <a:gd name="connsiteY20" fmla="*/ 878864 h 2402864"/>
              <a:gd name="connsiteX21" fmla="*/ 941294 w 2671482"/>
              <a:gd name="connsiteY21" fmla="*/ 834041 h 2402864"/>
              <a:gd name="connsiteX22" fmla="*/ 1013011 w 2671482"/>
              <a:gd name="connsiteY22" fmla="*/ 753358 h 2402864"/>
              <a:gd name="connsiteX23" fmla="*/ 1093694 w 2671482"/>
              <a:gd name="connsiteY23" fmla="*/ 699570 h 2402864"/>
              <a:gd name="connsiteX24" fmla="*/ 1129553 w 2671482"/>
              <a:gd name="connsiteY24" fmla="*/ 663711 h 2402864"/>
              <a:gd name="connsiteX25" fmla="*/ 1192306 w 2671482"/>
              <a:gd name="connsiteY25" fmla="*/ 618888 h 2402864"/>
              <a:gd name="connsiteX26" fmla="*/ 1264023 w 2671482"/>
              <a:gd name="connsiteY26" fmla="*/ 556135 h 2402864"/>
              <a:gd name="connsiteX27" fmla="*/ 1371600 w 2671482"/>
              <a:gd name="connsiteY27" fmla="*/ 484417 h 2402864"/>
              <a:gd name="connsiteX28" fmla="*/ 1452282 w 2671482"/>
              <a:gd name="connsiteY28" fmla="*/ 430629 h 2402864"/>
              <a:gd name="connsiteX29" fmla="*/ 1524000 w 2671482"/>
              <a:gd name="connsiteY29" fmla="*/ 394770 h 2402864"/>
              <a:gd name="connsiteX30" fmla="*/ 1622611 w 2671482"/>
              <a:gd name="connsiteY30" fmla="*/ 332017 h 2402864"/>
              <a:gd name="connsiteX31" fmla="*/ 1649506 w 2671482"/>
              <a:gd name="connsiteY31" fmla="*/ 323052 h 2402864"/>
              <a:gd name="connsiteX32" fmla="*/ 1676400 w 2671482"/>
              <a:gd name="connsiteY32" fmla="*/ 305123 h 2402864"/>
              <a:gd name="connsiteX33" fmla="*/ 1730188 w 2671482"/>
              <a:gd name="connsiteY33" fmla="*/ 287194 h 2402864"/>
              <a:gd name="connsiteX34" fmla="*/ 1775011 w 2671482"/>
              <a:gd name="connsiteY34" fmla="*/ 260299 h 2402864"/>
              <a:gd name="connsiteX35" fmla="*/ 1801906 w 2671482"/>
              <a:gd name="connsiteY35" fmla="*/ 242370 h 2402864"/>
              <a:gd name="connsiteX36" fmla="*/ 1855694 w 2671482"/>
              <a:gd name="connsiteY36" fmla="*/ 224441 h 2402864"/>
              <a:gd name="connsiteX37" fmla="*/ 1954306 w 2671482"/>
              <a:gd name="connsiteY37" fmla="*/ 188582 h 2402864"/>
              <a:gd name="connsiteX38" fmla="*/ 1999129 w 2671482"/>
              <a:gd name="connsiteY38" fmla="*/ 170652 h 2402864"/>
              <a:gd name="connsiteX39" fmla="*/ 2070847 w 2671482"/>
              <a:gd name="connsiteY39" fmla="*/ 152723 h 2402864"/>
              <a:gd name="connsiteX40" fmla="*/ 2151529 w 2671482"/>
              <a:gd name="connsiteY40" fmla="*/ 125829 h 2402864"/>
              <a:gd name="connsiteX41" fmla="*/ 2178423 w 2671482"/>
              <a:gd name="connsiteY41" fmla="*/ 116864 h 2402864"/>
              <a:gd name="connsiteX42" fmla="*/ 2232211 w 2671482"/>
              <a:gd name="connsiteY42" fmla="*/ 107899 h 2402864"/>
              <a:gd name="connsiteX43" fmla="*/ 2286000 w 2671482"/>
              <a:gd name="connsiteY43" fmla="*/ 89970 h 2402864"/>
              <a:gd name="connsiteX44" fmla="*/ 2321858 w 2671482"/>
              <a:gd name="connsiteY44" fmla="*/ 81005 h 2402864"/>
              <a:gd name="connsiteX45" fmla="*/ 2348753 w 2671482"/>
              <a:gd name="connsiteY45" fmla="*/ 72041 h 2402864"/>
              <a:gd name="connsiteX46" fmla="*/ 2402541 w 2671482"/>
              <a:gd name="connsiteY46" fmla="*/ 63076 h 2402864"/>
              <a:gd name="connsiteX47" fmla="*/ 2456329 w 2671482"/>
              <a:gd name="connsiteY47" fmla="*/ 45147 h 2402864"/>
              <a:gd name="connsiteX48" fmla="*/ 2510117 w 2671482"/>
              <a:gd name="connsiteY48" fmla="*/ 27217 h 2402864"/>
              <a:gd name="connsiteX49" fmla="*/ 2563906 w 2671482"/>
              <a:gd name="connsiteY49" fmla="*/ 9288 h 2402864"/>
              <a:gd name="connsiteX50" fmla="*/ 2671482 w 2671482"/>
              <a:gd name="connsiteY50" fmla="*/ 323 h 2402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671482" h="2402864">
                <a:moveTo>
                  <a:pt x="0" y="2402864"/>
                </a:moveTo>
                <a:cubicBezTo>
                  <a:pt x="5976" y="2349076"/>
                  <a:pt x="8075" y="2294714"/>
                  <a:pt x="17929" y="2241499"/>
                </a:cubicBezTo>
                <a:cubicBezTo>
                  <a:pt x="23091" y="2213624"/>
                  <a:pt x="35023" y="2187418"/>
                  <a:pt x="44823" y="2160817"/>
                </a:cubicBezTo>
                <a:cubicBezTo>
                  <a:pt x="108055" y="1989187"/>
                  <a:pt x="51800" y="2147431"/>
                  <a:pt x="116541" y="1999452"/>
                </a:cubicBezTo>
                <a:cubicBezTo>
                  <a:pt x="162678" y="1893995"/>
                  <a:pt x="121696" y="1959693"/>
                  <a:pt x="179294" y="1856017"/>
                </a:cubicBezTo>
                <a:cubicBezTo>
                  <a:pt x="196218" y="1825554"/>
                  <a:pt x="214473" y="1795834"/>
                  <a:pt x="233082" y="1766370"/>
                </a:cubicBezTo>
                <a:cubicBezTo>
                  <a:pt x="250342" y="1739042"/>
                  <a:pt x="270675" y="1713661"/>
                  <a:pt x="286870" y="1685688"/>
                </a:cubicBezTo>
                <a:cubicBezTo>
                  <a:pt x="303609" y="1656775"/>
                  <a:pt x="314860" y="1624899"/>
                  <a:pt x="331694" y="1596041"/>
                </a:cubicBezTo>
                <a:cubicBezTo>
                  <a:pt x="335953" y="1588740"/>
                  <a:pt x="344835" y="1585076"/>
                  <a:pt x="349623" y="1578111"/>
                </a:cubicBezTo>
                <a:cubicBezTo>
                  <a:pt x="377799" y="1537128"/>
                  <a:pt x="399237" y="1491441"/>
                  <a:pt x="430306" y="1452605"/>
                </a:cubicBezTo>
                <a:cubicBezTo>
                  <a:pt x="442259" y="1437664"/>
                  <a:pt x="454684" y="1423089"/>
                  <a:pt x="466164" y="1407782"/>
                </a:cubicBezTo>
                <a:cubicBezTo>
                  <a:pt x="481588" y="1387217"/>
                  <a:pt x="494710" y="1364924"/>
                  <a:pt x="510988" y="1345029"/>
                </a:cubicBezTo>
                <a:cubicBezTo>
                  <a:pt x="548548" y="1299122"/>
                  <a:pt x="591940" y="1258010"/>
                  <a:pt x="627529" y="1210558"/>
                </a:cubicBezTo>
                <a:cubicBezTo>
                  <a:pt x="645458" y="1186652"/>
                  <a:pt x="662650" y="1162175"/>
                  <a:pt x="681317" y="1138841"/>
                </a:cubicBezTo>
                <a:cubicBezTo>
                  <a:pt x="686597" y="1132241"/>
                  <a:pt x="693746" y="1127328"/>
                  <a:pt x="699247" y="1120911"/>
                </a:cubicBezTo>
                <a:cubicBezTo>
                  <a:pt x="711699" y="1106384"/>
                  <a:pt x="722654" y="1090616"/>
                  <a:pt x="735106" y="1076088"/>
                </a:cubicBezTo>
                <a:cubicBezTo>
                  <a:pt x="740607" y="1069671"/>
                  <a:pt x="747534" y="1064575"/>
                  <a:pt x="753035" y="1058158"/>
                </a:cubicBezTo>
                <a:cubicBezTo>
                  <a:pt x="802721" y="1000191"/>
                  <a:pt x="768978" y="1026613"/>
                  <a:pt x="815788" y="995405"/>
                </a:cubicBezTo>
                <a:cubicBezTo>
                  <a:pt x="824753" y="980464"/>
                  <a:pt x="832555" y="964761"/>
                  <a:pt x="842682" y="950582"/>
                </a:cubicBezTo>
                <a:cubicBezTo>
                  <a:pt x="847595" y="943704"/>
                  <a:pt x="855540" y="939414"/>
                  <a:pt x="860611" y="932652"/>
                </a:cubicBezTo>
                <a:cubicBezTo>
                  <a:pt x="873540" y="915413"/>
                  <a:pt x="882825" y="895541"/>
                  <a:pt x="896470" y="878864"/>
                </a:cubicBezTo>
                <a:cubicBezTo>
                  <a:pt x="909850" y="862510"/>
                  <a:pt x="928094" y="850541"/>
                  <a:pt x="941294" y="834041"/>
                </a:cubicBezTo>
                <a:cubicBezTo>
                  <a:pt x="969075" y="799314"/>
                  <a:pt x="980088" y="782166"/>
                  <a:pt x="1013011" y="753358"/>
                </a:cubicBezTo>
                <a:cubicBezTo>
                  <a:pt x="1089145" y="686740"/>
                  <a:pt x="1005346" y="768285"/>
                  <a:pt x="1093694" y="699570"/>
                </a:cubicBezTo>
                <a:cubicBezTo>
                  <a:pt x="1107037" y="689192"/>
                  <a:pt x="1116470" y="674415"/>
                  <a:pt x="1129553" y="663711"/>
                </a:cubicBezTo>
                <a:cubicBezTo>
                  <a:pt x="1149448" y="647433"/>
                  <a:pt x="1171388" y="633829"/>
                  <a:pt x="1192306" y="618888"/>
                </a:cubicBezTo>
                <a:cubicBezTo>
                  <a:pt x="1225674" y="568835"/>
                  <a:pt x="1194298" y="608430"/>
                  <a:pt x="1264023" y="556135"/>
                </a:cubicBezTo>
                <a:cubicBezTo>
                  <a:pt x="1429599" y="431951"/>
                  <a:pt x="1214147" y="578888"/>
                  <a:pt x="1371600" y="484417"/>
                </a:cubicBezTo>
                <a:cubicBezTo>
                  <a:pt x="1446685" y="439366"/>
                  <a:pt x="1365155" y="474193"/>
                  <a:pt x="1452282" y="430629"/>
                </a:cubicBezTo>
                <a:cubicBezTo>
                  <a:pt x="1541121" y="386210"/>
                  <a:pt x="1387332" y="481740"/>
                  <a:pt x="1524000" y="394770"/>
                </a:cubicBezTo>
                <a:cubicBezTo>
                  <a:pt x="1550053" y="378191"/>
                  <a:pt x="1593460" y="346592"/>
                  <a:pt x="1622611" y="332017"/>
                </a:cubicBezTo>
                <a:cubicBezTo>
                  <a:pt x="1631063" y="327791"/>
                  <a:pt x="1641054" y="327278"/>
                  <a:pt x="1649506" y="323052"/>
                </a:cubicBezTo>
                <a:cubicBezTo>
                  <a:pt x="1659143" y="318234"/>
                  <a:pt x="1666554" y="309499"/>
                  <a:pt x="1676400" y="305123"/>
                </a:cubicBezTo>
                <a:cubicBezTo>
                  <a:pt x="1693670" y="297447"/>
                  <a:pt x="1713982" y="296918"/>
                  <a:pt x="1730188" y="287194"/>
                </a:cubicBezTo>
                <a:cubicBezTo>
                  <a:pt x="1745129" y="278229"/>
                  <a:pt x="1760235" y="269534"/>
                  <a:pt x="1775011" y="260299"/>
                </a:cubicBezTo>
                <a:cubicBezTo>
                  <a:pt x="1784148" y="254589"/>
                  <a:pt x="1792060" y="246746"/>
                  <a:pt x="1801906" y="242370"/>
                </a:cubicBezTo>
                <a:cubicBezTo>
                  <a:pt x="1819176" y="234695"/>
                  <a:pt x="1838147" y="231460"/>
                  <a:pt x="1855694" y="224441"/>
                </a:cubicBezTo>
                <a:cubicBezTo>
                  <a:pt x="1967061" y="179892"/>
                  <a:pt x="1827706" y="234618"/>
                  <a:pt x="1954306" y="188582"/>
                </a:cubicBezTo>
                <a:cubicBezTo>
                  <a:pt x="1969429" y="183083"/>
                  <a:pt x="1983749" y="175384"/>
                  <a:pt x="1999129" y="170652"/>
                </a:cubicBezTo>
                <a:cubicBezTo>
                  <a:pt x="2022681" y="163405"/>
                  <a:pt x="2047470" y="160515"/>
                  <a:pt x="2070847" y="152723"/>
                </a:cubicBezTo>
                <a:lnTo>
                  <a:pt x="2151529" y="125829"/>
                </a:lnTo>
                <a:cubicBezTo>
                  <a:pt x="2160494" y="122841"/>
                  <a:pt x="2169102" y="118418"/>
                  <a:pt x="2178423" y="116864"/>
                </a:cubicBezTo>
                <a:cubicBezTo>
                  <a:pt x="2196352" y="113876"/>
                  <a:pt x="2214577" y="112307"/>
                  <a:pt x="2232211" y="107899"/>
                </a:cubicBezTo>
                <a:cubicBezTo>
                  <a:pt x="2250546" y="103315"/>
                  <a:pt x="2267665" y="94554"/>
                  <a:pt x="2286000" y="89970"/>
                </a:cubicBezTo>
                <a:cubicBezTo>
                  <a:pt x="2297953" y="86982"/>
                  <a:pt x="2310011" y="84390"/>
                  <a:pt x="2321858" y="81005"/>
                </a:cubicBezTo>
                <a:cubicBezTo>
                  <a:pt x="2330944" y="78409"/>
                  <a:pt x="2339528" y="74091"/>
                  <a:pt x="2348753" y="72041"/>
                </a:cubicBezTo>
                <a:cubicBezTo>
                  <a:pt x="2366497" y="68098"/>
                  <a:pt x="2384907" y="67484"/>
                  <a:pt x="2402541" y="63076"/>
                </a:cubicBezTo>
                <a:cubicBezTo>
                  <a:pt x="2420876" y="58492"/>
                  <a:pt x="2438400" y="51123"/>
                  <a:pt x="2456329" y="45147"/>
                </a:cubicBezTo>
                <a:lnTo>
                  <a:pt x="2510117" y="27217"/>
                </a:lnTo>
                <a:cubicBezTo>
                  <a:pt x="2510128" y="27213"/>
                  <a:pt x="2563895" y="9290"/>
                  <a:pt x="2563906" y="9288"/>
                </a:cubicBezTo>
                <a:cubicBezTo>
                  <a:pt x="2635379" y="-2625"/>
                  <a:pt x="2599517" y="323"/>
                  <a:pt x="2671482" y="32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805516" y="1283164"/>
            <a:ext cx="4383444" cy="35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Bear        Flattening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11332" y="2148189"/>
            <a:ext cx="2585357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채권가격 기준으로 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채권하락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)</a:t>
            </a:r>
          </a:p>
          <a:p>
            <a:pPr>
              <a:defRPr/>
            </a:pP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금리와 채권가격은 역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)</a:t>
            </a:r>
          </a:p>
        </p:txBody>
      </p:sp>
      <p:cxnSp>
        <p:nvCxnSpPr>
          <p:cNvPr id="38" name="직선 화살표 연결선 37"/>
          <p:cNvCxnSpPr>
            <a:cxnSpLocks/>
          </p:cNvCxnSpPr>
          <p:nvPr/>
        </p:nvCxnSpPr>
        <p:spPr>
          <a:xfrm flipV="1">
            <a:off x="6923314" y="1688906"/>
            <a:ext cx="154346" cy="384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727761" y="1254006"/>
            <a:ext cx="699795" cy="3693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0" name="직선 화살표 연결선 39"/>
          <p:cNvCxnSpPr>
            <a:cxnSpLocks/>
          </p:cNvCxnSpPr>
          <p:nvPr/>
        </p:nvCxnSpPr>
        <p:spPr>
          <a:xfrm flipH="1" flipV="1">
            <a:off x="8667177" y="1746502"/>
            <a:ext cx="558465" cy="5126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660225" y="2366052"/>
            <a:ext cx="13450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곡선의 기울기</a:t>
            </a:r>
          </a:p>
        </p:txBody>
      </p:sp>
      <p:sp>
        <p:nvSpPr>
          <p:cNvPr id="42" name="타원 41"/>
          <p:cNvSpPr/>
          <p:nvPr/>
        </p:nvSpPr>
        <p:spPr>
          <a:xfrm>
            <a:off x="7758015" y="1331761"/>
            <a:ext cx="1467627" cy="3401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890199" y="5528412"/>
            <a:ext cx="5540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금융시장이 너무 좋을 때 정책금리 인상을 통해 과열을 억제하는 과정에서 나타남</a:t>
            </a:r>
          </a:p>
        </p:txBody>
      </p:sp>
      <p:sp>
        <p:nvSpPr>
          <p:cNvPr id="44" name="자유형 9"/>
          <p:cNvSpPr/>
          <p:nvPr/>
        </p:nvSpPr>
        <p:spPr>
          <a:xfrm>
            <a:off x="1894687" y="2690359"/>
            <a:ext cx="3410154" cy="1729985"/>
          </a:xfrm>
          <a:custGeom>
            <a:avLst/>
            <a:gdLst>
              <a:gd name="connsiteX0" fmla="*/ 0 w 2671482"/>
              <a:gd name="connsiteY0" fmla="*/ 2402864 h 2402864"/>
              <a:gd name="connsiteX1" fmla="*/ 17929 w 2671482"/>
              <a:gd name="connsiteY1" fmla="*/ 2241499 h 2402864"/>
              <a:gd name="connsiteX2" fmla="*/ 44823 w 2671482"/>
              <a:gd name="connsiteY2" fmla="*/ 2160817 h 2402864"/>
              <a:gd name="connsiteX3" fmla="*/ 116541 w 2671482"/>
              <a:gd name="connsiteY3" fmla="*/ 1999452 h 2402864"/>
              <a:gd name="connsiteX4" fmla="*/ 179294 w 2671482"/>
              <a:gd name="connsiteY4" fmla="*/ 1856017 h 2402864"/>
              <a:gd name="connsiteX5" fmla="*/ 233082 w 2671482"/>
              <a:gd name="connsiteY5" fmla="*/ 1766370 h 2402864"/>
              <a:gd name="connsiteX6" fmla="*/ 286870 w 2671482"/>
              <a:gd name="connsiteY6" fmla="*/ 1685688 h 2402864"/>
              <a:gd name="connsiteX7" fmla="*/ 331694 w 2671482"/>
              <a:gd name="connsiteY7" fmla="*/ 1596041 h 2402864"/>
              <a:gd name="connsiteX8" fmla="*/ 349623 w 2671482"/>
              <a:gd name="connsiteY8" fmla="*/ 1578111 h 2402864"/>
              <a:gd name="connsiteX9" fmla="*/ 430306 w 2671482"/>
              <a:gd name="connsiteY9" fmla="*/ 1452605 h 2402864"/>
              <a:gd name="connsiteX10" fmla="*/ 466164 w 2671482"/>
              <a:gd name="connsiteY10" fmla="*/ 1407782 h 2402864"/>
              <a:gd name="connsiteX11" fmla="*/ 510988 w 2671482"/>
              <a:gd name="connsiteY11" fmla="*/ 1345029 h 2402864"/>
              <a:gd name="connsiteX12" fmla="*/ 627529 w 2671482"/>
              <a:gd name="connsiteY12" fmla="*/ 1210558 h 2402864"/>
              <a:gd name="connsiteX13" fmla="*/ 681317 w 2671482"/>
              <a:gd name="connsiteY13" fmla="*/ 1138841 h 2402864"/>
              <a:gd name="connsiteX14" fmla="*/ 699247 w 2671482"/>
              <a:gd name="connsiteY14" fmla="*/ 1120911 h 2402864"/>
              <a:gd name="connsiteX15" fmla="*/ 735106 w 2671482"/>
              <a:gd name="connsiteY15" fmla="*/ 1076088 h 2402864"/>
              <a:gd name="connsiteX16" fmla="*/ 753035 w 2671482"/>
              <a:gd name="connsiteY16" fmla="*/ 1058158 h 2402864"/>
              <a:gd name="connsiteX17" fmla="*/ 815788 w 2671482"/>
              <a:gd name="connsiteY17" fmla="*/ 995405 h 2402864"/>
              <a:gd name="connsiteX18" fmla="*/ 842682 w 2671482"/>
              <a:gd name="connsiteY18" fmla="*/ 950582 h 2402864"/>
              <a:gd name="connsiteX19" fmla="*/ 860611 w 2671482"/>
              <a:gd name="connsiteY19" fmla="*/ 932652 h 2402864"/>
              <a:gd name="connsiteX20" fmla="*/ 896470 w 2671482"/>
              <a:gd name="connsiteY20" fmla="*/ 878864 h 2402864"/>
              <a:gd name="connsiteX21" fmla="*/ 941294 w 2671482"/>
              <a:gd name="connsiteY21" fmla="*/ 834041 h 2402864"/>
              <a:gd name="connsiteX22" fmla="*/ 1013011 w 2671482"/>
              <a:gd name="connsiteY22" fmla="*/ 753358 h 2402864"/>
              <a:gd name="connsiteX23" fmla="*/ 1093694 w 2671482"/>
              <a:gd name="connsiteY23" fmla="*/ 699570 h 2402864"/>
              <a:gd name="connsiteX24" fmla="*/ 1129553 w 2671482"/>
              <a:gd name="connsiteY24" fmla="*/ 663711 h 2402864"/>
              <a:gd name="connsiteX25" fmla="*/ 1192306 w 2671482"/>
              <a:gd name="connsiteY25" fmla="*/ 618888 h 2402864"/>
              <a:gd name="connsiteX26" fmla="*/ 1264023 w 2671482"/>
              <a:gd name="connsiteY26" fmla="*/ 556135 h 2402864"/>
              <a:gd name="connsiteX27" fmla="*/ 1371600 w 2671482"/>
              <a:gd name="connsiteY27" fmla="*/ 484417 h 2402864"/>
              <a:gd name="connsiteX28" fmla="*/ 1452282 w 2671482"/>
              <a:gd name="connsiteY28" fmla="*/ 430629 h 2402864"/>
              <a:gd name="connsiteX29" fmla="*/ 1524000 w 2671482"/>
              <a:gd name="connsiteY29" fmla="*/ 394770 h 2402864"/>
              <a:gd name="connsiteX30" fmla="*/ 1622611 w 2671482"/>
              <a:gd name="connsiteY30" fmla="*/ 332017 h 2402864"/>
              <a:gd name="connsiteX31" fmla="*/ 1649506 w 2671482"/>
              <a:gd name="connsiteY31" fmla="*/ 323052 h 2402864"/>
              <a:gd name="connsiteX32" fmla="*/ 1676400 w 2671482"/>
              <a:gd name="connsiteY32" fmla="*/ 305123 h 2402864"/>
              <a:gd name="connsiteX33" fmla="*/ 1730188 w 2671482"/>
              <a:gd name="connsiteY33" fmla="*/ 287194 h 2402864"/>
              <a:gd name="connsiteX34" fmla="*/ 1775011 w 2671482"/>
              <a:gd name="connsiteY34" fmla="*/ 260299 h 2402864"/>
              <a:gd name="connsiteX35" fmla="*/ 1801906 w 2671482"/>
              <a:gd name="connsiteY35" fmla="*/ 242370 h 2402864"/>
              <a:gd name="connsiteX36" fmla="*/ 1855694 w 2671482"/>
              <a:gd name="connsiteY36" fmla="*/ 224441 h 2402864"/>
              <a:gd name="connsiteX37" fmla="*/ 1954306 w 2671482"/>
              <a:gd name="connsiteY37" fmla="*/ 188582 h 2402864"/>
              <a:gd name="connsiteX38" fmla="*/ 1999129 w 2671482"/>
              <a:gd name="connsiteY38" fmla="*/ 170652 h 2402864"/>
              <a:gd name="connsiteX39" fmla="*/ 2070847 w 2671482"/>
              <a:gd name="connsiteY39" fmla="*/ 152723 h 2402864"/>
              <a:gd name="connsiteX40" fmla="*/ 2151529 w 2671482"/>
              <a:gd name="connsiteY40" fmla="*/ 125829 h 2402864"/>
              <a:gd name="connsiteX41" fmla="*/ 2178423 w 2671482"/>
              <a:gd name="connsiteY41" fmla="*/ 116864 h 2402864"/>
              <a:gd name="connsiteX42" fmla="*/ 2232211 w 2671482"/>
              <a:gd name="connsiteY42" fmla="*/ 107899 h 2402864"/>
              <a:gd name="connsiteX43" fmla="*/ 2286000 w 2671482"/>
              <a:gd name="connsiteY43" fmla="*/ 89970 h 2402864"/>
              <a:gd name="connsiteX44" fmla="*/ 2321858 w 2671482"/>
              <a:gd name="connsiteY44" fmla="*/ 81005 h 2402864"/>
              <a:gd name="connsiteX45" fmla="*/ 2348753 w 2671482"/>
              <a:gd name="connsiteY45" fmla="*/ 72041 h 2402864"/>
              <a:gd name="connsiteX46" fmla="*/ 2402541 w 2671482"/>
              <a:gd name="connsiteY46" fmla="*/ 63076 h 2402864"/>
              <a:gd name="connsiteX47" fmla="*/ 2456329 w 2671482"/>
              <a:gd name="connsiteY47" fmla="*/ 45147 h 2402864"/>
              <a:gd name="connsiteX48" fmla="*/ 2510117 w 2671482"/>
              <a:gd name="connsiteY48" fmla="*/ 27217 h 2402864"/>
              <a:gd name="connsiteX49" fmla="*/ 2563906 w 2671482"/>
              <a:gd name="connsiteY49" fmla="*/ 9288 h 2402864"/>
              <a:gd name="connsiteX50" fmla="*/ 2671482 w 2671482"/>
              <a:gd name="connsiteY50" fmla="*/ 323 h 2402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671482" h="2402864">
                <a:moveTo>
                  <a:pt x="0" y="2402864"/>
                </a:moveTo>
                <a:cubicBezTo>
                  <a:pt x="5976" y="2349076"/>
                  <a:pt x="8075" y="2294714"/>
                  <a:pt x="17929" y="2241499"/>
                </a:cubicBezTo>
                <a:cubicBezTo>
                  <a:pt x="23091" y="2213624"/>
                  <a:pt x="35023" y="2187418"/>
                  <a:pt x="44823" y="2160817"/>
                </a:cubicBezTo>
                <a:cubicBezTo>
                  <a:pt x="108055" y="1989187"/>
                  <a:pt x="51800" y="2147431"/>
                  <a:pt x="116541" y="1999452"/>
                </a:cubicBezTo>
                <a:cubicBezTo>
                  <a:pt x="162678" y="1893995"/>
                  <a:pt x="121696" y="1959693"/>
                  <a:pt x="179294" y="1856017"/>
                </a:cubicBezTo>
                <a:cubicBezTo>
                  <a:pt x="196218" y="1825554"/>
                  <a:pt x="214473" y="1795834"/>
                  <a:pt x="233082" y="1766370"/>
                </a:cubicBezTo>
                <a:cubicBezTo>
                  <a:pt x="250342" y="1739042"/>
                  <a:pt x="270675" y="1713661"/>
                  <a:pt x="286870" y="1685688"/>
                </a:cubicBezTo>
                <a:cubicBezTo>
                  <a:pt x="303609" y="1656775"/>
                  <a:pt x="314860" y="1624899"/>
                  <a:pt x="331694" y="1596041"/>
                </a:cubicBezTo>
                <a:cubicBezTo>
                  <a:pt x="335953" y="1588740"/>
                  <a:pt x="344835" y="1585076"/>
                  <a:pt x="349623" y="1578111"/>
                </a:cubicBezTo>
                <a:cubicBezTo>
                  <a:pt x="377799" y="1537128"/>
                  <a:pt x="399237" y="1491441"/>
                  <a:pt x="430306" y="1452605"/>
                </a:cubicBezTo>
                <a:cubicBezTo>
                  <a:pt x="442259" y="1437664"/>
                  <a:pt x="454684" y="1423089"/>
                  <a:pt x="466164" y="1407782"/>
                </a:cubicBezTo>
                <a:cubicBezTo>
                  <a:pt x="481588" y="1387217"/>
                  <a:pt x="494710" y="1364924"/>
                  <a:pt x="510988" y="1345029"/>
                </a:cubicBezTo>
                <a:cubicBezTo>
                  <a:pt x="548548" y="1299122"/>
                  <a:pt x="591940" y="1258010"/>
                  <a:pt x="627529" y="1210558"/>
                </a:cubicBezTo>
                <a:cubicBezTo>
                  <a:pt x="645458" y="1186652"/>
                  <a:pt x="662650" y="1162175"/>
                  <a:pt x="681317" y="1138841"/>
                </a:cubicBezTo>
                <a:cubicBezTo>
                  <a:pt x="686597" y="1132241"/>
                  <a:pt x="693746" y="1127328"/>
                  <a:pt x="699247" y="1120911"/>
                </a:cubicBezTo>
                <a:cubicBezTo>
                  <a:pt x="711699" y="1106384"/>
                  <a:pt x="722654" y="1090616"/>
                  <a:pt x="735106" y="1076088"/>
                </a:cubicBezTo>
                <a:cubicBezTo>
                  <a:pt x="740607" y="1069671"/>
                  <a:pt x="747534" y="1064575"/>
                  <a:pt x="753035" y="1058158"/>
                </a:cubicBezTo>
                <a:cubicBezTo>
                  <a:pt x="802721" y="1000191"/>
                  <a:pt x="768978" y="1026613"/>
                  <a:pt x="815788" y="995405"/>
                </a:cubicBezTo>
                <a:cubicBezTo>
                  <a:pt x="824753" y="980464"/>
                  <a:pt x="832555" y="964761"/>
                  <a:pt x="842682" y="950582"/>
                </a:cubicBezTo>
                <a:cubicBezTo>
                  <a:pt x="847595" y="943704"/>
                  <a:pt x="855540" y="939414"/>
                  <a:pt x="860611" y="932652"/>
                </a:cubicBezTo>
                <a:cubicBezTo>
                  <a:pt x="873540" y="915413"/>
                  <a:pt x="882825" y="895541"/>
                  <a:pt x="896470" y="878864"/>
                </a:cubicBezTo>
                <a:cubicBezTo>
                  <a:pt x="909850" y="862510"/>
                  <a:pt x="928094" y="850541"/>
                  <a:pt x="941294" y="834041"/>
                </a:cubicBezTo>
                <a:cubicBezTo>
                  <a:pt x="969075" y="799314"/>
                  <a:pt x="980088" y="782166"/>
                  <a:pt x="1013011" y="753358"/>
                </a:cubicBezTo>
                <a:cubicBezTo>
                  <a:pt x="1089145" y="686740"/>
                  <a:pt x="1005346" y="768285"/>
                  <a:pt x="1093694" y="699570"/>
                </a:cubicBezTo>
                <a:cubicBezTo>
                  <a:pt x="1107037" y="689192"/>
                  <a:pt x="1116470" y="674415"/>
                  <a:pt x="1129553" y="663711"/>
                </a:cubicBezTo>
                <a:cubicBezTo>
                  <a:pt x="1149448" y="647433"/>
                  <a:pt x="1171388" y="633829"/>
                  <a:pt x="1192306" y="618888"/>
                </a:cubicBezTo>
                <a:cubicBezTo>
                  <a:pt x="1225674" y="568835"/>
                  <a:pt x="1194298" y="608430"/>
                  <a:pt x="1264023" y="556135"/>
                </a:cubicBezTo>
                <a:cubicBezTo>
                  <a:pt x="1429599" y="431951"/>
                  <a:pt x="1214147" y="578888"/>
                  <a:pt x="1371600" y="484417"/>
                </a:cubicBezTo>
                <a:cubicBezTo>
                  <a:pt x="1446685" y="439366"/>
                  <a:pt x="1365155" y="474193"/>
                  <a:pt x="1452282" y="430629"/>
                </a:cubicBezTo>
                <a:cubicBezTo>
                  <a:pt x="1541121" y="386210"/>
                  <a:pt x="1387332" y="481740"/>
                  <a:pt x="1524000" y="394770"/>
                </a:cubicBezTo>
                <a:cubicBezTo>
                  <a:pt x="1550053" y="378191"/>
                  <a:pt x="1593460" y="346592"/>
                  <a:pt x="1622611" y="332017"/>
                </a:cubicBezTo>
                <a:cubicBezTo>
                  <a:pt x="1631063" y="327791"/>
                  <a:pt x="1641054" y="327278"/>
                  <a:pt x="1649506" y="323052"/>
                </a:cubicBezTo>
                <a:cubicBezTo>
                  <a:pt x="1659143" y="318234"/>
                  <a:pt x="1666554" y="309499"/>
                  <a:pt x="1676400" y="305123"/>
                </a:cubicBezTo>
                <a:cubicBezTo>
                  <a:pt x="1693670" y="297447"/>
                  <a:pt x="1713982" y="296918"/>
                  <a:pt x="1730188" y="287194"/>
                </a:cubicBezTo>
                <a:cubicBezTo>
                  <a:pt x="1745129" y="278229"/>
                  <a:pt x="1760235" y="269534"/>
                  <a:pt x="1775011" y="260299"/>
                </a:cubicBezTo>
                <a:cubicBezTo>
                  <a:pt x="1784148" y="254589"/>
                  <a:pt x="1792060" y="246746"/>
                  <a:pt x="1801906" y="242370"/>
                </a:cubicBezTo>
                <a:cubicBezTo>
                  <a:pt x="1819176" y="234695"/>
                  <a:pt x="1838147" y="231460"/>
                  <a:pt x="1855694" y="224441"/>
                </a:cubicBezTo>
                <a:cubicBezTo>
                  <a:pt x="1967061" y="179892"/>
                  <a:pt x="1827706" y="234618"/>
                  <a:pt x="1954306" y="188582"/>
                </a:cubicBezTo>
                <a:cubicBezTo>
                  <a:pt x="1969429" y="183083"/>
                  <a:pt x="1983749" y="175384"/>
                  <a:pt x="1999129" y="170652"/>
                </a:cubicBezTo>
                <a:cubicBezTo>
                  <a:pt x="2022681" y="163405"/>
                  <a:pt x="2047470" y="160515"/>
                  <a:pt x="2070847" y="152723"/>
                </a:cubicBezTo>
                <a:lnTo>
                  <a:pt x="2151529" y="125829"/>
                </a:lnTo>
                <a:cubicBezTo>
                  <a:pt x="2160494" y="122841"/>
                  <a:pt x="2169102" y="118418"/>
                  <a:pt x="2178423" y="116864"/>
                </a:cubicBezTo>
                <a:cubicBezTo>
                  <a:pt x="2196352" y="113876"/>
                  <a:pt x="2214577" y="112307"/>
                  <a:pt x="2232211" y="107899"/>
                </a:cubicBezTo>
                <a:cubicBezTo>
                  <a:pt x="2250546" y="103315"/>
                  <a:pt x="2267665" y="94554"/>
                  <a:pt x="2286000" y="89970"/>
                </a:cubicBezTo>
                <a:cubicBezTo>
                  <a:pt x="2297953" y="86982"/>
                  <a:pt x="2310011" y="84390"/>
                  <a:pt x="2321858" y="81005"/>
                </a:cubicBezTo>
                <a:cubicBezTo>
                  <a:pt x="2330944" y="78409"/>
                  <a:pt x="2339528" y="74091"/>
                  <a:pt x="2348753" y="72041"/>
                </a:cubicBezTo>
                <a:cubicBezTo>
                  <a:pt x="2366497" y="68098"/>
                  <a:pt x="2384907" y="67484"/>
                  <a:pt x="2402541" y="63076"/>
                </a:cubicBezTo>
                <a:cubicBezTo>
                  <a:pt x="2420876" y="58492"/>
                  <a:pt x="2438400" y="51123"/>
                  <a:pt x="2456329" y="45147"/>
                </a:cubicBezTo>
                <a:lnTo>
                  <a:pt x="2510117" y="27217"/>
                </a:lnTo>
                <a:cubicBezTo>
                  <a:pt x="2510128" y="27213"/>
                  <a:pt x="2563895" y="9290"/>
                  <a:pt x="2563906" y="9288"/>
                </a:cubicBezTo>
                <a:cubicBezTo>
                  <a:pt x="2635379" y="-2625"/>
                  <a:pt x="2599517" y="323"/>
                  <a:pt x="2671482" y="32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1756293" y="3555352"/>
            <a:ext cx="437372" cy="432512"/>
          </a:xfrm>
          <a:prstGeom prst="upArrow">
            <a:avLst>
              <a:gd name="adj1" fmla="val 50000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5C4DB8A-33D2-4D0F-8038-DC62C1702E3E}"/>
              </a:ext>
            </a:extLst>
          </p:cNvPr>
          <p:cNvCxnSpPr>
            <a:cxnSpLocks/>
          </p:cNvCxnSpPr>
          <p:nvPr/>
        </p:nvCxnSpPr>
        <p:spPr>
          <a:xfrm>
            <a:off x="0" y="1041447"/>
            <a:ext cx="5359191" cy="16766"/>
          </a:xfrm>
          <a:prstGeom prst="line">
            <a:avLst/>
          </a:prstGeom>
          <a:ln w="28575">
            <a:solidFill>
              <a:srgbClr val="2F77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3E0C7E-3298-489E-AA8B-F0AEDDD86C1D}"/>
              </a:ext>
            </a:extLst>
          </p:cNvPr>
          <p:cNvSpPr txBox="1"/>
          <p:nvPr/>
        </p:nvSpPr>
        <p:spPr>
          <a:xfrm>
            <a:off x="62753" y="107576"/>
            <a:ext cx="5145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목차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E7924D-F8B9-4B7B-8A5C-7F6BB6D2BE10}"/>
              </a:ext>
            </a:extLst>
          </p:cNvPr>
          <p:cNvSpPr txBox="1"/>
          <p:nvPr/>
        </p:nvSpPr>
        <p:spPr>
          <a:xfrm>
            <a:off x="815789" y="2079811"/>
            <a:ext cx="6831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kern="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1. </a:t>
            </a:r>
            <a:r>
              <a:rPr lang="ko-KR" altLang="en-US" sz="3600" b="1" kern="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무위험지표금리</a:t>
            </a:r>
            <a:r>
              <a:rPr lang="en-US" altLang="ko-KR" sz="3600" b="1" kern="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(RFR)  </a:t>
            </a:r>
            <a:r>
              <a:rPr lang="en-US" altLang="ko-KR" sz="2000" b="1" kern="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 -</a:t>
            </a:r>
            <a:r>
              <a:rPr lang="en-US" altLang="ko-KR" sz="2000" kern="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sz="2000" kern="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발표자 </a:t>
            </a:r>
            <a:r>
              <a:rPr lang="en-US" altLang="ko-KR" sz="2000" kern="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: </a:t>
            </a:r>
            <a:r>
              <a:rPr lang="ko-KR" altLang="en-US" sz="2000" kern="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강수현</a:t>
            </a:r>
            <a:endParaRPr lang="en-US" altLang="ko-KR" sz="3600" kern="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ADD543-33BA-40A9-867E-1589A6E5AF39}"/>
              </a:ext>
            </a:extLst>
          </p:cNvPr>
          <p:cNvSpPr txBox="1"/>
          <p:nvPr/>
        </p:nvSpPr>
        <p:spPr>
          <a:xfrm>
            <a:off x="815789" y="3049307"/>
            <a:ext cx="6831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kern="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2. ESG </a:t>
            </a:r>
            <a:r>
              <a:rPr lang="ko-KR" altLang="en-US" sz="3600" b="1" kern="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채권 </a:t>
            </a:r>
            <a:r>
              <a:rPr lang="en-US" altLang="ko-KR" sz="3600" b="1" kern="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		     </a:t>
            </a:r>
            <a:r>
              <a:rPr lang="en-US" altLang="ko-KR" sz="2000" b="1" kern="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-</a:t>
            </a:r>
            <a:r>
              <a:rPr lang="en-US" altLang="ko-KR" sz="2000" kern="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sz="2000" kern="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발표자 </a:t>
            </a:r>
            <a:r>
              <a:rPr lang="en-US" altLang="ko-KR" sz="2000" kern="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: </a:t>
            </a:r>
            <a:r>
              <a:rPr lang="ko-KR" altLang="en-US" sz="2000" kern="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양정현</a:t>
            </a:r>
            <a:endParaRPr lang="en-US" altLang="ko-KR" sz="3600" kern="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A01AFA-50F0-45ED-9A1C-10DDD9E5ED04}"/>
              </a:ext>
            </a:extLst>
          </p:cNvPr>
          <p:cNvSpPr txBox="1"/>
          <p:nvPr/>
        </p:nvSpPr>
        <p:spPr>
          <a:xfrm>
            <a:off x="815787" y="4988299"/>
            <a:ext cx="6831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kern="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4. </a:t>
            </a:r>
            <a:r>
              <a:rPr lang="ko-KR" altLang="en-US" sz="3600" b="1" kern="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장단기 금리차</a:t>
            </a:r>
            <a:r>
              <a:rPr lang="en-US" altLang="ko-KR" sz="3600" b="1" kern="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	     </a:t>
            </a:r>
            <a:r>
              <a:rPr lang="en-US" altLang="ko-KR" sz="2000" b="1" kern="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-</a:t>
            </a:r>
            <a:r>
              <a:rPr lang="en-US" altLang="ko-KR" sz="2000" kern="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sz="2000" kern="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발표자 </a:t>
            </a:r>
            <a:r>
              <a:rPr lang="en-US" altLang="ko-KR" sz="2000" kern="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: </a:t>
            </a:r>
            <a:r>
              <a:rPr lang="ko-KR" altLang="en-US" sz="2000" kern="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김지우</a:t>
            </a:r>
            <a:endParaRPr lang="en-US" altLang="ko-KR" sz="3600" kern="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DA4D30-6569-46A2-912B-4BC8AED5E4A3}"/>
              </a:ext>
            </a:extLst>
          </p:cNvPr>
          <p:cNvSpPr txBox="1"/>
          <p:nvPr/>
        </p:nvSpPr>
        <p:spPr>
          <a:xfrm>
            <a:off x="815788" y="4018803"/>
            <a:ext cx="6831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kern="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3. </a:t>
            </a:r>
            <a:r>
              <a:rPr lang="ko-KR" altLang="en-US" sz="3600" b="1" kern="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주택저당채권</a:t>
            </a:r>
            <a:r>
              <a:rPr lang="en-US" altLang="ko-KR" sz="3600" b="1" kern="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 	    </a:t>
            </a:r>
            <a:r>
              <a:rPr lang="en-US" altLang="ko-KR" sz="2000" b="1" kern="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 -</a:t>
            </a:r>
            <a:r>
              <a:rPr lang="en-US" altLang="ko-KR" sz="2000" kern="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sz="2000" kern="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발표자 </a:t>
            </a:r>
            <a:r>
              <a:rPr lang="en-US" altLang="ko-KR" sz="2000" kern="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: </a:t>
            </a:r>
            <a:r>
              <a:rPr lang="ko-KR" altLang="en-US" sz="2000" kern="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유경민</a:t>
            </a:r>
            <a:endParaRPr lang="en-US" altLang="ko-KR" sz="3600" kern="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5913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53F48C-0687-456E-90EA-DB8AFB230C41}"/>
              </a:ext>
            </a:extLst>
          </p:cNvPr>
          <p:cNvSpPr/>
          <p:nvPr/>
        </p:nvSpPr>
        <p:spPr>
          <a:xfrm>
            <a:off x="326571" y="734423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774442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4. </a:t>
            </a:r>
            <a:r>
              <a:rPr lang="ko-KR" altLang="en-US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장단기 금리차  </a:t>
            </a: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- Bull Flattening</a:t>
            </a:r>
            <a:endParaRPr lang="en-US" altLang="ko-KR" sz="4000" kern="0" dirty="0">
              <a:solidFill>
                <a:prstClr val="whit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1488140" y="2106706"/>
            <a:ext cx="8965" cy="2572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497105" y="4679577"/>
            <a:ext cx="4132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68188" y="2259106"/>
            <a:ext cx="3496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채</a:t>
            </a:r>
          </a:p>
          <a:p>
            <a:pPr lvl="0"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권</a:t>
            </a:r>
          </a:p>
          <a:p>
            <a:pPr lvl="0"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수</a:t>
            </a:r>
          </a:p>
          <a:p>
            <a:pPr lvl="0">
              <a:defRPr/>
            </a:pPr>
            <a:r>
              <a:rPr lang="ko-KR" altLang="en-US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익</a:t>
            </a:r>
            <a:endParaRPr lang="ko-KR" altLang="en-US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lvl="0">
              <a:defRPr/>
            </a:pPr>
            <a:r>
              <a:rPr lang="ko-KR" altLang="en-US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률</a:t>
            </a:r>
            <a:endParaRPr lang="ko-KR" altLang="en-US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6164" y="4863619"/>
            <a:ext cx="1954305" cy="367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잔존만기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71917" y="5415213"/>
            <a:ext cx="378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Bull Flattening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6233" y="3084443"/>
            <a:ext cx="59376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When?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장기금리가 단기금리보다 빠르게 하락 시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lvl="0">
              <a:defRPr/>
            </a:pPr>
            <a:endParaRPr lang="ko-KR" altLang="en-US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lvl="0"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장기금리가 하락하는 이유는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?</a:t>
            </a:r>
          </a:p>
          <a:p>
            <a:pPr lvl="0"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시장참여자들의 안전자산 선호로 장기채권의 수요증가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lvl="0">
              <a:defRPr/>
            </a:pP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-&gt;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장기 금리 하락으로 이어짐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lvl="0">
              <a:defRPr/>
            </a:pP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lvl="0"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안전자산 선호의 이유는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?</a:t>
            </a:r>
          </a:p>
          <a:p>
            <a:pPr lvl="0"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한동안 시장이 오를 때로 올랐고 이제는 경기 안 좋아질 것이라고 전망 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고점판독기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)</a:t>
            </a:r>
            <a:endParaRPr lang="ko-KR" altLang="en-US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34" name="자유형 9"/>
          <p:cNvSpPr/>
          <p:nvPr/>
        </p:nvSpPr>
        <p:spPr>
          <a:xfrm>
            <a:off x="1829761" y="2770093"/>
            <a:ext cx="3435228" cy="785257"/>
          </a:xfrm>
          <a:custGeom>
            <a:avLst/>
            <a:gdLst>
              <a:gd name="connsiteX0" fmla="*/ 0 w 2671482"/>
              <a:gd name="connsiteY0" fmla="*/ 2402864 h 2402864"/>
              <a:gd name="connsiteX1" fmla="*/ 17929 w 2671482"/>
              <a:gd name="connsiteY1" fmla="*/ 2241499 h 2402864"/>
              <a:gd name="connsiteX2" fmla="*/ 44823 w 2671482"/>
              <a:gd name="connsiteY2" fmla="*/ 2160817 h 2402864"/>
              <a:gd name="connsiteX3" fmla="*/ 116541 w 2671482"/>
              <a:gd name="connsiteY3" fmla="*/ 1999452 h 2402864"/>
              <a:gd name="connsiteX4" fmla="*/ 179294 w 2671482"/>
              <a:gd name="connsiteY4" fmla="*/ 1856017 h 2402864"/>
              <a:gd name="connsiteX5" fmla="*/ 233082 w 2671482"/>
              <a:gd name="connsiteY5" fmla="*/ 1766370 h 2402864"/>
              <a:gd name="connsiteX6" fmla="*/ 286870 w 2671482"/>
              <a:gd name="connsiteY6" fmla="*/ 1685688 h 2402864"/>
              <a:gd name="connsiteX7" fmla="*/ 331694 w 2671482"/>
              <a:gd name="connsiteY7" fmla="*/ 1596041 h 2402864"/>
              <a:gd name="connsiteX8" fmla="*/ 349623 w 2671482"/>
              <a:gd name="connsiteY8" fmla="*/ 1578111 h 2402864"/>
              <a:gd name="connsiteX9" fmla="*/ 430306 w 2671482"/>
              <a:gd name="connsiteY9" fmla="*/ 1452605 h 2402864"/>
              <a:gd name="connsiteX10" fmla="*/ 466164 w 2671482"/>
              <a:gd name="connsiteY10" fmla="*/ 1407782 h 2402864"/>
              <a:gd name="connsiteX11" fmla="*/ 510988 w 2671482"/>
              <a:gd name="connsiteY11" fmla="*/ 1345029 h 2402864"/>
              <a:gd name="connsiteX12" fmla="*/ 627529 w 2671482"/>
              <a:gd name="connsiteY12" fmla="*/ 1210558 h 2402864"/>
              <a:gd name="connsiteX13" fmla="*/ 681317 w 2671482"/>
              <a:gd name="connsiteY13" fmla="*/ 1138841 h 2402864"/>
              <a:gd name="connsiteX14" fmla="*/ 699247 w 2671482"/>
              <a:gd name="connsiteY14" fmla="*/ 1120911 h 2402864"/>
              <a:gd name="connsiteX15" fmla="*/ 735106 w 2671482"/>
              <a:gd name="connsiteY15" fmla="*/ 1076088 h 2402864"/>
              <a:gd name="connsiteX16" fmla="*/ 753035 w 2671482"/>
              <a:gd name="connsiteY16" fmla="*/ 1058158 h 2402864"/>
              <a:gd name="connsiteX17" fmla="*/ 815788 w 2671482"/>
              <a:gd name="connsiteY17" fmla="*/ 995405 h 2402864"/>
              <a:gd name="connsiteX18" fmla="*/ 842682 w 2671482"/>
              <a:gd name="connsiteY18" fmla="*/ 950582 h 2402864"/>
              <a:gd name="connsiteX19" fmla="*/ 860611 w 2671482"/>
              <a:gd name="connsiteY19" fmla="*/ 932652 h 2402864"/>
              <a:gd name="connsiteX20" fmla="*/ 896470 w 2671482"/>
              <a:gd name="connsiteY20" fmla="*/ 878864 h 2402864"/>
              <a:gd name="connsiteX21" fmla="*/ 941294 w 2671482"/>
              <a:gd name="connsiteY21" fmla="*/ 834041 h 2402864"/>
              <a:gd name="connsiteX22" fmla="*/ 1013011 w 2671482"/>
              <a:gd name="connsiteY22" fmla="*/ 753358 h 2402864"/>
              <a:gd name="connsiteX23" fmla="*/ 1093694 w 2671482"/>
              <a:gd name="connsiteY23" fmla="*/ 699570 h 2402864"/>
              <a:gd name="connsiteX24" fmla="*/ 1129553 w 2671482"/>
              <a:gd name="connsiteY24" fmla="*/ 663711 h 2402864"/>
              <a:gd name="connsiteX25" fmla="*/ 1192306 w 2671482"/>
              <a:gd name="connsiteY25" fmla="*/ 618888 h 2402864"/>
              <a:gd name="connsiteX26" fmla="*/ 1264023 w 2671482"/>
              <a:gd name="connsiteY26" fmla="*/ 556135 h 2402864"/>
              <a:gd name="connsiteX27" fmla="*/ 1371600 w 2671482"/>
              <a:gd name="connsiteY27" fmla="*/ 484417 h 2402864"/>
              <a:gd name="connsiteX28" fmla="*/ 1452282 w 2671482"/>
              <a:gd name="connsiteY28" fmla="*/ 430629 h 2402864"/>
              <a:gd name="connsiteX29" fmla="*/ 1524000 w 2671482"/>
              <a:gd name="connsiteY29" fmla="*/ 394770 h 2402864"/>
              <a:gd name="connsiteX30" fmla="*/ 1622611 w 2671482"/>
              <a:gd name="connsiteY30" fmla="*/ 332017 h 2402864"/>
              <a:gd name="connsiteX31" fmla="*/ 1649506 w 2671482"/>
              <a:gd name="connsiteY31" fmla="*/ 323052 h 2402864"/>
              <a:gd name="connsiteX32" fmla="*/ 1676400 w 2671482"/>
              <a:gd name="connsiteY32" fmla="*/ 305123 h 2402864"/>
              <a:gd name="connsiteX33" fmla="*/ 1730188 w 2671482"/>
              <a:gd name="connsiteY33" fmla="*/ 287194 h 2402864"/>
              <a:gd name="connsiteX34" fmla="*/ 1775011 w 2671482"/>
              <a:gd name="connsiteY34" fmla="*/ 260299 h 2402864"/>
              <a:gd name="connsiteX35" fmla="*/ 1801906 w 2671482"/>
              <a:gd name="connsiteY35" fmla="*/ 242370 h 2402864"/>
              <a:gd name="connsiteX36" fmla="*/ 1855694 w 2671482"/>
              <a:gd name="connsiteY36" fmla="*/ 224441 h 2402864"/>
              <a:gd name="connsiteX37" fmla="*/ 1954306 w 2671482"/>
              <a:gd name="connsiteY37" fmla="*/ 188582 h 2402864"/>
              <a:gd name="connsiteX38" fmla="*/ 1999129 w 2671482"/>
              <a:gd name="connsiteY38" fmla="*/ 170652 h 2402864"/>
              <a:gd name="connsiteX39" fmla="*/ 2070847 w 2671482"/>
              <a:gd name="connsiteY39" fmla="*/ 152723 h 2402864"/>
              <a:gd name="connsiteX40" fmla="*/ 2151529 w 2671482"/>
              <a:gd name="connsiteY40" fmla="*/ 125829 h 2402864"/>
              <a:gd name="connsiteX41" fmla="*/ 2178423 w 2671482"/>
              <a:gd name="connsiteY41" fmla="*/ 116864 h 2402864"/>
              <a:gd name="connsiteX42" fmla="*/ 2232211 w 2671482"/>
              <a:gd name="connsiteY42" fmla="*/ 107899 h 2402864"/>
              <a:gd name="connsiteX43" fmla="*/ 2286000 w 2671482"/>
              <a:gd name="connsiteY43" fmla="*/ 89970 h 2402864"/>
              <a:gd name="connsiteX44" fmla="*/ 2321858 w 2671482"/>
              <a:gd name="connsiteY44" fmla="*/ 81005 h 2402864"/>
              <a:gd name="connsiteX45" fmla="*/ 2348753 w 2671482"/>
              <a:gd name="connsiteY45" fmla="*/ 72041 h 2402864"/>
              <a:gd name="connsiteX46" fmla="*/ 2402541 w 2671482"/>
              <a:gd name="connsiteY46" fmla="*/ 63076 h 2402864"/>
              <a:gd name="connsiteX47" fmla="*/ 2456329 w 2671482"/>
              <a:gd name="connsiteY47" fmla="*/ 45147 h 2402864"/>
              <a:gd name="connsiteX48" fmla="*/ 2510117 w 2671482"/>
              <a:gd name="connsiteY48" fmla="*/ 27217 h 2402864"/>
              <a:gd name="connsiteX49" fmla="*/ 2563906 w 2671482"/>
              <a:gd name="connsiteY49" fmla="*/ 9288 h 2402864"/>
              <a:gd name="connsiteX50" fmla="*/ 2671482 w 2671482"/>
              <a:gd name="connsiteY50" fmla="*/ 323 h 2402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671482" h="2402864">
                <a:moveTo>
                  <a:pt x="0" y="2402864"/>
                </a:moveTo>
                <a:cubicBezTo>
                  <a:pt x="5976" y="2349076"/>
                  <a:pt x="8075" y="2294714"/>
                  <a:pt x="17929" y="2241499"/>
                </a:cubicBezTo>
                <a:cubicBezTo>
                  <a:pt x="23091" y="2213624"/>
                  <a:pt x="35023" y="2187418"/>
                  <a:pt x="44823" y="2160817"/>
                </a:cubicBezTo>
                <a:cubicBezTo>
                  <a:pt x="108055" y="1989187"/>
                  <a:pt x="51800" y="2147431"/>
                  <a:pt x="116541" y="1999452"/>
                </a:cubicBezTo>
                <a:cubicBezTo>
                  <a:pt x="162678" y="1893995"/>
                  <a:pt x="121696" y="1959693"/>
                  <a:pt x="179294" y="1856017"/>
                </a:cubicBezTo>
                <a:cubicBezTo>
                  <a:pt x="196218" y="1825554"/>
                  <a:pt x="214473" y="1795834"/>
                  <a:pt x="233082" y="1766370"/>
                </a:cubicBezTo>
                <a:cubicBezTo>
                  <a:pt x="250342" y="1739042"/>
                  <a:pt x="270675" y="1713661"/>
                  <a:pt x="286870" y="1685688"/>
                </a:cubicBezTo>
                <a:cubicBezTo>
                  <a:pt x="303609" y="1656775"/>
                  <a:pt x="314860" y="1624899"/>
                  <a:pt x="331694" y="1596041"/>
                </a:cubicBezTo>
                <a:cubicBezTo>
                  <a:pt x="335953" y="1588740"/>
                  <a:pt x="344835" y="1585076"/>
                  <a:pt x="349623" y="1578111"/>
                </a:cubicBezTo>
                <a:cubicBezTo>
                  <a:pt x="377799" y="1537128"/>
                  <a:pt x="399237" y="1491441"/>
                  <a:pt x="430306" y="1452605"/>
                </a:cubicBezTo>
                <a:cubicBezTo>
                  <a:pt x="442259" y="1437664"/>
                  <a:pt x="454684" y="1423089"/>
                  <a:pt x="466164" y="1407782"/>
                </a:cubicBezTo>
                <a:cubicBezTo>
                  <a:pt x="481588" y="1387217"/>
                  <a:pt x="494710" y="1364924"/>
                  <a:pt x="510988" y="1345029"/>
                </a:cubicBezTo>
                <a:cubicBezTo>
                  <a:pt x="548548" y="1299122"/>
                  <a:pt x="591940" y="1258010"/>
                  <a:pt x="627529" y="1210558"/>
                </a:cubicBezTo>
                <a:cubicBezTo>
                  <a:pt x="645458" y="1186652"/>
                  <a:pt x="662650" y="1162175"/>
                  <a:pt x="681317" y="1138841"/>
                </a:cubicBezTo>
                <a:cubicBezTo>
                  <a:pt x="686597" y="1132241"/>
                  <a:pt x="693746" y="1127328"/>
                  <a:pt x="699247" y="1120911"/>
                </a:cubicBezTo>
                <a:cubicBezTo>
                  <a:pt x="711699" y="1106384"/>
                  <a:pt x="722654" y="1090616"/>
                  <a:pt x="735106" y="1076088"/>
                </a:cubicBezTo>
                <a:cubicBezTo>
                  <a:pt x="740607" y="1069671"/>
                  <a:pt x="747534" y="1064575"/>
                  <a:pt x="753035" y="1058158"/>
                </a:cubicBezTo>
                <a:cubicBezTo>
                  <a:pt x="802721" y="1000191"/>
                  <a:pt x="768978" y="1026613"/>
                  <a:pt x="815788" y="995405"/>
                </a:cubicBezTo>
                <a:cubicBezTo>
                  <a:pt x="824753" y="980464"/>
                  <a:pt x="832555" y="964761"/>
                  <a:pt x="842682" y="950582"/>
                </a:cubicBezTo>
                <a:cubicBezTo>
                  <a:pt x="847595" y="943704"/>
                  <a:pt x="855540" y="939414"/>
                  <a:pt x="860611" y="932652"/>
                </a:cubicBezTo>
                <a:cubicBezTo>
                  <a:pt x="873540" y="915413"/>
                  <a:pt x="882825" y="895541"/>
                  <a:pt x="896470" y="878864"/>
                </a:cubicBezTo>
                <a:cubicBezTo>
                  <a:pt x="909850" y="862510"/>
                  <a:pt x="928094" y="850541"/>
                  <a:pt x="941294" y="834041"/>
                </a:cubicBezTo>
                <a:cubicBezTo>
                  <a:pt x="969075" y="799314"/>
                  <a:pt x="980088" y="782166"/>
                  <a:pt x="1013011" y="753358"/>
                </a:cubicBezTo>
                <a:cubicBezTo>
                  <a:pt x="1089145" y="686740"/>
                  <a:pt x="1005346" y="768285"/>
                  <a:pt x="1093694" y="699570"/>
                </a:cubicBezTo>
                <a:cubicBezTo>
                  <a:pt x="1107037" y="689192"/>
                  <a:pt x="1116470" y="674415"/>
                  <a:pt x="1129553" y="663711"/>
                </a:cubicBezTo>
                <a:cubicBezTo>
                  <a:pt x="1149448" y="647433"/>
                  <a:pt x="1171388" y="633829"/>
                  <a:pt x="1192306" y="618888"/>
                </a:cubicBezTo>
                <a:cubicBezTo>
                  <a:pt x="1225674" y="568835"/>
                  <a:pt x="1194298" y="608430"/>
                  <a:pt x="1264023" y="556135"/>
                </a:cubicBezTo>
                <a:cubicBezTo>
                  <a:pt x="1429599" y="431951"/>
                  <a:pt x="1214147" y="578888"/>
                  <a:pt x="1371600" y="484417"/>
                </a:cubicBezTo>
                <a:cubicBezTo>
                  <a:pt x="1446685" y="439366"/>
                  <a:pt x="1365155" y="474193"/>
                  <a:pt x="1452282" y="430629"/>
                </a:cubicBezTo>
                <a:cubicBezTo>
                  <a:pt x="1541121" y="386210"/>
                  <a:pt x="1387332" y="481740"/>
                  <a:pt x="1524000" y="394770"/>
                </a:cubicBezTo>
                <a:cubicBezTo>
                  <a:pt x="1550053" y="378191"/>
                  <a:pt x="1593460" y="346592"/>
                  <a:pt x="1622611" y="332017"/>
                </a:cubicBezTo>
                <a:cubicBezTo>
                  <a:pt x="1631063" y="327791"/>
                  <a:pt x="1641054" y="327278"/>
                  <a:pt x="1649506" y="323052"/>
                </a:cubicBezTo>
                <a:cubicBezTo>
                  <a:pt x="1659143" y="318234"/>
                  <a:pt x="1666554" y="309499"/>
                  <a:pt x="1676400" y="305123"/>
                </a:cubicBezTo>
                <a:cubicBezTo>
                  <a:pt x="1693670" y="297447"/>
                  <a:pt x="1713982" y="296918"/>
                  <a:pt x="1730188" y="287194"/>
                </a:cubicBezTo>
                <a:cubicBezTo>
                  <a:pt x="1745129" y="278229"/>
                  <a:pt x="1760235" y="269534"/>
                  <a:pt x="1775011" y="260299"/>
                </a:cubicBezTo>
                <a:cubicBezTo>
                  <a:pt x="1784148" y="254589"/>
                  <a:pt x="1792060" y="246746"/>
                  <a:pt x="1801906" y="242370"/>
                </a:cubicBezTo>
                <a:cubicBezTo>
                  <a:pt x="1819176" y="234695"/>
                  <a:pt x="1838147" y="231460"/>
                  <a:pt x="1855694" y="224441"/>
                </a:cubicBezTo>
                <a:cubicBezTo>
                  <a:pt x="1967061" y="179892"/>
                  <a:pt x="1827706" y="234618"/>
                  <a:pt x="1954306" y="188582"/>
                </a:cubicBezTo>
                <a:cubicBezTo>
                  <a:pt x="1969429" y="183083"/>
                  <a:pt x="1983749" y="175384"/>
                  <a:pt x="1999129" y="170652"/>
                </a:cubicBezTo>
                <a:cubicBezTo>
                  <a:pt x="2022681" y="163405"/>
                  <a:pt x="2047470" y="160515"/>
                  <a:pt x="2070847" y="152723"/>
                </a:cubicBezTo>
                <a:lnTo>
                  <a:pt x="2151529" y="125829"/>
                </a:lnTo>
                <a:cubicBezTo>
                  <a:pt x="2160494" y="122841"/>
                  <a:pt x="2169102" y="118418"/>
                  <a:pt x="2178423" y="116864"/>
                </a:cubicBezTo>
                <a:cubicBezTo>
                  <a:pt x="2196352" y="113876"/>
                  <a:pt x="2214577" y="112307"/>
                  <a:pt x="2232211" y="107899"/>
                </a:cubicBezTo>
                <a:cubicBezTo>
                  <a:pt x="2250546" y="103315"/>
                  <a:pt x="2267665" y="94554"/>
                  <a:pt x="2286000" y="89970"/>
                </a:cubicBezTo>
                <a:cubicBezTo>
                  <a:pt x="2297953" y="86982"/>
                  <a:pt x="2310011" y="84390"/>
                  <a:pt x="2321858" y="81005"/>
                </a:cubicBezTo>
                <a:cubicBezTo>
                  <a:pt x="2330944" y="78409"/>
                  <a:pt x="2339528" y="74091"/>
                  <a:pt x="2348753" y="72041"/>
                </a:cubicBezTo>
                <a:cubicBezTo>
                  <a:pt x="2366497" y="68098"/>
                  <a:pt x="2384907" y="67484"/>
                  <a:pt x="2402541" y="63076"/>
                </a:cubicBezTo>
                <a:cubicBezTo>
                  <a:pt x="2420876" y="58492"/>
                  <a:pt x="2438400" y="51123"/>
                  <a:pt x="2456329" y="45147"/>
                </a:cubicBezTo>
                <a:lnTo>
                  <a:pt x="2510117" y="27217"/>
                </a:lnTo>
                <a:cubicBezTo>
                  <a:pt x="2510128" y="27213"/>
                  <a:pt x="2563895" y="9290"/>
                  <a:pt x="2563906" y="9288"/>
                </a:cubicBezTo>
                <a:cubicBezTo>
                  <a:pt x="2635379" y="-2625"/>
                  <a:pt x="2599517" y="323"/>
                  <a:pt x="2671482" y="32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836617" y="1334954"/>
            <a:ext cx="4383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Bull        Flattening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42433" y="2199979"/>
            <a:ext cx="2565841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채권가격 기준으로 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채권상승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)</a:t>
            </a:r>
          </a:p>
          <a:p>
            <a:pPr>
              <a:defRPr/>
            </a:pP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금리와 채권가격은 역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)</a:t>
            </a:r>
          </a:p>
        </p:txBody>
      </p:sp>
      <p:cxnSp>
        <p:nvCxnSpPr>
          <p:cNvPr id="38" name="직선 화살표 연결선 37"/>
          <p:cNvCxnSpPr>
            <a:cxnSpLocks/>
          </p:cNvCxnSpPr>
          <p:nvPr/>
        </p:nvCxnSpPr>
        <p:spPr>
          <a:xfrm flipV="1">
            <a:off x="7045234" y="1723730"/>
            <a:ext cx="65160" cy="3829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758862" y="1305796"/>
            <a:ext cx="699795" cy="3693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0" name="직선 화살표 연결선 39"/>
          <p:cNvCxnSpPr>
            <a:cxnSpLocks/>
            <a:stCxn id="41" idx="0"/>
          </p:cNvCxnSpPr>
          <p:nvPr/>
        </p:nvCxnSpPr>
        <p:spPr>
          <a:xfrm flipH="1" flipV="1">
            <a:off x="8645841" y="1772326"/>
            <a:ext cx="786085" cy="5249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753201" y="2297233"/>
            <a:ext cx="135744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곡선의 기울기</a:t>
            </a:r>
          </a:p>
        </p:txBody>
      </p:sp>
      <p:sp>
        <p:nvSpPr>
          <p:cNvPr id="42" name="타원 41"/>
          <p:cNvSpPr/>
          <p:nvPr/>
        </p:nvSpPr>
        <p:spPr>
          <a:xfrm>
            <a:off x="7789116" y="1383551"/>
            <a:ext cx="1467627" cy="3401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866233" y="5723610"/>
            <a:ext cx="6219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주로 경제 호황 고점에서 변곡점의 형태로 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Bull Flattening</a:t>
            </a:r>
          </a:p>
          <a:p>
            <a:pPr>
              <a:defRPr/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형태가 나타남</a:t>
            </a:r>
          </a:p>
        </p:txBody>
      </p:sp>
      <p:sp>
        <p:nvSpPr>
          <p:cNvPr id="20" name="자유형 9"/>
          <p:cNvSpPr/>
          <p:nvPr/>
        </p:nvSpPr>
        <p:spPr>
          <a:xfrm>
            <a:off x="1829761" y="1800328"/>
            <a:ext cx="3435228" cy="1709635"/>
          </a:xfrm>
          <a:custGeom>
            <a:avLst/>
            <a:gdLst>
              <a:gd name="connsiteX0" fmla="*/ 0 w 2671482"/>
              <a:gd name="connsiteY0" fmla="*/ 2402864 h 2402864"/>
              <a:gd name="connsiteX1" fmla="*/ 17929 w 2671482"/>
              <a:gd name="connsiteY1" fmla="*/ 2241499 h 2402864"/>
              <a:gd name="connsiteX2" fmla="*/ 44823 w 2671482"/>
              <a:gd name="connsiteY2" fmla="*/ 2160817 h 2402864"/>
              <a:gd name="connsiteX3" fmla="*/ 116541 w 2671482"/>
              <a:gd name="connsiteY3" fmla="*/ 1999452 h 2402864"/>
              <a:gd name="connsiteX4" fmla="*/ 179294 w 2671482"/>
              <a:gd name="connsiteY4" fmla="*/ 1856017 h 2402864"/>
              <a:gd name="connsiteX5" fmla="*/ 233082 w 2671482"/>
              <a:gd name="connsiteY5" fmla="*/ 1766370 h 2402864"/>
              <a:gd name="connsiteX6" fmla="*/ 286870 w 2671482"/>
              <a:gd name="connsiteY6" fmla="*/ 1685688 h 2402864"/>
              <a:gd name="connsiteX7" fmla="*/ 331694 w 2671482"/>
              <a:gd name="connsiteY7" fmla="*/ 1596041 h 2402864"/>
              <a:gd name="connsiteX8" fmla="*/ 349623 w 2671482"/>
              <a:gd name="connsiteY8" fmla="*/ 1578111 h 2402864"/>
              <a:gd name="connsiteX9" fmla="*/ 430306 w 2671482"/>
              <a:gd name="connsiteY9" fmla="*/ 1452605 h 2402864"/>
              <a:gd name="connsiteX10" fmla="*/ 466164 w 2671482"/>
              <a:gd name="connsiteY10" fmla="*/ 1407782 h 2402864"/>
              <a:gd name="connsiteX11" fmla="*/ 510988 w 2671482"/>
              <a:gd name="connsiteY11" fmla="*/ 1345029 h 2402864"/>
              <a:gd name="connsiteX12" fmla="*/ 627529 w 2671482"/>
              <a:gd name="connsiteY12" fmla="*/ 1210558 h 2402864"/>
              <a:gd name="connsiteX13" fmla="*/ 681317 w 2671482"/>
              <a:gd name="connsiteY13" fmla="*/ 1138841 h 2402864"/>
              <a:gd name="connsiteX14" fmla="*/ 699247 w 2671482"/>
              <a:gd name="connsiteY14" fmla="*/ 1120911 h 2402864"/>
              <a:gd name="connsiteX15" fmla="*/ 735106 w 2671482"/>
              <a:gd name="connsiteY15" fmla="*/ 1076088 h 2402864"/>
              <a:gd name="connsiteX16" fmla="*/ 753035 w 2671482"/>
              <a:gd name="connsiteY16" fmla="*/ 1058158 h 2402864"/>
              <a:gd name="connsiteX17" fmla="*/ 815788 w 2671482"/>
              <a:gd name="connsiteY17" fmla="*/ 995405 h 2402864"/>
              <a:gd name="connsiteX18" fmla="*/ 842682 w 2671482"/>
              <a:gd name="connsiteY18" fmla="*/ 950582 h 2402864"/>
              <a:gd name="connsiteX19" fmla="*/ 860611 w 2671482"/>
              <a:gd name="connsiteY19" fmla="*/ 932652 h 2402864"/>
              <a:gd name="connsiteX20" fmla="*/ 896470 w 2671482"/>
              <a:gd name="connsiteY20" fmla="*/ 878864 h 2402864"/>
              <a:gd name="connsiteX21" fmla="*/ 941294 w 2671482"/>
              <a:gd name="connsiteY21" fmla="*/ 834041 h 2402864"/>
              <a:gd name="connsiteX22" fmla="*/ 1013011 w 2671482"/>
              <a:gd name="connsiteY22" fmla="*/ 753358 h 2402864"/>
              <a:gd name="connsiteX23" fmla="*/ 1093694 w 2671482"/>
              <a:gd name="connsiteY23" fmla="*/ 699570 h 2402864"/>
              <a:gd name="connsiteX24" fmla="*/ 1129553 w 2671482"/>
              <a:gd name="connsiteY24" fmla="*/ 663711 h 2402864"/>
              <a:gd name="connsiteX25" fmla="*/ 1192306 w 2671482"/>
              <a:gd name="connsiteY25" fmla="*/ 618888 h 2402864"/>
              <a:gd name="connsiteX26" fmla="*/ 1264023 w 2671482"/>
              <a:gd name="connsiteY26" fmla="*/ 556135 h 2402864"/>
              <a:gd name="connsiteX27" fmla="*/ 1371600 w 2671482"/>
              <a:gd name="connsiteY27" fmla="*/ 484417 h 2402864"/>
              <a:gd name="connsiteX28" fmla="*/ 1452282 w 2671482"/>
              <a:gd name="connsiteY28" fmla="*/ 430629 h 2402864"/>
              <a:gd name="connsiteX29" fmla="*/ 1524000 w 2671482"/>
              <a:gd name="connsiteY29" fmla="*/ 394770 h 2402864"/>
              <a:gd name="connsiteX30" fmla="*/ 1622611 w 2671482"/>
              <a:gd name="connsiteY30" fmla="*/ 332017 h 2402864"/>
              <a:gd name="connsiteX31" fmla="*/ 1649506 w 2671482"/>
              <a:gd name="connsiteY31" fmla="*/ 323052 h 2402864"/>
              <a:gd name="connsiteX32" fmla="*/ 1676400 w 2671482"/>
              <a:gd name="connsiteY32" fmla="*/ 305123 h 2402864"/>
              <a:gd name="connsiteX33" fmla="*/ 1730188 w 2671482"/>
              <a:gd name="connsiteY33" fmla="*/ 287194 h 2402864"/>
              <a:gd name="connsiteX34" fmla="*/ 1775011 w 2671482"/>
              <a:gd name="connsiteY34" fmla="*/ 260299 h 2402864"/>
              <a:gd name="connsiteX35" fmla="*/ 1801906 w 2671482"/>
              <a:gd name="connsiteY35" fmla="*/ 242370 h 2402864"/>
              <a:gd name="connsiteX36" fmla="*/ 1855694 w 2671482"/>
              <a:gd name="connsiteY36" fmla="*/ 224441 h 2402864"/>
              <a:gd name="connsiteX37" fmla="*/ 1954306 w 2671482"/>
              <a:gd name="connsiteY37" fmla="*/ 188582 h 2402864"/>
              <a:gd name="connsiteX38" fmla="*/ 1999129 w 2671482"/>
              <a:gd name="connsiteY38" fmla="*/ 170652 h 2402864"/>
              <a:gd name="connsiteX39" fmla="*/ 2070847 w 2671482"/>
              <a:gd name="connsiteY39" fmla="*/ 152723 h 2402864"/>
              <a:gd name="connsiteX40" fmla="*/ 2151529 w 2671482"/>
              <a:gd name="connsiteY40" fmla="*/ 125829 h 2402864"/>
              <a:gd name="connsiteX41" fmla="*/ 2178423 w 2671482"/>
              <a:gd name="connsiteY41" fmla="*/ 116864 h 2402864"/>
              <a:gd name="connsiteX42" fmla="*/ 2232211 w 2671482"/>
              <a:gd name="connsiteY42" fmla="*/ 107899 h 2402864"/>
              <a:gd name="connsiteX43" fmla="*/ 2286000 w 2671482"/>
              <a:gd name="connsiteY43" fmla="*/ 89970 h 2402864"/>
              <a:gd name="connsiteX44" fmla="*/ 2321858 w 2671482"/>
              <a:gd name="connsiteY44" fmla="*/ 81005 h 2402864"/>
              <a:gd name="connsiteX45" fmla="*/ 2348753 w 2671482"/>
              <a:gd name="connsiteY45" fmla="*/ 72041 h 2402864"/>
              <a:gd name="connsiteX46" fmla="*/ 2402541 w 2671482"/>
              <a:gd name="connsiteY46" fmla="*/ 63076 h 2402864"/>
              <a:gd name="connsiteX47" fmla="*/ 2456329 w 2671482"/>
              <a:gd name="connsiteY47" fmla="*/ 45147 h 2402864"/>
              <a:gd name="connsiteX48" fmla="*/ 2510117 w 2671482"/>
              <a:gd name="connsiteY48" fmla="*/ 27217 h 2402864"/>
              <a:gd name="connsiteX49" fmla="*/ 2563906 w 2671482"/>
              <a:gd name="connsiteY49" fmla="*/ 9288 h 2402864"/>
              <a:gd name="connsiteX50" fmla="*/ 2671482 w 2671482"/>
              <a:gd name="connsiteY50" fmla="*/ 323 h 2402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671482" h="2402864">
                <a:moveTo>
                  <a:pt x="0" y="2402864"/>
                </a:moveTo>
                <a:cubicBezTo>
                  <a:pt x="5976" y="2349076"/>
                  <a:pt x="8075" y="2294714"/>
                  <a:pt x="17929" y="2241499"/>
                </a:cubicBezTo>
                <a:cubicBezTo>
                  <a:pt x="23091" y="2213624"/>
                  <a:pt x="35023" y="2187418"/>
                  <a:pt x="44823" y="2160817"/>
                </a:cubicBezTo>
                <a:cubicBezTo>
                  <a:pt x="108055" y="1989187"/>
                  <a:pt x="51800" y="2147431"/>
                  <a:pt x="116541" y="1999452"/>
                </a:cubicBezTo>
                <a:cubicBezTo>
                  <a:pt x="162678" y="1893995"/>
                  <a:pt x="121696" y="1959693"/>
                  <a:pt x="179294" y="1856017"/>
                </a:cubicBezTo>
                <a:cubicBezTo>
                  <a:pt x="196218" y="1825554"/>
                  <a:pt x="214473" y="1795834"/>
                  <a:pt x="233082" y="1766370"/>
                </a:cubicBezTo>
                <a:cubicBezTo>
                  <a:pt x="250342" y="1739042"/>
                  <a:pt x="270675" y="1713661"/>
                  <a:pt x="286870" y="1685688"/>
                </a:cubicBezTo>
                <a:cubicBezTo>
                  <a:pt x="303609" y="1656775"/>
                  <a:pt x="314860" y="1624899"/>
                  <a:pt x="331694" y="1596041"/>
                </a:cubicBezTo>
                <a:cubicBezTo>
                  <a:pt x="335953" y="1588740"/>
                  <a:pt x="344835" y="1585076"/>
                  <a:pt x="349623" y="1578111"/>
                </a:cubicBezTo>
                <a:cubicBezTo>
                  <a:pt x="377799" y="1537128"/>
                  <a:pt x="399237" y="1491441"/>
                  <a:pt x="430306" y="1452605"/>
                </a:cubicBezTo>
                <a:cubicBezTo>
                  <a:pt x="442259" y="1437664"/>
                  <a:pt x="454684" y="1423089"/>
                  <a:pt x="466164" y="1407782"/>
                </a:cubicBezTo>
                <a:cubicBezTo>
                  <a:pt x="481588" y="1387217"/>
                  <a:pt x="494710" y="1364924"/>
                  <a:pt x="510988" y="1345029"/>
                </a:cubicBezTo>
                <a:cubicBezTo>
                  <a:pt x="548548" y="1299122"/>
                  <a:pt x="591940" y="1258010"/>
                  <a:pt x="627529" y="1210558"/>
                </a:cubicBezTo>
                <a:cubicBezTo>
                  <a:pt x="645458" y="1186652"/>
                  <a:pt x="662650" y="1162175"/>
                  <a:pt x="681317" y="1138841"/>
                </a:cubicBezTo>
                <a:cubicBezTo>
                  <a:pt x="686597" y="1132241"/>
                  <a:pt x="693746" y="1127328"/>
                  <a:pt x="699247" y="1120911"/>
                </a:cubicBezTo>
                <a:cubicBezTo>
                  <a:pt x="711699" y="1106384"/>
                  <a:pt x="722654" y="1090616"/>
                  <a:pt x="735106" y="1076088"/>
                </a:cubicBezTo>
                <a:cubicBezTo>
                  <a:pt x="740607" y="1069671"/>
                  <a:pt x="747534" y="1064575"/>
                  <a:pt x="753035" y="1058158"/>
                </a:cubicBezTo>
                <a:cubicBezTo>
                  <a:pt x="802721" y="1000191"/>
                  <a:pt x="768978" y="1026613"/>
                  <a:pt x="815788" y="995405"/>
                </a:cubicBezTo>
                <a:cubicBezTo>
                  <a:pt x="824753" y="980464"/>
                  <a:pt x="832555" y="964761"/>
                  <a:pt x="842682" y="950582"/>
                </a:cubicBezTo>
                <a:cubicBezTo>
                  <a:pt x="847595" y="943704"/>
                  <a:pt x="855540" y="939414"/>
                  <a:pt x="860611" y="932652"/>
                </a:cubicBezTo>
                <a:cubicBezTo>
                  <a:pt x="873540" y="915413"/>
                  <a:pt x="882825" y="895541"/>
                  <a:pt x="896470" y="878864"/>
                </a:cubicBezTo>
                <a:cubicBezTo>
                  <a:pt x="909850" y="862510"/>
                  <a:pt x="928094" y="850541"/>
                  <a:pt x="941294" y="834041"/>
                </a:cubicBezTo>
                <a:cubicBezTo>
                  <a:pt x="969075" y="799314"/>
                  <a:pt x="980088" y="782166"/>
                  <a:pt x="1013011" y="753358"/>
                </a:cubicBezTo>
                <a:cubicBezTo>
                  <a:pt x="1089145" y="686740"/>
                  <a:pt x="1005346" y="768285"/>
                  <a:pt x="1093694" y="699570"/>
                </a:cubicBezTo>
                <a:cubicBezTo>
                  <a:pt x="1107037" y="689192"/>
                  <a:pt x="1116470" y="674415"/>
                  <a:pt x="1129553" y="663711"/>
                </a:cubicBezTo>
                <a:cubicBezTo>
                  <a:pt x="1149448" y="647433"/>
                  <a:pt x="1171388" y="633829"/>
                  <a:pt x="1192306" y="618888"/>
                </a:cubicBezTo>
                <a:cubicBezTo>
                  <a:pt x="1225674" y="568835"/>
                  <a:pt x="1194298" y="608430"/>
                  <a:pt x="1264023" y="556135"/>
                </a:cubicBezTo>
                <a:cubicBezTo>
                  <a:pt x="1429599" y="431951"/>
                  <a:pt x="1214147" y="578888"/>
                  <a:pt x="1371600" y="484417"/>
                </a:cubicBezTo>
                <a:cubicBezTo>
                  <a:pt x="1446685" y="439366"/>
                  <a:pt x="1365155" y="474193"/>
                  <a:pt x="1452282" y="430629"/>
                </a:cubicBezTo>
                <a:cubicBezTo>
                  <a:pt x="1541121" y="386210"/>
                  <a:pt x="1387332" y="481740"/>
                  <a:pt x="1524000" y="394770"/>
                </a:cubicBezTo>
                <a:cubicBezTo>
                  <a:pt x="1550053" y="378191"/>
                  <a:pt x="1593460" y="346592"/>
                  <a:pt x="1622611" y="332017"/>
                </a:cubicBezTo>
                <a:cubicBezTo>
                  <a:pt x="1631063" y="327791"/>
                  <a:pt x="1641054" y="327278"/>
                  <a:pt x="1649506" y="323052"/>
                </a:cubicBezTo>
                <a:cubicBezTo>
                  <a:pt x="1659143" y="318234"/>
                  <a:pt x="1666554" y="309499"/>
                  <a:pt x="1676400" y="305123"/>
                </a:cubicBezTo>
                <a:cubicBezTo>
                  <a:pt x="1693670" y="297447"/>
                  <a:pt x="1713982" y="296918"/>
                  <a:pt x="1730188" y="287194"/>
                </a:cubicBezTo>
                <a:cubicBezTo>
                  <a:pt x="1745129" y="278229"/>
                  <a:pt x="1760235" y="269534"/>
                  <a:pt x="1775011" y="260299"/>
                </a:cubicBezTo>
                <a:cubicBezTo>
                  <a:pt x="1784148" y="254589"/>
                  <a:pt x="1792060" y="246746"/>
                  <a:pt x="1801906" y="242370"/>
                </a:cubicBezTo>
                <a:cubicBezTo>
                  <a:pt x="1819176" y="234695"/>
                  <a:pt x="1838147" y="231460"/>
                  <a:pt x="1855694" y="224441"/>
                </a:cubicBezTo>
                <a:cubicBezTo>
                  <a:pt x="1967061" y="179892"/>
                  <a:pt x="1827706" y="234618"/>
                  <a:pt x="1954306" y="188582"/>
                </a:cubicBezTo>
                <a:cubicBezTo>
                  <a:pt x="1969429" y="183083"/>
                  <a:pt x="1983749" y="175384"/>
                  <a:pt x="1999129" y="170652"/>
                </a:cubicBezTo>
                <a:cubicBezTo>
                  <a:pt x="2022681" y="163405"/>
                  <a:pt x="2047470" y="160515"/>
                  <a:pt x="2070847" y="152723"/>
                </a:cubicBezTo>
                <a:lnTo>
                  <a:pt x="2151529" y="125829"/>
                </a:lnTo>
                <a:cubicBezTo>
                  <a:pt x="2160494" y="122841"/>
                  <a:pt x="2169102" y="118418"/>
                  <a:pt x="2178423" y="116864"/>
                </a:cubicBezTo>
                <a:cubicBezTo>
                  <a:pt x="2196352" y="113876"/>
                  <a:pt x="2214577" y="112307"/>
                  <a:pt x="2232211" y="107899"/>
                </a:cubicBezTo>
                <a:cubicBezTo>
                  <a:pt x="2250546" y="103315"/>
                  <a:pt x="2267665" y="94554"/>
                  <a:pt x="2286000" y="89970"/>
                </a:cubicBezTo>
                <a:cubicBezTo>
                  <a:pt x="2297953" y="86982"/>
                  <a:pt x="2310011" y="84390"/>
                  <a:pt x="2321858" y="81005"/>
                </a:cubicBezTo>
                <a:cubicBezTo>
                  <a:pt x="2330944" y="78409"/>
                  <a:pt x="2339528" y="74091"/>
                  <a:pt x="2348753" y="72041"/>
                </a:cubicBezTo>
                <a:cubicBezTo>
                  <a:pt x="2366497" y="68098"/>
                  <a:pt x="2384907" y="67484"/>
                  <a:pt x="2402541" y="63076"/>
                </a:cubicBezTo>
                <a:cubicBezTo>
                  <a:pt x="2420876" y="58492"/>
                  <a:pt x="2438400" y="51123"/>
                  <a:pt x="2456329" y="45147"/>
                </a:cubicBezTo>
                <a:lnTo>
                  <a:pt x="2510117" y="27217"/>
                </a:lnTo>
                <a:cubicBezTo>
                  <a:pt x="2510128" y="27213"/>
                  <a:pt x="2563895" y="9290"/>
                  <a:pt x="2563906" y="9288"/>
                </a:cubicBezTo>
                <a:cubicBezTo>
                  <a:pt x="2635379" y="-2625"/>
                  <a:pt x="2599517" y="323"/>
                  <a:pt x="2671482" y="32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4464424" y="2014823"/>
            <a:ext cx="800565" cy="70149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42329" y="2106706"/>
            <a:ext cx="25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97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직선 연결선 112"/>
          <p:cNvCxnSpPr>
            <a:cxnSpLocks/>
          </p:cNvCxnSpPr>
          <p:nvPr/>
        </p:nvCxnSpPr>
        <p:spPr>
          <a:xfrm>
            <a:off x="3361304" y="3515706"/>
            <a:ext cx="5359191" cy="16766"/>
          </a:xfrm>
          <a:prstGeom prst="line">
            <a:avLst/>
          </a:prstGeom>
          <a:ln w="28575">
            <a:solidFill>
              <a:srgbClr val="2F77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B6A090-8E1C-42F1-A312-43AB09EA8A6F}"/>
              </a:ext>
            </a:extLst>
          </p:cNvPr>
          <p:cNvSpPr/>
          <p:nvPr/>
        </p:nvSpPr>
        <p:spPr>
          <a:xfrm>
            <a:off x="5110382" y="-1"/>
            <a:ext cx="1415545" cy="1241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A2DE75-0216-43BB-B305-35DC2F2201DF}"/>
              </a:ext>
            </a:extLst>
          </p:cNvPr>
          <p:cNvSpPr txBox="1"/>
          <p:nvPr/>
        </p:nvSpPr>
        <p:spPr>
          <a:xfrm>
            <a:off x="4836588" y="210093"/>
            <a:ext cx="2151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Arial Nova" panose="020B0504020202020204" pitchFamily="34" charset="0"/>
              </a:rPr>
              <a:t>F</a:t>
            </a:r>
            <a:r>
              <a:rPr lang="en-US" altLang="ko-KR" sz="600" b="1" dirty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  <a:r>
              <a:rPr lang="ko-KR" altLang="en-US" sz="900" b="1" dirty="0">
                <a:latin typeface="Arial Nova" panose="020B0504020202020204" pitchFamily="34" charset="0"/>
              </a:rPr>
              <a:t> </a:t>
            </a:r>
            <a:r>
              <a:rPr lang="en-US" altLang="ko-KR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inancial</a:t>
            </a:r>
            <a:endParaRPr lang="en-US" altLang="ko-KR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Arial Nova" panose="020B0504020202020204" pitchFamily="34" charset="0"/>
              </a:rPr>
              <a:t>R</a:t>
            </a:r>
            <a:r>
              <a:rPr lang="en-US" altLang="ko-KR" sz="1400" b="1" dirty="0">
                <a:latin typeface="Arial Nova" panose="020B0504020202020204" pitchFamily="34" charset="0"/>
              </a:rPr>
              <a:t> </a:t>
            </a:r>
            <a:r>
              <a:rPr lang="en-US" altLang="ko-KR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ainmakers</a:t>
            </a:r>
            <a:endParaRPr lang="en-US" altLang="ko-KR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AE2A4-1D72-44ED-A2F2-02B0846B0BCD}"/>
              </a:ext>
            </a:extLst>
          </p:cNvPr>
          <p:cNvSpPr txBox="1"/>
          <p:nvPr/>
        </p:nvSpPr>
        <p:spPr>
          <a:xfrm>
            <a:off x="4658628" y="2598003"/>
            <a:ext cx="615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>
                <a:solidFill>
                  <a:schemeClr val="accent5">
                    <a:lumMod val="50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감사합니다</a:t>
            </a:r>
            <a:endParaRPr lang="ko-KR" altLang="en-US" sz="4800" b="1" dirty="0">
              <a:solidFill>
                <a:schemeClr val="accent5">
                  <a:lumMod val="50000"/>
                </a:schemeClr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8BBB56-417D-44F1-9ABA-19C91021F60F}"/>
              </a:ext>
            </a:extLst>
          </p:cNvPr>
          <p:cNvSpPr txBox="1"/>
          <p:nvPr/>
        </p:nvSpPr>
        <p:spPr>
          <a:xfrm>
            <a:off x="3445843" y="3705726"/>
            <a:ext cx="48992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>
                    <a:lumMod val="50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FR 2</a:t>
            </a:r>
            <a:r>
              <a:rPr lang="ko-KR" altLang="en-US" sz="2200" b="1" dirty="0">
                <a:solidFill>
                  <a:schemeClr val="accent5">
                    <a:lumMod val="50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팀</a:t>
            </a:r>
            <a:r>
              <a:rPr lang="en-US" altLang="ko-KR" sz="2200" b="1" dirty="0">
                <a:solidFill>
                  <a:schemeClr val="accent5">
                    <a:lumMod val="50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</a:p>
          <a:p>
            <a:pPr algn="ctr"/>
            <a:r>
              <a:rPr lang="ko-KR" altLang="en-US" sz="2000" dirty="0">
                <a:solidFill>
                  <a:schemeClr val="tx2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강수현</a:t>
            </a:r>
            <a:r>
              <a:rPr lang="en-US" altLang="ko-KR" sz="2000" dirty="0">
                <a:solidFill>
                  <a:schemeClr val="tx2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2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김지우</a:t>
            </a:r>
            <a:r>
              <a:rPr lang="en-US" altLang="ko-KR" sz="2000" dirty="0">
                <a:solidFill>
                  <a:schemeClr val="tx2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2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양정현</a:t>
            </a:r>
            <a:r>
              <a:rPr lang="en-US" altLang="ko-KR" sz="2000" dirty="0">
                <a:solidFill>
                  <a:schemeClr val="tx2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tx2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유경민</a:t>
            </a:r>
          </a:p>
        </p:txBody>
      </p:sp>
    </p:spTree>
    <p:extLst>
      <p:ext uri="{BB962C8B-B14F-4D97-AF65-F5344CB8AC3E}">
        <p14:creationId xmlns:p14="http://schemas.microsoft.com/office/powerpoint/2010/main" val="278287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6571" y="725714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774442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1. </a:t>
            </a:r>
            <a:r>
              <a:rPr lang="ko-KR" altLang="en-US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무위험지표금리</a:t>
            </a: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(RFR)</a:t>
            </a:r>
            <a:endParaRPr lang="en-US" altLang="ko-KR" sz="4000" kern="0" dirty="0">
              <a:solidFill>
                <a:prstClr val="whit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853B19-E6D0-470E-A6D8-394C4D356470}"/>
              </a:ext>
            </a:extLst>
          </p:cNvPr>
          <p:cNvSpPr/>
          <p:nvPr/>
        </p:nvSpPr>
        <p:spPr>
          <a:xfrm>
            <a:off x="1435831" y="2137378"/>
            <a:ext cx="4435578" cy="774442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AF0933-B9BA-4A0D-8410-883B8877039A}"/>
              </a:ext>
            </a:extLst>
          </p:cNvPr>
          <p:cNvSpPr txBox="1"/>
          <p:nvPr/>
        </p:nvSpPr>
        <p:spPr>
          <a:xfrm>
            <a:off x="478120" y="1519325"/>
            <a:ext cx="2755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1) </a:t>
            </a:r>
            <a:r>
              <a:rPr lang="ko-KR" altLang="en-US" sz="2000" b="1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무위험지표금리란</a:t>
            </a:r>
            <a:r>
              <a:rPr lang="en-US" altLang="ko-KR" sz="20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?</a:t>
            </a:r>
            <a:endParaRPr lang="ko-KR" altLang="en-US" sz="2000" b="1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4CBCD2-D7E2-4A77-B3D1-1FEAF9D74611}"/>
              </a:ext>
            </a:extLst>
          </p:cNvPr>
          <p:cNvSpPr/>
          <p:nvPr/>
        </p:nvSpPr>
        <p:spPr>
          <a:xfrm>
            <a:off x="1435831" y="3518020"/>
            <a:ext cx="4435577" cy="1030739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4004E-B512-418E-B3F6-A53DD6DCF375}"/>
              </a:ext>
            </a:extLst>
          </p:cNvPr>
          <p:cNvSpPr txBox="1"/>
          <p:nvPr/>
        </p:nvSpPr>
        <p:spPr>
          <a:xfrm>
            <a:off x="1524916" y="2339933"/>
            <a:ext cx="445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무위험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투자로부터 기대할 수 있는 이론적  수익률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7F34C-5CE7-4BBB-9425-B5AD831D0E41}"/>
              </a:ext>
            </a:extLst>
          </p:cNvPr>
          <p:cNvSpPr txBox="1"/>
          <p:nvPr/>
        </p:nvSpPr>
        <p:spPr>
          <a:xfrm>
            <a:off x="1551333" y="3604156"/>
            <a:ext cx="4204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대출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채권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파생거래 등 금융계약의 손실과 이익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가격 등을 결정하는 데 기준으로 삼는 금리 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algn="ctr"/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시장의 실제 이자율을 잘 반영한 금리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)</a:t>
            </a:r>
            <a:endParaRPr lang="ko-KR" altLang="en-US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82BF3-6EDD-456B-B2EA-861998B3D517}"/>
              </a:ext>
            </a:extLst>
          </p:cNvPr>
          <p:cNvSpPr txBox="1"/>
          <p:nvPr/>
        </p:nvSpPr>
        <p:spPr>
          <a:xfrm>
            <a:off x="478120" y="2265489"/>
            <a:ext cx="239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무위험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금리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9CC520-5D53-4FD8-8CD4-CD0376C27868}"/>
              </a:ext>
            </a:extLst>
          </p:cNvPr>
          <p:cNvSpPr txBox="1"/>
          <p:nvPr/>
        </p:nvSpPr>
        <p:spPr>
          <a:xfrm>
            <a:off x="478120" y="3573853"/>
            <a:ext cx="239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지표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금리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F76C0A-9319-4CEB-863A-028C1C925341}"/>
              </a:ext>
            </a:extLst>
          </p:cNvPr>
          <p:cNvSpPr/>
          <p:nvPr/>
        </p:nvSpPr>
        <p:spPr>
          <a:xfrm>
            <a:off x="1435833" y="5294978"/>
            <a:ext cx="4435575" cy="887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금융계약의 준거금리로서</a:t>
            </a:r>
            <a:r>
              <a:rPr lang="en-US" altLang="ko-KR" dirty="0">
                <a:solidFill>
                  <a:schemeClr val="tx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신용위험이 없는 금리</a:t>
            </a:r>
            <a:endParaRPr lang="en-US" altLang="ko-KR" dirty="0">
              <a:solidFill>
                <a:schemeClr val="tx1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화폐의 시간 가치만을 고려</a:t>
            </a:r>
            <a:r>
              <a:rPr lang="en-US" altLang="ko-KR" dirty="0">
                <a:solidFill>
                  <a:schemeClr val="tx1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0D4AAC-834C-4152-A4C1-93FC15B02A68}"/>
              </a:ext>
            </a:extLst>
          </p:cNvPr>
          <p:cNvSpPr txBox="1"/>
          <p:nvPr/>
        </p:nvSpPr>
        <p:spPr>
          <a:xfrm>
            <a:off x="352988" y="5415692"/>
            <a:ext cx="239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무위험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지표금리</a:t>
            </a:r>
          </a:p>
        </p:txBody>
      </p:sp>
      <p:sp>
        <p:nvSpPr>
          <p:cNvPr id="5" name="더하기 기호 4">
            <a:extLst>
              <a:ext uri="{FF2B5EF4-FFF2-40B4-BE49-F238E27FC236}">
                <a16:creationId xmlns:a16="http://schemas.microsoft.com/office/drawing/2014/main" id="{12849672-F356-4441-8047-71FED2C3EAAC}"/>
              </a:ext>
            </a:extLst>
          </p:cNvPr>
          <p:cNvSpPr/>
          <p:nvPr/>
        </p:nvSpPr>
        <p:spPr>
          <a:xfrm>
            <a:off x="3405766" y="2964186"/>
            <a:ext cx="495704" cy="509780"/>
          </a:xfrm>
          <a:prstGeom prst="mathPlu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같음 기호 15">
            <a:extLst>
              <a:ext uri="{FF2B5EF4-FFF2-40B4-BE49-F238E27FC236}">
                <a16:creationId xmlns:a16="http://schemas.microsoft.com/office/drawing/2014/main" id="{0785D844-1242-437A-89A5-858D62AC570E}"/>
              </a:ext>
            </a:extLst>
          </p:cNvPr>
          <p:cNvSpPr/>
          <p:nvPr/>
        </p:nvSpPr>
        <p:spPr>
          <a:xfrm rot="5400000">
            <a:off x="3406181" y="4825235"/>
            <a:ext cx="494870" cy="394289"/>
          </a:xfrm>
          <a:prstGeom prst="mathEqual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9518FE-0F22-4D9D-AF55-B6CDEAD469E9}"/>
              </a:ext>
            </a:extLst>
          </p:cNvPr>
          <p:cNvSpPr txBox="1"/>
          <p:nvPr/>
        </p:nvSpPr>
        <p:spPr>
          <a:xfrm>
            <a:off x="6694434" y="1519325"/>
            <a:ext cx="3931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2) </a:t>
            </a:r>
            <a:r>
              <a:rPr lang="ko-KR" altLang="en-US" sz="2000" b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주요국의 무위험지표금리 </a:t>
            </a:r>
            <a:r>
              <a:rPr lang="ko-KR" altLang="en-US" sz="2000" b="1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선정 현황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57A237-7585-461B-99CF-B22A2AD686F8}"/>
              </a:ext>
            </a:extLst>
          </p:cNvPr>
          <p:cNvSpPr/>
          <p:nvPr/>
        </p:nvSpPr>
        <p:spPr>
          <a:xfrm>
            <a:off x="6947032" y="2332539"/>
            <a:ext cx="4230360" cy="1419143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F2031C-4A98-479F-A9C5-2A5A9CBAD7B5}"/>
              </a:ext>
            </a:extLst>
          </p:cNvPr>
          <p:cNvSpPr txBox="1"/>
          <p:nvPr/>
        </p:nvSpPr>
        <p:spPr>
          <a:xfrm>
            <a:off x="6964278" y="2432774"/>
            <a:ext cx="39726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•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미국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: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국채담보 </a:t>
            </a:r>
            <a:r>
              <a:rPr lang="ko-KR" altLang="en-US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익일물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RP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금리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(SOFR)</a:t>
            </a:r>
          </a:p>
          <a:p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•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영국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: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무담보 </a:t>
            </a:r>
            <a:r>
              <a:rPr lang="ko-KR" altLang="en-US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익일물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금리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(SONIA)</a:t>
            </a:r>
          </a:p>
          <a:p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•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유로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: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무담보 </a:t>
            </a:r>
            <a:r>
              <a:rPr lang="ko-KR" altLang="en-US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익일물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금리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(ESTER)</a:t>
            </a:r>
          </a:p>
          <a:p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•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일본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: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무담보 </a:t>
            </a:r>
            <a:r>
              <a:rPr lang="ko-KR" altLang="en-US" dirty="0" err="1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익일물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콜금리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(TONA</a:t>
            </a:r>
            <a:r>
              <a:rPr lang="en-US" altLang="ko-KR" sz="2000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)</a:t>
            </a:r>
            <a:endParaRPr lang="ko-KR" altLang="en-US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C5C1A-BCC2-4AD3-86E8-5699BF4B039B}"/>
              </a:ext>
            </a:extLst>
          </p:cNvPr>
          <p:cNvSpPr txBox="1"/>
          <p:nvPr/>
        </p:nvSpPr>
        <p:spPr>
          <a:xfrm>
            <a:off x="6807364" y="4030625"/>
            <a:ext cx="4981065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Why </a:t>
            </a:r>
            <a:r>
              <a:rPr lang="ko-KR" altLang="en-US" b="1" dirty="0" err="1">
                <a:solidFill>
                  <a:schemeClr val="accent1">
                    <a:lumMod val="75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익일물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금리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?</a:t>
            </a:r>
          </a:p>
          <a:p>
            <a:endParaRPr lang="en-US" altLang="ko-KR" sz="400" b="1" dirty="0">
              <a:solidFill>
                <a:schemeClr val="accent1">
                  <a:lumMod val="75000"/>
                </a:schemeClr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-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신용도가 높은 금융회사를 중심으로 거래되는 만기가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 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하루인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초단기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금리이기 때문에 무위험에 가까움 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sz="300" dirty="0">
              <a:solidFill>
                <a:schemeClr val="accent1">
                  <a:lumMod val="75000"/>
                </a:schemeClr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-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실거래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기반 금리이기 때문에 조작 가능성 낮음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553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6571" y="725714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774442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1. </a:t>
            </a:r>
            <a:r>
              <a:rPr lang="ko-KR" altLang="en-US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무위험지표금리</a:t>
            </a: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(RFR)</a:t>
            </a:r>
            <a:endParaRPr lang="en-US" altLang="ko-KR" sz="4000" kern="0" dirty="0">
              <a:solidFill>
                <a:prstClr val="whit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853B19-E6D0-470E-A6D8-394C4D356470}"/>
              </a:ext>
            </a:extLst>
          </p:cNvPr>
          <p:cNvSpPr/>
          <p:nvPr/>
        </p:nvSpPr>
        <p:spPr>
          <a:xfrm>
            <a:off x="528152" y="1945602"/>
            <a:ext cx="5978893" cy="2433893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4AA5E-C37E-417D-8572-DED24DC90022}"/>
              </a:ext>
            </a:extLst>
          </p:cNvPr>
          <p:cNvSpPr txBox="1"/>
          <p:nvPr/>
        </p:nvSpPr>
        <p:spPr>
          <a:xfrm>
            <a:off x="528152" y="1450986"/>
            <a:ext cx="560255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3) </a:t>
            </a:r>
            <a:r>
              <a:rPr lang="ko-KR" altLang="en-US" sz="2000" b="1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무위험지표금리 선정</a:t>
            </a:r>
            <a:r>
              <a:rPr lang="en-US" altLang="ko-KR" sz="2000" b="1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/</a:t>
            </a:r>
            <a:r>
              <a:rPr lang="ko-KR" altLang="en-US" sz="2000" b="1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공시 이유</a:t>
            </a:r>
            <a:endParaRPr lang="en-US" altLang="ko-KR" sz="2000" b="1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47CA28-D084-4E9A-859B-3227BCADA634}"/>
              </a:ext>
            </a:extLst>
          </p:cNvPr>
          <p:cNvSpPr txBox="1"/>
          <p:nvPr/>
        </p:nvSpPr>
        <p:spPr>
          <a:xfrm>
            <a:off x="909920" y="2146520"/>
            <a:ext cx="5722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기존 국제금융시장에서는 대표적인 지표금리로 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LIBOR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금리를 사용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But, 2012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년 리보 조작 사태 발생 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  <a:sym typeface="Wingdings" panose="05000000000000000000" pitchFamily="2" charset="2"/>
              </a:rPr>
              <a:t>신뢰성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  <a:sym typeface="Wingdings" panose="05000000000000000000" pitchFamily="2" charset="2"/>
              </a:rPr>
              <a:t>/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  <a:sym typeface="Wingdings" panose="05000000000000000000" pitchFamily="2" charset="2"/>
              </a:rPr>
              <a:t>투명성 저하 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  <a:sym typeface="Wingdings" panose="05000000000000000000" pitchFamily="2" charset="2"/>
              </a:rPr>
              <a:t>글로벌 지표금리 개혁 흐름 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  <a:sym typeface="Wingdings" panose="05000000000000000000" pitchFamily="2" charset="2"/>
              </a:rPr>
              <a:t>신규 무위험지표금리 개발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국내 무위험지표금리로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국채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/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통화안정증권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RP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금리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</a:t>
            </a:r>
            <a:r>
              <a:rPr lang="ko-KR" altLang="en-US" b="1" dirty="0" err="1">
                <a:solidFill>
                  <a:schemeClr val="accent1">
                    <a:lumMod val="75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익일물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)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선정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D2CA94B1-AC88-4424-ACC8-DF5E1673E112}"/>
              </a:ext>
            </a:extLst>
          </p:cNvPr>
          <p:cNvSpPr/>
          <p:nvPr/>
        </p:nvSpPr>
        <p:spPr>
          <a:xfrm>
            <a:off x="565030" y="2242387"/>
            <a:ext cx="344889" cy="193545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E1AE70-EF52-4060-8559-4BB6487427B7}"/>
              </a:ext>
            </a:extLst>
          </p:cNvPr>
          <p:cNvSpPr txBox="1"/>
          <p:nvPr/>
        </p:nvSpPr>
        <p:spPr>
          <a:xfrm>
            <a:off x="6589450" y="1414139"/>
            <a:ext cx="560255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4) </a:t>
            </a:r>
            <a:r>
              <a:rPr lang="ko-KR" altLang="en-US" sz="2000" b="1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무위험지표금리의 향후 역할</a:t>
            </a:r>
            <a:endParaRPr lang="en-US" altLang="ko-KR" sz="2000" b="1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sz="2000" b="1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CE0A92-CE4B-4C84-A503-643BA6325001}"/>
              </a:ext>
            </a:extLst>
          </p:cNvPr>
          <p:cNvSpPr txBox="1"/>
          <p:nvPr/>
        </p:nvSpPr>
        <p:spPr>
          <a:xfrm>
            <a:off x="6589450" y="2096282"/>
            <a:ext cx="56025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•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파생상품 거래시장의 지표 금리로서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CD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금리 대신 우선 활용</a:t>
            </a:r>
            <a:endParaRPr lang="en-US" altLang="ko-KR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•</a:t>
            </a: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법률에 근거한 비상 시 중요지표의 대체지표로 활용 예정</a:t>
            </a:r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•</a:t>
            </a: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이르면 올해 </a:t>
            </a:r>
            <a:r>
              <a:rPr lang="en-US" altLang="ko-KR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3</a:t>
            </a: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분기에 예탁결제원에서 공시 시작</a:t>
            </a:r>
            <a:endParaRPr lang="en-US" altLang="ko-KR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D1E05-36E1-435D-A4F8-EB42BC70719A}"/>
              </a:ext>
            </a:extLst>
          </p:cNvPr>
          <p:cNvSpPr txBox="1"/>
          <p:nvPr/>
        </p:nvSpPr>
        <p:spPr>
          <a:xfrm>
            <a:off x="737474" y="5505737"/>
            <a:ext cx="56025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chemeClr val="accent5">
                    <a:lumMod val="75000"/>
                  </a:schemeClr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Why </a:t>
            </a:r>
            <a:r>
              <a:rPr lang="ko-KR" alt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국채</a:t>
            </a:r>
            <a:r>
              <a:rPr lang="en-US" altLang="ko-KR" b="1" i="0" dirty="0">
                <a:solidFill>
                  <a:schemeClr val="accent5">
                    <a:lumMod val="75000"/>
                  </a:schemeClr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/</a:t>
            </a:r>
            <a:r>
              <a:rPr lang="ko-KR" alt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통화안정증권 </a:t>
            </a:r>
            <a:r>
              <a:rPr lang="en-US" altLang="ko-KR" b="1" i="0" dirty="0">
                <a:solidFill>
                  <a:schemeClr val="accent5">
                    <a:lumMod val="75000"/>
                  </a:schemeClr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RP</a:t>
            </a:r>
            <a:r>
              <a:rPr lang="ko-KR" alt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금리</a:t>
            </a:r>
            <a:r>
              <a:rPr lang="en-US" altLang="ko-KR" b="1" i="0" dirty="0">
                <a:solidFill>
                  <a:schemeClr val="accent5">
                    <a:lumMod val="75000"/>
                  </a:schemeClr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?</a:t>
            </a:r>
          </a:p>
          <a:p>
            <a:r>
              <a:rPr lang="en-US" altLang="ko-KR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•</a:t>
            </a:r>
            <a:r>
              <a:rPr lang="en-US" altLang="ko-KR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RP</a:t>
            </a: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시장의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풍부한 유동성</a:t>
            </a:r>
            <a:endParaRPr lang="en-US" altLang="ko-KR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en-US" altLang="ko-KR" sz="1600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•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호가 기반이 아닌 </a:t>
            </a:r>
            <a:r>
              <a:rPr lang="ko-KR" altLang="en-US" i="0" dirty="0" err="1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실거래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기반의 금리로서 조작 가능성 낮음</a:t>
            </a:r>
            <a:endParaRPr lang="en-US" altLang="ko-KR" sz="1600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79146-255A-4AD3-B720-883A964BB5E0}"/>
              </a:ext>
            </a:extLst>
          </p:cNvPr>
          <p:cNvSpPr txBox="1"/>
          <p:nvPr/>
        </p:nvSpPr>
        <p:spPr>
          <a:xfrm>
            <a:off x="737474" y="4471674"/>
            <a:ext cx="56025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chemeClr val="accent5">
                    <a:lumMod val="75000"/>
                  </a:schemeClr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What is </a:t>
            </a:r>
            <a:r>
              <a:rPr lang="ko-KR" alt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통화안정증권</a:t>
            </a:r>
            <a:r>
              <a:rPr lang="en-US" altLang="ko-KR" b="1" i="0" dirty="0">
                <a:solidFill>
                  <a:schemeClr val="accent5">
                    <a:lumMod val="75000"/>
                  </a:schemeClr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?</a:t>
            </a:r>
          </a:p>
          <a:p>
            <a:r>
              <a:rPr lang="en-US" altLang="ko-KR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•</a:t>
            </a: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한국은행이 통화량을 조절하기 위해 발행하는 증권</a:t>
            </a:r>
            <a:endParaRPr lang="en-US" altLang="ko-KR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en-US" altLang="ko-KR" sz="1600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•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통화공급의 증가가 필요할 때 이를 환매하거나 만기전에 </a:t>
            </a:r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상환</a:t>
            </a:r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757E07-84BE-46B3-A4FC-E7D1814EF20B}"/>
              </a:ext>
            </a:extLst>
          </p:cNvPr>
          <p:cNvSpPr txBox="1"/>
          <p:nvPr/>
        </p:nvSpPr>
        <p:spPr>
          <a:xfrm>
            <a:off x="6644646" y="3254515"/>
            <a:ext cx="56025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+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예정대로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2022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년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리보금리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산출이 중단될 경우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</a:p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통화별로 각 국이 선정한 무위험지표금리 사용해야 한다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!</a:t>
            </a:r>
          </a:p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Ex)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 미국과 거래 시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SOFR /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영국과 거래 시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SONIA</a:t>
            </a:r>
          </a:p>
        </p:txBody>
      </p:sp>
    </p:spTree>
    <p:extLst>
      <p:ext uri="{BB962C8B-B14F-4D97-AF65-F5344CB8AC3E}">
        <p14:creationId xmlns:p14="http://schemas.microsoft.com/office/powerpoint/2010/main" val="150919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6571" y="725714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774442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2. ESG </a:t>
            </a:r>
            <a:r>
              <a:rPr lang="ko-KR" altLang="en-US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채권</a:t>
            </a:r>
            <a:endParaRPr lang="en-US" altLang="ko-KR" sz="4000" kern="0" dirty="0">
              <a:solidFill>
                <a:prstClr val="whit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CEA90FD-E838-4858-BCDD-ABD6CE27C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500156"/>
            <a:ext cx="4920345" cy="4632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>
                <a:latin typeface="서울한강 장체B" panose="02020603020101020101" pitchFamily="18" charset="-127"/>
                <a:ea typeface="서울한강 장체B" panose="02020603020101020101"/>
              </a:rPr>
              <a:t>1) ESG </a:t>
            </a:r>
            <a:r>
              <a:rPr lang="ko-KR" altLang="en-US" sz="2400" b="1" dirty="0">
                <a:latin typeface="서울한강 장체B" panose="02020603020101020101" pitchFamily="18" charset="-127"/>
                <a:ea typeface="서울한강 장체B" panose="02020603020101020101"/>
              </a:rPr>
              <a:t>채권이란</a:t>
            </a:r>
            <a:r>
              <a:rPr lang="en-US" altLang="ko-KR" sz="2400" b="1" dirty="0">
                <a:latin typeface="서울한강 장체B" panose="02020603020101020101" pitchFamily="18" charset="-127"/>
                <a:ea typeface="서울한강 장체B" panose="02020603020101020101"/>
              </a:rPr>
              <a:t>?</a:t>
            </a:r>
            <a:endParaRPr lang="en-US" altLang="ko-KR" sz="2000" dirty="0">
              <a:latin typeface="서울한강 장체B" panose="02020603020101020101" pitchFamily="18" charset="-127"/>
              <a:ea typeface="서울한강 장체B" panose="02020603020101020101"/>
            </a:endParaRPr>
          </a:p>
          <a:p>
            <a:pPr algn="just">
              <a:buFontTx/>
              <a:buChar char="-"/>
            </a:pPr>
            <a:r>
              <a:rPr lang="en-US" altLang="ko-KR" sz="1800" kern="100" dirty="0">
                <a:solidFill>
                  <a:srgbClr val="333333"/>
                </a:solidFill>
                <a:effectLst/>
                <a:latin typeface="서울한강 장체B" panose="020B0600000101010101" charset="-127"/>
                <a:ea typeface="서울한강 장체B" panose="020B0600000101010101" charset="-127"/>
                <a:cs typeface="Times New Roman" panose="02020603050405020304" pitchFamily="18" charset="0"/>
              </a:rPr>
              <a:t>Environment, Social, Government </a:t>
            </a:r>
            <a:r>
              <a:rPr lang="ko-KR" altLang="en-US" sz="1800" kern="100" dirty="0">
                <a:solidFill>
                  <a:srgbClr val="333333"/>
                </a:solidFill>
                <a:effectLst/>
                <a:latin typeface="서울한강 장체B" panose="020B0600000101010101" charset="-127"/>
                <a:ea typeface="서울한강 장체B" panose="020B0600000101010101" charset="-127"/>
                <a:cs typeface="Times New Roman" panose="02020603050405020304" pitchFamily="18" charset="0"/>
              </a:rPr>
              <a:t>의 약자로 기업의 비재무적 성과를 판단하는 기준을 의미한다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서울한강 장체B" panose="020B0600000101010101" charset="-127"/>
                <a:ea typeface="서울한강 장체B" panose="020B0600000101010101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buFontTx/>
              <a:buChar char="-"/>
            </a:pPr>
            <a:endParaRPr lang="en-US" altLang="ko-KR" sz="1800" kern="100" dirty="0">
              <a:solidFill>
                <a:srgbClr val="333333"/>
              </a:solidFill>
              <a:effectLst/>
              <a:latin typeface="서울한강 장체B" panose="020B0600000101010101" charset="-127"/>
              <a:ea typeface="서울한강 장체B" panose="020B0600000101010101" charset="-127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ko-KR" altLang="ko-KR" sz="1800" dirty="0">
                <a:solidFill>
                  <a:srgbClr val="333333"/>
                </a:solidFill>
                <a:effectLst/>
                <a:latin typeface="서울한강 장체B" panose="020B0600000101010101" charset="-127"/>
                <a:ea typeface="서울한강 장체B" panose="020B0600000101010101" charset="-127"/>
                <a:cs typeface="Times New Roman" panose="02020603050405020304" pitchFamily="18" charset="0"/>
              </a:rPr>
              <a:t>발행자금이 친환경 또는 사회적 이득을 창출하는 프로젝트에 사용되는 채권으로 녹색채권</a:t>
            </a:r>
            <a:r>
              <a:rPr lang="en-US" altLang="ko-KR" sz="1800" dirty="0">
                <a:solidFill>
                  <a:srgbClr val="333333"/>
                </a:solidFill>
                <a:effectLst/>
                <a:latin typeface="서울한강 장체B" panose="020B0600000101010101" charset="-127"/>
                <a:ea typeface="서울한강 장체B" panose="020B0600000101010101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rgbClr val="333333"/>
                </a:solidFill>
                <a:effectLst/>
                <a:latin typeface="서울한강 장체B" panose="020B0600000101010101" charset="-127"/>
                <a:ea typeface="서울한강 장체B" panose="020B0600000101010101" charset="-127"/>
                <a:cs typeface="Times New Roman" panose="02020603050405020304" pitchFamily="18" charset="0"/>
              </a:rPr>
              <a:t>사회적채권</a:t>
            </a:r>
            <a:r>
              <a:rPr lang="en-US" altLang="ko-KR" sz="1800" dirty="0">
                <a:solidFill>
                  <a:srgbClr val="333333"/>
                </a:solidFill>
                <a:effectLst/>
                <a:latin typeface="서울한강 장체B" panose="020B0600000101010101" charset="-127"/>
                <a:ea typeface="서울한강 장체B" panose="020B0600000101010101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rgbClr val="333333"/>
                </a:solidFill>
                <a:effectLst/>
                <a:latin typeface="서울한강 장체B" panose="020B0600000101010101" charset="-127"/>
                <a:ea typeface="서울한강 장체B" panose="020B0600000101010101" charset="-127"/>
                <a:cs typeface="Times New Roman" panose="02020603050405020304" pitchFamily="18" charset="0"/>
              </a:rPr>
              <a:t>지속가능채권을 지칭</a:t>
            </a:r>
            <a:r>
              <a:rPr lang="ko-KR" altLang="en-US" sz="1800" dirty="0">
                <a:solidFill>
                  <a:srgbClr val="333333"/>
                </a:solidFill>
                <a:effectLst/>
                <a:latin typeface="서울한강 장체B" panose="020B0600000101010101" charset="-127"/>
                <a:ea typeface="서울한강 장체B" panose="020B0600000101010101" charset="-127"/>
                <a:cs typeface="Times New Roman" panose="02020603050405020304" pitchFamily="18" charset="0"/>
              </a:rPr>
              <a:t>한다</a:t>
            </a:r>
            <a:r>
              <a:rPr lang="en-US" altLang="ko-KR" sz="1800" dirty="0">
                <a:solidFill>
                  <a:srgbClr val="333333"/>
                </a:solidFill>
                <a:effectLst/>
                <a:latin typeface="서울한강 장체B" panose="020B0600000101010101" charset="-127"/>
                <a:ea typeface="서울한강 장체B" panose="020B0600000101010101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buFontTx/>
              <a:buChar char="-"/>
            </a:pPr>
            <a:endParaRPr lang="en-US" altLang="ko-KR" sz="1800" kern="100" dirty="0">
              <a:solidFill>
                <a:srgbClr val="333333"/>
              </a:solidFill>
              <a:latin typeface="서울한강 장체B" panose="020B0600000101010101" charset="-127"/>
              <a:ea typeface="서울한강 장체B" panose="020B0600000101010101" charset="-127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ko-KR" altLang="en-US" sz="1800" kern="100" dirty="0">
                <a:solidFill>
                  <a:srgbClr val="333333"/>
                </a:solidFill>
                <a:effectLst/>
                <a:latin typeface="서울한강 장체B" panose="020B0600000101010101" charset="-127"/>
                <a:ea typeface="서울한강 장체B" panose="020B0600000101010101" charset="-127"/>
                <a:cs typeface="Times New Roman" panose="02020603050405020304" pitchFamily="18" charset="0"/>
              </a:rPr>
              <a:t>녹색 채권의 비중이 가장 크나 </a:t>
            </a:r>
            <a:r>
              <a:rPr lang="en-US" altLang="ko-KR" sz="1800" kern="100" dirty="0">
                <a:solidFill>
                  <a:srgbClr val="333333"/>
                </a:solidFill>
                <a:effectLst/>
                <a:latin typeface="서울한강 장체B" panose="020B0600000101010101" charset="-127"/>
                <a:ea typeface="서울한강 장체B" panose="020B0600000101010101" charset="-127"/>
                <a:cs typeface="Times New Roman" panose="02020603050405020304" pitchFamily="18" charset="0"/>
              </a:rPr>
              <a:t>COVID-19</a:t>
            </a:r>
            <a:r>
              <a:rPr lang="ko-KR" altLang="en-US" sz="1800" kern="100" dirty="0">
                <a:solidFill>
                  <a:srgbClr val="333333"/>
                </a:solidFill>
                <a:effectLst/>
                <a:latin typeface="서울한강 장체B" panose="020B0600000101010101" charset="-127"/>
                <a:ea typeface="서울한강 장체B" panose="020B0600000101010101" charset="-127"/>
                <a:cs typeface="Times New Roman" panose="02020603050405020304" pitchFamily="18" charset="0"/>
              </a:rPr>
              <a:t>이후로 사회적 채권의 비율이 커지는 중</a:t>
            </a:r>
            <a:endParaRPr lang="en-US" altLang="ko-KR" sz="1800" kern="100" dirty="0">
              <a:solidFill>
                <a:srgbClr val="333333"/>
              </a:solidFill>
              <a:effectLst/>
              <a:latin typeface="서울한강 장체B" panose="020B0600000101010101" charset="-127"/>
              <a:ea typeface="서울한강 장체B" panose="020B0600000101010101" charset="-127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en-US" altLang="ko-KR" sz="1800" kern="100" dirty="0">
              <a:solidFill>
                <a:srgbClr val="333333"/>
              </a:solidFill>
              <a:effectLst/>
              <a:latin typeface="서울한강 장체B" panose="020B0600000101010101" charset="-127"/>
              <a:ea typeface="서울한강 장체B" panose="020B0600000101010101" charset="-127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en-US" altLang="ko-KR" sz="1800" kern="10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GBP, CBS, SBP, SBG, GBG 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등의 기준으로</a:t>
            </a:r>
            <a:r>
              <a:rPr lang="en-US" altLang="ko-KR" sz="1800" kern="1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 ESG </a:t>
            </a:r>
            <a:r>
              <a:rPr lang="ko-KR" altLang="en-US" sz="1800" kern="100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  <a:cs typeface="Times New Roman" panose="02020603050405020304" pitchFamily="18" charset="0"/>
              </a:rPr>
              <a:t>채권을 평가</a:t>
            </a:r>
            <a:endParaRPr lang="en-US" altLang="ko-KR" sz="1800" kern="100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69166E-DB2C-48FB-8CA5-7A79B5869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971" y="1500156"/>
            <a:ext cx="5787907" cy="411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5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6571" y="725714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774442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2. ESG </a:t>
            </a:r>
            <a:r>
              <a:rPr lang="ko-KR" altLang="en-US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채권</a:t>
            </a:r>
            <a:endParaRPr lang="en-US" altLang="ko-KR" sz="4000" kern="0" dirty="0">
              <a:solidFill>
                <a:prstClr val="whit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F5B8440-5462-4AFB-B56B-6EAC9BBC05B3}"/>
              </a:ext>
            </a:extLst>
          </p:cNvPr>
          <p:cNvSpPr txBox="1">
            <a:spLocks/>
          </p:cNvSpPr>
          <p:nvPr/>
        </p:nvSpPr>
        <p:spPr>
          <a:xfrm>
            <a:off x="648788" y="1500156"/>
            <a:ext cx="4920345" cy="4291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atin typeface="서울한강 장체B" panose="02020603020101020101" pitchFamily="18" charset="-127"/>
                <a:ea typeface="서울한강 장체B" panose="02020603020101020101"/>
              </a:rPr>
              <a:t>2) ESG </a:t>
            </a:r>
            <a:r>
              <a:rPr lang="ko-KR" altLang="en-US" sz="2400" b="1" dirty="0">
                <a:latin typeface="서울한강 장체B" panose="02020603020101020101" pitchFamily="18" charset="-127"/>
                <a:ea typeface="서울한강 장체B" panose="02020603020101020101"/>
              </a:rPr>
              <a:t>채권의 종류</a:t>
            </a:r>
            <a:endParaRPr lang="en-US" altLang="ko-KR" sz="2000" dirty="0">
              <a:latin typeface="서울한강 장체B" panose="02020603020101020101" pitchFamily="18" charset="-127"/>
              <a:ea typeface="서울한강 장체B" panose="02020603020101020101"/>
            </a:endParaRPr>
          </a:p>
          <a:p>
            <a:pPr algn="just">
              <a:buFontTx/>
              <a:buChar char="-"/>
            </a:pPr>
            <a:r>
              <a:rPr lang="ko-KR" altLang="ko-KR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녹색채권</a:t>
            </a:r>
            <a:r>
              <a:rPr lang="en-US" altLang="ko-KR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신재생에너지 등 친환경 프로젝트나 사회기반시설에 투자할 자금을 마련하기 위해 발행하는 채권</a:t>
            </a:r>
            <a:endParaRPr lang="en-US" altLang="ko-KR" sz="1800" kern="100" dirty="0">
              <a:solidFill>
                <a:srgbClr val="333333"/>
              </a:solidFill>
              <a:latin typeface="맑은 고딕" panose="020B0503020000020004" pitchFamily="50" charset="-127"/>
              <a:ea typeface="서울한강 장체B" panose="02020603020101020101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en-US" altLang="ko-KR" sz="1800" kern="100" dirty="0">
              <a:solidFill>
                <a:srgbClr val="333333"/>
              </a:solidFill>
              <a:latin typeface="맑은 고딕" panose="020B0503020000020004" pitchFamily="50" charset="-127"/>
              <a:ea typeface="서울한강 장체B" panose="02020603020101020101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ko-KR" altLang="ko-KR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사회적 채권</a:t>
            </a:r>
            <a:r>
              <a:rPr lang="en-US" altLang="ko-KR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사회가치 창출 사업에 투자할 자금을 마련하기 위해 발행하는 채권</a:t>
            </a:r>
            <a:endParaRPr lang="en-US" altLang="ko-KR" sz="1800" kern="100" dirty="0">
              <a:solidFill>
                <a:srgbClr val="333333"/>
              </a:solidFill>
              <a:latin typeface="맑은 고딕" panose="020B0503020000020004" pitchFamily="50" charset="-127"/>
              <a:ea typeface="서울한강 장체B" panose="02020603020101020101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ko-KR" altLang="ko-KR" sz="1800" kern="100" dirty="0">
              <a:latin typeface="맑은 고딕" panose="020B0503020000020004" pitchFamily="50" charset="-127"/>
              <a:ea typeface="서울한강 장체B" panose="02020603020101020101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ko-KR" altLang="ko-KR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지속가능한 채권</a:t>
            </a:r>
            <a:r>
              <a:rPr lang="en-US" altLang="ko-KR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환경 친화적이고 사회가치를 창출하는 사업에 투자할 자금을 마련하기 위해 발행하는 채권</a:t>
            </a:r>
            <a:endParaRPr lang="ko-KR" altLang="ko-KR" sz="1800" kern="100" dirty="0">
              <a:latin typeface="맑은 고딕" panose="020B0503020000020004" pitchFamily="50" charset="-127"/>
              <a:ea typeface="서울한강 장체B" panose="02020603020101020101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ko-KR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ko-KR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ko-KR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DE8A228-53E2-4E98-90B0-87E9315A1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500155"/>
            <a:ext cx="4920345" cy="4848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>
                <a:latin typeface="서울한강 장체B" panose="02020603020101020101" pitchFamily="18" charset="-127"/>
                <a:ea typeface="서울한강 장체B" panose="02020603020101020101"/>
              </a:rPr>
              <a:t>3) ESG</a:t>
            </a:r>
            <a:r>
              <a:rPr lang="ko-KR" altLang="en-US" sz="2400" b="1" dirty="0">
                <a:latin typeface="서울한강 장체B" panose="02020603020101020101" pitchFamily="18" charset="-127"/>
                <a:ea typeface="서울한강 장체B" panose="02020603020101020101"/>
              </a:rPr>
              <a:t> 채권의 발행 이유</a:t>
            </a:r>
            <a:endParaRPr lang="en-US" altLang="ko-KR" sz="2400" b="1" dirty="0">
              <a:latin typeface="서울한강 장체B" panose="02020603020101020101" pitchFamily="18" charset="-127"/>
              <a:ea typeface="서울한강 장체B" panose="02020603020101020101"/>
            </a:endParaRPr>
          </a:p>
          <a:p>
            <a:pPr>
              <a:buFontTx/>
              <a:buChar char="-"/>
            </a:pPr>
            <a:r>
              <a:rPr lang="ko-KR" altLang="en-US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일반 회사채보다 낮은 금리에 채권을 발행할 수 있다</a:t>
            </a:r>
            <a:r>
              <a:rPr lang="en-US" altLang="ko-KR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.(</a:t>
            </a:r>
            <a:r>
              <a:rPr lang="ko-KR" altLang="en-US" sz="1800" kern="100" dirty="0" err="1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그리니엄</a:t>
            </a:r>
            <a:r>
              <a:rPr lang="en-US" altLang="ko-KR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)</a:t>
            </a:r>
          </a:p>
          <a:p>
            <a:pPr>
              <a:buFontTx/>
              <a:buChar char="-"/>
            </a:pPr>
            <a:endParaRPr lang="en-US" altLang="ko-KR" sz="1800" kern="100" dirty="0">
              <a:solidFill>
                <a:srgbClr val="333333"/>
              </a:solidFill>
              <a:latin typeface="맑은 고딕" panose="020B0503020000020004" pitchFamily="50" charset="-127"/>
              <a:ea typeface="서울한강 장체B" panose="02020603020101020101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altLang="ko-KR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ESG </a:t>
            </a:r>
            <a:r>
              <a:rPr lang="ko-KR" altLang="en-US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채권 발행을 통해 기업 이미지를 향상시킬 수 있다</a:t>
            </a:r>
            <a:r>
              <a:rPr lang="en-US" altLang="ko-KR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endParaRPr lang="en-US" altLang="ko-KR" sz="1800" kern="100" dirty="0">
              <a:solidFill>
                <a:srgbClr val="333333"/>
              </a:solidFill>
              <a:latin typeface="맑은 고딕" panose="020B0503020000020004" pitchFamily="50" charset="-127"/>
              <a:ea typeface="서울한강 장체B" panose="02020603020101020101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ko-KR" altLang="en-US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해외 </a:t>
            </a:r>
            <a:r>
              <a:rPr lang="en-US" altLang="ko-KR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ESG </a:t>
            </a:r>
            <a:r>
              <a:rPr lang="ko-KR" altLang="en-US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채권 시장의 성공으로 인해 국내 시장에 영향을 주고 규모가 커지는 중임</a:t>
            </a:r>
            <a:endParaRPr lang="en-US" altLang="ko-KR" sz="1800" kern="100" dirty="0">
              <a:solidFill>
                <a:srgbClr val="333333"/>
              </a:solidFill>
              <a:latin typeface="맑은 고딕" panose="020B0503020000020004" pitchFamily="50" charset="-127"/>
              <a:ea typeface="서울한강 장체B" panose="02020603020101020101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altLang="ko-KR" sz="1800" kern="100" dirty="0">
              <a:solidFill>
                <a:srgbClr val="333333"/>
              </a:solidFill>
              <a:latin typeface="맑은 고딕" panose="020B0503020000020004" pitchFamily="50" charset="-127"/>
              <a:ea typeface="서울한강 장체B" panose="02020603020101020101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ko-KR" altLang="en-US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상장 수수료 면제 혜택이 있음</a:t>
            </a:r>
            <a:endParaRPr lang="en-US" altLang="ko-KR" sz="1800" kern="100" dirty="0">
              <a:solidFill>
                <a:srgbClr val="333333"/>
              </a:solidFill>
              <a:latin typeface="맑은 고딕" panose="020B0503020000020004" pitchFamily="50" charset="-127"/>
              <a:ea typeface="서울한강 장체B" panose="02020603020101020101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ko-KR" altLang="en-US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하지만 상장 절차가 까다로워 이로 인한 추가 비용이 더 많이 드는 경우가 있어 직접적인 이유라고 보기는 </a:t>
            </a:r>
            <a:r>
              <a:rPr lang="ko-KR" altLang="en-US" sz="1800" kern="100" dirty="0" err="1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힘듬</a:t>
            </a:r>
            <a:r>
              <a:rPr lang="en-US" altLang="ko-KR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endParaRPr lang="en-US" altLang="ko-KR" sz="1800" dirty="0">
              <a:latin typeface="서울한강 장체B" panose="02020603020101020101" pitchFamily="18" charset="-127"/>
              <a:ea typeface="서울한강 장체B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9383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6571" y="725714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774442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2. ESG </a:t>
            </a:r>
            <a:r>
              <a:rPr lang="ko-KR" altLang="en-US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채권</a:t>
            </a:r>
            <a:endParaRPr lang="en-US" altLang="ko-KR" sz="4000" kern="0" dirty="0">
              <a:solidFill>
                <a:prstClr val="whit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DDFD37C-F6A7-4DB0-BB89-DB3DA33D7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500156"/>
            <a:ext cx="4920345" cy="4722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>
                <a:latin typeface="서울한강 장체B" panose="02020603020101020101" pitchFamily="18" charset="-127"/>
                <a:ea typeface="서울한강 장체B" panose="02020603020101020101"/>
              </a:rPr>
              <a:t>4) ESG</a:t>
            </a:r>
            <a:r>
              <a:rPr lang="ko-KR" altLang="en-US" sz="2400" b="1" dirty="0">
                <a:latin typeface="서울한강 장체B" panose="02020603020101020101" pitchFamily="18" charset="-127"/>
                <a:ea typeface="서울한강 장체B" panose="02020603020101020101"/>
              </a:rPr>
              <a:t> 채권 투자 이유</a:t>
            </a:r>
            <a:endParaRPr lang="en-US" altLang="ko-KR" sz="2400" b="1" dirty="0">
              <a:latin typeface="서울한강 장체B" panose="02020603020101020101" pitchFamily="18" charset="-127"/>
              <a:ea typeface="서울한강 장체B" panose="02020603020101020101"/>
            </a:endParaRPr>
          </a:p>
          <a:p>
            <a:pPr>
              <a:buFontTx/>
              <a:buChar char="-"/>
            </a:pPr>
            <a:r>
              <a:rPr lang="en-US" altLang="ko-KR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ESG</a:t>
            </a:r>
            <a:r>
              <a:rPr lang="ko-KR" altLang="en-US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 평가가 높은 기업들은 지속가능성장이 가능하다는 판단이 가능함 </a:t>
            </a:r>
            <a:r>
              <a:rPr lang="en-US" altLang="ko-KR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-&gt; </a:t>
            </a:r>
            <a:r>
              <a:rPr lang="ko-KR" altLang="en-US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투자 리스크를 낮춤</a:t>
            </a:r>
            <a:r>
              <a:rPr lang="en-US" altLang="ko-KR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(</a:t>
            </a:r>
            <a:r>
              <a:rPr lang="ko-KR" altLang="en-US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기관들이 많이 투자함</a:t>
            </a:r>
            <a:r>
              <a:rPr lang="en-US" altLang="ko-KR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)</a:t>
            </a:r>
          </a:p>
          <a:p>
            <a:pPr>
              <a:buFontTx/>
              <a:buChar char="-"/>
            </a:pPr>
            <a:endParaRPr lang="en-US" altLang="ko-KR" sz="1800" kern="100" dirty="0">
              <a:solidFill>
                <a:srgbClr val="333333"/>
              </a:solidFill>
              <a:latin typeface="맑은 고딕" panose="020B0503020000020004" pitchFamily="50" charset="-127"/>
              <a:ea typeface="서울한강 장체B" panose="02020603020101020101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ko-KR" altLang="en-US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해외 투자자</a:t>
            </a:r>
            <a:r>
              <a:rPr lang="en-US" altLang="ko-KR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(</a:t>
            </a:r>
            <a:r>
              <a:rPr lang="ko-KR" altLang="en-US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기관</a:t>
            </a:r>
            <a:r>
              <a:rPr lang="en-US" altLang="ko-KR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)</a:t>
            </a:r>
            <a:r>
              <a:rPr lang="ko-KR" altLang="en-US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들은 이윤 뿐만 아니라 사회적 기여도도 </a:t>
            </a:r>
            <a:r>
              <a:rPr lang="ko-KR" altLang="en-US" sz="1800" kern="100" dirty="0" err="1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눈여겨</a:t>
            </a:r>
            <a:r>
              <a:rPr lang="ko-KR" altLang="en-US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 보기 때문</a:t>
            </a:r>
            <a:endParaRPr lang="en-US" altLang="ko-KR" sz="1800" kern="100" dirty="0">
              <a:solidFill>
                <a:srgbClr val="333333"/>
              </a:solidFill>
              <a:latin typeface="맑은 고딕" panose="020B0503020000020004" pitchFamily="50" charset="-127"/>
              <a:ea typeface="서울한강 장체B" panose="02020603020101020101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altLang="ko-KR" sz="1800" kern="100" dirty="0">
              <a:solidFill>
                <a:srgbClr val="333333"/>
              </a:solidFill>
              <a:latin typeface="맑은 고딕" panose="020B0503020000020004" pitchFamily="50" charset="-127"/>
              <a:ea typeface="서울한강 장체B" panose="02020603020101020101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altLang="ko-KR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ESG</a:t>
            </a:r>
            <a:r>
              <a:rPr lang="ko-KR" altLang="en-US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가 기업 실적 및 재무성과에 부정적인 영향을 준다는 인식이 있지만</a:t>
            </a:r>
            <a:r>
              <a:rPr lang="en-US" altLang="ko-KR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실제로는 긍정적인 영향을 준다는 통계가 있다</a:t>
            </a:r>
            <a:r>
              <a:rPr lang="en-US" altLang="ko-KR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endParaRPr lang="en-US" altLang="ko-KR" sz="1800" kern="100" dirty="0">
              <a:solidFill>
                <a:srgbClr val="333333"/>
              </a:solidFill>
              <a:latin typeface="맑은 고딕" panose="020B0503020000020004" pitchFamily="50" charset="-127"/>
              <a:ea typeface="서울한강 장체B" panose="02020603020101020101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ko-KR" altLang="en-US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소비자들이 공정거래 커피나 친환경 제품을 사는 것과 비슷한 맥락으로 이해하면 될 것 같음</a:t>
            </a:r>
            <a:endParaRPr lang="en-US" altLang="ko-KR" sz="1800" kern="100" dirty="0">
              <a:solidFill>
                <a:srgbClr val="333333"/>
              </a:solidFill>
              <a:latin typeface="맑은 고딕" panose="020B0503020000020004" pitchFamily="50" charset="-127"/>
              <a:ea typeface="서울한강 장체B" panose="02020603020101020101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19B8A5-89F4-4BE9-AF8E-5DA77D6F5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971" y="1495802"/>
            <a:ext cx="5329645" cy="472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7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6571" y="725714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774442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2. ESG </a:t>
            </a:r>
            <a:r>
              <a:rPr lang="ko-KR" altLang="en-US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채권</a:t>
            </a:r>
            <a:endParaRPr lang="en-US" altLang="ko-KR" sz="4000" kern="0" dirty="0">
              <a:solidFill>
                <a:prstClr val="whit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F5B8440-5462-4AFB-B56B-6EAC9BBC05B3}"/>
              </a:ext>
            </a:extLst>
          </p:cNvPr>
          <p:cNvSpPr txBox="1">
            <a:spLocks/>
          </p:cNvSpPr>
          <p:nvPr/>
        </p:nvSpPr>
        <p:spPr>
          <a:xfrm>
            <a:off x="648788" y="1500156"/>
            <a:ext cx="5447212" cy="4291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atin typeface="서울한강 장체B" panose="02020603020101020101" pitchFamily="18" charset="-127"/>
                <a:ea typeface="서울한강 장체B" panose="02020603020101020101"/>
              </a:rPr>
              <a:t>5) ESG </a:t>
            </a:r>
            <a:r>
              <a:rPr lang="ko-KR" altLang="en-US" sz="2400" b="1" dirty="0">
                <a:latin typeface="서울한강 장체B" panose="02020603020101020101" pitchFamily="18" charset="-127"/>
                <a:ea typeface="서울한강 장체B" panose="02020603020101020101"/>
              </a:rPr>
              <a:t>채권의 전망</a:t>
            </a:r>
            <a:endParaRPr lang="en-US" altLang="ko-KR" sz="2000" b="1" dirty="0">
              <a:latin typeface="서울한강 장체B" panose="02020603020101020101" pitchFamily="18" charset="-127"/>
              <a:ea typeface="서울한강 장체B" panose="02020603020101020101"/>
            </a:endParaRPr>
          </a:p>
          <a:p>
            <a:pPr>
              <a:buFontTx/>
              <a:buChar char="-"/>
            </a:pPr>
            <a:r>
              <a:rPr lang="ko-KR" altLang="en-US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바이든 정부 출범 후 핵심 공략으로 기후변화</a:t>
            </a:r>
            <a:r>
              <a:rPr lang="en-US" altLang="ko-KR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사회정의</a:t>
            </a:r>
            <a:r>
              <a:rPr lang="en-US" altLang="ko-KR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평등</a:t>
            </a:r>
            <a:r>
              <a:rPr lang="en-US" altLang="ko-KR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다양성</a:t>
            </a:r>
            <a:r>
              <a:rPr lang="en-US" altLang="ko-KR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인권</a:t>
            </a:r>
            <a:r>
              <a:rPr lang="en-US" altLang="ko-KR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기업투명성</a:t>
            </a:r>
            <a:r>
              <a:rPr lang="en-US" altLang="ko-KR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기업책임 등 </a:t>
            </a:r>
            <a:r>
              <a:rPr lang="en-US" altLang="ko-KR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ESG </a:t>
            </a:r>
            <a:r>
              <a:rPr lang="ko-KR" altLang="en-US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이념에 부합하는 정책을 제시하며 이를 강조하는 다양한 계획을 발표함에 따라 </a:t>
            </a:r>
            <a:r>
              <a:rPr lang="en-US" altLang="ko-KR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ESG </a:t>
            </a:r>
            <a:r>
              <a:rPr lang="ko-KR" altLang="en-US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채권이 더욱 성장할 것으로 예상</a:t>
            </a:r>
            <a:endParaRPr lang="en-US" altLang="ko-KR" sz="1800" kern="100" dirty="0">
              <a:solidFill>
                <a:srgbClr val="333333"/>
              </a:solidFill>
              <a:latin typeface="맑은 고딕" panose="020B0503020000020004" pitchFamily="50" charset="-127"/>
              <a:ea typeface="서울한강 장체B" panose="02020603020101020101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altLang="ko-KR" sz="1800" kern="100" dirty="0">
              <a:solidFill>
                <a:srgbClr val="333333"/>
              </a:solidFill>
              <a:latin typeface="맑은 고딕" panose="020B0503020000020004" pitchFamily="50" charset="-127"/>
              <a:ea typeface="서울한강 장체B" panose="02020603020101020101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ko-KR" altLang="en-US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해가 지날수록 환경 및 사회적 가치에 대한 대중들의 관심이 커지고 있다</a:t>
            </a:r>
            <a:r>
              <a:rPr lang="en-US" altLang="ko-KR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. </a:t>
            </a:r>
            <a:r>
              <a:rPr lang="ko-KR" altLang="en-US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또한</a:t>
            </a:r>
            <a:r>
              <a:rPr lang="en-US" altLang="ko-KR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, COVID-19 </a:t>
            </a:r>
            <a:r>
              <a:rPr lang="ko-KR" altLang="en-US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이후 취약계층을 지원하는 사회적 채권의 발행이 많아지는 중이다</a:t>
            </a:r>
            <a:r>
              <a:rPr lang="en-US" altLang="ko-KR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. </a:t>
            </a:r>
            <a:r>
              <a:rPr lang="ko-KR" altLang="en-US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따라서 </a:t>
            </a:r>
            <a:r>
              <a:rPr lang="en-US" altLang="ko-KR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ESG </a:t>
            </a:r>
            <a:r>
              <a:rPr lang="ko-KR" altLang="en-US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채권 시장은 꾸준히 성장할 것으로 예상된다</a:t>
            </a:r>
            <a:r>
              <a:rPr lang="en-US" altLang="ko-KR" sz="1800" kern="100" dirty="0">
                <a:solidFill>
                  <a:srgbClr val="333333"/>
                </a:solidFill>
                <a:latin typeface="맑은 고딕" panose="020B0503020000020004" pitchFamily="50" charset="-127"/>
                <a:ea typeface="서울한강 장체B" panose="02020603020101020101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endParaRPr lang="en-US" altLang="ko-KR" sz="1800" kern="100" dirty="0">
              <a:solidFill>
                <a:srgbClr val="333333"/>
              </a:solidFill>
              <a:latin typeface="맑은 고딕" panose="020B0503020000020004" pitchFamily="50" charset="-127"/>
              <a:ea typeface="서울한강 장체B" panose="02020603020101020101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ko-KR" altLang="en-US" sz="1800" kern="100" dirty="0">
              <a:solidFill>
                <a:srgbClr val="333333"/>
              </a:solidFill>
              <a:latin typeface="맑은 고딕" panose="020B0503020000020004" pitchFamily="50" charset="-127"/>
              <a:ea typeface="서울한강 장체B" panose="02020603020101020101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ko-KR" sz="2000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442589-80DB-40CA-A384-EF443C6E9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500156"/>
            <a:ext cx="4667795" cy="428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6571" y="725714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774442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3. </a:t>
            </a:r>
            <a:r>
              <a:rPr lang="ko-KR" altLang="en-US" sz="4000" b="1" kern="0" dirty="0">
                <a:solidFill>
                  <a:prstClr val="white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주택저당채권</a:t>
            </a:r>
            <a:endParaRPr lang="en-US" altLang="ko-KR" sz="4000" kern="0" dirty="0">
              <a:solidFill>
                <a:prstClr val="white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4AA5E-C37E-417D-8572-DED24DC90022}"/>
              </a:ext>
            </a:extLst>
          </p:cNvPr>
          <p:cNvSpPr txBox="1"/>
          <p:nvPr/>
        </p:nvSpPr>
        <p:spPr>
          <a:xfrm>
            <a:off x="528152" y="1450986"/>
            <a:ext cx="56025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1) </a:t>
            </a:r>
            <a:r>
              <a:rPr lang="ko-KR" altLang="en-US" sz="2000" b="1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주택저당채권</a:t>
            </a:r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47CA28-D084-4E9A-859B-3227BCADA634}"/>
              </a:ext>
            </a:extLst>
          </p:cNvPr>
          <p:cNvSpPr txBox="1"/>
          <p:nvPr/>
        </p:nvSpPr>
        <p:spPr>
          <a:xfrm>
            <a:off x="596884" y="2148909"/>
            <a:ext cx="5722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금융기관이 주택을 담보로 주택자금을 대출해주고 취득하는 채권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r>
              <a:rPr lang="ko-KR" altLang="en-US" dirty="0">
                <a:solidFill>
                  <a:srgbClr val="2E75B6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장기간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에 걸쳐서 원리금을 상환 받고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이자 수익을 얻게 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E1AE70-EF52-4060-8559-4BB6487427B7}"/>
              </a:ext>
            </a:extLst>
          </p:cNvPr>
          <p:cNvSpPr txBox="1"/>
          <p:nvPr/>
        </p:nvSpPr>
        <p:spPr>
          <a:xfrm>
            <a:off x="6589450" y="1414139"/>
            <a:ext cx="560255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2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) </a:t>
            </a:r>
            <a:r>
              <a:rPr lang="ko-KR" altLang="en-US" sz="2000" b="1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주택저당채권 유동화 </a:t>
            </a:r>
            <a:r>
              <a:rPr lang="en-US" altLang="ko-KR" sz="2000" b="1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(MBS)</a:t>
            </a:r>
          </a:p>
          <a:p>
            <a:endParaRPr lang="en-US" altLang="ko-KR" sz="2000" b="1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endParaRPr lang="en-US" altLang="ko-KR" dirty="0">
              <a:solidFill>
                <a:srgbClr val="333333"/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CE0A92-CE4B-4C84-A503-643BA6325001}"/>
              </a:ext>
            </a:extLst>
          </p:cNvPr>
          <p:cNvSpPr txBox="1"/>
          <p:nvPr/>
        </p:nvSpPr>
        <p:spPr>
          <a:xfrm>
            <a:off x="6589450" y="2096282"/>
            <a:ext cx="5602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주택저당채권 일반 투자자 판매를 통해 유동성확보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, </a:t>
            </a:r>
          </a:p>
          <a:p>
            <a:r>
              <a:rPr lang="ko-KR" altLang="en-US" dirty="0">
                <a:solidFill>
                  <a:srgbClr val="333333"/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새로운 자금을 만들어내는 금융 기법</a:t>
            </a:r>
            <a:endParaRPr lang="en-US" altLang="ko-KR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8BD58D2-9F12-441E-A044-AC35426B6CD6}"/>
              </a:ext>
            </a:extLst>
          </p:cNvPr>
          <p:cNvSpPr/>
          <p:nvPr/>
        </p:nvSpPr>
        <p:spPr>
          <a:xfrm rot="16200000">
            <a:off x="921437" y="2968174"/>
            <a:ext cx="391328" cy="5568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12024-A4D9-4566-BCE1-CB05C31F8CB2}"/>
              </a:ext>
            </a:extLst>
          </p:cNvPr>
          <p:cNvSpPr txBox="1"/>
          <p:nvPr/>
        </p:nvSpPr>
        <p:spPr>
          <a:xfrm>
            <a:off x="1507309" y="3013852"/>
            <a:ext cx="4408371" cy="85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대출을 지속하기 위해서는 대출자금 확보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또는 유동성 확보가 필요 </a:t>
            </a:r>
            <a:r>
              <a:rPr lang="en-US" altLang="ko-KR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!</a:t>
            </a:r>
            <a:endParaRPr lang="ko-KR" altLang="en-US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853B19-E6D0-470E-A6D8-394C4D356470}"/>
              </a:ext>
            </a:extLst>
          </p:cNvPr>
          <p:cNvSpPr/>
          <p:nvPr/>
        </p:nvSpPr>
        <p:spPr>
          <a:xfrm>
            <a:off x="653281" y="4249842"/>
            <a:ext cx="10908097" cy="2024834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5111D01-12DB-404C-B5C4-AA75D6AEAF76}"/>
              </a:ext>
            </a:extLst>
          </p:cNvPr>
          <p:cNvGrpSpPr/>
          <p:nvPr/>
        </p:nvGrpSpPr>
        <p:grpSpPr>
          <a:xfrm>
            <a:off x="1028671" y="4320413"/>
            <a:ext cx="9937482" cy="1604225"/>
            <a:chOff x="1228367" y="4320413"/>
            <a:chExt cx="9937482" cy="1604225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C780C90-2164-4781-9CAF-3FBA6EAC1E21}"/>
                </a:ext>
              </a:extLst>
            </p:cNvPr>
            <p:cNvGrpSpPr/>
            <p:nvPr/>
          </p:nvGrpSpPr>
          <p:grpSpPr>
            <a:xfrm>
              <a:off x="1228367" y="4531113"/>
              <a:ext cx="1765212" cy="1182824"/>
              <a:chOff x="653281" y="-1347536"/>
              <a:chExt cx="11456507" cy="7160316"/>
            </a:xfrm>
          </p:grpSpPr>
          <p:pic>
            <p:nvPicPr>
              <p:cNvPr id="18" name="그림 17" descr="장난감, 벡터그래픽이(가) 표시된 사진&#10;&#10;자동 생성된 설명">
                <a:extLst>
                  <a:ext uri="{FF2B5EF4-FFF2-40B4-BE49-F238E27FC236}">
                    <a16:creationId xmlns:a16="http://schemas.microsoft.com/office/drawing/2014/main" id="{7F456BA3-8F7A-4DF9-9B58-9FD9E0BE2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281" y="-1347536"/>
                <a:ext cx="11456507" cy="7160316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21CCA2E-83AE-4B34-9AC9-556D7EB88DE8}"/>
                  </a:ext>
                </a:extLst>
              </p:cNvPr>
              <p:cNvSpPr/>
              <p:nvPr/>
            </p:nvSpPr>
            <p:spPr>
              <a:xfrm>
                <a:off x="5986914" y="3613999"/>
                <a:ext cx="657732" cy="275988"/>
              </a:xfrm>
              <a:prstGeom prst="rect">
                <a:avLst/>
              </a:prstGeom>
              <a:solidFill>
                <a:srgbClr val="FA97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2" name="그림 21" descr="텍스트, 레고, 장난감이(가) 표시된 사진&#10;&#10;자동 생성된 설명">
              <a:extLst>
                <a:ext uri="{FF2B5EF4-FFF2-40B4-BE49-F238E27FC236}">
                  <a16:creationId xmlns:a16="http://schemas.microsoft.com/office/drawing/2014/main" id="{635CDFBD-43CB-42B4-A8CB-8C49EB555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741" y="4465769"/>
              <a:ext cx="1970268" cy="1313512"/>
            </a:xfrm>
            <a:prstGeom prst="rect">
              <a:avLst/>
            </a:prstGeom>
          </p:spPr>
        </p:pic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57C71D05-4300-4284-91F4-DF2BA3DF540A}"/>
                </a:ext>
              </a:extLst>
            </p:cNvPr>
            <p:cNvGrpSpPr/>
            <p:nvPr/>
          </p:nvGrpSpPr>
          <p:grpSpPr>
            <a:xfrm>
              <a:off x="2926196" y="4667536"/>
              <a:ext cx="1200732" cy="970586"/>
              <a:chOff x="2597824" y="4684992"/>
              <a:chExt cx="1200732" cy="970586"/>
            </a:xfrm>
          </p:grpSpPr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F2FA047D-82A1-48E9-9F84-2BC3D7CDC6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9291" y="5077192"/>
                <a:ext cx="897799" cy="1028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9ED740-8F9D-460E-9955-575412DBDAF2}"/>
                  </a:ext>
                </a:extLst>
              </p:cNvPr>
              <p:cNvSpPr txBox="1"/>
              <p:nvPr/>
            </p:nvSpPr>
            <p:spPr>
              <a:xfrm>
                <a:off x="2597824" y="4684992"/>
                <a:ext cx="12007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주택저당채권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40E25FF-8E44-42AA-B6FE-5AAFC2A8A730}"/>
                  </a:ext>
                </a:extLst>
              </p:cNvPr>
              <p:cNvSpPr txBox="1"/>
              <p:nvPr/>
            </p:nvSpPr>
            <p:spPr>
              <a:xfrm>
                <a:off x="2749290" y="5317024"/>
                <a:ext cx="897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대출</a:t>
                </a:r>
              </a:p>
            </p:txBody>
          </p: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8E4040CC-2669-4EAD-A810-1E634E10B60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749291" y="5215008"/>
                <a:ext cx="897799" cy="1028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DF19D9BC-A72A-4353-A46E-ED8603DC6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8691" y="4320413"/>
              <a:ext cx="2268833" cy="1604225"/>
            </a:xfrm>
            <a:prstGeom prst="rect">
              <a:avLst/>
            </a:prstGeom>
          </p:spPr>
        </p:pic>
        <p:pic>
          <p:nvPicPr>
            <p:cNvPr id="65" name="그림 64" descr="장난감이(가) 표시된 사진&#10;&#10;자동 생성된 설명">
              <a:extLst>
                <a:ext uri="{FF2B5EF4-FFF2-40B4-BE49-F238E27FC236}">
                  <a16:creationId xmlns:a16="http://schemas.microsoft.com/office/drawing/2014/main" id="{89580EB7-8FF3-435E-95A3-ED193328A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945" y="4468891"/>
              <a:ext cx="1960904" cy="1307269"/>
            </a:xfrm>
            <a:prstGeom prst="rect">
              <a:avLst/>
            </a:prstGeom>
          </p:spPr>
        </p:pic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DAD9A4DF-2BA1-4396-8890-E45D8F1C5453}"/>
                </a:ext>
              </a:extLst>
            </p:cNvPr>
            <p:cNvGrpSpPr/>
            <p:nvPr/>
          </p:nvGrpSpPr>
          <p:grpSpPr>
            <a:xfrm>
              <a:off x="5784139" y="4457921"/>
              <a:ext cx="897800" cy="1180201"/>
              <a:chOff x="2749290" y="4475377"/>
              <a:chExt cx="897800" cy="1180201"/>
            </a:xfrm>
          </p:grpSpPr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E2324A04-83F6-4DCD-873E-A52D931881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9291" y="5077192"/>
                <a:ext cx="897799" cy="1028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06FD6A8-17A5-4129-8CDB-F35949552E64}"/>
                  </a:ext>
                </a:extLst>
              </p:cNvPr>
              <p:cNvSpPr txBox="1"/>
              <p:nvPr/>
            </p:nvSpPr>
            <p:spPr>
              <a:xfrm>
                <a:off x="2749291" y="4475377"/>
                <a:ext cx="8977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600" dirty="0">
                  <a:latin typeface="서울한강 장체B" panose="02020603020101020101" pitchFamily="18" charset="-127"/>
                  <a:ea typeface="서울한강 장체B" panose="02020603020101020101" pitchFamily="18" charset="-127"/>
                </a:endParaRPr>
              </a:p>
              <a:p>
                <a:pPr algn="ctr"/>
                <a:r>
                  <a:rPr lang="ko-KR" altLang="en-US" sz="1600" dirty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채권 매각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38FA302-609D-4294-99BB-30650051D9C9}"/>
                  </a:ext>
                </a:extLst>
              </p:cNvPr>
              <p:cNvSpPr txBox="1"/>
              <p:nvPr/>
            </p:nvSpPr>
            <p:spPr>
              <a:xfrm>
                <a:off x="2749290" y="5317024"/>
                <a:ext cx="897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현금</a:t>
                </a:r>
              </a:p>
            </p:txBody>
          </p:sp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A056C14E-F684-4AA5-BC77-89A843C5D9E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749291" y="5215008"/>
                <a:ext cx="897799" cy="1028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7288856A-C797-4A0F-B8BF-C740A1B0FCB5}"/>
                </a:ext>
              </a:extLst>
            </p:cNvPr>
            <p:cNvGrpSpPr/>
            <p:nvPr/>
          </p:nvGrpSpPr>
          <p:grpSpPr>
            <a:xfrm>
              <a:off x="8050398" y="4667536"/>
              <a:ext cx="1162930" cy="970586"/>
              <a:chOff x="2576882" y="4684992"/>
              <a:chExt cx="1162930" cy="970586"/>
            </a:xfrm>
          </p:grpSpPr>
          <p:cxnSp>
            <p:nvCxnSpPr>
              <p:cNvPr id="80" name="직선 화살표 연결선 79">
                <a:extLst>
                  <a:ext uri="{FF2B5EF4-FFF2-40B4-BE49-F238E27FC236}">
                    <a16:creationId xmlns:a16="http://schemas.microsoft.com/office/drawing/2014/main" id="{6CD83241-194C-465A-A68A-D678CA560D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9291" y="5077192"/>
                <a:ext cx="897799" cy="1028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254DE4E-65E0-4246-AE0F-A98A5B84E146}"/>
                  </a:ext>
                </a:extLst>
              </p:cNvPr>
              <p:cNvSpPr txBox="1"/>
              <p:nvPr/>
            </p:nvSpPr>
            <p:spPr>
              <a:xfrm>
                <a:off x="2576882" y="4684992"/>
                <a:ext cx="11629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주택저당증권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8763205-68BA-4542-A394-9DE2BB8D262C}"/>
                  </a:ext>
                </a:extLst>
              </p:cNvPr>
              <p:cNvSpPr txBox="1"/>
              <p:nvPr/>
            </p:nvSpPr>
            <p:spPr>
              <a:xfrm>
                <a:off x="2749290" y="5317024"/>
                <a:ext cx="897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서울한강 장체B" panose="02020603020101020101" pitchFamily="18" charset="-127"/>
                    <a:ea typeface="서울한강 장체B" panose="02020603020101020101" pitchFamily="18" charset="-127"/>
                  </a:rPr>
                  <a:t>현금</a:t>
                </a:r>
              </a:p>
            </p:txBody>
          </p: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4F817DCE-E409-4808-90FD-96286C8AE5B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749291" y="5215008"/>
                <a:ext cx="897799" cy="1028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ADEE1803-EBE4-4842-BCF4-88D30F2E22F4}"/>
              </a:ext>
            </a:extLst>
          </p:cNvPr>
          <p:cNvSpPr txBox="1"/>
          <p:nvPr/>
        </p:nvSpPr>
        <p:spPr>
          <a:xfrm>
            <a:off x="1266783" y="5684395"/>
            <a:ext cx="139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주택소유자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DAB213-AA34-45F6-A07D-D96E6726779F}"/>
              </a:ext>
            </a:extLst>
          </p:cNvPr>
          <p:cNvSpPr txBox="1"/>
          <p:nvPr/>
        </p:nvSpPr>
        <p:spPr>
          <a:xfrm>
            <a:off x="3908654" y="5684394"/>
            <a:ext cx="149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대출 기관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4CAD7A0-33F1-461F-A740-88F855F0E92A}"/>
              </a:ext>
            </a:extLst>
          </p:cNvPr>
          <p:cNvSpPr txBox="1"/>
          <p:nvPr/>
        </p:nvSpPr>
        <p:spPr>
          <a:xfrm>
            <a:off x="6478391" y="5684395"/>
            <a:ext cx="156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유동화 중개기관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8651DBC-1CA4-42CC-9D79-44DAD607DB32}"/>
              </a:ext>
            </a:extLst>
          </p:cNvPr>
          <p:cNvSpPr txBox="1"/>
          <p:nvPr/>
        </p:nvSpPr>
        <p:spPr>
          <a:xfrm>
            <a:off x="9120262" y="5684395"/>
            <a:ext cx="156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투자자</a:t>
            </a:r>
          </a:p>
        </p:txBody>
      </p:sp>
      <p:sp>
        <p:nvSpPr>
          <p:cNvPr id="89" name="화살표: 아래쪽 88">
            <a:extLst>
              <a:ext uri="{FF2B5EF4-FFF2-40B4-BE49-F238E27FC236}">
                <a16:creationId xmlns:a16="http://schemas.microsoft.com/office/drawing/2014/main" id="{39872345-AA5E-4D35-A788-D5A6105F96FF}"/>
              </a:ext>
            </a:extLst>
          </p:cNvPr>
          <p:cNvSpPr/>
          <p:nvPr/>
        </p:nvSpPr>
        <p:spPr>
          <a:xfrm rot="16200000">
            <a:off x="6871185" y="2968174"/>
            <a:ext cx="391328" cy="5568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336969F-4A51-4978-83C4-FE1FF32287F8}"/>
              </a:ext>
            </a:extLst>
          </p:cNvPr>
          <p:cNvSpPr txBox="1"/>
          <p:nvPr/>
        </p:nvSpPr>
        <p:spPr>
          <a:xfrm>
            <a:off x="7457057" y="3013852"/>
            <a:ext cx="4408371" cy="85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대출자금 장기화에 따른 금융기관의 유동성 부족</a:t>
            </a:r>
            <a:endParaRPr lang="en-US" altLang="ko-KR" dirty="0"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서울한강 장체B" panose="02020603020101020101" pitchFamily="18" charset="-127"/>
                <a:ea typeface="서울한강 장체B" panose="02020603020101020101" pitchFamily="18" charset="-127"/>
              </a:rPr>
              <a:t>위험과 금리변동 리스크 감소 </a:t>
            </a:r>
          </a:p>
        </p:txBody>
      </p:sp>
    </p:spTree>
    <p:extLst>
      <p:ext uri="{BB962C8B-B14F-4D97-AF65-F5344CB8AC3E}">
        <p14:creationId xmlns:p14="http://schemas.microsoft.com/office/powerpoint/2010/main" val="2966519405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2598</TotalTime>
  <Words>1450</Words>
  <Application>Microsoft Office PowerPoint</Application>
  <PresentationFormat>와이드스크린</PresentationFormat>
  <Paragraphs>318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서울한강 장체B</vt:lpstr>
      <vt:lpstr>Arial</vt:lpstr>
      <vt:lpstr>Arial Nova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양정현</cp:lastModifiedBy>
  <cp:revision>44</cp:revision>
  <dcterms:created xsi:type="dcterms:W3CDTF">2021-02-22T06:49:21Z</dcterms:created>
  <dcterms:modified xsi:type="dcterms:W3CDTF">2021-04-07T17:12:51Z</dcterms:modified>
</cp:coreProperties>
</file>