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61" r:id="rId4"/>
    <p:sldId id="269" r:id="rId5"/>
    <p:sldId id="268" r:id="rId6"/>
    <p:sldId id="266" r:id="rId7"/>
    <p:sldId id="267" r:id="rId8"/>
    <p:sldId id="260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E JAE HYUN" initials="BJH" lastIdx="1" clrIdx="0">
    <p:extLst>
      <p:ext uri="{19B8F6BF-5375-455C-9EA6-DF929625EA0E}">
        <p15:presenceInfo xmlns:p15="http://schemas.microsoft.com/office/powerpoint/2012/main" userId="c222842b53aeea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DFC65-2FD3-4270-9771-0F3198369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30E9D-8D9F-44B7-B3B9-C7EC12A1D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F0F32-58EB-4329-84AC-B77FD935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9388B-5244-468A-8C1B-2729E373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0F1D0-DB40-4FDF-8292-F73D68A3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1138E-43DF-455A-B5F7-04EE793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70D18-37CF-4B05-957B-56B368E69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8D024-A9D9-4409-8E8D-3DF330A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B307C-6731-477B-AE93-2F2944BD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B3987-6ABF-4EDD-886A-0594B67F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3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49257D-F356-4F2A-AAEA-F76BA089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BC169-1409-4FAD-979E-19F162031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09349-65A1-4480-80CB-E8943BA9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3808C-2818-4B2D-BF20-B18BF5B7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EEAD8-4A73-4E0C-B643-AF241671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8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B5182-E920-481F-8107-710B4A29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6BE93-A73F-42A4-BFA7-42304609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98C7F-9D84-4F8D-B9EA-76884CB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154C0-CEC2-4817-8F4E-FDC69F6E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58F58-7372-466B-B435-140CBDA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6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18087-908B-4CFB-B072-E37FFAAA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98D1A-D888-4182-8E82-6E0ADC6D3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E9A46-9F99-4EE3-AEEA-113F6668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B0CFD-91E3-422D-A510-75B3E24A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F3157-E26C-420B-B87A-2D4A6EA8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0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843D2-0737-4127-BD3C-0CAF51DC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F9823-5894-4F98-8688-130A8E6A6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A2F04B-763D-476D-AEB0-F98C18FE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A25A7-372B-46B3-9014-3E7B1B14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5262A-B4C6-49D4-98D9-B89752ED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3A07D-A4A8-43C2-8B27-5CE78223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F9BE2-3DA3-4383-BD1C-7D5D7FB5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6D14F8-5788-480E-A7B1-70F95BA7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EE13A-BB32-457F-8A38-D7D836AE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45539D-5B4F-48D7-B6AB-56FF6347B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A10D-76C4-452E-B21D-5EE56CDDB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FB7C71-0797-4221-90BC-AEC4A3E5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2CD157-2128-4DB4-935A-959CBF84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062CD-5A2E-4101-8974-23EF05A0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406C7-A519-4030-A2A2-9759380F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A4FF7B-D4F4-4934-9650-C8A7592A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C2B73-BF80-4F01-8428-7583D0BD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1A2E1-D525-4D18-BE21-F1E26025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9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73BEC-C93B-45CE-AD87-14A7E723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C04EDA-2B6E-4399-889C-F2AB9A07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5830E-7748-4F97-81C0-4B42696A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EE99F-C099-4777-9999-4014C5A5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00A0-8F47-4438-B0E6-C81CE278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2664F7-74C5-44B7-98A2-014EFFFD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5A57B-3392-4DF1-843B-C9485A9B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D0682B-CF7C-47AB-82FD-4A3FD231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93939C-46D3-4A79-B2FF-645FB3C3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95A3-C76A-4070-BC4E-7765938D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A40ACA-35E3-4FDB-B63A-0EE8EBE68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9AA8F-64EF-4F35-A359-EFF2F0AA7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A8A06-7506-40EF-A52C-E161FE9F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8D938-89A3-40D9-9FD3-9560F66D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2FF1C-7FD0-436C-9E0B-0856BE9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7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5BABD1-F2AA-481B-ABD3-791F02D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528BA-4043-4EE1-9428-C3E9B52B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34916-0E01-4BD7-8CC5-B4D8B83D9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B634-EEF2-460F-9175-065AC844F7F6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9459B-3E0A-4767-A04C-DDC0A97B0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EC5C0-B78B-426C-8ED5-CA7C1629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2BB46-6067-4EC3-A376-5D521DDCB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odemy.cafe24.com/takerate.html" TargetMode="External"/><Relationship Id="rId2" Type="http://schemas.openxmlformats.org/officeDocument/2006/relationships/hyperlink" Target="http://ecos.bok.or.kr/EIndex.js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398002-7335-49A9-917D-063AEC48B929}"/>
              </a:ext>
            </a:extLst>
          </p:cNvPr>
          <p:cNvSpPr/>
          <p:nvPr/>
        </p:nvSpPr>
        <p:spPr>
          <a:xfrm>
            <a:off x="-1" y="0"/>
            <a:ext cx="90201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8C7285-E2EF-4C5F-B0E0-B37F7DACD968}"/>
              </a:ext>
            </a:extLst>
          </p:cNvPr>
          <p:cNvSpPr/>
          <p:nvPr/>
        </p:nvSpPr>
        <p:spPr>
          <a:xfrm>
            <a:off x="0" y="0"/>
            <a:ext cx="8124825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4000" kern="0" dirty="0">
              <a:solidFill>
                <a:schemeClr val="bg2">
                  <a:lumMod val="5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10F53-99D7-41F2-93A2-5FEBB49F7204}"/>
              </a:ext>
            </a:extLst>
          </p:cNvPr>
          <p:cNvSpPr txBox="1"/>
          <p:nvPr/>
        </p:nvSpPr>
        <p:spPr>
          <a:xfrm>
            <a:off x="666749" y="762000"/>
            <a:ext cx="6467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FR</a:t>
            </a:r>
            <a:r>
              <a:rPr lang="ko-KR" altLang="en-US" sz="44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시장지표조사</a:t>
            </a:r>
            <a:r>
              <a:rPr lang="en-US" altLang="ko-KR" sz="44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sz="32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채권금리</a:t>
            </a:r>
            <a:endParaRPr lang="en-US" altLang="ko-KR" sz="4400" b="1" kern="0" dirty="0">
              <a:solidFill>
                <a:schemeClr val="bg2">
                  <a:lumMod val="5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9B9AD-ABDF-4679-8324-6B33C7E38C07}"/>
              </a:ext>
            </a:extLst>
          </p:cNvPr>
          <p:cNvSpPr txBox="1"/>
          <p:nvPr/>
        </p:nvSpPr>
        <p:spPr>
          <a:xfrm>
            <a:off x="557211" y="5219521"/>
            <a:ext cx="3343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팀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나종진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배재현 오준석 이승준</a:t>
            </a:r>
          </a:p>
          <a:p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06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460C145-A247-4954-99E2-D72970C7B563}"/>
              </a:ext>
            </a:extLst>
          </p:cNvPr>
          <p:cNvSpPr/>
          <p:nvPr/>
        </p:nvSpPr>
        <p:spPr>
          <a:xfrm>
            <a:off x="-1" y="0"/>
            <a:ext cx="87153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12354-42BD-4477-BA73-2C5E9880878B}"/>
              </a:ext>
            </a:extLst>
          </p:cNvPr>
          <p:cNvSpPr txBox="1"/>
          <p:nvPr/>
        </p:nvSpPr>
        <p:spPr>
          <a:xfrm>
            <a:off x="920901" y="1640552"/>
            <a:ext cx="6710344" cy="434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개요</a:t>
            </a:r>
            <a:endParaRPr lang="en-US" altLang="ko-KR" sz="2000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금리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=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돈의 가격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할인율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경기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cf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금리와 이자의 차이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b="0" i="0" dirty="0">
              <a:solidFill>
                <a:srgbClr val="333333"/>
              </a:solidFill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금리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=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경기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금리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상승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=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경기 좋음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-&gt;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투자할 곳이 많다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금리 하락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=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경기 나쁨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투자할 곳이 적다</a:t>
            </a:r>
            <a:endParaRPr lang="en-US" altLang="ko-KR" b="0" i="0" dirty="0">
              <a:solidFill>
                <a:srgbClr val="333333"/>
              </a:solidFill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각국 중앙은행은 기준금리를 조정해 경기에 대응함</a:t>
            </a:r>
            <a:endParaRPr lang="en-US" altLang="ko-KR" b="0" i="0" dirty="0">
              <a:solidFill>
                <a:srgbClr val="333333"/>
              </a:solidFill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160981-47C8-4C4B-B6CB-5481BC139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56217"/>
              </p:ext>
            </p:extLst>
          </p:nvPr>
        </p:nvGraphicFramePr>
        <p:xfrm>
          <a:off x="920901" y="3291068"/>
          <a:ext cx="4547838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5946">
                  <a:extLst>
                    <a:ext uri="{9D8B030D-6E8A-4147-A177-3AD203B41FA5}">
                      <a16:colId xmlns:a16="http://schemas.microsoft.com/office/drawing/2014/main" val="257449951"/>
                    </a:ext>
                  </a:extLst>
                </a:gridCol>
                <a:gridCol w="1515946">
                  <a:extLst>
                    <a:ext uri="{9D8B030D-6E8A-4147-A177-3AD203B41FA5}">
                      <a16:colId xmlns:a16="http://schemas.microsoft.com/office/drawing/2014/main" val="1936369071"/>
                    </a:ext>
                  </a:extLst>
                </a:gridCol>
                <a:gridCol w="1515946">
                  <a:extLst>
                    <a:ext uri="{9D8B030D-6E8A-4147-A177-3AD203B41FA5}">
                      <a16:colId xmlns:a16="http://schemas.microsoft.com/office/drawing/2014/main" val="3141712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금리</a:t>
                      </a:r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(3%)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가격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이자</a:t>
                      </a:r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(3%)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5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9,709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10,000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10,300</a:t>
                      </a:r>
                      <a:endParaRPr lang="ko-KR" altLang="en-US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70865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64679CE-312E-467C-8017-323BE419615B}"/>
              </a:ext>
            </a:extLst>
          </p:cNvPr>
          <p:cNvSpPr/>
          <p:nvPr/>
        </p:nvSpPr>
        <p:spPr>
          <a:xfrm>
            <a:off x="496660" y="433055"/>
            <a:ext cx="11198679" cy="774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ko-KR" altLang="en-US" sz="4000" b="1" kern="0" dirty="0" err="1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금리란</a:t>
            </a:r>
            <a:r>
              <a:rPr lang="ko-KR" altLang="en-US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무엇인가</a:t>
            </a: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endParaRPr lang="en-US" altLang="ko-KR" sz="4000" kern="0" dirty="0">
              <a:solidFill>
                <a:schemeClr val="bg2">
                  <a:lumMod val="5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21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F5EAECD-9FC3-4750-AE2D-04BA12E86E41}"/>
              </a:ext>
            </a:extLst>
          </p:cNvPr>
          <p:cNvSpPr/>
          <p:nvPr/>
        </p:nvSpPr>
        <p:spPr>
          <a:xfrm>
            <a:off x="-1" y="0"/>
            <a:ext cx="58174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B459A-E976-41CA-B5B7-AC97D06EF696}"/>
              </a:ext>
            </a:extLst>
          </p:cNvPr>
          <p:cNvSpPr txBox="1"/>
          <p:nvPr/>
        </p:nvSpPr>
        <p:spPr>
          <a:xfrm>
            <a:off x="6095999" y="1716730"/>
            <a:ext cx="57533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한국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0.5%, 7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일물 환매조건부채권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(RP)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미국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0.25%, 24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시간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(1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일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물 연방기금금리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일반적으로 한국 기준금리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미국 기준금리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미국 기준금리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&gt;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한국 기준금리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역대 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2008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년 금융위기 이후 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2015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년 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12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월 첫 기준금리 인상을 시작으로 통화정책 정상화를 위해 꾸준히 기준금리 인상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한편 한국은 경기가 좋지 않아서 섣불리 따라 올리지 못하는 상황이었음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기준금리가 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0%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근접한 </a:t>
            </a:r>
            <a:r>
              <a:rPr lang="ko-KR" altLang="en-US" dirty="0" err="1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초저금리상태에서는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금리 인하 여력이 부족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이때는 경기 부양을 위해 국채 매입 등 </a:t>
            </a:r>
            <a:r>
              <a:rPr lang="ko-KR" altLang="en-US" dirty="0" err="1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시장통화량을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대폭 늘리는 양적완화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(QE)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정책이 시행될 수 있음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2DA901E-C1A8-4FC4-8FBB-D2901ACDB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0" y="1828307"/>
            <a:ext cx="5117710" cy="45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9B6A8EA-0867-4086-938F-8E0446D594EB}"/>
              </a:ext>
            </a:extLst>
          </p:cNvPr>
          <p:cNvSpPr/>
          <p:nvPr/>
        </p:nvSpPr>
        <p:spPr>
          <a:xfrm>
            <a:off x="496660" y="433055"/>
            <a:ext cx="11198679" cy="774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</a:t>
            </a:r>
            <a:r>
              <a:rPr lang="ko-KR" altLang="en-US" sz="4000" b="1" kern="0" dirty="0" err="1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한국〮미국</a:t>
            </a:r>
            <a:r>
              <a:rPr lang="ko-KR" altLang="en-US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기준금리 비교</a:t>
            </a:r>
            <a:endParaRPr lang="en-US" altLang="ko-KR" sz="4000" kern="0" dirty="0">
              <a:solidFill>
                <a:schemeClr val="bg2">
                  <a:lumMod val="5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80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C7D36CD-F0AA-4050-97A4-59C4F98349E5}"/>
              </a:ext>
            </a:extLst>
          </p:cNvPr>
          <p:cNvSpPr/>
          <p:nvPr/>
        </p:nvSpPr>
        <p:spPr>
          <a:xfrm>
            <a:off x="-1" y="-1"/>
            <a:ext cx="12192001" cy="59270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041B7DF-08DF-4463-A9B0-7CF92AEFCF7A}"/>
              </a:ext>
            </a:extLst>
          </p:cNvPr>
          <p:cNvSpPr/>
          <p:nvPr/>
        </p:nvSpPr>
        <p:spPr>
          <a:xfrm>
            <a:off x="496660" y="433055"/>
            <a:ext cx="11198679" cy="774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 </a:t>
            </a:r>
            <a:r>
              <a:rPr lang="ko-KR" altLang="en-US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명목금리와 실질금리</a:t>
            </a:r>
            <a:endParaRPr lang="en-US" altLang="ko-KR" sz="4000" kern="0" dirty="0">
              <a:solidFill>
                <a:schemeClr val="bg2">
                  <a:lumMod val="5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01229-9331-4CEF-A463-69C6217E542D}"/>
              </a:ext>
            </a:extLst>
          </p:cNvPr>
          <p:cNvSpPr txBox="1"/>
          <p:nvPr/>
        </p:nvSpPr>
        <p:spPr>
          <a:xfrm>
            <a:off x="496660" y="1559535"/>
            <a:ext cx="10859861" cy="4080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1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명목금리</a:t>
            </a:r>
            <a:endParaRPr lang="en-US" altLang="ko-KR" sz="1400" b="1" kern="10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1400" kern="10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인플레이션을 조정하지 않은 예금이나 증권 등 금융자산의 액면 금액에 대한 금리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Ex) 100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만원을 들고 은행에 예금 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-&gt; 100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만원 예금하면 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년 뒤에 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10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만원의 이자를 준다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. – 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명목상의 금리가 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10%</a:t>
            </a:r>
            <a:r>
              <a:rPr lang="ko-KR" altLang="ko-KR" sz="1400" kern="100" dirty="0" err="1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인셈</a:t>
            </a:r>
            <a:endParaRPr lang="en-US" altLang="ko-KR" sz="1400" kern="100" dirty="0"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하지만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명목상의 금리는 실질적인 이득과는 괴리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400" kern="100" dirty="0"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실질금리</a:t>
            </a:r>
            <a:endParaRPr lang="en-US" altLang="ko-KR" sz="1400" b="1" kern="10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물가상승을 감안한 이자율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인플레이션이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있을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것으로 예상하면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투자자는 실질금리에 예상인</a:t>
            </a:r>
            <a:r>
              <a:rPr lang="ko-KR" altLang="en-US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플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레이션을 더한 만큼의 이자율을 받으려는 경향을 </a:t>
            </a:r>
            <a:r>
              <a:rPr lang="ko-KR" altLang="en-US" sz="1400" kern="100" dirty="0"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보인다</a:t>
            </a:r>
            <a:endParaRPr lang="en-US" altLang="ko-KR" sz="1400" kern="10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400" kern="100" dirty="0"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실질금리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=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명목금리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–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예상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인플레이션</a:t>
            </a:r>
            <a:r>
              <a:rPr lang="ko-KR" altLang="en-US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율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ko-KR" sz="1400" kern="10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명목금리가 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10% </a:t>
            </a:r>
            <a:r>
              <a:rPr lang="ko-KR" altLang="en-US" sz="1400" kern="100" dirty="0"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일 때</a:t>
            </a:r>
            <a:r>
              <a:rPr lang="en-US" altLang="ko-KR" sz="1400" kern="100" dirty="0"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년 동안 물가가 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5% 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상승되었다면 우리</a:t>
            </a:r>
            <a:r>
              <a:rPr lang="ko-KR" altLang="en-US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가 </a:t>
            </a:r>
            <a:r>
              <a:rPr lang="ko-KR" altLang="en-US" sz="1400" kern="100" dirty="0"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체감하는 실질적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금리는 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5%</a:t>
            </a:r>
            <a:endParaRPr lang="ko-KR" altLang="ko-KR" sz="1400" kern="10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실질금리가 하락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-&gt; </a:t>
            </a:r>
            <a:r>
              <a:rPr lang="ko-KR" altLang="en-US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금값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주가</a:t>
            </a:r>
            <a:r>
              <a:rPr lang="en-US" altLang="ko-KR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상승</a:t>
            </a:r>
            <a:endParaRPr lang="en-US" altLang="ko-KR" sz="1400" kern="10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38CD5-63C6-49A5-B863-D75E6D3A8B66}"/>
              </a:ext>
            </a:extLst>
          </p:cNvPr>
          <p:cNvSpPr txBox="1"/>
          <p:nvPr/>
        </p:nvSpPr>
        <p:spPr>
          <a:xfrm>
            <a:off x="315686" y="6119689"/>
            <a:ext cx="9999889" cy="802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kern="100" dirty="0"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국내 명목 금리 확인방법 </a:t>
            </a:r>
            <a:r>
              <a:rPr lang="en-US" altLang="ko-KR" sz="1000" kern="100" dirty="0"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000" b="0" i="0" u="sng" strike="noStrike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한국은행 경제통계시스템</a:t>
            </a:r>
            <a:r>
              <a:rPr lang="ko-KR" altLang="en-US" sz="1000" u="sng" strike="noStrike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금리 → 예금은행 가중평균금리 → </a:t>
            </a:r>
            <a:r>
              <a:rPr lang="ko-KR" altLang="en-US" sz="1000" b="0" i="0" u="sng" strike="noStrike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hlinkClick r:id="rId3"/>
              </a:rPr>
              <a:t>수신금리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 →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신규취급액기준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→ 저축성수신 → </a:t>
            </a:r>
            <a:r>
              <a:rPr lang="ko-KR" altLang="en-US" sz="1000" b="0" i="0" dirty="0" err="1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순순저축성예금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→ 정기예금</a:t>
            </a:r>
            <a:endParaRPr lang="en-US" altLang="ko-KR" sz="1000" kern="100" dirty="0"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kern="100" dirty="0"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국내 인플레이션율 확인방법 </a:t>
            </a:r>
            <a:r>
              <a:rPr lang="en-US" altLang="ko-KR" sz="1000" kern="100" dirty="0"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000" b="0" i="0" u="sng" strike="noStrike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한국은행 경제통계시스템</a:t>
            </a:r>
            <a:r>
              <a:rPr lang="en-US" altLang="ko-KR" sz="1000" kern="100" dirty="0">
                <a:latin typeface="08서울남산체 L" panose="02020603020101020101" pitchFamily="18" charset="-127"/>
                <a:ea typeface="08서울남산체 L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거시경제지표분석 → 물가 → 소비자물가 등락률</a:t>
            </a:r>
            <a:endParaRPr lang="en-US" altLang="ko-KR" sz="1000" kern="100" dirty="0"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000" kern="10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73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C7D36CD-F0AA-4050-97A4-59C4F98349E5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041B7DF-08DF-4463-A9B0-7CF92AEFCF7A}"/>
              </a:ext>
            </a:extLst>
          </p:cNvPr>
          <p:cNvSpPr/>
          <p:nvPr/>
        </p:nvSpPr>
        <p:spPr>
          <a:xfrm>
            <a:off x="496660" y="433055"/>
            <a:ext cx="11198679" cy="774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2.1 </a:t>
            </a:r>
            <a:r>
              <a:rPr lang="ko-KR" altLang="en-US" sz="4000" b="1" kern="0" dirty="0" err="1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인플레이션률</a:t>
            </a:r>
            <a:endParaRPr lang="en-US" altLang="ko-KR" sz="4000" kern="0" dirty="0">
              <a:solidFill>
                <a:schemeClr val="bg2">
                  <a:lumMod val="5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94BFD-C01E-40BD-818F-BA9115A862E8}"/>
              </a:ext>
            </a:extLst>
          </p:cNvPr>
          <p:cNvSpPr txBox="1"/>
          <p:nvPr/>
        </p:nvSpPr>
        <p:spPr>
          <a:xfrm>
            <a:off x="496660" y="1571922"/>
            <a:ext cx="549456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기대 </a:t>
            </a:r>
            <a:r>
              <a:rPr lang="ko-KR" altLang="en-US" b="1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인플레이션률</a:t>
            </a:r>
            <a:endParaRPr lang="en-US" altLang="ko-KR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endParaRPr lang="en-US" altLang="ko-KR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경제 주체들이 품고 있는 물가에 대한 전망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기업 및 가게 등 경제 주체들이 예상하는 미래의 물가상승률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1.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실질금리는 물가연동 국채를 통해 대략적 추정 가능 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물가 상승이나 하락을 국채가격에 연동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TIPS(Treasury Inflation Protected Securities)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미 </a:t>
            </a:r>
            <a:r>
              <a:rPr lang="ko-KR" altLang="en-US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재무성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발행 국채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(1997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년 도입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  <a:p>
            <a:endParaRPr lang="en-US" altLang="ko-KR" sz="1400" i="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BUT</a:t>
            </a:r>
            <a:endParaRPr lang="en-US" altLang="ko-KR" sz="1400" i="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채권금리가 전반적으로 떨어지면서 물가채도 따라 내릴 수 있음</a:t>
            </a:r>
            <a:endParaRPr lang="en-US" altLang="ko-KR" sz="1400" i="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140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 </a:t>
            </a:r>
            <a:r>
              <a:rPr lang="ko-KR" altLang="en-US" sz="140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국고채와 </a:t>
            </a:r>
            <a:r>
              <a:rPr lang="ko-KR" altLang="en-US" sz="1400" i="0" dirty="0" err="1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물가채</a:t>
            </a:r>
            <a:r>
              <a:rPr lang="ko-KR" altLang="en-US" sz="140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간 금리 차이를 보는 것이 정확</a:t>
            </a:r>
            <a:r>
              <a:rPr lang="en-US" altLang="ko-KR" sz="140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</a:p>
          <a:p>
            <a:endParaRPr lang="en-US" altLang="ko-KR" sz="1400" i="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2.</a:t>
            </a:r>
          </a:p>
          <a:p>
            <a:r>
              <a:rPr lang="en-US" altLang="ko-KR" sz="140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BEI(Breakeven Inflation Rate, </a:t>
            </a:r>
            <a:r>
              <a:rPr lang="ko-KR" altLang="en-US" sz="140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예상 인플레이션율</a:t>
            </a:r>
            <a:r>
              <a:rPr lang="en-US" altLang="ko-KR" sz="140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 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BEI=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명목 국채 수익률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–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물가연동 국채 수익률</a:t>
            </a:r>
            <a:r>
              <a:rPr lang="en-US" altLang="ko-KR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(10</a:t>
            </a:r>
            <a:r>
              <a:rPr lang="ko-KR" altLang="en-US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년 물 기준</a:t>
            </a:r>
            <a:r>
              <a:rPr lang="en-US" altLang="ko-KR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BEI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기대 인플레이션율을 측정하는 지표 중 하나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40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물가연동국채 지표물과 잔존 만기가 같은 명목 국채수익률 간의 차이</a:t>
            </a:r>
            <a:endParaRPr lang="en-US" altLang="ko-KR" sz="1400" i="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1A9895-80AF-4E7C-AFB6-3BBC87FDB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12"/>
          <a:stretch/>
        </p:blipFill>
        <p:spPr>
          <a:xfrm>
            <a:off x="6748100" y="4374472"/>
            <a:ext cx="5023438" cy="20504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710B91-D592-440E-9CF7-72D1225A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100" y="1571922"/>
            <a:ext cx="5075425" cy="243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7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58174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496660" y="433055"/>
            <a:ext cx="11198679" cy="774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미국 국채 </a:t>
            </a: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10</a:t>
            </a:r>
            <a:r>
              <a:rPr lang="ko-KR" altLang="en-US" sz="4000" b="1" kern="0" dirty="0" err="1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년물</a:t>
            </a:r>
            <a:r>
              <a:rPr lang="ko-KR" altLang="en-US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sz="4000" kern="0" dirty="0">
              <a:solidFill>
                <a:schemeClr val="bg2">
                  <a:lumMod val="50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935EF259-37DE-4F8C-8C5D-D42BF2E3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40552"/>
            <a:ext cx="5698191" cy="419207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FF8AAD-61C9-4475-A001-16965AA1131C}"/>
              </a:ext>
            </a:extLst>
          </p:cNvPr>
          <p:cNvSpPr txBox="1"/>
          <p:nvPr/>
        </p:nvSpPr>
        <p:spPr>
          <a:xfrm>
            <a:off x="439270" y="1640552"/>
            <a:ext cx="53782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개요</a:t>
            </a:r>
            <a:endParaRPr lang="en-US" altLang="ko-KR" sz="2000" b="1" i="0" dirty="0">
              <a:solidFill>
                <a:srgbClr val="333333"/>
              </a:solidFill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arenR"/>
            </a:pPr>
            <a:endParaRPr lang="en-US" altLang="ko-KR" sz="7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가장 대표적인 거시경제지표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투자 수익률의 기준 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- 10</a:t>
            </a:r>
            <a:r>
              <a:rPr lang="ko-KR" altLang="en-US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년물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채권의 금리로 거시경제의 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사이클을 읽는 경우가 많음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투자자 심리를 나타내는 지표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부동산 모기지와 다른 </a:t>
            </a:r>
            <a:r>
              <a:rPr lang="ko-KR" altLang="en-US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중단기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국채 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금리의 벤치마크 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가격과 수익률이 정반대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2000" b="1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 </a:t>
            </a:r>
            <a:r>
              <a:rPr lang="ko-KR" altLang="en-US" sz="2000" b="1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동향</a:t>
            </a:r>
            <a:endParaRPr lang="en-US" altLang="ko-KR" sz="2000" b="1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7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- 2~3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월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10</a:t>
            </a:r>
            <a:r>
              <a:rPr lang="ko-KR" altLang="en-US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년물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금리 급등 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백신 보급과 경제지표 개선에 힘입어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경기 호황에 대한 기대감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채권 매도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주식 매수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인플레이션 우려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채권 매도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기술주가 견인하는 주식시장은 잠시 종료 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44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15E775F-1EF3-4AE8-9B04-5FC955CAE605}"/>
              </a:ext>
            </a:extLst>
          </p:cNvPr>
          <p:cNvSpPr/>
          <p:nvPr/>
        </p:nvSpPr>
        <p:spPr>
          <a:xfrm>
            <a:off x="1" y="0"/>
            <a:ext cx="578167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AA5E-C37E-417D-8572-DED24DC90022}"/>
              </a:ext>
            </a:extLst>
          </p:cNvPr>
          <p:cNvSpPr txBox="1"/>
          <p:nvPr/>
        </p:nvSpPr>
        <p:spPr>
          <a:xfrm>
            <a:off x="514434" y="1727847"/>
            <a:ext cx="4498648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3) </a:t>
            </a:r>
            <a:r>
              <a:rPr lang="ko-KR" altLang="en-US" sz="2000" b="1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경기침체</a:t>
            </a:r>
            <a:r>
              <a:rPr lang="en-US" altLang="ko-KR" sz="2000" b="1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</a:t>
            </a:r>
            <a:r>
              <a:rPr lang="ko-KR" altLang="en-US" sz="2000" b="1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회복의 판단 지표</a:t>
            </a:r>
            <a:endParaRPr lang="en-US" altLang="ko-KR" sz="2000" b="1" i="0" dirty="0">
              <a:solidFill>
                <a:srgbClr val="333333"/>
              </a:solidFill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국내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10</a:t>
            </a:r>
            <a:r>
              <a:rPr lang="ko-KR" altLang="en-US" dirty="0" err="1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년물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-3</a:t>
            </a:r>
            <a:r>
              <a:rPr lang="ko-KR" altLang="en-US" dirty="0" err="1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년물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금리 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spread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이용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미국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10</a:t>
            </a:r>
            <a:r>
              <a:rPr lang="ko-KR" altLang="en-US" dirty="0" err="1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년물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-2</a:t>
            </a:r>
            <a:r>
              <a:rPr lang="ko-KR" altLang="en-US" dirty="0" err="1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년물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금리 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spread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이용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원리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-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장기 국채 수익률 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&gt;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단기 국채 수익률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b="1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b="1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불황 진입</a:t>
            </a:r>
            <a:endParaRPr lang="en-US" altLang="ko-KR" b="1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장기 국채 수익률 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&lt;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단기 국채 수익률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(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장기 국채 가격 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&gt;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단기 국채 가격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 </a:t>
            </a:r>
          </a:p>
          <a:p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바닥에 가까워지면 공포심리가 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높아졌다는 것으로 이해 가능 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최근 코로나 경제 회복세에 대한 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기대감으로 스프레드가 넓어지는 중 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7EC961-B98B-4490-A35B-A5C2DDCB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46" y="3726625"/>
            <a:ext cx="5581567" cy="2854105"/>
          </a:xfrm>
          <a:prstGeom prst="rect">
            <a:avLst/>
          </a:prstGeom>
        </p:spPr>
      </p:pic>
      <p:pic>
        <p:nvPicPr>
          <p:cNvPr id="1026" name="Picture 2" descr="국고채 10년물 및 3년물 금리 스프레드 추이">
            <a:extLst>
              <a:ext uri="{FF2B5EF4-FFF2-40B4-BE49-F238E27FC236}">
                <a16:creationId xmlns:a16="http://schemas.microsoft.com/office/drawing/2014/main" id="{78E5A16E-C4B2-421D-9121-335F0254E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140" y="1511668"/>
            <a:ext cx="4666181" cy="200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E4568D1-770D-4790-B462-CFA77F900201}"/>
              </a:ext>
            </a:extLst>
          </p:cNvPr>
          <p:cNvSpPr/>
          <p:nvPr/>
        </p:nvSpPr>
        <p:spPr>
          <a:xfrm>
            <a:off x="496660" y="433055"/>
            <a:ext cx="11198679" cy="774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3.1 10</a:t>
            </a:r>
            <a:r>
              <a:rPr lang="ko-KR" altLang="en-US" sz="4000" b="1" kern="0" dirty="0" err="1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년물</a:t>
            </a: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-3</a:t>
            </a:r>
            <a:r>
              <a:rPr lang="ko-KR" altLang="en-US" sz="4000" b="1" kern="0" dirty="0" err="1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년물</a:t>
            </a:r>
            <a:r>
              <a:rPr lang="ko-KR" altLang="en-US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spread </a:t>
            </a:r>
          </a:p>
        </p:txBody>
      </p:sp>
    </p:spTree>
    <p:extLst>
      <p:ext uri="{BB962C8B-B14F-4D97-AF65-F5344CB8AC3E}">
        <p14:creationId xmlns:p14="http://schemas.microsoft.com/office/powerpoint/2010/main" val="57252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12354-42BD-4477-BA73-2C5E9880878B}"/>
              </a:ext>
            </a:extLst>
          </p:cNvPr>
          <p:cNvSpPr txBox="1"/>
          <p:nvPr/>
        </p:nvSpPr>
        <p:spPr>
          <a:xfrm>
            <a:off x="460477" y="1663644"/>
            <a:ext cx="5468686" cy="392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High Yield Bond</a:t>
            </a: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신용도가 낮은 기업</a:t>
            </a:r>
            <a:r>
              <a:rPr lang="en-US" altLang="ko-KR" b="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b="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투자주의 이하등급</a:t>
            </a:r>
            <a:r>
              <a:rPr lang="en-US" altLang="ko-KR" b="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b="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발행하는 채권</a:t>
            </a:r>
            <a:endParaRPr lang="en-US" altLang="ko-KR" b="0" i="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S&amp;P, MOODY`s, Fitch Ratings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 신용도를 평가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S&amp;P(BB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이하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), MOODY`s(Ba1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이하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b="0" i="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장점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높은 수익률 기대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단점</a:t>
            </a:r>
            <a:r>
              <a:rPr lang="en-US" altLang="ko-KR" b="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b="0" i="0" dirty="0"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채무 불이행 위험</a:t>
            </a:r>
            <a:endParaRPr lang="en-US" altLang="ko-KR" b="0" i="0" dirty="0"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B459A-E976-41CA-B5B7-AC97D06EF696}"/>
              </a:ext>
            </a:extLst>
          </p:cNvPr>
          <p:cNvSpPr txBox="1"/>
          <p:nvPr/>
        </p:nvSpPr>
        <p:spPr>
          <a:xfrm>
            <a:off x="6273712" y="1708038"/>
            <a:ext cx="5753337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2) High Yield Bond Spread </a:t>
            </a:r>
          </a:p>
          <a:p>
            <a:endParaRPr lang="en-US" altLang="ko-KR" sz="1050"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9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금융시장의 위험 수준을 나타내는 지표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신용도가 높은 기업의 채권 금리와 신용도가 낮은 기업의 채권 금리의 차이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경제 안정 예상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</a:t>
            </a:r>
          </a:p>
          <a:p>
            <a:pPr lvl="1"/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신용도 낮은 기업 채권 금리 낮게 형성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High Yield Spread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낮음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lvl="1"/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경제 불황 예상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</a:t>
            </a:r>
          </a:p>
          <a:p>
            <a:pPr lvl="1"/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신용도 낮은 기업 채권 금리 급격하게 상승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lvl="1"/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High Yield Spread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상승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FF4C6E-ADA2-408D-87A8-FB0BE7D759D9}"/>
              </a:ext>
            </a:extLst>
          </p:cNvPr>
          <p:cNvSpPr/>
          <p:nvPr/>
        </p:nvSpPr>
        <p:spPr>
          <a:xfrm>
            <a:off x="496660" y="433055"/>
            <a:ext cx="11198679" cy="774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High Yield Bond Spread </a:t>
            </a:r>
          </a:p>
        </p:txBody>
      </p:sp>
    </p:spTree>
    <p:extLst>
      <p:ext uri="{BB962C8B-B14F-4D97-AF65-F5344CB8AC3E}">
        <p14:creationId xmlns:p14="http://schemas.microsoft.com/office/powerpoint/2010/main" val="108801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51815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b="0" i="0" dirty="0">
              <a:solidFill>
                <a:srgbClr val="333333"/>
              </a:solidFill>
              <a:effectLst/>
              <a:latin typeface="서울한강 장체B" panose="02020603020101020101" pitchFamily="18" charset="-127"/>
              <a:ea typeface="서울한강 장체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4AA5E-C37E-417D-8572-DED24DC90022}"/>
              </a:ext>
            </a:extLst>
          </p:cNvPr>
          <p:cNvSpPr txBox="1"/>
          <p:nvPr/>
        </p:nvSpPr>
        <p:spPr>
          <a:xfrm>
            <a:off x="528152" y="1701947"/>
            <a:ext cx="449864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3</a:t>
            </a:r>
            <a:r>
              <a:rPr lang="en-US" altLang="ko-KR" sz="2000" b="1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 High Yield Bond Spread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흐름</a:t>
            </a:r>
            <a:endParaRPr lang="en-US" altLang="ko-KR" sz="2000" b="1" i="0" dirty="0">
              <a:solidFill>
                <a:srgbClr val="333333"/>
              </a:solidFill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2008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년 금융위기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(2008.12)</a:t>
            </a:r>
          </a:p>
          <a:p>
            <a:pPr lvl="1"/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미국 자동차 회사 파산으로 자동차 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lvl="1"/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부품 납품 회사들의 연쇄 도산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채권 시장 마비로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상승</a:t>
            </a:r>
            <a:endParaRPr lang="en-US" altLang="ko-KR" b="0" i="0" dirty="0">
              <a:solidFill>
                <a:srgbClr val="333333"/>
              </a:solidFill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lvl="1"/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양적 완화 축소가 예측되어 다시 급등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완화 축소를 완만히 하겠다는 대응</a:t>
            </a:r>
            <a:endParaRPr lang="en-US" altLang="ko-KR" dirty="0">
              <a:solidFill>
                <a:srgbClr val="333333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lvl="1"/>
            <a:endParaRPr lang="en-US" altLang="ko-KR" b="0" i="0" dirty="0">
              <a:solidFill>
                <a:srgbClr val="333333"/>
              </a:solidFill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코로나 </a:t>
            </a:r>
            <a:r>
              <a:rPr lang="en-US" altLang="ko-KR" dirty="0">
                <a:solidFill>
                  <a:srgbClr val="333333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19 (2020.3)</a:t>
            </a: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국가 채무 비율 높고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중소기업 많은 이탈리아에서 코로나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사망자가 나오면서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상승</a:t>
            </a:r>
            <a:endParaRPr lang="en-US" altLang="ko-KR" b="0" i="0" dirty="0">
              <a:solidFill>
                <a:srgbClr val="333333"/>
              </a:solidFill>
              <a:effectLst/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25673A-F648-4210-A066-6D2CD6BD2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56" y="1454495"/>
            <a:ext cx="6468473" cy="2492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351101-82CE-4175-A570-1DB2DDF2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956" y="4193628"/>
            <a:ext cx="6468473" cy="249213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B3A65C-DA50-4FDF-BD18-F78DAA586F8A}"/>
              </a:ext>
            </a:extLst>
          </p:cNvPr>
          <p:cNvSpPr/>
          <p:nvPr/>
        </p:nvSpPr>
        <p:spPr>
          <a:xfrm>
            <a:off x="496660" y="433055"/>
            <a:ext cx="11198679" cy="7744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000" b="1" kern="0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 High Yield Bond Spread </a:t>
            </a:r>
          </a:p>
        </p:txBody>
      </p:sp>
    </p:spTree>
    <p:extLst>
      <p:ext uri="{BB962C8B-B14F-4D97-AF65-F5344CB8AC3E}">
        <p14:creationId xmlns:p14="http://schemas.microsoft.com/office/powerpoint/2010/main" val="150919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764</Words>
  <Application>Microsoft Office PowerPoint</Application>
  <PresentationFormat>와이드스크린</PresentationFormat>
  <Paragraphs>144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08서울남산체 B</vt:lpstr>
      <vt:lpstr>08서울남산체 L</vt:lpstr>
      <vt:lpstr>맑은 고딕</vt:lpstr>
      <vt:lpstr>서울한강 장체B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나종진</dc:creator>
  <cp:lastModifiedBy>BAE JAE HYUN</cp:lastModifiedBy>
  <cp:revision>22</cp:revision>
  <dcterms:created xsi:type="dcterms:W3CDTF">2021-03-23T19:42:03Z</dcterms:created>
  <dcterms:modified xsi:type="dcterms:W3CDTF">2021-03-27T02:27:34Z</dcterms:modified>
</cp:coreProperties>
</file>