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DFC65-2FD3-4270-9771-0F3198369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30E9D-8D9F-44B7-B3B9-C7EC12A1D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F0F32-58EB-4329-84AC-B77FD935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9388B-5244-468A-8C1B-2729E373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0F1D0-DB40-4FDF-8292-F73D68A3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1138E-43DF-455A-B5F7-04EE7937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870D18-37CF-4B05-957B-56B368E69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8D024-A9D9-4409-8E8D-3DF330AF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B307C-6731-477B-AE93-2F2944BD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B3987-6ABF-4EDD-886A-0594B67F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3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49257D-F356-4F2A-AAEA-F76BA0891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BC169-1409-4FAD-979E-19F162031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09349-65A1-4480-80CB-E8943BA9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3808C-2818-4B2D-BF20-B18BF5B7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EEAD8-4A73-4E0C-B643-AF241671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8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B5182-E920-481F-8107-710B4A29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6BE93-A73F-42A4-BFA7-42304609D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98C7F-9D84-4F8D-B9EA-76884CB0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154C0-CEC2-4817-8F4E-FDC69F6E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58F58-7372-466B-B435-140CBDA7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6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18087-908B-4CFB-B072-E37FFAAA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98D1A-D888-4182-8E82-6E0ADC6D3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E9A46-9F99-4EE3-AEEA-113F6668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B0CFD-91E3-422D-A510-75B3E24A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F3157-E26C-420B-B87A-2D4A6EA8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0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843D2-0737-4127-BD3C-0CAF51DC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F9823-5894-4F98-8688-130A8E6A6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A2F04B-763D-476D-AEB0-F98C18FE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5A25A7-372B-46B3-9014-3E7B1B14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45262A-B4C6-49D4-98D9-B89752ED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C3A07D-A4A8-43C2-8B27-5CE78223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1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F9BE2-3DA3-4383-BD1C-7D5D7FB5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6D14F8-5788-480E-A7B1-70F95BA7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EE13A-BB32-457F-8A38-D7D836AE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45539D-5B4F-48D7-B6AB-56FF6347B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A10D-76C4-452E-B21D-5EE56CDDB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FB7C71-0797-4221-90BC-AEC4A3E5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2CD157-2128-4DB4-935A-959CBF84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062CD-5A2E-4101-8974-23EF05A0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2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406C7-A519-4030-A2A2-9759380F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A4FF7B-D4F4-4934-9650-C8A7592A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8C2B73-BF80-4F01-8428-7583D0BD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31A2E1-D525-4D18-BE21-F1E26025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9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73BEC-C93B-45CE-AD87-14A7E723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04EDA-2B6E-4399-889C-F2AB9A07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5830E-7748-4F97-81C0-4B42696A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99F-C099-4777-9999-4014C5A5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000A0-8F47-4438-B0E6-C81CE2785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2664F7-74C5-44B7-98A2-014EFFFD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5A57B-3392-4DF1-843B-C9485A9B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D0682B-CF7C-47AB-82FD-4A3FD231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93939C-46D3-4A79-B2FF-645FB3C3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95A3-C76A-4070-BC4E-7765938D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A40ACA-35E3-4FDB-B63A-0EE8EBE68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9AA8F-64EF-4F35-A359-EFF2F0AA7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7A8A06-7506-40EF-A52C-E161FE9F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8D938-89A3-40D9-9FD3-9560F66D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2FF1C-7FD0-436C-9E0B-0856BE93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07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5BABD1-F2AA-481B-ABD3-791F02DB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528BA-4043-4EE1-9428-C3E9B52B0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34916-0E01-4BD7-8CC5-B4D8B83D9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FB634-EEF2-460F-9175-065AC844F7F6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9459B-3E0A-4767-A04C-DDC0A97B0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EC5C0-B78B-426C-8ED5-CA7C1629E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4. High Yield Bond Spread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853B19-E6D0-470E-A6D8-394C4D356470}"/>
              </a:ext>
            </a:extLst>
          </p:cNvPr>
          <p:cNvSpPr/>
          <p:nvPr/>
        </p:nvSpPr>
        <p:spPr>
          <a:xfrm>
            <a:off x="5929163" y="1335006"/>
            <a:ext cx="5831186" cy="5132752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12354-42BD-4477-BA73-2C5E9880878B}"/>
              </a:ext>
            </a:extLst>
          </p:cNvPr>
          <p:cNvSpPr txBox="1"/>
          <p:nvPr/>
        </p:nvSpPr>
        <p:spPr>
          <a:xfrm>
            <a:off x="460477" y="1663644"/>
            <a:ext cx="5468686" cy="428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High Yield Bond</a:t>
            </a:r>
          </a:p>
          <a:p>
            <a:pPr>
              <a:lnSpc>
                <a:spcPct val="150000"/>
              </a:lnSpc>
            </a:pPr>
            <a:endParaRPr lang="en-US" altLang="ko-KR" sz="1050" b="1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신용도가 낮은 기업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투자주의 이하등급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 발행하는 채권</a:t>
            </a:r>
            <a:endParaRPr lang="en-US" altLang="ko-KR" sz="20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S&amp;P, MOODY`s, Fitch Ratings</a:t>
            </a:r>
            <a:r>
              <a:rPr lang="ko-KR" altLang="en-US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에서 신용도를 평가</a:t>
            </a:r>
            <a:r>
              <a:rPr lang="en-US" altLang="ko-KR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 S&amp;P(BB </a:t>
            </a:r>
            <a:r>
              <a:rPr lang="ko-KR" altLang="en-US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이하</a:t>
            </a:r>
            <a:r>
              <a:rPr lang="en-US" altLang="ko-KR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), MOODY`s(Ba1 </a:t>
            </a:r>
            <a:r>
              <a:rPr lang="ko-KR" altLang="en-US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이하</a:t>
            </a:r>
            <a:r>
              <a:rPr lang="en-US" altLang="ko-KR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장점</a:t>
            </a:r>
            <a:r>
              <a:rPr lang="en-US" altLang="ko-KR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</a:t>
            </a:r>
            <a:r>
              <a:rPr lang="ko-KR" altLang="en-US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높은 수익률 기대</a:t>
            </a:r>
            <a:endParaRPr lang="en-US" altLang="ko-KR" sz="20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단점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채무 불이행 위험</a:t>
            </a:r>
            <a:endParaRPr lang="en-US" altLang="ko-KR" sz="20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B459A-E976-41CA-B5B7-AC97D06EF696}"/>
              </a:ext>
            </a:extLst>
          </p:cNvPr>
          <p:cNvSpPr txBox="1"/>
          <p:nvPr/>
        </p:nvSpPr>
        <p:spPr>
          <a:xfrm>
            <a:off x="6007012" y="1663644"/>
            <a:ext cx="5753337" cy="444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2) High Yield Bond Spread </a:t>
            </a:r>
          </a:p>
          <a:p>
            <a:endParaRPr lang="en-US" altLang="ko-KR" sz="1050" b="1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sz="900" dirty="0">
              <a:solidFill>
                <a:srgbClr val="000000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금융시장의 위험 수준을 나타내는 지표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신용도가 높은 기업의 채권 금리와 신용도가 낮은 기업의 채권 금리의 차이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경제 안정 예상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</a:t>
            </a:r>
          </a:p>
          <a:p>
            <a:pPr lvl="1"/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신용도 낮은 기업 채권 금리 낮게 형성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High Yield Spread 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낮음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</a:p>
          <a:p>
            <a:pPr lvl="1"/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경제 불황 예상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</a:t>
            </a:r>
          </a:p>
          <a:p>
            <a:pPr lvl="1"/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신용도 낮은 기업 채권 금리 급격하게 상승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High Yield Spread 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상승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01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4. High Yield Bond Spread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853B19-E6D0-470E-A6D8-394C4D356470}"/>
              </a:ext>
            </a:extLst>
          </p:cNvPr>
          <p:cNvSpPr/>
          <p:nvPr/>
        </p:nvSpPr>
        <p:spPr>
          <a:xfrm>
            <a:off x="528153" y="1277336"/>
            <a:ext cx="4407118" cy="5132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4AA5E-C37E-417D-8572-DED24DC90022}"/>
              </a:ext>
            </a:extLst>
          </p:cNvPr>
          <p:cNvSpPr txBox="1"/>
          <p:nvPr/>
        </p:nvSpPr>
        <p:spPr>
          <a:xfrm>
            <a:off x="528152" y="1701947"/>
            <a:ext cx="4498648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 High Yield Bond Spread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흐름</a:t>
            </a:r>
            <a:endParaRPr lang="en-US" altLang="ko-KR" sz="2000" b="1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2008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년 금융위기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(2008.12)</a:t>
            </a:r>
          </a:p>
          <a:p>
            <a:pPr lvl="1"/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서울한강 장체B" panose="02020603020101020101" pitchFamily="18" charset="-127"/>
              </a:rPr>
              <a:t>미국 자동차 회사 파산으로 자동차 부품 납품 회사들의 연쇄 도산</a:t>
            </a:r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서울한강 장체B" panose="02020603020101020101" pitchFamily="18" charset="-127"/>
              </a:rPr>
              <a:t>.</a:t>
            </a: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서울한강 장체B" panose="02020603020101020101" pitchFamily="18" charset="-127"/>
              </a:rPr>
              <a:t>채권 시장 마비로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서울한강 장체B" panose="02020603020101020101" pitchFamily="18" charset="-127"/>
              </a:rPr>
              <a:t>HY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서울한강 장체B" panose="02020603020101020101" pitchFamily="18" charset="-127"/>
              </a:rPr>
              <a:t>상승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서울한강 장체B" panose="02020603020101020101" pitchFamily="18" charset="-127"/>
              </a:rPr>
              <a:t>.</a:t>
            </a:r>
          </a:p>
          <a:p>
            <a:pPr lvl="1"/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서울한강 장체B" panose="02020603020101020101" pitchFamily="18" charset="-127"/>
              </a:rPr>
              <a:t>양적 완화 축소가 예측되어 다시 급등</a:t>
            </a:r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서울한강 장체B" panose="02020603020101020101" pitchFamily="18" charset="-127"/>
              </a:rPr>
              <a:t>.</a:t>
            </a: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서울한강 장체B" panose="02020603020101020101" pitchFamily="18" charset="-127"/>
              </a:rPr>
              <a:t>완화 축소를 완만히 하겠다는 대응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서울한강 장체B" panose="02020603020101020101" pitchFamily="18" charset="-127"/>
              </a:rPr>
              <a:t>.</a:t>
            </a:r>
          </a:p>
          <a:p>
            <a:pPr lvl="1"/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  <a:p>
            <a:pPr lvl="1"/>
            <a:endParaRPr lang="en-US" altLang="ko-KR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서울한강 장체B" panose="02020603020101020101" pitchFamily="18" charset="-127"/>
              </a:rPr>
              <a:t>코로나 </a:t>
            </a:r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서울한강 장체B" panose="02020603020101020101" pitchFamily="18" charset="-127"/>
              </a:rPr>
              <a:t>19 (2020.3)</a:t>
            </a: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서울한강 장체B" panose="02020603020101020101" pitchFamily="18" charset="-127"/>
              </a:rPr>
              <a:t>국가 채무 비율 높고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서울한강 장체B" panose="02020603020101020101" pitchFamily="18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서울한강 장체B" panose="02020603020101020101" pitchFamily="18" charset="-127"/>
              </a:rPr>
              <a:t>중소기업 많은 이탈리아에서 코로나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서울한강 장체B" panose="02020603020101020101" pitchFamily="18" charset="-127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서울한강 장체B" panose="02020603020101020101" pitchFamily="18" charset="-127"/>
              </a:rPr>
              <a:t>사망자가 나오면서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서울한강 장체B" panose="02020603020101020101" pitchFamily="18" charset="-127"/>
              </a:rPr>
              <a:t>HY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서울한강 장체B" panose="02020603020101020101" pitchFamily="18" charset="-127"/>
              </a:rPr>
              <a:t>상승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서울한강 장체B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25673A-F648-4210-A066-6D2CD6BD2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800" y="1220421"/>
            <a:ext cx="6747098" cy="25994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351101-82CE-4175-A570-1DB2DDF2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800" y="3898098"/>
            <a:ext cx="6747098" cy="25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9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182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나눔고딕</vt:lpstr>
      <vt:lpstr>맑은 고딕</vt:lpstr>
      <vt:lpstr>서울한강 장체B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나종진</dc:creator>
  <cp:lastModifiedBy>나종진</cp:lastModifiedBy>
  <cp:revision>5</cp:revision>
  <dcterms:created xsi:type="dcterms:W3CDTF">2021-03-23T19:42:03Z</dcterms:created>
  <dcterms:modified xsi:type="dcterms:W3CDTF">2021-03-26T07:04:11Z</dcterms:modified>
</cp:coreProperties>
</file>