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4" r:id="rId4"/>
    <p:sldId id="271" r:id="rId5"/>
    <p:sldId id="275" r:id="rId6"/>
    <p:sldId id="276" r:id="rId7"/>
    <p:sldId id="277" r:id="rId8"/>
    <p:sldId id="278" r:id="rId9"/>
    <p:sldId id="258" r:id="rId10"/>
    <p:sldId id="290" r:id="rId11"/>
    <p:sldId id="264" r:id="rId12"/>
    <p:sldId id="285" r:id="rId13"/>
    <p:sldId id="287" r:id="rId14"/>
    <p:sldId id="265" r:id="rId15"/>
    <p:sldId id="284" r:id="rId16"/>
    <p:sldId id="283" r:id="rId17"/>
    <p:sldId id="291" r:id="rId18"/>
    <p:sldId id="259" r:id="rId19"/>
    <p:sldId id="262" r:id="rId20"/>
    <p:sldId id="260" r:id="rId21"/>
    <p:sldId id="263" r:id="rId22"/>
    <p:sldId id="292" r:id="rId23"/>
    <p:sldId id="25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4F8F8-7B17-42FE-BAD2-BC05788EC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44A2E-5895-4AAE-B301-98A999AF4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BAD9F-D8F9-4B81-B62D-2E018F8F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2145-A3AA-49F7-8050-FC0DF56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45B81-0292-4678-9AC4-F46ABC45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9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3BC6C-1459-4603-B8FF-893F4912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D66E7-460C-4CE7-8FE9-CD97F051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EB939-C22D-4F55-BD95-31998523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4383C-27FF-4BE5-853B-65961831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6ED38-C3BB-4ADD-8B82-7D9DAF1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1BF48-8528-4BCA-9C35-F4769668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C78F-DFD9-4C25-8EA9-FDD5F92DB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1D054-A194-4342-9E48-8B61ECEA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226F5-3A15-4721-B138-09E60BE6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531FD-9B7D-4A75-96CA-3E581925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B805-495E-4868-A80E-3879A727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2F0F7-824A-4E19-BD9B-0AE5402F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A91BC-FA85-4F72-90D5-A5B1305C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F9A9B-8FF3-4353-82E7-4BFFEEA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C8773-74E3-4D34-9C9B-1C9FB53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D5A9-0DEF-429C-985C-25851D06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41E0A-A339-4927-BCE1-122AAA0F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2E432-7D2D-47FE-926F-AE191E39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40AC0-5A7E-47A7-BCA2-DB2BDC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B88A-637E-4183-A5DE-EAAF10AF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242E-F0C8-473F-8B9C-43762A51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D5779-6E5F-45A9-81E1-1201A276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F42D1-D783-408A-911F-C5077EB8C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71D2C-B3E6-476C-9D79-650F9FB2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B5606-354F-4B07-9F35-AE7D218C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B5EC5-972D-4267-85D3-D46D3EFE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3081-4DAB-44BF-81EE-BFE07038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D9586-515F-44F7-AC16-1956080B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2D0B9-F4A3-4AB3-A4D9-E8E91D9F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94BD1-A9ED-4C6D-820E-6AADB3E71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B5B2A-BE94-4454-9AFE-958911BC6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C146C2-10E8-4738-A478-1E7A6B5F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C9D421-C9E2-469A-8601-0C33FFDD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BEDE-D685-4240-A862-0F19AFB2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92A61-EE30-4374-B3EF-DD9F00C3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E5FDD4-15EF-4602-AC43-E59DDE06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C2519-87F1-4F51-A311-C32490DA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935686-E832-48A7-9413-B4335D7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5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2F04C-B671-4398-A1E8-15A4C790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14D12-9F2A-40CA-BFEC-EB53B3A8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28B1A-36C5-4F42-8308-C627408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E38DF-19C9-41F4-84A2-E603D655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C769B-1F7E-46DE-AD9A-768CD044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6BB0B-CD06-4101-9AE2-9E385F6B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2ACDD-010B-46A0-ADE9-C6A27ADE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CB02E-48D1-48B9-AFCD-72912D7C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EA058-BD5F-4D12-BAB2-55B0D39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21C6-878D-4D65-BE12-6B266C52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B45477-3151-479E-B61A-3B0460DB3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997B5-4F9D-468D-924E-6D2A1583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3D8A8-870D-4C8B-B9AF-58863F49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C6827-4575-4066-8601-C760D14A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3D248-F041-44ED-A696-FF911ED0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54F69-25A2-4291-8AFC-0D0DA769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A414C-8A7E-41F8-9544-7E7302E5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4DF90-45F9-40A2-BAEE-BE13D7FD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630F-3095-4BFF-B162-CB354FEC90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F86C0-E910-4A77-9CE5-B71E098A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CEECB-2D7F-44BA-8571-A944F9477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its.molit.go.kr/svc/svc/openPage.do?pageId=0101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eits.molit.go.kr/svc/svc/openPage.do?pageId=010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A1C26-E3C9-44B2-AEAA-FAD8D5F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166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리츠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A6BAA-484A-4A20-A473-D0F72A79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4843"/>
            <a:ext cx="10515600" cy="575859"/>
          </a:xfrm>
        </p:spPr>
        <p:txBody>
          <a:bodyPr/>
          <a:lstStyle/>
          <a:p>
            <a:pPr marL="0" indent="0" algn="ctr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5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52BDD-A284-4FD6-88F0-BE5BF80B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최근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85514-F35E-4479-BACE-96761841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55457"/>
            <a:ext cx="10723536" cy="42032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상장 리츠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대형화 가속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…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물류센터 등 우량자산 편입 확대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(21.3.14)</a:t>
            </a:r>
            <a:r>
              <a:rPr lang="en-US" altLang="ko-KR" dirty="0">
                <a:solidFill>
                  <a:schemeClr val="bg1"/>
                </a:solidFill>
                <a:latin typeface="Apple SD Gothic Neo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Apple SD Gothic Neo"/>
              </a:rPr>
              <a:t> </a:t>
            </a:r>
            <a:endParaRPr lang="en-US" altLang="ko-KR" dirty="0">
              <a:solidFill>
                <a:schemeClr val="bg1"/>
              </a:solidFill>
              <a:latin typeface="Apple SD Gothic Ne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안정적인 수익률 제고로 관심을 받고 있는 국내 상장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Apple SD Gothic Neo"/>
              </a:rPr>
              <a:t>리츠들이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 물류센터 등 우량자산 편입으로 성장성까지 강화해 투자 매력을 더욱 높이고 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chemeClr val="bg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64310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7B9A-1CDA-45A3-B6A3-3A1FBAC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관련 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18838-7C3C-4C84-9FAB-5BE11C9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37" y="6085466"/>
            <a:ext cx="10180652" cy="64633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http://www.r-one.co.kr/rone/resis/statistics/readingViewer.do</a:t>
            </a:r>
            <a:endParaRPr lang="en-US" altLang="ko-KR" b="0" i="0" dirty="0">
              <a:solidFill>
                <a:schemeClr val="bg1"/>
              </a:solidFill>
              <a:effectLst/>
              <a:latin typeface="Nanum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1148D-5E71-4642-8E25-928ADA783CCE}"/>
              </a:ext>
            </a:extLst>
          </p:cNvPr>
          <p:cNvSpPr txBox="1"/>
          <p:nvPr/>
        </p:nvSpPr>
        <p:spPr>
          <a:xfrm>
            <a:off x="5641383" y="35181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39757C-3CD2-4F43-A6AB-11DC325D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162"/>
            <a:ext cx="6251109" cy="4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7B9A-1CDA-45A3-B6A3-3A1FBAC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관련 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1148D-5E71-4642-8E25-928ADA783CCE}"/>
              </a:ext>
            </a:extLst>
          </p:cNvPr>
          <p:cNvSpPr txBox="1"/>
          <p:nvPr/>
        </p:nvSpPr>
        <p:spPr>
          <a:xfrm>
            <a:off x="5641383" y="35181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E1DCA64-241E-4288-A3C3-E7088A79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종합주택 매매가격지수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EDB6CD4-56BC-4AA0-B644-74BBE919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2406650"/>
            <a:ext cx="8372475" cy="390525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C6A3B23-FAF7-469B-84B5-50FDB756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56415"/>
              </p:ext>
            </p:extLst>
          </p:nvPr>
        </p:nvGraphicFramePr>
        <p:xfrm>
          <a:off x="1015482" y="4177849"/>
          <a:ext cx="10515599" cy="1671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857">
                  <a:extLst>
                    <a:ext uri="{9D8B030D-6E8A-4147-A177-3AD203B41FA5}">
                      <a16:colId xmlns:a16="http://schemas.microsoft.com/office/drawing/2014/main" val="1989122372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1073201027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9198290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041337768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01071745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347966522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354838011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903442641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939150207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802642565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1408466883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680134471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310059982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734290046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1635709649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910793329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982070732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409165190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4263225727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659218068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1454028498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987519032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1908337997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3757786205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2459611488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4051705850"/>
                    </a:ext>
                  </a:extLst>
                </a:gridCol>
                <a:gridCol w="379067">
                  <a:extLst>
                    <a:ext uri="{9D8B030D-6E8A-4147-A177-3AD203B41FA5}">
                      <a16:colId xmlns:a16="http://schemas.microsoft.com/office/drawing/2014/main" val="1932091419"/>
                    </a:ext>
                  </a:extLst>
                </a:gridCol>
              </a:tblGrid>
              <a:tr h="163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지 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02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03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04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05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06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07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08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09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2020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2021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01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2021</a:t>
                      </a:r>
                      <a:r>
                        <a:rPr lang="ko-KR" altLang="en-US" sz="600" u="none" strike="noStrike">
                          <a:effectLst/>
                        </a:rPr>
                        <a:t>년 </a:t>
                      </a:r>
                      <a:r>
                        <a:rPr lang="en-US" altLang="ko-KR" sz="600" u="none" strike="noStrike">
                          <a:effectLst/>
                        </a:rPr>
                        <a:t>02</a:t>
                      </a:r>
                      <a:r>
                        <a:rPr lang="ko-KR" altLang="en-US" sz="600" u="none" strike="noStrike">
                          <a:effectLst/>
                        </a:rPr>
                        <a:t>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76347"/>
                  </a:ext>
                </a:extLst>
              </a:tr>
              <a:tr h="163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변동률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1547389297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101.474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102.024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102.301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103.491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103.98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104.752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105.315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106.262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107.102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3331716753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수도권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104.984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105.957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106.5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106.767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107.295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108.163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109.524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110.064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110.793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111.684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112.99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2982161575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지방권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98.389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98.577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98.629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98.658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0.03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98.987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99.418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99.841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100.254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100.593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101.175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102.303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103.099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103.764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856248380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r>
                        <a:rPr lang="ko-KR" altLang="en-US" sz="600" u="none" strike="noStrike">
                          <a:effectLst/>
                        </a:rPr>
                        <a:t>대광역시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101.69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102.269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102.595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102.784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103.291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103.756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104.156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104.705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106.122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107.702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108.858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109.985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3899373813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r>
                        <a:rPr lang="ko-KR" altLang="en-US" sz="600" u="none" strike="noStrike">
                          <a:effectLst/>
                        </a:rPr>
                        <a:t>대광역시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101.628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</a:rPr>
                        <a:t>0.32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101.893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101.996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102.061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102.481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102.938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103.396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104.038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104.612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105.672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107.565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1.79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108.832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109.919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352918448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r>
                        <a:rPr lang="ko-KR" altLang="en-US" sz="600" u="none" strike="noStrike">
                          <a:effectLst/>
                        </a:rPr>
                        <a:t>개도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99.118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99.724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100.048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100.225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100.663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101.72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102.105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102.391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102.89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104.537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105.528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2650101138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r>
                        <a:rPr lang="ko-KR" altLang="en-US" sz="600" u="none" strike="noStrike">
                          <a:effectLst/>
                        </a:rPr>
                        <a:t>개도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96.188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96.245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96.235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-0.01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96.236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96.471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96.783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97.035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97.236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97.407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97.689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98.357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98.867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99.273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2894829027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서울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108.708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108.852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108.831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-0.02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108.737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-0.09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108.878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109.655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110.119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110.419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110.597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110.782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111.072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111.511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112.078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2309700130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103.066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104.42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105.206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105.629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106.349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107.368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108.098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108.743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109.191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109.997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111.083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0.99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112.314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1.11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114.149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</a:rPr>
                        <a:t>1.63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5" marR="5265" marT="5265" marB="0" anchor="ctr"/>
                </a:tc>
                <a:extLst>
                  <a:ext uri="{0D108BD9-81ED-4DB2-BD59-A6C34878D82A}">
                    <a16:rowId xmlns:a16="http://schemas.microsoft.com/office/drawing/2014/main" val="317579860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F69FA5-D02B-41D6-8432-D3D88F98540A}"/>
              </a:ext>
            </a:extLst>
          </p:cNvPr>
          <p:cNvSpPr/>
          <p:nvPr/>
        </p:nvSpPr>
        <p:spPr>
          <a:xfrm>
            <a:off x="1015481" y="4671324"/>
            <a:ext cx="10515598" cy="122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AE6EC0-2481-4B4B-AD3A-745BABE9F903}"/>
              </a:ext>
            </a:extLst>
          </p:cNvPr>
          <p:cNvSpPr/>
          <p:nvPr/>
        </p:nvSpPr>
        <p:spPr>
          <a:xfrm>
            <a:off x="997639" y="5710686"/>
            <a:ext cx="10515598" cy="122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7B9A-1CDA-45A3-B6A3-3A1FBAC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관련 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1148D-5E71-4642-8E25-928ADA783CCE}"/>
              </a:ext>
            </a:extLst>
          </p:cNvPr>
          <p:cNvSpPr txBox="1"/>
          <p:nvPr/>
        </p:nvSpPr>
        <p:spPr>
          <a:xfrm>
            <a:off x="5641383" y="35181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E1DCA64-241E-4288-A3C3-E7088A79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기준금리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초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1.75%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현재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0.5%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감소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E4F45-739C-4B72-BEC2-02384233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446552"/>
            <a:ext cx="7277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7A83F-1B9C-4F07-9C49-909DAAD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시장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D13FF-9BCB-493E-BB4D-F6CFE438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부동산 거래 현황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0D17D-F802-43BB-B9B9-5F3A0DFC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22" y="3152775"/>
            <a:ext cx="5139756" cy="2433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FB856B-DF69-486E-8F12-235C87F1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22" y="3152775"/>
            <a:ext cx="5116578" cy="2427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DC7BBC-E3D3-46C9-AD7D-86843701A5B2}"/>
              </a:ext>
            </a:extLst>
          </p:cNvPr>
          <p:cNvSpPr txBox="1"/>
          <p:nvPr/>
        </p:nvSpPr>
        <p:spPr>
          <a:xfrm>
            <a:off x="2260233" y="255617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주택 거래 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29BF4-50B0-4AD8-B50C-97A0282AE709}"/>
              </a:ext>
            </a:extLst>
          </p:cNvPr>
          <p:cNvSpPr txBox="1"/>
          <p:nvPr/>
        </p:nvSpPr>
        <p:spPr>
          <a:xfrm>
            <a:off x="7516956" y="254399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아파트 거래 현황</a:t>
            </a:r>
          </a:p>
        </p:txBody>
      </p:sp>
    </p:spTree>
    <p:extLst>
      <p:ext uri="{BB962C8B-B14F-4D97-AF65-F5344CB8AC3E}">
        <p14:creationId xmlns:p14="http://schemas.microsoft.com/office/powerpoint/2010/main" val="155275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7A83F-1B9C-4F07-9C49-909DAAD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시장 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C7BBC-E3D3-46C9-AD7D-86843701A5B2}"/>
              </a:ext>
            </a:extLst>
          </p:cNvPr>
          <p:cNvSpPr txBox="1"/>
          <p:nvPr/>
        </p:nvSpPr>
        <p:spPr>
          <a:xfrm>
            <a:off x="2089942" y="156344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주택 거래 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29BF4-50B0-4AD8-B50C-97A0282AE709}"/>
              </a:ext>
            </a:extLst>
          </p:cNvPr>
          <p:cNvSpPr txBox="1"/>
          <p:nvPr/>
        </p:nvSpPr>
        <p:spPr>
          <a:xfrm>
            <a:off x="7432981" y="156344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아파트 거래 현황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3721B2D-F847-4A6B-A50D-98387E10C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29402"/>
              </p:ext>
            </p:extLst>
          </p:nvPr>
        </p:nvGraphicFramePr>
        <p:xfrm>
          <a:off x="1246109" y="2131430"/>
          <a:ext cx="3937000" cy="422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2795967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19366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157434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65741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6805703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지 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22477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면적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면적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9179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2021865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158217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844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273895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19372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054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164614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12662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633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116910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517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인천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158372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11417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847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광주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64546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9856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55032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3255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울산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42546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1141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세종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26273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341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경기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590982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45586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674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58990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2186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충북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54802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4554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692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충남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84055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6660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61996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60439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4992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4663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65544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5350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5131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경북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78593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6665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8966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경남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111858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8883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7067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제주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14414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76362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5E4CF4C-BF24-4452-9FF7-D7C98056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47" y="2025113"/>
            <a:ext cx="3990975" cy="42767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E0F4B-E74F-47BF-8148-FF0F96C589D9}"/>
              </a:ext>
            </a:extLst>
          </p:cNvPr>
          <p:cNvSpPr/>
          <p:nvPr/>
        </p:nvSpPr>
        <p:spPr>
          <a:xfrm>
            <a:off x="1246109" y="4478694"/>
            <a:ext cx="3937000" cy="214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321719-9876-4DD9-B9A7-EE4438016900}"/>
              </a:ext>
            </a:extLst>
          </p:cNvPr>
          <p:cNvSpPr/>
          <p:nvPr/>
        </p:nvSpPr>
        <p:spPr>
          <a:xfrm>
            <a:off x="6637434" y="4416490"/>
            <a:ext cx="3937000" cy="214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0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7A83F-1B9C-4F07-9C49-909DAAD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시장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D13FF-9BCB-493E-BB4D-F6CFE438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부동산 매매거래 현황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C7BBC-E3D3-46C9-AD7D-86843701A5B2}"/>
              </a:ext>
            </a:extLst>
          </p:cNvPr>
          <p:cNvSpPr txBox="1"/>
          <p:nvPr/>
        </p:nvSpPr>
        <p:spPr>
          <a:xfrm>
            <a:off x="1952456" y="254399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주택 매매거래 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29BF4-50B0-4AD8-B50C-97A0282AE709}"/>
              </a:ext>
            </a:extLst>
          </p:cNvPr>
          <p:cNvSpPr txBox="1"/>
          <p:nvPr/>
        </p:nvSpPr>
        <p:spPr>
          <a:xfrm>
            <a:off x="7209179" y="254399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아파트 매매거래 현황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E4A959-C91B-4646-8115-89BEBDA6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5" y="3140596"/>
            <a:ext cx="5310848" cy="250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E3FC06-5A1A-4140-873A-DF00A7FB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36" y="3142158"/>
            <a:ext cx="5286789" cy="24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4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시장 최근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6B17F-ABC7-4B56-8667-E45C0128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3645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2·4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부동산대책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(2021)</a:t>
            </a: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정부가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2021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월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4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일 내놓은 부동산 대책</a:t>
            </a:r>
            <a:endParaRPr lang="en-US" altLang="ko-KR" b="0" i="0" dirty="0"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2025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년까지 서울을 비롯한 대도시에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83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6000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가구를 신규 주택으로 공급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중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80%(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약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67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 가구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분양 아파트로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한국토지주택공사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(LH),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서울주택도시공사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</a:rPr>
              <a:t>(SH)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등 공공기관이 직접 재건축과 재개발 사업을 추진하는 공공정비사업을 도입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재건축 초과이익 부담금 배제 등의 인센티브를 부여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en-US" altLang="ko-KR" b="1" i="0" dirty="0">
              <a:solidFill>
                <a:schemeClr val="bg1"/>
              </a:solidFill>
              <a:effectLst/>
              <a:latin typeface="Noto Sans CJK TC"/>
            </a:endParaRPr>
          </a:p>
        </p:txBody>
      </p:sp>
    </p:spTree>
    <p:extLst>
      <p:ext uri="{BB962C8B-B14F-4D97-AF65-F5344CB8AC3E}">
        <p14:creationId xmlns:p14="http://schemas.microsoft.com/office/powerpoint/2010/main" val="384199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부동산 시장 최근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6B17F-ABC7-4B56-8667-E45C0128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3645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- "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서울 아파트값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3% 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올랐다면서 공시가격은 왜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20% 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올리나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“(21.3.16):</a:t>
            </a:r>
          </a:p>
          <a:p>
            <a:pPr marL="0" indent="0">
              <a:buNone/>
            </a:pP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올해 정부는 문재인 정부 임기동안 서울 아파트값 상승률은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17.17%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라고 주장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.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 그런데 정부는 공시가격은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2018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년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10.19%, 2019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년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14.17%, 2020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년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14.73% 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올렸고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, 2021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년에는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20% 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Noto Sans CJK TC"/>
              </a:rPr>
              <a:t>가까이 올림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Noto Sans CJK TC"/>
              </a:rPr>
              <a:t>.</a:t>
            </a:r>
          </a:p>
          <a:p>
            <a:pPr>
              <a:buFontTx/>
              <a:buChar char="-"/>
            </a:pPr>
            <a:r>
              <a:rPr lang="ko-KR" altLang="en-US" i="0" dirty="0">
                <a:solidFill>
                  <a:schemeClr val="bg1"/>
                </a:solidFill>
                <a:effectLst/>
                <a:latin typeface="Helvetica-light"/>
              </a:rPr>
              <a:t>부동산 세금 영향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Helvetica-light"/>
              </a:rPr>
              <a:t>? 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Helvetica-light"/>
              </a:rPr>
              <a:t>경기도 아파트 매물 한달 새 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Helvetica-light"/>
              </a:rPr>
              <a:t>15% </a:t>
            </a:r>
            <a:r>
              <a:rPr lang="ko-KR" altLang="en-US" i="0" dirty="0">
                <a:solidFill>
                  <a:schemeClr val="bg1"/>
                </a:solidFill>
                <a:effectLst/>
                <a:latin typeface="Helvetica-light"/>
              </a:rPr>
              <a:t>늘었다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Helvetica-light"/>
              </a:rPr>
              <a:t>(21.3.16)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Helvetica-light"/>
              </a:rPr>
              <a:t>정부 정책에 따라 오는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-light"/>
              </a:rPr>
              <a:t>6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-light"/>
              </a:rPr>
              <a:t>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-light"/>
              </a:rPr>
              <a:t>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-light"/>
              </a:rPr>
              <a:t>일부터 다주택자의 양도소득세 및 보유세 부담이 큰 폭으로 상향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-light"/>
              </a:rPr>
              <a:t>.</a:t>
            </a:r>
            <a:r>
              <a:rPr lang="en-US" altLang="ko-KR" b="0" dirty="0">
                <a:solidFill>
                  <a:schemeClr val="bg1"/>
                </a:solidFill>
                <a:latin typeface="Helvetica-light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-light"/>
              </a:rPr>
              <a:t>경기도 아파트 매물이 한 달 새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-light"/>
              </a:rPr>
              <a:t>15%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-light"/>
              </a:rPr>
              <a:t>가까이 증가한 것으로 나타남</a:t>
            </a:r>
            <a:r>
              <a:rPr lang="en-US" altLang="ko-KR" b="0" dirty="0">
                <a:solidFill>
                  <a:schemeClr val="bg1"/>
                </a:solidFill>
                <a:latin typeface="Helvetica-light"/>
              </a:rPr>
              <a:t>.</a:t>
            </a:r>
            <a:endParaRPr lang="en-US" altLang="ko-KR" i="0" dirty="0">
              <a:solidFill>
                <a:schemeClr val="bg1"/>
              </a:solidFill>
              <a:effectLst/>
              <a:latin typeface="Noto Sans CJK T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D46-141A-4395-9E1B-D5DE94302417}"/>
              </a:ext>
            </a:extLst>
          </p:cNvPr>
          <p:cNvSpPr txBox="1"/>
          <p:nvPr/>
        </p:nvSpPr>
        <p:spPr>
          <a:xfrm>
            <a:off x="655212" y="7958175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https://ssl.pstatic.net/imgstock/upload/research/industry/1615248461407.pdf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22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DB900-3CDE-4D3A-B08F-E1FE2A06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TIGER </a:t>
            </a:r>
            <a:r>
              <a:rPr lang="ko-KR" altLang="en-US" b="1" dirty="0" err="1">
                <a:solidFill>
                  <a:schemeClr val="bg1"/>
                </a:solidFill>
              </a:rPr>
              <a:t>부동산인프라고배당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D94202-276D-45BB-9F14-3EDEBB97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690688"/>
            <a:ext cx="6686550" cy="441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5795BD-D274-46EF-BC81-33F57BFF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77" y="4153474"/>
            <a:ext cx="3250856" cy="2339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6B8052-086C-41C7-8CB8-8FAD84D8F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39" y="1621104"/>
            <a:ext cx="2476455" cy="24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산업분석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76"/>
            <a:ext cx="10515600" cy="366852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리츠 현황 및 통계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부동산 관련 지수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부동산 시장 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최근 동향</a:t>
            </a:r>
          </a:p>
        </p:txBody>
      </p:sp>
    </p:spTree>
    <p:extLst>
      <p:ext uri="{BB962C8B-B14F-4D97-AF65-F5344CB8AC3E}">
        <p14:creationId xmlns:p14="http://schemas.microsoft.com/office/powerpoint/2010/main" val="274665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EEE54-5750-4A88-A952-1823179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TIGER </a:t>
            </a:r>
            <a:r>
              <a:rPr lang="ko-KR" altLang="en-US" b="1" dirty="0" err="1">
                <a:solidFill>
                  <a:schemeClr val="bg1"/>
                </a:solidFill>
              </a:rPr>
              <a:t>부동산인프라고배당의</a:t>
            </a:r>
            <a:r>
              <a:rPr lang="ko-KR" altLang="en-US" b="1" dirty="0">
                <a:solidFill>
                  <a:schemeClr val="bg1"/>
                </a:solidFill>
              </a:rPr>
              <a:t> 수익률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BDD8-035B-4CAE-8005-ED2D2CFB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DBE0E9-C653-4161-B65E-F771BEF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507"/>
            <a:ext cx="10515600" cy="3080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44D000-B029-45F4-A15A-98523709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4642336"/>
            <a:ext cx="9546771" cy="19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1FDD-9C64-46DF-8113-16D1C41E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i="0" dirty="0">
                <a:solidFill>
                  <a:schemeClr val="bg1"/>
                </a:solidFill>
                <a:effectLst/>
                <a:latin typeface="KoPubDotum"/>
              </a:rPr>
              <a:t>TIGER KIS</a:t>
            </a:r>
            <a:r>
              <a:rPr lang="ko-KR" altLang="en-US" b="1" i="0" dirty="0" err="1">
                <a:solidFill>
                  <a:schemeClr val="bg1"/>
                </a:solidFill>
                <a:effectLst/>
                <a:latin typeface="KoPubDotum"/>
              </a:rPr>
              <a:t>부동산인프라채권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KoPubDotum"/>
              </a:rPr>
              <a:t>TR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D35F3-8672-449C-BEF9-CF8862EC17DA}"/>
              </a:ext>
            </a:extLst>
          </p:cNvPr>
          <p:cNvSpPr txBox="1"/>
          <p:nvPr/>
        </p:nvSpPr>
        <p:spPr>
          <a:xfrm>
            <a:off x="838200" y="7811146"/>
            <a:ext cx="558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http://www.kodex.com/product_view.do?fId=2ETF30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02CC08-2545-40A0-861A-3851D9C1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46" y="1849604"/>
            <a:ext cx="6696075" cy="4410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22B614-1184-4AC3-B18F-80028C00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5" y="1561799"/>
            <a:ext cx="3536345" cy="1743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D25D4D-5BDE-4C3B-B35A-D21A98C9A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6" y="3429000"/>
            <a:ext cx="3536345" cy="32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1FDD-9C64-46DF-8113-16D1C41E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i="0" dirty="0">
                <a:solidFill>
                  <a:schemeClr val="bg1"/>
                </a:solidFill>
                <a:effectLst/>
                <a:latin typeface="KoPubDotum"/>
              </a:rPr>
              <a:t>TIGER KIS</a:t>
            </a:r>
            <a:r>
              <a:rPr lang="ko-KR" altLang="en-US" b="1" i="0" dirty="0" err="1">
                <a:solidFill>
                  <a:schemeClr val="bg1"/>
                </a:solidFill>
                <a:effectLst/>
                <a:latin typeface="KoPubDotum"/>
              </a:rPr>
              <a:t>부동산인프라채권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KoPubDotum"/>
              </a:rPr>
              <a:t>TR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D35F3-8672-449C-BEF9-CF8862EC17DA}"/>
              </a:ext>
            </a:extLst>
          </p:cNvPr>
          <p:cNvSpPr txBox="1"/>
          <p:nvPr/>
        </p:nvSpPr>
        <p:spPr>
          <a:xfrm>
            <a:off x="838200" y="7811146"/>
            <a:ext cx="558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http://www.kodex.com/product_view.do?fId=2ETF30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4621C-4AE6-4C1C-A8FD-17147359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31" y="1404897"/>
            <a:ext cx="8068984" cy="2770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63E464-9D4B-4EA9-B0E9-B7051B82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60" y="4294454"/>
            <a:ext cx="8416525" cy="23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30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52BDD-A284-4FD6-88F0-BE5BF80B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리츠란</a:t>
            </a:r>
            <a:r>
              <a:rPr lang="ko-KR" altLang="en-US" b="1" dirty="0">
                <a:solidFill>
                  <a:schemeClr val="bg1"/>
                </a:solidFill>
              </a:rPr>
              <a:t>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85514-F35E-4479-BACE-96761841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55457"/>
            <a:ext cx="10723536" cy="42032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리츠</a:t>
            </a:r>
            <a:r>
              <a:rPr lang="en-US" altLang="ko-KR" dirty="0">
                <a:solidFill>
                  <a:schemeClr val="bg1"/>
                </a:solidFill>
              </a:rPr>
              <a:t>(Real Estate Investment Truths)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란 부동산투자회사법 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조제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호에 따라 다수의 투자자로부터 자금을 모아 부동산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부동산 관련 증권 등에 투자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·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운영하고 그 수익을 투자자에게 돌려주는 부동산 간접투자기구인 주식회사임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5D570-1393-453E-A6C1-8EF09E3E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908555"/>
            <a:ext cx="8058150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D8D04-BB35-400E-B525-6D3E5F6E109E}"/>
              </a:ext>
            </a:extLst>
          </p:cNvPr>
          <p:cNvSpPr txBox="1"/>
          <p:nvPr/>
        </p:nvSpPr>
        <p:spPr>
          <a:xfrm>
            <a:off x="1427584" y="7277878"/>
            <a:ext cx="647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http://reits.molit.go.kr/svc/svc/openPage.do?pageId=010100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31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시장 현황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시장규모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5075"/>
            <a:ext cx="10182225" cy="3743169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2002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년 자산규모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5,584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억원으로 시작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2013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년도에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조원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2016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년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25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조원 돌파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2019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년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51.2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조원 달성</a:t>
            </a:r>
            <a:endParaRPr lang="en-US" altLang="ko-KR" b="0" i="0" dirty="0">
              <a:solidFill>
                <a:schemeClr val="bg1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월 기준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280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개의 리츠와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61.4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조원의 자산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607B-1166-43EE-95DF-61D5237DD13F}"/>
              </a:ext>
            </a:extLst>
          </p:cNvPr>
          <p:cNvSpPr txBox="1"/>
          <p:nvPr/>
        </p:nvSpPr>
        <p:spPr>
          <a:xfrm>
            <a:off x="838200" y="7555832"/>
            <a:ext cx="647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http://reits.molit.go.kr/svc/svc/openPage.do?pageId=010100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6B214-035D-42C5-B330-E02DD601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829050"/>
            <a:ext cx="8362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시장 현황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</a:rPr>
              <a:t>구조별</a:t>
            </a:r>
            <a:r>
              <a:rPr lang="ko-KR" altLang="en-US" b="1" dirty="0">
                <a:solidFill>
                  <a:schemeClr val="bg1"/>
                </a:solidFill>
              </a:rPr>
              <a:t> 시장규모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75"/>
            <a:ext cx="4876412" cy="187790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`21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월 기준</a:t>
            </a:r>
            <a:endParaRPr lang="en-US" altLang="ko-KR" dirty="0">
              <a:solidFill>
                <a:schemeClr val="bg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CR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리츠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: 25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3.8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조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6.22%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위탁관리리츠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251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57.1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조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92.93%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자기관리리츠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: 4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0.5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조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0.85%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2582F1-1ECF-4018-B36A-F1EF4E77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99" y="4152979"/>
            <a:ext cx="5014913" cy="2142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1A25D9-BFC6-48C4-B3FF-D6B5A630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684339"/>
            <a:ext cx="6045868" cy="467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EF8CB-B507-479C-A992-133C38C5EDAB}"/>
              </a:ext>
            </a:extLst>
          </p:cNvPr>
          <p:cNvSpPr txBox="1"/>
          <p:nvPr/>
        </p:nvSpPr>
        <p:spPr>
          <a:xfrm>
            <a:off x="838200" y="7555832"/>
            <a:ext cx="647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http://reits.molit.go.kr/svc/svc/openPage.do?pageId=010100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1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시장 통계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수익률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B27A83-6F9A-42EF-922C-25B05035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00800" cy="493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3F8C58-771E-4904-A0AC-30D4A9DFD80A}"/>
              </a:ext>
            </a:extLst>
          </p:cNvPr>
          <p:cNvSpPr txBox="1"/>
          <p:nvPr/>
        </p:nvSpPr>
        <p:spPr>
          <a:xfrm>
            <a:off x="838200" y="7555832"/>
            <a:ext cx="647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http://reits.molit.go.kr/svc/svc/openPage.do?pageId=010100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5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시장 통계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투자 자산 비율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50" y="1957654"/>
            <a:ext cx="4238625" cy="255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대부분 주택과 오피스로 구성됨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3FBB-4FDF-4137-8B60-B5625174EF67}"/>
              </a:ext>
            </a:extLst>
          </p:cNvPr>
          <p:cNvSpPr txBox="1"/>
          <p:nvPr/>
        </p:nvSpPr>
        <p:spPr>
          <a:xfrm>
            <a:off x="838200" y="7555832"/>
            <a:ext cx="647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http://reits.molit.go.kr/svc/svc/openPage.do?pageId=010100</a:t>
            </a:r>
            <a:endParaRPr lang="en-US" altLang="ko-KR" dirty="0"/>
          </a:p>
          <a:p>
            <a:r>
              <a:rPr lang="en-US" altLang="ko-KR" dirty="0"/>
              <a:t>http://reits.molit.go.kr/stack/stack/openStackMasterAsset.do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20FB9D-5848-420F-B50D-931B86DB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67" y="1432373"/>
            <a:ext cx="6343650" cy="50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시장 통계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투자 규모별 자산 비율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51" y="1957654"/>
            <a:ext cx="4095750" cy="255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대부분 </a:t>
            </a:r>
            <a:r>
              <a:rPr lang="en-US" altLang="ko-KR" dirty="0">
                <a:solidFill>
                  <a:schemeClr val="bg1"/>
                </a:solidFill>
              </a:rPr>
              <a:t>3,000</a:t>
            </a:r>
            <a:r>
              <a:rPr lang="ko-KR" altLang="en-US" dirty="0">
                <a:solidFill>
                  <a:schemeClr val="bg1"/>
                </a:solidFill>
              </a:rPr>
              <a:t>억원 이상으로 큰 규모의 리츠로 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3FBB-4FDF-4137-8B60-B5625174EF67}"/>
              </a:ext>
            </a:extLst>
          </p:cNvPr>
          <p:cNvSpPr txBox="1"/>
          <p:nvPr/>
        </p:nvSpPr>
        <p:spPr>
          <a:xfrm>
            <a:off x="838200" y="7555832"/>
            <a:ext cx="647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http://reits.molit.go.kr/svc/svc/openPage.do?pageId=010100</a:t>
            </a:r>
            <a:endParaRPr lang="en-US" altLang="ko-KR" dirty="0"/>
          </a:p>
          <a:p>
            <a:r>
              <a:rPr lang="en-US" altLang="ko-KR" dirty="0"/>
              <a:t>http://reits.molit.go.kr/stack/stack/openStackMasterAsset.do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58D13A-6020-48A4-8874-33E5BF5B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1409700"/>
            <a:ext cx="6587722" cy="52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6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52BDD-A284-4FD6-88F0-BE5BF80B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리츠 </a:t>
            </a:r>
            <a:r>
              <a:rPr lang="ko-KR" altLang="en-US" b="1" dirty="0" err="1">
                <a:solidFill>
                  <a:schemeClr val="bg1"/>
                </a:solidFill>
              </a:rPr>
              <a:t>관련주</a:t>
            </a:r>
            <a:r>
              <a:rPr lang="ko-KR" altLang="en-US" b="1" dirty="0">
                <a:solidFill>
                  <a:schemeClr val="bg1"/>
                </a:solidFill>
              </a:rPr>
              <a:t> 주가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85514-F35E-4479-BACE-96761841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973" y="1955457"/>
            <a:ext cx="4074763" cy="42032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우량자산 편입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글로벌 지수에 편입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빌딩 추가 매입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2F6573-D338-4CD3-8FB8-E2B4AF63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3" y="1534748"/>
            <a:ext cx="6667500" cy="4391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CD572D-EA76-4A9B-8F00-EBF7DBE1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9510"/>
            <a:ext cx="6667500" cy="438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C41374-E77D-4D44-8DCA-2A4A369C8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52" y="1534748"/>
            <a:ext cx="6657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1164</Words>
  <Application>Microsoft Office PowerPoint</Application>
  <PresentationFormat>와이드스크린</PresentationFormat>
  <Paragraphs>455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Apple SD Gothic Neo</vt:lpstr>
      <vt:lpstr>Helvetica-light</vt:lpstr>
      <vt:lpstr>KoPubDotum</vt:lpstr>
      <vt:lpstr>Nanum Gothic</vt:lpstr>
      <vt:lpstr>Noto Sans CJK TC</vt:lpstr>
      <vt:lpstr>나눔고딕</vt:lpstr>
      <vt:lpstr>나눔고딕</vt:lpstr>
      <vt:lpstr>맑은 고딕</vt:lpstr>
      <vt:lpstr>Arial</vt:lpstr>
      <vt:lpstr>Office 테마</vt:lpstr>
      <vt:lpstr>리츠</vt:lpstr>
      <vt:lpstr>산업분석</vt:lpstr>
      <vt:lpstr>리츠란 무엇인가</vt:lpstr>
      <vt:lpstr>리츠 시장 현황(시장규모)</vt:lpstr>
      <vt:lpstr>리츠 시장 현황(구조별 시장규모)</vt:lpstr>
      <vt:lpstr>리츠 시장 통계(수익률)</vt:lpstr>
      <vt:lpstr>리츠 시장 통계(투자 자산 비율)</vt:lpstr>
      <vt:lpstr>리츠 시장 통계(투자 규모별 자산 비율)</vt:lpstr>
      <vt:lpstr>리츠 관련주 주가 흐름</vt:lpstr>
      <vt:lpstr>리츠 최근 이슈</vt:lpstr>
      <vt:lpstr>부동산 관련 지수</vt:lpstr>
      <vt:lpstr>부동산 관련 지수</vt:lpstr>
      <vt:lpstr>부동산 관련 지수</vt:lpstr>
      <vt:lpstr>부동산 시장 현황</vt:lpstr>
      <vt:lpstr>부동산 시장 현황</vt:lpstr>
      <vt:lpstr>부동산 시장 현황</vt:lpstr>
      <vt:lpstr>부동산 시장 최근 정책</vt:lpstr>
      <vt:lpstr>부동산 시장 최근 이슈</vt:lpstr>
      <vt:lpstr>TIGER 부동산인프라고배당</vt:lpstr>
      <vt:lpstr>TIGER 부동산인프라고배당의 수익률</vt:lpstr>
      <vt:lpstr>TIGER KIS부동산인프라채권TR</vt:lpstr>
      <vt:lpstr>TIGER KIS부동산인프라채권TR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KODEX 운송</dc:title>
  <dc:creator>나종진</dc:creator>
  <cp:lastModifiedBy>나종진</cp:lastModifiedBy>
  <cp:revision>27</cp:revision>
  <dcterms:created xsi:type="dcterms:W3CDTF">2021-03-15T14:29:03Z</dcterms:created>
  <dcterms:modified xsi:type="dcterms:W3CDTF">2021-03-18T15:01:01Z</dcterms:modified>
</cp:coreProperties>
</file>