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7" r:id="rId4"/>
    <p:sldId id="271" r:id="rId5"/>
    <p:sldId id="274" r:id="rId6"/>
    <p:sldId id="264" r:id="rId7"/>
    <p:sldId id="268" r:id="rId8"/>
    <p:sldId id="273" r:id="rId9"/>
    <p:sldId id="265" r:id="rId10"/>
    <p:sldId id="259" r:id="rId11"/>
    <p:sldId id="269" r:id="rId12"/>
    <p:sldId id="277" r:id="rId13"/>
    <p:sldId id="278" r:id="rId14"/>
    <p:sldId id="276" r:id="rId15"/>
    <p:sldId id="262" r:id="rId16"/>
    <p:sldId id="263" r:id="rId17"/>
    <p:sldId id="260" r:id="rId18"/>
    <p:sldId id="272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4F8F8-7B17-42FE-BAD2-BC05788EC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44A2E-5895-4AAE-B301-98A999AF4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BAD9F-D8F9-4B81-B62D-2E018F8F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2145-A3AA-49F7-8050-FC0DF56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45B81-0292-4678-9AC4-F46ABC45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9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3BC6C-1459-4603-B8FF-893F4912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D66E7-460C-4CE7-8FE9-CD97F051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EB939-C22D-4F55-BD95-31998523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4383C-27FF-4BE5-853B-65961831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6ED38-C3BB-4ADD-8B82-7D9DAF1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1BF48-8528-4BCA-9C35-F47696686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C78F-DFD9-4C25-8EA9-FDD5F92DB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1D054-A194-4342-9E48-8B61ECEA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226F5-3A15-4721-B138-09E60BE6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531FD-9B7D-4A75-96CA-3E581925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B805-495E-4868-A80E-3879A727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2F0F7-824A-4E19-BD9B-0AE5402F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A91BC-FA85-4F72-90D5-A5B1305C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F9A9B-8FF3-4353-82E7-4BFFEEA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C8773-74E3-4D34-9C9B-1C9FB53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D5A9-0DEF-429C-985C-25851D06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41E0A-A339-4927-BCE1-122AAA0F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2E432-7D2D-47FE-926F-AE191E39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40AC0-5A7E-47A7-BCA2-DB2BDC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B88A-637E-4183-A5DE-EAAF10AF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7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242E-F0C8-473F-8B9C-43762A51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D5779-6E5F-45A9-81E1-1201A276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2F42D1-D783-408A-911F-C5077EB8C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71D2C-B3E6-476C-9D79-650F9FB2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B5606-354F-4B07-9F35-AE7D218C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B5EC5-972D-4267-85D3-D46D3EFE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3081-4DAB-44BF-81EE-BFE07038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D9586-515F-44F7-AC16-1956080B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2D0B9-F4A3-4AB3-A4D9-E8E91D9F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94BD1-A9ED-4C6D-820E-6AADB3E71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B5B2A-BE94-4454-9AFE-958911BC6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C146C2-10E8-4738-A478-1E7A6B5F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C9D421-C9E2-469A-8601-0C33FFDD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BEDE-D685-4240-A862-0F19AFB2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92A61-EE30-4374-B3EF-DD9F00C3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E5FDD4-15EF-4602-AC43-E59DDE06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C2519-87F1-4F51-A311-C32490DA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935686-E832-48A7-9413-B4335D7F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5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12F04C-B671-4398-A1E8-15A4C790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14D12-9F2A-40CA-BFEC-EB53B3A8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28B1A-36C5-4F42-8308-C6274081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E38DF-19C9-41F4-84A2-E603D655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C769B-1F7E-46DE-AD9A-768CD044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6BB0B-CD06-4101-9AE2-9E385F6B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2ACDD-010B-46A0-ADE9-C6A27ADE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CB02E-48D1-48B9-AFCD-72912D7C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EA058-BD5F-4D12-BAB2-55B0D39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521C6-878D-4D65-BE12-6B266C52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B45477-3151-479E-B61A-3B0460DB3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997B5-4F9D-468D-924E-6D2A1583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3D8A8-870D-4C8B-B9AF-58863F49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C6827-4575-4066-8601-C760D14A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3D248-F041-44ED-A696-FF911ED0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3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54F69-25A2-4291-8AFC-0D0DA769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A414C-8A7E-41F8-9544-7E7302E5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4DF90-45F9-40A2-BAEE-BE13D7FDE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630F-3095-4BFF-B162-CB354FEC902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F86C0-E910-4A77-9CE5-B71E098A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CEECB-2D7F-44BA-8571-A944F9477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9756-E4EE-412E-BFEF-5F783FB72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nnews.com/news/202008121814574360" TargetMode="External"/><Relationship Id="rId2" Type="http://schemas.openxmlformats.org/officeDocument/2006/relationships/hyperlink" Target="https://www.etoday.co.kr/news/view/19894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la.kr/web/inc/html/4-1_3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to.org/english/news_e/news21_e/wtoi_11mar21_e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A1C26-E3C9-44B2-AEAA-FAD8D5F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166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운송산업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A6BAA-484A-4A20-A473-D0F72A79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272"/>
            <a:ext cx="10515600" cy="180644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세계 경기회복과 상품수요 확대에 따른 수송량 증가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5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24F7-D858-4F45-BEF4-15FC1ED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최근 동향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항공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6B17F-ABC7-4B56-8667-E45C0128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46722" cy="475932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인천공항의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월 화물 수송 실적은 </a:t>
            </a:r>
            <a:r>
              <a:rPr lang="en-US" altLang="ko-KR" dirty="0">
                <a:solidFill>
                  <a:schemeClr val="bg1"/>
                </a:solidFill>
              </a:rPr>
              <a:t>23.7</a:t>
            </a:r>
            <a:r>
              <a:rPr lang="ko-KR" altLang="en-US" dirty="0" err="1">
                <a:solidFill>
                  <a:schemeClr val="bg1"/>
                </a:solidFill>
              </a:rPr>
              <a:t>만톤으로</a:t>
            </a:r>
            <a:r>
              <a:rPr lang="ko-KR" altLang="en-US" dirty="0">
                <a:solidFill>
                  <a:schemeClr val="bg1"/>
                </a:solidFill>
              </a:rPr>
              <a:t> 전년동기대비 </a:t>
            </a:r>
            <a:r>
              <a:rPr lang="en-US" altLang="ko-KR" dirty="0">
                <a:solidFill>
                  <a:schemeClr val="bg1"/>
                </a:solidFill>
              </a:rPr>
              <a:t>+8.0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개월 연속 증가세가 지속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주요 노선별로 미주</a:t>
            </a:r>
            <a:r>
              <a:rPr lang="en-US" altLang="ko-KR" dirty="0">
                <a:solidFill>
                  <a:schemeClr val="bg1"/>
                </a:solidFill>
              </a:rPr>
              <a:t>(+40.6%), </a:t>
            </a:r>
            <a:r>
              <a:rPr lang="ko-KR" altLang="en-US" dirty="0">
                <a:solidFill>
                  <a:schemeClr val="bg1"/>
                </a:solidFill>
              </a:rPr>
              <a:t>일본</a:t>
            </a:r>
            <a:r>
              <a:rPr lang="en-US" altLang="ko-KR" dirty="0">
                <a:solidFill>
                  <a:schemeClr val="bg1"/>
                </a:solidFill>
              </a:rPr>
              <a:t>(+38.5%), </a:t>
            </a:r>
            <a:r>
              <a:rPr lang="ko-KR" altLang="en-US" dirty="0">
                <a:solidFill>
                  <a:schemeClr val="bg1"/>
                </a:solidFill>
              </a:rPr>
              <a:t>중동 </a:t>
            </a:r>
            <a:r>
              <a:rPr lang="en-US" altLang="ko-KR" dirty="0">
                <a:solidFill>
                  <a:schemeClr val="bg1"/>
                </a:solidFill>
              </a:rPr>
              <a:t>(+17.5%), </a:t>
            </a:r>
            <a:r>
              <a:rPr lang="ko-KR" altLang="en-US" dirty="0">
                <a:solidFill>
                  <a:schemeClr val="bg1"/>
                </a:solidFill>
              </a:rPr>
              <a:t>유럽 </a:t>
            </a:r>
            <a:r>
              <a:rPr lang="en-US" altLang="ko-KR" dirty="0">
                <a:solidFill>
                  <a:schemeClr val="bg1"/>
                </a:solidFill>
              </a:rPr>
              <a:t>(+5.1%), </a:t>
            </a:r>
            <a:r>
              <a:rPr lang="ko-KR" altLang="en-US" dirty="0">
                <a:solidFill>
                  <a:schemeClr val="bg1"/>
                </a:solidFill>
              </a:rPr>
              <a:t>중국</a:t>
            </a:r>
            <a:r>
              <a:rPr lang="en-US" altLang="ko-KR" dirty="0">
                <a:solidFill>
                  <a:schemeClr val="bg1"/>
                </a:solidFill>
              </a:rPr>
              <a:t>(+3.3%), </a:t>
            </a:r>
            <a:r>
              <a:rPr lang="ko-KR" altLang="en-US" dirty="0">
                <a:solidFill>
                  <a:schemeClr val="bg1"/>
                </a:solidFill>
              </a:rPr>
              <a:t>동북아</a:t>
            </a:r>
            <a:r>
              <a:rPr lang="en-US" altLang="ko-KR" dirty="0">
                <a:solidFill>
                  <a:schemeClr val="bg1"/>
                </a:solidFill>
              </a:rPr>
              <a:t>(+0.5%), </a:t>
            </a:r>
            <a:r>
              <a:rPr lang="ko-KR" altLang="en-US" dirty="0" err="1">
                <a:solidFill>
                  <a:schemeClr val="bg1"/>
                </a:solidFill>
              </a:rPr>
              <a:t>대양주</a:t>
            </a:r>
            <a:r>
              <a:rPr lang="en-US" altLang="ko-KR" dirty="0">
                <a:solidFill>
                  <a:schemeClr val="bg1"/>
                </a:solidFill>
              </a:rPr>
              <a:t>(-79.4%), </a:t>
            </a:r>
            <a:r>
              <a:rPr lang="ko-KR" altLang="en-US" dirty="0">
                <a:solidFill>
                  <a:schemeClr val="bg1"/>
                </a:solidFill>
              </a:rPr>
              <a:t>동남아</a:t>
            </a:r>
            <a:r>
              <a:rPr lang="en-US" altLang="ko-KR" dirty="0">
                <a:solidFill>
                  <a:schemeClr val="bg1"/>
                </a:solidFill>
              </a:rPr>
              <a:t>(-17.2%) </a:t>
            </a:r>
            <a:r>
              <a:rPr lang="ko-KR" altLang="en-US" dirty="0">
                <a:solidFill>
                  <a:schemeClr val="bg1"/>
                </a:solidFill>
              </a:rPr>
              <a:t>로 기록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16D46-141A-4395-9E1B-D5DE94302417}"/>
              </a:ext>
            </a:extLst>
          </p:cNvPr>
          <p:cNvSpPr txBox="1"/>
          <p:nvPr/>
        </p:nvSpPr>
        <p:spPr>
          <a:xfrm>
            <a:off x="655212" y="7958175"/>
            <a:ext cx="820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https://ssl.pstatic.net/imgstock/upload/research/industry/1615248461407.pdf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A70D3E-C5BD-4CFD-AF52-4D72E7EF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22" y="319087"/>
            <a:ext cx="6667500" cy="6219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0647DF-AF07-4B4E-9BB6-EF07C0141A71}"/>
              </a:ext>
            </a:extLst>
          </p:cNvPr>
          <p:cNvSpPr/>
          <p:nvPr/>
        </p:nvSpPr>
        <p:spPr>
          <a:xfrm>
            <a:off x="6819254" y="5176434"/>
            <a:ext cx="387457" cy="117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24F7-D858-4F45-BEF4-15FC1ED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최근 동향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항공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6B17F-ABC7-4B56-8667-E45C0128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미국의 내구재 수요 호조로 미주노선 수송 증가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반도체</a:t>
            </a:r>
            <a:r>
              <a:rPr lang="en-US" altLang="ko-KR" dirty="0">
                <a:solidFill>
                  <a:schemeClr val="bg1"/>
                </a:solidFill>
              </a:rPr>
              <a:t>, IT </a:t>
            </a:r>
            <a:r>
              <a:rPr lang="ko-KR" altLang="en-US" dirty="0">
                <a:solidFill>
                  <a:schemeClr val="bg1"/>
                </a:solidFill>
              </a:rPr>
              <a:t>제품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자동차 부품 및 </a:t>
            </a:r>
            <a:r>
              <a:rPr lang="ko-KR" altLang="en-US" dirty="0" err="1">
                <a:solidFill>
                  <a:schemeClr val="bg1"/>
                </a:solidFill>
              </a:rPr>
              <a:t>바이오헬스</a:t>
            </a:r>
            <a:r>
              <a:rPr lang="ko-KR" altLang="en-US" dirty="0">
                <a:solidFill>
                  <a:schemeClr val="bg1"/>
                </a:solidFill>
              </a:rPr>
              <a:t> 관련 품목들의 수출 증가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글로벌 수요증가로 석유화학 제품 수출 증가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향후 본격적인 백신 수송까지 예정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화물 수요 호조는 지속될 전망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16D46-141A-4395-9E1B-D5DE94302417}"/>
              </a:ext>
            </a:extLst>
          </p:cNvPr>
          <p:cNvSpPr txBox="1"/>
          <p:nvPr/>
        </p:nvSpPr>
        <p:spPr>
          <a:xfrm>
            <a:off x="655212" y="7958175"/>
            <a:ext cx="820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https://ssl.pstatic.net/imgstock/upload/research/industry/1615248461407.pdf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99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24F7-D858-4F45-BEF4-15FC1ED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최근 동향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해운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6B17F-ABC7-4B56-8667-E45C0128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’</a:t>
            </a:r>
            <a:r>
              <a:rPr lang="en-US" altLang="ko-KR" dirty="0">
                <a:solidFill>
                  <a:schemeClr val="bg1"/>
                </a:solidFill>
              </a:rPr>
              <a:t>21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주</a:t>
            </a:r>
            <a:r>
              <a:rPr lang="en-US" altLang="ko-KR" dirty="0">
                <a:solidFill>
                  <a:schemeClr val="bg1"/>
                </a:solidFill>
              </a:rPr>
              <a:t>(3.8∼3.12) SCFI </a:t>
            </a:r>
            <a:r>
              <a:rPr lang="ko-KR" altLang="en-US" dirty="0">
                <a:solidFill>
                  <a:schemeClr val="bg1"/>
                </a:solidFill>
              </a:rPr>
              <a:t>종합지수는 ’</a:t>
            </a:r>
            <a:r>
              <a:rPr lang="en-US" altLang="ko-KR" dirty="0">
                <a:solidFill>
                  <a:schemeClr val="bg1"/>
                </a:solidFill>
              </a:rPr>
              <a:t>2,638p’</a:t>
            </a:r>
            <a:r>
              <a:rPr lang="ko-KR" altLang="en-US" dirty="0">
                <a:solidFill>
                  <a:schemeClr val="bg1"/>
                </a:solidFill>
              </a:rPr>
              <a:t>로 전주 대비 ‘</a:t>
            </a:r>
            <a:r>
              <a:rPr lang="en-US" altLang="ko-KR" dirty="0">
                <a:solidFill>
                  <a:schemeClr val="bg1"/>
                </a:solidFill>
              </a:rPr>
              <a:t>84p’ </a:t>
            </a:r>
            <a:r>
              <a:rPr lang="ko-KR" altLang="en-US" dirty="0">
                <a:solidFill>
                  <a:schemeClr val="bg1"/>
                </a:solidFill>
              </a:rPr>
              <a:t>하락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아시아 지역의 공컨테이너 수급 악화 상황이 점차 회복 기미를 보이면서 공컨테이너 부족에 의해 고운임 현상이 나타났던 항로 위주로 운임이 큰 폭으로 하향 조정되는 양상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월 말 부터 시작된 운임 하락세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주 연속 지속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16D46-141A-4395-9E1B-D5DE94302417}"/>
              </a:ext>
            </a:extLst>
          </p:cNvPr>
          <p:cNvSpPr txBox="1"/>
          <p:nvPr/>
        </p:nvSpPr>
        <p:spPr>
          <a:xfrm>
            <a:off x="655212" y="7958175"/>
            <a:ext cx="820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https://ssl.pstatic.net/imgstock/upload/research/industry/1615248461407.pdf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7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24F7-D858-4F45-BEF4-15FC1ED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최근 동향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해운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6B17F-ABC7-4B56-8667-E45C0128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중국 최대의 철강 생산 지역인 탕산市에 긴급 대기오염 저감 조치 및 제철소 가동 제한이 연달아 발령되며 철강 공급 위축 우려 증대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메이저 화주들의 배선이 일단락되며 전반적인 조정 전망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대서양의 약세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태평양 수역의 꾸준한 상승이 시장을 지지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미국산 옥수수 수출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브라질의 대두 수확 진행 등 화물유입 지속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16D46-141A-4395-9E1B-D5DE94302417}"/>
              </a:ext>
            </a:extLst>
          </p:cNvPr>
          <p:cNvSpPr txBox="1"/>
          <p:nvPr/>
        </p:nvSpPr>
        <p:spPr>
          <a:xfrm>
            <a:off x="655212" y="7958175"/>
            <a:ext cx="523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https://www.meic.kr/REPORT/rboard/1?type=MR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CC951-EEA5-4CF9-B028-4C2EBC8B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19" y="4799610"/>
            <a:ext cx="3009900" cy="1571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44AB74-4851-4FE2-BD39-5DB02601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81" y="5416550"/>
            <a:ext cx="6477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24F7-D858-4F45-BEF4-15FC1ED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주요 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16D46-141A-4395-9E1B-D5DE94302417}"/>
              </a:ext>
            </a:extLst>
          </p:cNvPr>
          <p:cNvSpPr txBox="1"/>
          <p:nvPr/>
        </p:nvSpPr>
        <p:spPr>
          <a:xfrm>
            <a:off x="655212" y="7958175"/>
            <a:ext cx="820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https://ssl.pstatic.net/imgstock/upload/research/industry/1615248461407.pdf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187B2-3B77-4314-A333-F51DC20EBE5C}"/>
              </a:ext>
            </a:extLst>
          </p:cNvPr>
          <p:cNvSpPr txBox="1"/>
          <p:nvPr/>
        </p:nvSpPr>
        <p:spPr>
          <a:xfrm>
            <a:off x="838201" y="1554469"/>
            <a:ext cx="1041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『</a:t>
            </a:r>
            <a:r>
              <a:rPr lang="ko-KR" altLang="en-US" dirty="0">
                <a:solidFill>
                  <a:schemeClr val="bg1"/>
                </a:solidFill>
              </a:rPr>
              <a:t>미국 소매 판매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올해 역대 최대치 매출 증대 경신할 전망</a:t>
            </a:r>
            <a:r>
              <a:rPr lang="en-US" altLang="ko-KR" dirty="0">
                <a:solidFill>
                  <a:schemeClr val="bg1"/>
                </a:solidFill>
              </a:rPr>
              <a:t>』 (JOC – 2021.3.8)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’</a:t>
            </a:r>
            <a:r>
              <a:rPr lang="en-US" altLang="ko-KR" dirty="0">
                <a:solidFill>
                  <a:schemeClr val="bg1"/>
                </a:solidFill>
              </a:rPr>
              <a:t>21</a:t>
            </a:r>
            <a:r>
              <a:rPr lang="ko-KR" altLang="en-US" dirty="0">
                <a:solidFill>
                  <a:schemeClr val="bg1"/>
                </a:solidFill>
              </a:rPr>
              <a:t>년 상반기 미국의 소매 판매용 화물 수입물량이 ’</a:t>
            </a:r>
            <a:r>
              <a:rPr lang="en-US" altLang="ko-KR" dirty="0">
                <a:solidFill>
                  <a:schemeClr val="bg1"/>
                </a:solidFill>
              </a:rPr>
              <a:t>20</a:t>
            </a:r>
            <a:r>
              <a:rPr lang="ko-KR" altLang="en-US" dirty="0">
                <a:solidFill>
                  <a:schemeClr val="bg1"/>
                </a:solidFill>
              </a:rPr>
              <a:t>년 상반기 보다 약 </a:t>
            </a:r>
            <a:r>
              <a:rPr lang="en-US" altLang="ko-KR" dirty="0">
                <a:solidFill>
                  <a:schemeClr val="bg1"/>
                </a:solidFill>
              </a:rPr>
              <a:t>25%</a:t>
            </a:r>
            <a:r>
              <a:rPr lang="ko-KR" altLang="en-US" dirty="0">
                <a:solidFill>
                  <a:schemeClr val="bg1"/>
                </a:solidFill>
              </a:rPr>
              <a:t> 증가할 것으로 보임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COVID19 </a:t>
            </a:r>
            <a:r>
              <a:rPr lang="ko-KR" altLang="en-US" dirty="0">
                <a:solidFill>
                  <a:schemeClr val="bg1"/>
                </a:solidFill>
              </a:rPr>
              <a:t>이후 온라인 판매 성장세가 지속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백신 보급 증대로 대면 판매 역시 회복될 경우 판매량은 더욱 늘 전망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글로벌포트트래커에</a:t>
            </a:r>
            <a:r>
              <a:rPr lang="ko-KR" altLang="en-US" dirty="0">
                <a:solidFill>
                  <a:schemeClr val="bg1"/>
                </a:solidFill>
              </a:rPr>
              <a:t> 따르면 올해 미국의 연간 누계 </a:t>
            </a:r>
            <a:r>
              <a:rPr lang="ko-KR" altLang="en-US" dirty="0" err="1">
                <a:solidFill>
                  <a:schemeClr val="bg1"/>
                </a:solidFill>
              </a:rPr>
              <a:t>컨화물</a:t>
            </a:r>
            <a:r>
              <a:rPr lang="ko-KR" altLang="en-US" dirty="0">
                <a:solidFill>
                  <a:schemeClr val="bg1"/>
                </a:solidFill>
              </a:rPr>
              <a:t> 수입량은 작년 연간 총 수입량 보다 </a:t>
            </a:r>
            <a:r>
              <a:rPr lang="en-US" altLang="ko-KR" dirty="0">
                <a:solidFill>
                  <a:schemeClr val="bg1"/>
                </a:solidFill>
              </a:rPr>
              <a:t>6.5%~8.2% </a:t>
            </a:r>
            <a:r>
              <a:rPr lang="ko-KR" altLang="en-US" dirty="0">
                <a:solidFill>
                  <a:schemeClr val="bg1"/>
                </a:solidFill>
              </a:rPr>
              <a:t>가량 증대될 것으로 예상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ED508-3BC2-4A35-8E9D-C61820CDA402}"/>
              </a:ext>
            </a:extLst>
          </p:cNvPr>
          <p:cNvSpPr txBox="1"/>
          <p:nvPr/>
        </p:nvSpPr>
        <p:spPr>
          <a:xfrm>
            <a:off x="838200" y="3441802"/>
            <a:ext cx="975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『OECD, </a:t>
            </a:r>
            <a:r>
              <a:rPr lang="ko-KR" altLang="en-US" dirty="0">
                <a:solidFill>
                  <a:schemeClr val="bg1"/>
                </a:solidFill>
              </a:rPr>
              <a:t>유럽 경기의 본격적인 회복 국면 전환을 위한 필수 조건은 유럽 내 백신 보급 증대</a:t>
            </a:r>
            <a:r>
              <a:rPr lang="en-US" altLang="ko-KR" dirty="0">
                <a:solidFill>
                  <a:schemeClr val="bg1"/>
                </a:solidFill>
              </a:rPr>
              <a:t>』 (</a:t>
            </a:r>
            <a:r>
              <a:rPr lang="ko-KR" altLang="en-US" dirty="0">
                <a:solidFill>
                  <a:schemeClr val="bg1"/>
                </a:solidFill>
              </a:rPr>
              <a:t>유로뉴스 </a:t>
            </a:r>
            <a:r>
              <a:rPr lang="en-US" altLang="ko-KR" dirty="0">
                <a:solidFill>
                  <a:schemeClr val="bg1"/>
                </a:solidFill>
              </a:rPr>
              <a:t>– 2021.3.9)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경제협력개발기구</a:t>
            </a:r>
            <a:r>
              <a:rPr lang="en-US" altLang="ko-KR" dirty="0">
                <a:solidFill>
                  <a:schemeClr val="bg1"/>
                </a:solidFill>
              </a:rPr>
              <a:t>(OECD)</a:t>
            </a:r>
            <a:r>
              <a:rPr lang="ko-KR" altLang="en-US" dirty="0">
                <a:solidFill>
                  <a:schemeClr val="bg1"/>
                </a:solidFill>
              </a:rPr>
              <a:t>는 백신 보급에 더욱 속도를 올려야 한다 강조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백신 </a:t>
            </a:r>
            <a:r>
              <a:rPr lang="ko-KR" altLang="en-US" dirty="0" err="1">
                <a:solidFill>
                  <a:schemeClr val="bg1"/>
                </a:solidFill>
              </a:rPr>
              <a:t>접종률이</a:t>
            </a:r>
            <a:r>
              <a:rPr lang="ko-KR" altLang="en-US" dirty="0">
                <a:solidFill>
                  <a:schemeClr val="bg1"/>
                </a:solidFill>
              </a:rPr>
              <a:t> 낮은 유럽 주요국의 경우 유럽 대륙 내 백신 생산량 부족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9CCDC-37F9-4E58-B4B3-05BE3F35CE8D}"/>
              </a:ext>
            </a:extLst>
          </p:cNvPr>
          <p:cNvSpPr txBox="1"/>
          <p:nvPr/>
        </p:nvSpPr>
        <p:spPr>
          <a:xfrm>
            <a:off x="838200" y="4775138"/>
            <a:ext cx="11238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『’21</a:t>
            </a:r>
            <a:r>
              <a:rPr lang="ko-KR" altLang="en-US" dirty="0">
                <a:solidFill>
                  <a:schemeClr val="bg1"/>
                </a:solidFill>
              </a:rPr>
              <a:t>년 글로벌 교역량 증감 전망</a:t>
            </a:r>
            <a:r>
              <a:rPr lang="en-US" altLang="ko-KR" dirty="0">
                <a:solidFill>
                  <a:schemeClr val="bg1"/>
                </a:solidFill>
              </a:rPr>
              <a:t>, ‘</a:t>
            </a:r>
            <a:r>
              <a:rPr lang="ko-KR" altLang="en-US" dirty="0">
                <a:solidFill>
                  <a:schemeClr val="bg1"/>
                </a:solidFill>
              </a:rPr>
              <a:t>침체와 둔화’ 또는 ‘회복과 성장’ </a:t>
            </a:r>
            <a:r>
              <a:rPr lang="ko-KR" altLang="en-US" dirty="0" err="1">
                <a:solidFill>
                  <a:schemeClr val="bg1"/>
                </a:solidFill>
              </a:rPr>
              <a:t>혼조</a:t>
            </a:r>
            <a:r>
              <a:rPr lang="en-US" altLang="ko-KR" dirty="0">
                <a:solidFill>
                  <a:schemeClr val="bg1"/>
                </a:solidFill>
              </a:rPr>
              <a:t>』 (</a:t>
            </a:r>
            <a:r>
              <a:rPr lang="ko-KR" altLang="en-US" dirty="0">
                <a:solidFill>
                  <a:schemeClr val="bg1"/>
                </a:solidFill>
              </a:rPr>
              <a:t>로드스타 </a:t>
            </a:r>
            <a:r>
              <a:rPr lang="en-US" altLang="ko-KR" dirty="0">
                <a:solidFill>
                  <a:schemeClr val="bg1"/>
                </a:solidFill>
              </a:rPr>
              <a:t>– 2021.3.10)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세계무역기구</a:t>
            </a:r>
            <a:r>
              <a:rPr lang="en-US" altLang="ko-KR" dirty="0">
                <a:solidFill>
                  <a:schemeClr val="bg1"/>
                </a:solidFill>
              </a:rPr>
              <a:t>(WTO)</a:t>
            </a:r>
            <a:r>
              <a:rPr lang="ko-KR" altLang="en-US" dirty="0">
                <a:solidFill>
                  <a:schemeClr val="bg1"/>
                </a:solidFill>
              </a:rPr>
              <a:t>는 ’</a:t>
            </a:r>
            <a:r>
              <a:rPr lang="en-US" altLang="ko-KR" dirty="0">
                <a:solidFill>
                  <a:schemeClr val="bg1"/>
                </a:solidFill>
              </a:rPr>
              <a:t>21</a:t>
            </a:r>
            <a:r>
              <a:rPr lang="ko-KR" altLang="en-US" dirty="0">
                <a:solidFill>
                  <a:schemeClr val="bg1"/>
                </a:solidFill>
              </a:rPr>
              <a:t>년 세계 교역량 회복은 향후의 바이러스 확산 정도와 백신 보급 상황에 따라 결정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현재 전자제품과 다양한 원료의 재고량이 크게 증가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교역량 둔화의 전조로 보임을 강조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공급망 위험 분석 기업 에버스트림社는 방역 관련 강력한 제재가 점차 완화되면서 세계 경기가 빠르게 회복될 것이라 예상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ADB19-FCA3-4156-9525-6543C12676ED}"/>
              </a:ext>
            </a:extLst>
          </p:cNvPr>
          <p:cNvSpPr txBox="1"/>
          <p:nvPr/>
        </p:nvSpPr>
        <p:spPr>
          <a:xfrm>
            <a:off x="1157681" y="7382312"/>
            <a:ext cx="523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https://www.meic.kr/REPORT/rboard/1?type=MR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58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DB900-3CDE-4D3A-B08F-E1FE2A06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KODEX</a:t>
            </a:r>
            <a:r>
              <a:rPr lang="ko-KR" altLang="en-US" b="1" dirty="0">
                <a:solidFill>
                  <a:schemeClr val="bg1"/>
                </a:solidFill>
              </a:rPr>
              <a:t> 운송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397A5-3324-479F-95BA-9F8F7B6E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5"/>
            <a:ext cx="4880675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GICS(</a:t>
            </a:r>
            <a:r>
              <a:rPr lang="ko-KR" altLang="en-US" dirty="0">
                <a:solidFill>
                  <a:schemeClr val="bg1"/>
                </a:solidFill>
              </a:rPr>
              <a:t>산업그룹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운송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운송 관련주와 비슷한 동향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코로나 </a:t>
            </a:r>
            <a:r>
              <a:rPr lang="en-US" altLang="ko-KR" dirty="0">
                <a:solidFill>
                  <a:schemeClr val="bg1"/>
                </a:solidFill>
              </a:rPr>
              <a:t>19</a:t>
            </a:r>
            <a:r>
              <a:rPr lang="ko-KR" altLang="en-US" dirty="0">
                <a:solidFill>
                  <a:schemeClr val="bg1"/>
                </a:solidFill>
              </a:rPr>
              <a:t>로 인한 저점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꾸준한 상승세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5B78C6-48D3-4CF1-A870-D62FAA7C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5" y="1919059"/>
            <a:ext cx="6137114" cy="4164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425CC-A177-4636-A732-EE55D51E0D92}"/>
              </a:ext>
            </a:extLst>
          </p:cNvPr>
          <p:cNvSpPr txBox="1"/>
          <p:nvPr/>
        </p:nvSpPr>
        <p:spPr>
          <a:xfrm>
            <a:off x="1760485" y="7659222"/>
            <a:ext cx="814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http://www.kodex.com/upload/kodex/sheet/20210315/2ETF30_20210228.pdf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01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1FDD-9C64-46DF-8113-16D1C41E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KODEX </a:t>
            </a:r>
            <a:r>
              <a:rPr lang="ko-KR" altLang="en-US" b="1" dirty="0">
                <a:solidFill>
                  <a:schemeClr val="bg1"/>
                </a:solidFill>
              </a:rPr>
              <a:t>운송의 투자종목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23125B-35B7-46EB-8FDB-ED575F07E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7"/>
          <a:stretch/>
        </p:blipFill>
        <p:spPr>
          <a:xfrm>
            <a:off x="838200" y="1825625"/>
            <a:ext cx="630178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D35F3-8672-449C-BEF9-CF8862EC17DA}"/>
              </a:ext>
            </a:extLst>
          </p:cNvPr>
          <p:cNvSpPr txBox="1"/>
          <p:nvPr/>
        </p:nvSpPr>
        <p:spPr>
          <a:xfrm>
            <a:off x="838200" y="7811146"/>
            <a:ext cx="558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http://www.kodex.com/product_view.do?fId=2ETF30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58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EEE54-5750-4A88-A952-1823179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KODEX </a:t>
            </a:r>
            <a:r>
              <a:rPr lang="ko-KR" altLang="en-US" b="1" dirty="0">
                <a:solidFill>
                  <a:schemeClr val="bg1"/>
                </a:solidFill>
              </a:rPr>
              <a:t>운송의 수익률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BDD8-035B-4CAE-8005-ED2D2CFB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273EC-4E88-499C-9499-3514EAA8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1" y="1597700"/>
            <a:ext cx="11519277" cy="2495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9BAB55-72F7-4FC4-9DAE-D5CCBBDB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4186238"/>
            <a:ext cx="11534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6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EEE54-5750-4A88-A952-1823179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KODEX </a:t>
            </a:r>
            <a:r>
              <a:rPr lang="ko-KR" altLang="en-US" b="1" dirty="0">
                <a:solidFill>
                  <a:schemeClr val="bg1"/>
                </a:solidFill>
              </a:rPr>
              <a:t>운송의 위험수준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BDD8-035B-4CAE-8005-ED2D2CFB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8789" cy="4351338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개월의 위험분석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7C2903-6A6E-4431-AC62-2233D9F19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9"/>
          <a:stretch/>
        </p:blipFill>
        <p:spPr>
          <a:xfrm>
            <a:off x="1162989" y="2363780"/>
            <a:ext cx="3465639" cy="1873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62304B-BA8E-49EA-8DB7-6BA8B9AD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89" y="4270371"/>
            <a:ext cx="3465639" cy="1873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6BB667-0CF2-477D-8446-3FE6C1F22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198" y="2363780"/>
            <a:ext cx="3562683" cy="18734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150E0F-1162-46D7-B256-07DBF7D64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198" y="4251587"/>
            <a:ext cx="3574970" cy="188576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D93B5A7-E12B-42DF-86DA-F8A4F31F3F83}"/>
              </a:ext>
            </a:extLst>
          </p:cNvPr>
          <p:cNvSpPr txBox="1">
            <a:spLocks/>
          </p:cNvSpPr>
          <p:nvPr/>
        </p:nvSpPr>
        <p:spPr>
          <a:xfrm>
            <a:off x="6880372" y="1800343"/>
            <a:ext cx="3348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년의 위험분석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23A370C-AC76-443B-A009-5BF519029639}"/>
              </a:ext>
            </a:extLst>
          </p:cNvPr>
          <p:cNvCxnSpPr/>
          <p:nvPr/>
        </p:nvCxnSpPr>
        <p:spPr>
          <a:xfrm>
            <a:off x="5775158" y="1825625"/>
            <a:ext cx="0" cy="4351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3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30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52BDD-A284-4FD6-88F0-BE5BF80B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운송 </a:t>
            </a:r>
            <a:r>
              <a:rPr lang="ko-KR" altLang="en-US" b="1" dirty="0" err="1">
                <a:solidFill>
                  <a:schemeClr val="bg1"/>
                </a:solidFill>
              </a:rPr>
              <a:t>관련주</a:t>
            </a:r>
            <a:r>
              <a:rPr lang="ko-KR" altLang="en-US" b="1" dirty="0">
                <a:solidFill>
                  <a:schemeClr val="bg1"/>
                </a:solidFill>
              </a:rPr>
              <a:t> 주가 흐름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7488E7-E0FB-4607-85EF-EBEEBF8E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85" y="1943464"/>
            <a:ext cx="5839369" cy="38929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BFE748-8D9F-4584-81F4-FC93F746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85" y="1943464"/>
            <a:ext cx="5822802" cy="38929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32C329-B5B0-4CF5-9717-21ED8A25E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85" y="1943462"/>
            <a:ext cx="5875398" cy="3880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143DEF-F526-47CE-87B2-4B3DA8716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85" y="1943462"/>
            <a:ext cx="5831084" cy="39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산업분석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076"/>
            <a:ext cx="10515600" cy="366852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정부정책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운임지수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WTO </a:t>
            </a:r>
            <a:r>
              <a:rPr lang="ko-KR" altLang="en-US" dirty="0">
                <a:solidFill>
                  <a:schemeClr val="bg1"/>
                </a:solidFill>
              </a:rPr>
              <a:t>분석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최근 동향</a:t>
            </a:r>
          </a:p>
        </p:txBody>
      </p:sp>
    </p:spTree>
    <p:extLst>
      <p:ext uri="{BB962C8B-B14F-4D97-AF65-F5344CB8AC3E}">
        <p14:creationId xmlns:p14="http://schemas.microsoft.com/office/powerpoint/2010/main" val="274665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정부정책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해운재건 </a:t>
            </a:r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>
                <a:solidFill>
                  <a:schemeClr val="bg1"/>
                </a:solidFill>
              </a:rPr>
              <a:t>개년 계획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076"/>
            <a:ext cx="10515600" cy="366852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해운재건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개년 계획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2017</a:t>
            </a:r>
            <a:r>
              <a:rPr lang="ko-KR" altLang="en-US" dirty="0">
                <a:solidFill>
                  <a:schemeClr val="bg1"/>
                </a:solidFill>
              </a:rPr>
              <a:t>년 한진해운 파산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파산 이후 </a:t>
            </a:r>
            <a:r>
              <a:rPr lang="ko-KR" altLang="en-US" dirty="0" err="1">
                <a:solidFill>
                  <a:schemeClr val="bg1"/>
                </a:solidFill>
              </a:rPr>
              <a:t>선복량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40</a:t>
            </a:r>
            <a:r>
              <a:rPr lang="ko-KR" altLang="en-US" dirty="0">
                <a:solidFill>
                  <a:schemeClr val="bg1"/>
                </a:solidFill>
              </a:rPr>
              <a:t>만 </a:t>
            </a:r>
            <a:r>
              <a:rPr lang="en-US" altLang="ko-KR" dirty="0">
                <a:solidFill>
                  <a:schemeClr val="bg1"/>
                </a:solidFill>
              </a:rPr>
              <a:t>TEU</a:t>
            </a:r>
            <a:r>
              <a:rPr lang="ko-KR" altLang="en-US" dirty="0">
                <a:solidFill>
                  <a:schemeClr val="bg1"/>
                </a:solidFill>
              </a:rPr>
              <a:t>로 급감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2021</a:t>
            </a:r>
            <a:r>
              <a:rPr lang="ko-KR" altLang="en-US" dirty="0">
                <a:solidFill>
                  <a:schemeClr val="bg1"/>
                </a:solidFill>
              </a:rPr>
              <a:t>년까지 </a:t>
            </a:r>
            <a:r>
              <a:rPr lang="en-US" altLang="ko-KR" dirty="0">
                <a:solidFill>
                  <a:schemeClr val="bg1"/>
                </a:solidFill>
              </a:rPr>
              <a:t>105</a:t>
            </a:r>
            <a:r>
              <a:rPr lang="ko-KR" altLang="en-US" dirty="0">
                <a:solidFill>
                  <a:schemeClr val="bg1"/>
                </a:solidFill>
              </a:rPr>
              <a:t>만 </a:t>
            </a:r>
            <a:r>
              <a:rPr lang="en-US" altLang="ko-KR" dirty="0">
                <a:solidFill>
                  <a:schemeClr val="bg1"/>
                </a:solidFill>
              </a:rPr>
              <a:t>TEU 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2020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년 연장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해운 매출 </a:t>
            </a:r>
            <a:r>
              <a:rPr lang="en-US" altLang="ko-KR" dirty="0">
                <a:solidFill>
                  <a:schemeClr val="bg1"/>
                </a:solidFill>
              </a:rPr>
              <a:t>51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선복량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120</a:t>
            </a:r>
            <a:r>
              <a:rPr lang="ko-KR" altLang="en-US" dirty="0">
                <a:solidFill>
                  <a:schemeClr val="bg1"/>
                </a:solidFill>
              </a:rPr>
              <a:t>만 </a:t>
            </a:r>
            <a:r>
              <a:rPr lang="en-US" altLang="ko-KR" dirty="0">
                <a:solidFill>
                  <a:schemeClr val="bg1"/>
                </a:solidFill>
              </a:rPr>
              <a:t>TEU 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607B-1166-43EE-95DF-61D5237DD13F}"/>
              </a:ext>
            </a:extLst>
          </p:cNvPr>
          <p:cNvSpPr txBox="1"/>
          <p:nvPr/>
        </p:nvSpPr>
        <p:spPr>
          <a:xfrm>
            <a:off x="838200" y="7555832"/>
            <a:ext cx="5720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https://www.etoday.co.kr/news/view/1989428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https://www.fnnews.com/news/202008121814574360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6C4A8E-D7A7-4149-8EFF-995D7DFE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285" y="2119183"/>
            <a:ext cx="3734446" cy="31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A552-F41E-4C5B-803D-8E784CF7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정부정책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제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차 신항만건설 기본계획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7E43-1068-4A35-B6E8-30B5569E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076"/>
            <a:ext cx="6628002" cy="366852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제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차 신항만건설기본계획</a:t>
            </a:r>
            <a:r>
              <a:rPr lang="en-US" altLang="ko-KR" dirty="0">
                <a:solidFill>
                  <a:schemeClr val="bg1"/>
                </a:solidFill>
              </a:rPr>
              <a:t>(2019~2040):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전국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개 신항만에 대해서 총 </a:t>
            </a:r>
            <a:r>
              <a:rPr lang="en-US" altLang="ko-KR" dirty="0">
                <a:solidFill>
                  <a:schemeClr val="bg1"/>
                </a:solidFill>
              </a:rPr>
              <a:t>41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r>
              <a:rPr lang="en-US" altLang="ko-KR" dirty="0">
                <a:solidFill>
                  <a:schemeClr val="bg1"/>
                </a:solidFill>
              </a:rPr>
              <a:t>8,533</a:t>
            </a:r>
            <a:r>
              <a:rPr lang="ko-KR" altLang="en-US" dirty="0">
                <a:solidFill>
                  <a:schemeClr val="bg1"/>
                </a:solidFill>
              </a:rPr>
              <a:t>억을 투자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연간 </a:t>
            </a:r>
            <a:r>
              <a:rPr lang="en-US" altLang="ko-KR" dirty="0">
                <a:solidFill>
                  <a:schemeClr val="bg1"/>
                </a:solidFill>
              </a:rPr>
              <a:t>18.5</a:t>
            </a:r>
            <a:r>
              <a:rPr lang="ko-KR" altLang="en-US" dirty="0">
                <a:solidFill>
                  <a:schemeClr val="bg1"/>
                </a:solidFill>
              </a:rPr>
              <a:t>톤</a:t>
            </a:r>
            <a:r>
              <a:rPr lang="en-US" altLang="ko-KR" dirty="0">
                <a:solidFill>
                  <a:schemeClr val="bg1"/>
                </a:solidFill>
              </a:rPr>
              <a:t>, 4,873</a:t>
            </a:r>
            <a:r>
              <a:rPr lang="ko-KR" altLang="en-US" dirty="0">
                <a:solidFill>
                  <a:schemeClr val="bg1"/>
                </a:solidFill>
              </a:rPr>
              <a:t>만 </a:t>
            </a:r>
            <a:r>
              <a:rPr lang="en-US" altLang="ko-KR" dirty="0">
                <a:solidFill>
                  <a:schemeClr val="bg1"/>
                </a:solidFill>
              </a:rPr>
              <a:t>TEU</a:t>
            </a:r>
            <a:r>
              <a:rPr lang="ko-KR" altLang="en-US" dirty="0">
                <a:solidFill>
                  <a:schemeClr val="bg1"/>
                </a:solidFill>
              </a:rPr>
              <a:t>를 처리할 수 있는 하역능력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7607B-1166-43EE-95DF-61D5237DD13F}"/>
              </a:ext>
            </a:extLst>
          </p:cNvPr>
          <p:cNvSpPr txBox="1"/>
          <p:nvPr/>
        </p:nvSpPr>
        <p:spPr>
          <a:xfrm>
            <a:off x="838200" y="7555832"/>
            <a:ext cx="830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https://www.mof.go.kr/iframe/article/view.do?articleKey=26938&amp;boardKey=10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A61A5-BE7A-4382-AF64-A9BC0A0E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107" y="2063578"/>
            <a:ext cx="2516182" cy="37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1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7B9A-1CDA-45A3-B6A3-3A1FBAC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운임지수</a:t>
            </a:r>
            <a:r>
              <a:rPr lang="en-US" altLang="ko-KR" b="1" dirty="0">
                <a:solidFill>
                  <a:schemeClr val="bg1"/>
                </a:solidFill>
              </a:rPr>
              <a:t>(BDI)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18838-7C3C-4C84-9FAB-5BE11C9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1130" cy="226092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BDI </a:t>
            </a:r>
            <a:r>
              <a:rPr lang="ko-KR" altLang="en-US" dirty="0">
                <a:solidFill>
                  <a:schemeClr val="bg1"/>
                </a:solidFill>
              </a:rPr>
              <a:t>지수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Nanum Gothic"/>
              </a:rPr>
              <a:t>발틱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 운임지수는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Nanum Gothic"/>
              </a:rPr>
              <a:t>발틱해운거래소에서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 사용됨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 Gothic"/>
              </a:rPr>
              <a:t>.</a:t>
            </a:r>
          </a:p>
          <a:p>
            <a:r>
              <a:rPr lang="ko-KR" altLang="en-US" b="0" i="0" dirty="0" err="1">
                <a:solidFill>
                  <a:schemeClr val="bg1"/>
                </a:solidFill>
                <a:effectLst/>
                <a:latin typeface="Nanum Gothic"/>
              </a:rPr>
              <a:t>건화물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 Gothic"/>
              </a:rPr>
              <a:t>(dry cargo)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의 운임지수로 사용이 되어온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 Gothic"/>
              </a:rPr>
              <a:t>BFI(Baltic Freight Index)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를 대체한 종합운임지수</a:t>
            </a:r>
            <a:endParaRPr lang="en-US" altLang="ko-KR" b="0" i="0" dirty="0">
              <a:solidFill>
                <a:schemeClr val="bg1"/>
              </a:solidFill>
              <a:effectLst/>
              <a:latin typeface="Nanum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85E80C-8256-42EA-A509-7C410F4D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908992"/>
            <a:ext cx="9286875" cy="292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03255C-511C-4457-9BB3-DE6E47438851}"/>
              </a:ext>
            </a:extLst>
          </p:cNvPr>
          <p:cNvSpPr txBox="1"/>
          <p:nvPr/>
        </p:nvSpPr>
        <p:spPr>
          <a:xfrm>
            <a:off x="1022888" y="7485681"/>
            <a:ext cx="469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https://www.kcla.kr/web/inc/html/4-1_3.asp</a:t>
            </a:r>
            <a:endParaRPr lang="en-US" altLang="ko-KR" dirty="0"/>
          </a:p>
          <a:p>
            <a:r>
              <a:rPr lang="ko-KR" altLang="en-US" dirty="0"/>
              <a:t>중국 경기회복에 따른 원자재 물동량 상승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1148D-5E71-4642-8E25-928ADA783CCE}"/>
              </a:ext>
            </a:extLst>
          </p:cNvPr>
          <p:cNvSpPr txBox="1"/>
          <p:nvPr/>
        </p:nvSpPr>
        <p:spPr>
          <a:xfrm>
            <a:off x="5641383" y="351811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E413712-F69C-4231-AF00-39D4EBB8B189}"/>
              </a:ext>
            </a:extLst>
          </p:cNvPr>
          <p:cNvSpPr txBox="1">
            <a:spLocks/>
          </p:cNvSpPr>
          <p:nvPr/>
        </p:nvSpPr>
        <p:spPr>
          <a:xfrm>
            <a:off x="8001405" y="1825625"/>
            <a:ext cx="3580108" cy="325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BDI </a:t>
            </a:r>
            <a:r>
              <a:rPr lang="ko-KR" altLang="en-US" dirty="0">
                <a:solidFill>
                  <a:schemeClr val="bg1"/>
                </a:solidFill>
              </a:rPr>
              <a:t>상승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원자재 물동량 증가를 나타냄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세계 교역량 증가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해운 상승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894A52-798E-49EC-AE40-7EEF9E1FA17C}"/>
              </a:ext>
            </a:extLst>
          </p:cNvPr>
          <p:cNvCxnSpPr/>
          <p:nvPr/>
        </p:nvCxnSpPr>
        <p:spPr>
          <a:xfrm>
            <a:off x="7625166" y="1794629"/>
            <a:ext cx="0" cy="1816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4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7B9A-1CDA-45A3-B6A3-3A1FBAC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운임지수</a:t>
            </a:r>
            <a:r>
              <a:rPr lang="en-US" altLang="ko-KR" b="1" dirty="0">
                <a:solidFill>
                  <a:schemeClr val="bg1"/>
                </a:solidFill>
              </a:rPr>
              <a:t>(SCFI)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18838-7C3C-4C84-9FAB-5BE11C9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63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SCFI </a:t>
            </a:r>
            <a:r>
              <a:rPr lang="ko-KR" altLang="en-US" dirty="0">
                <a:solidFill>
                  <a:schemeClr val="bg1"/>
                </a:solidFill>
              </a:rPr>
              <a:t>지수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상하이컨테이너 운임지수는 상하이거래소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 Gothic"/>
              </a:rPr>
              <a:t>(Shanghai Shipping Exchange: SSE)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에서 사용</a:t>
            </a:r>
            <a:endParaRPr lang="en-US" altLang="ko-KR" b="0" i="0" dirty="0">
              <a:solidFill>
                <a:schemeClr val="bg1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상하이 수출컨테이너 운송시장의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 Gothic"/>
              </a:rPr>
              <a:t>15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개 항로의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Nanum Gothic"/>
              </a:rPr>
              <a:t>스팟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 Gothic"/>
              </a:rPr>
              <a:t>(spot)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 Gothic"/>
              </a:rPr>
              <a:t>운임을 반영한 운임지수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2D7841-E788-4D24-91C6-5892BCBC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3764258"/>
            <a:ext cx="9305925" cy="2981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03255C-511C-4457-9BB3-DE6E47438851}"/>
              </a:ext>
            </a:extLst>
          </p:cNvPr>
          <p:cNvSpPr txBox="1"/>
          <p:nvPr/>
        </p:nvSpPr>
        <p:spPr>
          <a:xfrm>
            <a:off x="1022888" y="7485681"/>
            <a:ext cx="469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https://www.kcla.kr/web/inc/html/4-1_3.asp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2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17B9A-1CDA-45A3-B6A3-3A1FBAC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운임지수</a:t>
            </a:r>
            <a:r>
              <a:rPr lang="en-US" altLang="ko-KR" b="1" dirty="0">
                <a:solidFill>
                  <a:schemeClr val="bg1"/>
                </a:solidFill>
              </a:rPr>
              <a:t>(KDCI)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18838-7C3C-4C84-9FAB-5BE11C9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863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KDCI </a:t>
            </a:r>
            <a:r>
              <a:rPr lang="ko-KR" altLang="en-US" dirty="0">
                <a:solidFill>
                  <a:schemeClr val="bg1"/>
                </a:solidFill>
              </a:rPr>
              <a:t>지수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Nanum Gothic"/>
              </a:rPr>
              <a:t>KOBC </a:t>
            </a:r>
            <a:r>
              <a:rPr lang="ko-KR" altLang="en-US" dirty="0">
                <a:solidFill>
                  <a:schemeClr val="bg1"/>
                </a:solidFill>
                <a:latin typeface="Nanum Gothic"/>
              </a:rPr>
              <a:t>건화물선 종합지수는 한국해양진흥공사</a:t>
            </a:r>
            <a:r>
              <a:rPr lang="en-US" altLang="ko-KR" dirty="0">
                <a:solidFill>
                  <a:schemeClr val="bg1"/>
                </a:solidFill>
                <a:latin typeface="Nanum Gothic"/>
              </a:rPr>
              <a:t> (KOBC) </a:t>
            </a:r>
            <a:r>
              <a:rPr lang="ko-KR" altLang="en-US" dirty="0">
                <a:solidFill>
                  <a:schemeClr val="bg1"/>
                </a:solidFill>
                <a:latin typeface="Nanum Gothic"/>
              </a:rPr>
              <a:t>에서 사용</a:t>
            </a:r>
            <a:endParaRPr lang="en-US" altLang="ko-KR" b="0" i="0" dirty="0">
              <a:solidFill>
                <a:schemeClr val="bg1"/>
              </a:solidFill>
              <a:effectLst/>
              <a:latin typeface="Nanum Gothic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anum Gothic"/>
              </a:rPr>
              <a:t>한국형 </a:t>
            </a:r>
            <a:r>
              <a:rPr lang="ko-KR" altLang="en-US" dirty="0" err="1">
                <a:solidFill>
                  <a:schemeClr val="bg1"/>
                </a:solidFill>
                <a:latin typeface="Nanum Gothic"/>
              </a:rPr>
              <a:t>벌크운임지수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3255C-511C-4457-9BB3-DE6E47438851}"/>
              </a:ext>
            </a:extLst>
          </p:cNvPr>
          <p:cNvSpPr txBox="1"/>
          <p:nvPr/>
        </p:nvSpPr>
        <p:spPr>
          <a:xfrm>
            <a:off x="1022888" y="7485681"/>
            <a:ext cx="66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https://www.meic.kr/MARKET/DRYBULK/FREIGHT/freight_index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DEF4FE-D73D-4CEF-9214-6B7A340F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51" y="3764258"/>
            <a:ext cx="10220500" cy="2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7A83F-1B9C-4F07-9C49-909DAADF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WTO </a:t>
            </a:r>
            <a:r>
              <a:rPr lang="ko-KR" altLang="en-US" b="1" dirty="0">
                <a:solidFill>
                  <a:schemeClr val="bg1"/>
                </a:solidFill>
              </a:rPr>
              <a:t>무역시장 분석</a:t>
            </a:r>
            <a:r>
              <a:rPr lang="en-US" altLang="ko-KR" b="1" dirty="0">
                <a:solidFill>
                  <a:schemeClr val="bg1"/>
                </a:solidFill>
              </a:rPr>
              <a:t>(21.03.11)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D13FF-9BCB-493E-BB4D-F6CFE438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서비스 무역 바로미터가 최근 </a:t>
            </a:r>
            <a:r>
              <a:rPr lang="en-US" altLang="ko-KR" dirty="0">
                <a:solidFill>
                  <a:schemeClr val="bg1"/>
                </a:solidFill>
              </a:rPr>
              <a:t>104.7</a:t>
            </a:r>
            <a:r>
              <a:rPr lang="ko-KR" altLang="en-US" dirty="0">
                <a:solidFill>
                  <a:schemeClr val="bg1"/>
                </a:solidFill>
              </a:rPr>
              <a:t>로 상승함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(100</a:t>
            </a:r>
            <a:r>
              <a:rPr lang="ko-KR" altLang="en-US" dirty="0">
                <a:solidFill>
                  <a:schemeClr val="bg1"/>
                </a:solidFill>
              </a:rPr>
              <a:t>보다 크면 추세 이상의 성장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코로나</a:t>
            </a:r>
            <a:r>
              <a:rPr lang="en-US" altLang="ko-KR" dirty="0">
                <a:solidFill>
                  <a:schemeClr val="bg1"/>
                </a:solidFill>
              </a:rPr>
              <a:t>19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2020.03</a:t>
            </a:r>
            <a:r>
              <a:rPr lang="ko-KR" altLang="en-US" dirty="0">
                <a:solidFill>
                  <a:schemeClr val="bg1"/>
                </a:solidFill>
              </a:rPr>
              <a:t>에 최저점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이후 반등으로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분기에 소폭 상승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분기에 가속화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코로나 </a:t>
            </a:r>
            <a:r>
              <a:rPr lang="en-US" altLang="ko-KR" dirty="0">
                <a:solidFill>
                  <a:schemeClr val="bg1"/>
                </a:solidFill>
              </a:rPr>
              <a:t>19 2</a:t>
            </a:r>
            <a:r>
              <a:rPr lang="ko-KR" altLang="en-US" dirty="0">
                <a:solidFill>
                  <a:schemeClr val="bg1"/>
                </a:solidFill>
              </a:rPr>
              <a:t>차 감염으로 인해 주춤한 상태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특히 </a:t>
            </a:r>
            <a:r>
              <a:rPr lang="en-US" altLang="ko-KR" dirty="0">
                <a:solidFill>
                  <a:schemeClr val="bg1"/>
                </a:solidFill>
              </a:rPr>
              <a:t>container shipping 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104.3</a:t>
            </a:r>
            <a:r>
              <a:rPr lang="ko-KR" altLang="en-US" dirty="0">
                <a:solidFill>
                  <a:schemeClr val="bg1"/>
                </a:solidFill>
              </a:rPr>
              <a:t>으로 상승세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AE11E3-E1FE-4BDC-AA64-9FFC6D5D1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1" t="4227" r="4562"/>
          <a:stretch/>
        </p:blipFill>
        <p:spPr>
          <a:xfrm>
            <a:off x="8888956" y="3552987"/>
            <a:ext cx="2940501" cy="1776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57A7F-D35B-4788-B195-14825BBAA199}"/>
              </a:ext>
            </a:extLst>
          </p:cNvPr>
          <p:cNvSpPr txBox="1"/>
          <p:nvPr/>
        </p:nvSpPr>
        <p:spPr>
          <a:xfrm>
            <a:off x="1355271" y="7625443"/>
            <a:ext cx="728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https://www.wto.org/english/news_e/news21_e/wtoi_11mar21_e.htm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75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989</Words>
  <Application>Microsoft Office PowerPoint</Application>
  <PresentationFormat>와이드스크린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Nanum Gothic</vt:lpstr>
      <vt:lpstr>맑은 고딕</vt:lpstr>
      <vt:lpstr>Arial</vt:lpstr>
      <vt:lpstr>Office 테마</vt:lpstr>
      <vt:lpstr>운송산업</vt:lpstr>
      <vt:lpstr>운송 관련주 주가 흐름</vt:lpstr>
      <vt:lpstr>산업분석</vt:lpstr>
      <vt:lpstr>정부정책(해운재건 5개년 계획)</vt:lpstr>
      <vt:lpstr>정부정책(제2차 신항만건설 기본계획)</vt:lpstr>
      <vt:lpstr>운임지수(BDI)</vt:lpstr>
      <vt:lpstr>운임지수(SCFI)</vt:lpstr>
      <vt:lpstr>운임지수(KDCI)</vt:lpstr>
      <vt:lpstr>WTO 무역시장 분석(21.03.11)</vt:lpstr>
      <vt:lpstr>최근 동향(항공) </vt:lpstr>
      <vt:lpstr>최근 동향(항공) </vt:lpstr>
      <vt:lpstr>최근 동향(해운) </vt:lpstr>
      <vt:lpstr>최근 동향(해운) </vt:lpstr>
      <vt:lpstr>주요 뉴스</vt:lpstr>
      <vt:lpstr>KODEX 운송</vt:lpstr>
      <vt:lpstr>KODEX 운송의 투자종목</vt:lpstr>
      <vt:lpstr>KODEX 운송의 수익률</vt:lpstr>
      <vt:lpstr>KODEX 운송의 위험수준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KODEX 운송</dc:title>
  <dc:creator>나종진</dc:creator>
  <cp:lastModifiedBy>나종진</cp:lastModifiedBy>
  <cp:revision>10</cp:revision>
  <dcterms:created xsi:type="dcterms:W3CDTF">2021-03-15T14:29:03Z</dcterms:created>
  <dcterms:modified xsi:type="dcterms:W3CDTF">2021-03-18T14:02:41Z</dcterms:modified>
</cp:coreProperties>
</file>