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385" r:id="rId2"/>
    <p:sldId id="405" r:id="rId3"/>
    <p:sldId id="333" r:id="rId4"/>
    <p:sldId id="340" r:id="rId5"/>
    <p:sldId id="366" r:id="rId6"/>
    <p:sldId id="394" r:id="rId7"/>
    <p:sldId id="438" r:id="rId8"/>
    <p:sldId id="436" r:id="rId9"/>
    <p:sldId id="437" r:id="rId10"/>
    <p:sldId id="439" r:id="rId11"/>
    <p:sldId id="440" r:id="rId12"/>
    <p:sldId id="441" r:id="rId13"/>
    <p:sldId id="457" r:id="rId14"/>
    <p:sldId id="442" r:id="rId15"/>
    <p:sldId id="444" r:id="rId16"/>
    <p:sldId id="460" r:id="rId17"/>
    <p:sldId id="446" r:id="rId18"/>
    <p:sldId id="465" r:id="rId19"/>
    <p:sldId id="461" r:id="rId20"/>
    <p:sldId id="462" r:id="rId21"/>
    <p:sldId id="463" r:id="rId22"/>
    <p:sldId id="464" r:id="rId23"/>
    <p:sldId id="447" r:id="rId24"/>
    <p:sldId id="467" r:id="rId25"/>
    <p:sldId id="469" r:id="rId26"/>
    <p:sldId id="471" r:id="rId27"/>
    <p:sldId id="473" r:id="rId28"/>
    <p:sldId id="451" r:id="rId29"/>
    <p:sldId id="452" r:id="rId30"/>
    <p:sldId id="475" r:id="rId31"/>
    <p:sldId id="476" r:id="rId32"/>
    <p:sldId id="477" r:id="rId33"/>
    <p:sldId id="474" r:id="rId34"/>
    <p:sldId id="479" r:id="rId35"/>
    <p:sldId id="480" r:id="rId36"/>
    <p:sldId id="455" r:id="rId3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8F1"/>
    <a:srgbClr val="FFFFFF"/>
    <a:srgbClr val="00486C"/>
    <a:srgbClr val="004D74"/>
    <a:srgbClr val="00517A"/>
    <a:srgbClr val="003D5C"/>
    <a:srgbClr val="005986"/>
    <a:srgbClr val="006DA4"/>
    <a:srgbClr val="0092C3"/>
    <a:srgbClr val="00A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7" autoAdjust="0"/>
    <p:restoredTop sz="91749" autoAdjust="0"/>
  </p:normalViewPr>
  <p:slideViewPr>
    <p:cSldViewPr snapToGrid="0" showGuides="1">
      <p:cViewPr varScale="1">
        <p:scale>
          <a:sx n="53" d="100"/>
          <a:sy n="53" d="100"/>
        </p:scale>
        <p:origin x="9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36256"/>
    </p:cViewPr>
  </p:sorterViewPr>
  <p:notesViewPr>
    <p:cSldViewPr snapToGrid="0" showGuides="1">
      <p:cViewPr varScale="1">
        <p:scale>
          <a:sx n="108" d="100"/>
          <a:sy n="108" d="100"/>
        </p:scale>
        <p:origin x="327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시장수익률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D5-4DA4-9FBD-0FF6D5E589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D5-4DA4-9FBD-0FF6D5E589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D5-4DA4-9FBD-0FF6D5E5893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D5-4DA4-9FBD-0FF6D5E5893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D5-4DA4-9FBD-0FF6D5E58938}"/>
              </c:ext>
            </c:extLst>
          </c:dPt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65.83</c:v>
                </c:pt>
                <c:pt idx="1">
                  <c:v>50</c:v>
                </c:pt>
                <c:pt idx="2">
                  <c:v>155</c:v>
                </c:pt>
                <c:pt idx="3">
                  <c:v>81</c:v>
                </c:pt>
                <c:pt idx="4">
                  <c:v>59</c:v>
                </c:pt>
                <c:pt idx="5">
                  <c:v>46</c:v>
                </c:pt>
                <c:pt idx="6">
                  <c:v>-49.78</c:v>
                </c:pt>
                <c:pt idx="7">
                  <c:v>150</c:v>
                </c:pt>
                <c:pt idx="8">
                  <c:v>104.8</c:v>
                </c:pt>
                <c:pt idx="9">
                  <c:v>25.35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D5-4DA4-9FBD-0FF6D5E58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GDCROSS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36</c:v>
                </c:pt>
                <c:pt idx="1">
                  <c:v>46</c:v>
                </c:pt>
                <c:pt idx="2">
                  <c:v>3.4</c:v>
                </c:pt>
                <c:pt idx="3">
                  <c:v>46</c:v>
                </c:pt>
                <c:pt idx="4">
                  <c:v>13.7</c:v>
                </c:pt>
                <c:pt idx="5">
                  <c:v>-140.03</c:v>
                </c:pt>
                <c:pt idx="6">
                  <c:v>-142.80000000000001</c:v>
                </c:pt>
                <c:pt idx="7">
                  <c:v>-135.54</c:v>
                </c:pt>
                <c:pt idx="8">
                  <c:v>40.75</c:v>
                </c:pt>
                <c:pt idx="9">
                  <c:v>-26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2D5-4DA4-9FBD-0FF6D5E58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26"/>
        <c:axId val="390421736"/>
        <c:axId val="390422520"/>
      </c:barChart>
      <c:catAx>
        <c:axId val="39042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ko-KR"/>
          </a:p>
        </c:txPr>
        <c:crossAx val="390422520"/>
        <c:crosses val="autoZero"/>
        <c:auto val="1"/>
        <c:lblAlgn val="ctr"/>
        <c:lblOffset val="100"/>
        <c:noMultiLvlLbl val="0"/>
      </c:catAx>
      <c:valAx>
        <c:axId val="3904225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ko-KR"/>
          </a:p>
        </c:txPr>
        <c:crossAx val="39042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86469626079346"/>
          <c:y val="0.94578080161477041"/>
          <c:w val="0.19427060747841302"/>
          <c:h val="5.421919838522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시장수익률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D5-4DA4-9FBD-0FF6D5E589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D5-4DA4-9FBD-0FF6D5E589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D5-4DA4-9FBD-0FF6D5E5893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D5-4DA4-9FBD-0FF6D5E5893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D5-4DA4-9FBD-0FF6D5E58938}"/>
              </c:ext>
            </c:extLst>
          </c:dPt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65.83</c:v>
                </c:pt>
                <c:pt idx="1">
                  <c:v>50</c:v>
                </c:pt>
                <c:pt idx="2">
                  <c:v>155</c:v>
                </c:pt>
                <c:pt idx="3">
                  <c:v>81</c:v>
                </c:pt>
                <c:pt idx="4">
                  <c:v>59</c:v>
                </c:pt>
                <c:pt idx="5">
                  <c:v>46</c:v>
                </c:pt>
                <c:pt idx="6">
                  <c:v>-49.78</c:v>
                </c:pt>
                <c:pt idx="7">
                  <c:v>150</c:v>
                </c:pt>
                <c:pt idx="8">
                  <c:v>104.8</c:v>
                </c:pt>
                <c:pt idx="9">
                  <c:v>25.35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D5-4DA4-9FBD-0FF6D5E58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MACD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47.5</c:v>
                </c:pt>
                <c:pt idx="1">
                  <c:v>17.87</c:v>
                </c:pt>
                <c:pt idx="2">
                  <c:v>56</c:v>
                </c:pt>
                <c:pt idx="3">
                  <c:v>45</c:v>
                </c:pt>
                <c:pt idx="4">
                  <c:v>19.86</c:v>
                </c:pt>
                <c:pt idx="5">
                  <c:v>-144.71</c:v>
                </c:pt>
                <c:pt idx="6">
                  <c:v>-200</c:v>
                </c:pt>
                <c:pt idx="7">
                  <c:v>-149</c:v>
                </c:pt>
                <c:pt idx="8">
                  <c:v>101.95</c:v>
                </c:pt>
                <c:pt idx="9">
                  <c:v>-88.94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2D5-4DA4-9FBD-0FF6D5E58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26"/>
        <c:axId val="390421736"/>
        <c:axId val="390422520"/>
      </c:barChart>
      <c:catAx>
        <c:axId val="39042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ko-KR"/>
          </a:p>
        </c:txPr>
        <c:crossAx val="390422520"/>
        <c:crosses val="autoZero"/>
        <c:auto val="1"/>
        <c:lblAlgn val="ctr"/>
        <c:lblOffset val="100"/>
        <c:noMultiLvlLbl val="0"/>
      </c:catAx>
      <c:valAx>
        <c:axId val="3904225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ko-KR"/>
          </a:p>
        </c:txPr>
        <c:crossAx val="39042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86469626079346"/>
          <c:y val="0.94578080161477041"/>
          <c:w val="0.19427060747841302"/>
          <c:h val="5.421919838522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시장수익률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D5-4DA4-9FBD-0FF6D5E589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D5-4DA4-9FBD-0FF6D5E589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D5-4DA4-9FBD-0FF6D5E5893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D5-4DA4-9FBD-0FF6D5E5893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D5-4DA4-9FBD-0FF6D5E58938}"/>
              </c:ext>
            </c:extLst>
          </c:dPt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65.83</c:v>
                </c:pt>
                <c:pt idx="1">
                  <c:v>50</c:v>
                </c:pt>
                <c:pt idx="2">
                  <c:v>155</c:v>
                </c:pt>
                <c:pt idx="3">
                  <c:v>81</c:v>
                </c:pt>
                <c:pt idx="4">
                  <c:v>59</c:v>
                </c:pt>
                <c:pt idx="5">
                  <c:v>46</c:v>
                </c:pt>
                <c:pt idx="6">
                  <c:v>-49.78</c:v>
                </c:pt>
                <c:pt idx="7">
                  <c:v>150</c:v>
                </c:pt>
                <c:pt idx="8">
                  <c:v>104.8</c:v>
                </c:pt>
                <c:pt idx="9">
                  <c:v>25.35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D5-4DA4-9FBD-0FF6D5E58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Bollinger Band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-139.57</c:v>
                </c:pt>
                <c:pt idx="1">
                  <c:v>-109</c:v>
                </c:pt>
                <c:pt idx="2">
                  <c:v>16.84</c:v>
                </c:pt>
                <c:pt idx="3">
                  <c:v>-155.97</c:v>
                </c:pt>
                <c:pt idx="4">
                  <c:v>-161.6</c:v>
                </c:pt>
                <c:pt idx="5">
                  <c:v>15.6</c:v>
                </c:pt>
                <c:pt idx="6">
                  <c:v>8.44</c:v>
                </c:pt>
                <c:pt idx="7">
                  <c:v>-223.73</c:v>
                </c:pt>
                <c:pt idx="8">
                  <c:v>-185.88</c:v>
                </c:pt>
                <c:pt idx="9">
                  <c:v>-130.18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2D5-4DA4-9FBD-0FF6D5E58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26"/>
        <c:axId val="390421736"/>
        <c:axId val="390422520"/>
      </c:barChart>
      <c:catAx>
        <c:axId val="39042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ko-KR"/>
          </a:p>
        </c:txPr>
        <c:crossAx val="390422520"/>
        <c:crosses val="autoZero"/>
        <c:auto val="1"/>
        <c:lblAlgn val="ctr"/>
        <c:lblOffset val="100"/>
        <c:noMultiLvlLbl val="0"/>
      </c:catAx>
      <c:valAx>
        <c:axId val="3904225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ko-KR"/>
          </a:p>
        </c:txPr>
        <c:crossAx val="39042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86469626079346"/>
          <c:y val="0.94578080161477041"/>
          <c:w val="0.19427060747841302"/>
          <c:h val="5.421919838522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시장수익률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D5-4DA4-9FBD-0FF6D5E589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D5-4DA4-9FBD-0FF6D5E589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D5-4DA4-9FBD-0FF6D5E5893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D5-4DA4-9FBD-0FF6D5E5893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D5-4DA4-9FBD-0FF6D5E58938}"/>
              </c:ext>
            </c:extLst>
          </c:dPt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65.83</c:v>
                </c:pt>
                <c:pt idx="1">
                  <c:v>50</c:v>
                </c:pt>
                <c:pt idx="2">
                  <c:v>155</c:v>
                </c:pt>
                <c:pt idx="3">
                  <c:v>81</c:v>
                </c:pt>
                <c:pt idx="4">
                  <c:v>59</c:v>
                </c:pt>
                <c:pt idx="5">
                  <c:v>46</c:v>
                </c:pt>
                <c:pt idx="6">
                  <c:v>-49.78</c:v>
                </c:pt>
                <c:pt idx="7">
                  <c:v>150</c:v>
                </c:pt>
                <c:pt idx="8">
                  <c:v>104.8</c:v>
                </c:pt>
                <c:pt idx="9">
                  <c:v>25.35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D5-4DA4-9FBD-0FF6D5E58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스토캐스틱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-147</c:v>
                </c:pt>
                <c:pt idx="1">
                  <c:v>-140</c:v>
                </c:pt>
                <c:pt idx="2">
                  <c:v>119.91</c:v>
                </c:pt>
                <c:pt idx="3">
                  <c:v>-139.5</c:v>
                </c:pt>
                <c:pt idx="4">
                  <c:v>-170</c:v>
                </c:pt>
                <c:pt idx="5">
                  <c:v>47</c:v>
                </c:pt>
                <c:pt idx="6">
                  <c:v>-142</c:v>
                </c:pt>
                <c:pt idx="7">
                  <c:v>-127</c:v>
                </c:pt>
                <c:pt idx="8">
                  <c:v>-140</c:v>
                </c:pt>
                <c:pt idx="9">
                  <c:v>-66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2D5-4DA4-9FBD-0FF6D5E58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26"/>
        <c:axId val="390421736"/>
        <c:axId val="390422520"/>
      </c:barChart>
      <c:catAx>
        <c:axId val="39042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ko-KR"/>
          </a:p>
        </c:txPr>
        <c:crossAx val="390422520"/>
        <c:crosses val="autoZero"/>
        <c:auto val="1"/>
        <c:lblAlgn val="ctr"/>
        <c:lblOffset val="100"/>
        <c:noMultiLvlLbl val="0"/>
      </c:catAx>
      <c:valAx>
        <c:axId val="3904225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ko-KR"/>
          </a:p>
        </c:txPr>
        <c:crossAx val="39042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86469626079346"/>
          <c:y val="0.94578080161477041"/>
          <c:w val="0.19427060747841302"/>
          <c:h val="5.421919838522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시장수익률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D5-4DA4-9FBD-0FF6D5E5893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D5-4DA4-9FBD-0FF6D5E5893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D5-4DA4-9FBD-0FF6D5E5893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D5-4DA4-9FBD-0FF6D5E5893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D5-4DA4-9FBD-0FF6D5E58938}"/>
              </c:ext>
            </c:extLst>
          </c:dPt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65.83</c:v>
                </c:pt>
                <c:pt idx="1">
                  <c:v>50</c:v>
                </c:pt>
                <c:pt idx="2">
                  <c:v>155</c:v>
                </c:pt>
                <c:pt idx="3">
                  <c:v>81</c:v>
                </c:pt>
                <c:pt idx="4">
                  <c:v>59</c:v>
                </c:pt>
                <c:pt idx="5">
                  <c:v>46</c:v>
                </c:pt>
                <c:pt idx="6">
                  <c:v>-49.78</c:v>
                </c:pt>
                <c:pt idx="7">
                  <c:v>150</c:v>
                </c:pt>
                <c:pt idx="8">
                  <c:v>104.8</c:v>
                </c:pt>
                <c:pt idx="9">
                  <c:v>25.35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2D5-4DA4-9FBD-0FF6D5E589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RSI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삼성전자</c:v>
                </c:pt>
                <c:pt idx="1">
                  <c:v>SK하이닉스</c:v>
                </c:pt>
                <c:pt idx="2">
                  <c:v>LG화학</c:v>
                </c:pt>
                <c:pt idx="3">
                  <c:v>삼성전자우</c:v>
                </c:pt>
                <c:pt idx="4">
                  <c:v>NAVER</c:v>
                </c:pt>
                <c:pt idx="5">
                  <c:v>삼성바이오로직스</c:v>
                </c:pt>
                <c:pt idx="6">
                  <c:v>카카오</c:v>
                </c:pt>
                <c:pt idx="7">
                  <c:v>현대차</c:v>
                </c:pt>
                <c:pt idx="8">
                  <c:v>삼성SDI</c:v>
                </c:pt>
                <c:pt idx="9">
                  <c:v>셀트리온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-140</c:v>
                </c:pt>
                <c:pt idx="1">
                  <c:v>-118</c:v>
                </c:pt>
                <c:pt idx="2">
                  <c:v>2.6</c:v>
                </c:pt>
                <c:pt idx="3">
                  <c:v>-174</c:v>
                </c:pt>
                <c:pt idx="4">
                  <c:v>5</c:v>
                </c:pt>
                <c:pt idx="5">
                  <c:v>-3.4</c:v>
                </c:pt>
                <c:pt idx="6">
                  <c:v>-34</c:v>
                </c:pt>
                <c:pt idx="7">
                  <c:v>-154</c:v>
                </c:pt>
                <c:pt idx="8">
                  <c:v>-209.7</c:v>
                </c:pt>
                <c:pt idx="9">
                  <c:v>-171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2D5-4DA4-9FBD-0FF6D5E58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-26"/>
        <c:axId val="390421736"/>
        <c:axId val="390422520"/>
      </c:barChart>
      <c:catAx>
        <c:axId val="39042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ko-KR"/>
          </a:p>
        </c:txPr>
        <c:crossAx val="390422520"/>
        <c:crosses val="autoZero"/>
        <c:auto val="1"/>
        <c:lblAlgn val="ctr"/>
        <c:lblOffset val="100"/>
        <c:noMultiLvlLbl val="0"/>
      </c:catAx>
      <c:valAx>
        <c:axId val="3904225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ko-KR"/>
          </a:p>
        </c:txPr>
        <c:crossAx val="39042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86469626079346"/>
          <c:y val="0.94578080161477041"/>
          <c:w val="0.19427060747841302"/>
          <c:h val="5.421919838522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CF6F-D47A-4251-A947-55C6E670AA80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63C0-3C0C-4227-829A-BB3F7A60F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6A4C8-D79E-4F07-A1E7-71E24EC0BB7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E9774-26C6-4288-8776-D66481D4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E9774-26C6-4288-8776-D66481D447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 userDrawn="1">
          <p15:clr>
            <a:srgbClr val="FBAE40"/>
          </p15:clr>
        </p15:guide>
        <p15:guide id="6" pos="2208" userDrawn="1">
          <p15:clr>
            <a:srgbClr val="FBAE40"/>
          </p15:clr>
        </p15:guide>
        <p15:guide id="7" pos="1315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t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13733780" y="1375096"/>
            <a:ext cx="89738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925300" cy="13716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3733780" y="835126"/>
            <a:ext cx="897382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3733780" y="2503436"/>
            <a:ext cx="897382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00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8001000"/>
            <a:ext cx="24383999" cy="5715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732" y="835126"/>
            <a:ext cx="7321288" cy="1258679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7" name="Rectangle 16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134188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13389712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13389712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15655260" y="1799124"/>
            <a:ext cx="4762344" cy="10318022"/>
          </a:xfrm>
          <a:custGeom>
            <a:avLst/>
            <a:gdLst>
              <a:gd name="connsiteX0" fmla="*/ 401892 w 3804428"/>
              <a:gd name="connsiteY0" fmla="*/ 0 h 8242616"/>
              <a:gd name="connsiteX1" fmla="*/ 787350 w 3804428"/>
              <a:gd name="connsiteY1" fmla="*/ 0 h 8242616"/>
              <a:gd name="connsiteX2" fmla="*/ 839948 w 3804428"/>
              <a:gd name="connsiteY2" fmla="*/ 52595 h 8242616"/>
              <a:gd name="connsiteX3" fmla="*/ 839948 w 3804428"/>
              <a:gd name="connsiteY3" fmla="*/ 83823 h 8242616"/>
              <a:gd name="connsiteX4" fmla="*/ 1061854 w 3804428"/>
              <a:gd name="connsiteY4" fmla="*/ 305708 h 8242616"/>
              <a:gd name="connsiteX5" fmla="*/ 2745040 w 3804428"/>
              <a:gd name="connsiteY5" fmla="*/ 305708 h 8242616"/>
              <a:gd name="connsiteX6" fmla="*/ 2964480 w 3804428"/>
              <a:gd name="connsiteY6" fmla="*/ 86288 h 8242616"/>
              <a:gd name="connsiteX7" fmla="*/ 2964480 w 3804428"/>
              <a:gd name="connsiteY7" fmla="*/ 51773 h 8242616"/>
              <a:gd name="connsiteX8" fmla="*/ 3017078 w 3804428"/>
              <a:gd name="connsiteY8" fmla="*/ 0 h 8242616"/>
              <a:gd name="connsiteX9" fmla="*/ 3403356 w 3804428"/>
              <a:gd name="connsiteY9" fmla="*/ 0 h 8242616"/>
              <a:gd name="connsiteX10" fmla="*/ 3804428 w 3804428"/>
              <a:gd name="connsiteY10" fmla="*/ 401036 h 8242616"/>
              <a:gd name="connsiteX11" fmla="*/ 3804428 w 3804428"/>
              <a:gd name="connsiteY11" fmla="*/ 7841580 h 8242616"/>
              <a:gd name="connsiteX12" fmla="*/ 3403356 w 3804428"/>
              <a:gd name="connsiteY12" fmla="*/ 8242616 h 8242616"/>
              <a:gd name="connsiteX13" fmla="*/ 401892 w 3804428"/>
              <a:gd name="connsiteY13" fmla="*/ 8242616 h 8242616"/>
              <a:gd name="connsiteX14" fmla="*/ 0 w 3804428"/>
              <a:gd name="connsiteY14" fmla="*/ 7841580 h 8242616"/>
              <a:gd name="connsiteX15" fmla="*/ 0 w 3804428"/>
              <a:gd name="connsiteY15" fmla="*/ 401036 h 8242616"/>
              <a:gd name="connsiteX16" fmla="*/ 401892 w 3804428"/>
              <a:gd name="connsiteY16" fmla="*/ 0 h 824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4428" h="8242616">
                <a:moveTo>
                  <a:pt x="401892" y="0"/>
                </a:moveTo>
                <a:cubicBezTo>
                  <a:pt x="401892" y="0"/>
                  <a:pt x="401892" y="0"/>
                  <a:pt x="787350" y="0"/>
                </a:cubicBezTo>
                <a:cubicBezTo>
                  <a:pt x="816114" y="0"/>
                  <a:pt x="839948" y="23832"/>
                  <a:pt x="839948" y="52595"/>
                </a:cubicBezTo>
                <a:cubicBezTo>
                  <a:pt x="839948" y="52595"/>
                  <a:pt x="839948" y="52595"/>
                  <a:pt x="839948" y="83823"/>
                </a:cubicBezTo>
                <a:cubicBezTo>
                  <a:pt x="839948" y="206271"/>
                  <a:pt x="939394" y="305708"/>
                  <a:pt x="1061854" y="305708"/>
                </a:cubicBezTo>
                <a:cubicBezTo>
                  <a:pt x="1061854" y="305708"/>
                  <a:pt x="1061854" y="305708"/>
                  <a:pt x="2745040" y="305708"/>
                </a:cubicBezTo>
                <a:cubicBezTo>
                  <a:pt x="2866676" y="305708"/>
                  <a:pt x="2964480" y="207915"/>
                  <a:pt x="2964480" y="86288"/>
                </a:cubicBezTo>
                <a:cubicBezTo>
                  <a:pt x="2964480" y="86288"/>
                  <a:pt x="2964480" y="86288"/>
                  <a:pt x="2964480" y="51773"/>
                </a:cubicBezTo>
                <a:cubicBezTo>
                  <a:pt x="2964480" y="23010"/>
                  <a:pt x="2988314" y="0"/>
                  <a:pt x="3017078" y="0"/>
                </a:cubicBezTo>
                <a:cubicBezTo>
                  <a:pt x="3017078" y="0"/>
                  <a:pt x="3017078" y="0"/>
                  <a:pt x="3403356" y="0"/>
                </a:cubicBezTo>
                <a:cubicBezTo>
                  <a:pt x="3625262" y="0"/>
                  <a:pt x="3804428" y="179974"/>
                  <a:pt x="3804428" y="401036"/>
                </a:cubicBezTo>
                <a:cubicBezTo>
                  <a:pt x="3804428" y="401036"/>
                  <a:pt x="3804428" y="401036"/>
                  <a:pt x="3804428" y="7841580"/>
                </a:cubicBezTo>
                <a:cubicBezTo>
                  <a:pt x="3804428" y="8063464"/>
                  <a:pt x="3625262" y="8242616"/>
                  <a:pt x="3403356" y="8242616"/>
                </a:cubicBezTo>
                <a:cubicBezTo>
                  <a:pt x="3403356" y="8242616"/>
                  <a:pt x="3403356" y="8242616"/>
                  <a:pt x="401892" y="8242616"/>
                </a:cubicBezTo>
                <a:cubicBezTo>
                  <a:pt x="179988" y="8242616"/>
                  <a:pt x="0" y="8063464"/>
                  <a:pt x="0" y="7841580"/>
                </a:cubicBezTo>
                <a:cubicBezTo>
                  <a:pt x="0" y="7841580"/>
                  <a:pt x="0" y="7841580"/>
                  <a:pt x="0" y="401036"/>
                </a:cubicBezTo>
                <a:cubicBezTo>
                  <a:pt x="0" y="179974"/>
                  <a:pt x="179988" y="0"/>
                  <a:pt x="401892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2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7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7" name="Rectangle 16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9269762" y="1375096"/>
            <a:ext cx="13437837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9298912" y="835126"/>
            <a:ext cx="13408688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298912" y="2503436"/>
            <a:ext cx="13408688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28" y="278227"/>
            <a:ext cx="6909476" cy="12928917"/>
          </a:xfrm>
          <a:prstGeom prst="rect">
            <a:avLst/>
          </a:prstGeom>
        </p:spPr>
      </p:pic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195901" y="2126751"/>
            <a:ext cx="5138106" cy="9020710"/>
          </a:xfrm>
          <a:custGeom>
            <a:avLst/>
            <a:gdLst>
              <a:gd name="connsiteX0" fmla="*/ 53745 w 5138106"/>
              <a:gd name="connsiteY0" fmla="*/ 0 h 9020710"/>
              <a:gd name="connsiteX1" fmla="*/ 5084361 w 5138106"/>
              <a:gd name="connsiteY1" fmla="*/ 0 h 9020710"/>
              <a:gd name="connsiteX2" fmla="*/ 5138106 w 5138106"/>
              <a:gd name="connsiteY2" fmla="*/ 53745 h 9020710"/>
              <a:gd name="connsiteX3" fmla="*/ 5138106 w 5138106"/>
              <a:gd name="connsiteY3" fmla="*/ 8966965 h 9020710"/>
              <a:gd name="connsiteX4" fmla="*/ 5084361 w 5138106"/>
              <a:gd name="connsiteY4" fmla="*/ 9020710 h 9020710"/>
              <a:gd name="connsiteX5" fmla="*/ 53745 w 5138106"/>
              <a:gd name="connsiteY5" fmla="*/ 9020710 h 9020710"/>
              <a:gd name="connsiteX6" fmla="*/ 0 w 5138106"/>
              <a:gd name="connsiteY6" fmla="*/ 8966965 h 9020710"/>
              <a:gd name="connsiteX7" fmla="*/ 0 w 5138106"/>
              <a:gd name="connsiteY7" fmla="*/ 53745 h 9020710"/>
              <a:gd name="connsiteX8" fmla="*/ 53745 w 5138106"/>
              <a:gd name="connsiteY8" fmla="*/ 0 h 902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106" h="9020710">
                <a:moveTo>
                  <a:pt x="53745" y="0"/>
                </a:moveTo>
                <a:lnTo>
                  <a:pt x="5084361" y="0"/>
                </a:lnTo>
                <a:cubicBezTo>
                  <a:pt x="5114044" y="0"/>
                  <a:pt x="5138106" y="24062"/>
                  <a:pt x="5138106" y="53745"/>
                </a:cubicBezTo>
                <a:lnTo>
                  <a:pt x="5138106" y="8966965"/>
                </a:lnTo>
                <a:cubicBezTo>
                  <a:pt x="5138106" y="8996648"/>
                  <a:pt x="5114044" y="9020710"/>
                  <a:pt x="5084361" y="9020710"/>
                </a:cubicBezTo>
                <a:lnTo>
                  <a:pt x="53745" y="9020710"/>
                </a:lnTo>
                <a:cubicBezTo>
                  <a:pt x="24062" y="9020710"/>
                  <a:pt x="0" y="8996648"/>
                  <a:pt x="0" y="8966965"/>
                </a:cubicBezTo>
                <a:lnTo>
                  <a:pt x="0" y="53745"/>
                </a:lnTo>
                <a:cubicBezTo>
                  <a:pt x="0" y="24062"/>
                  <a:pt x="24062" y="0"/>
                  <a:pt x="5374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80" y="3040118"/>
            <a:ext cx="16945466" cy="10248778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074400" y="4291746"/>
            <a:ext cx="10998200" cy="701125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MacBook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33" y="3251200"/>
            <a:ext cx="10436860" cy="6312311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553883" y="4074505"/>
            <a:ext cx="6743700" cy="428624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3251200"/>
            <a:ext cx="10436860" cy="631231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58770" y="4074505"/>
            <a:ext cx="6743700" cy="428624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71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ull col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4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108200" y="2822039"/>
            <a:ext cx="6489700" cy="6489700"/>
          </a:xfrm>
          <a:custGeom>
            <a:avLst/>
            <a:gdLst>
              <a:gd name="connsiteX0" fmla="*/ 2851150 w 5702300"/>
              <a:gd name="connsiteY0" fmla="*/ 0 h 5702300"/>
              <a:gd name="connsiteX1" fmla="*/ 5702300 w 5702300"/>
              <a:gd name="connsiteY1" fmla="*/ 2851150 h 5702300"/>
              <a:gd name="connsiteX2" fmla="*/ 2851150 w 5702300"/>
              <a:gd name="connsiteY2" fmla="*/ 5702300 h 5702300"/>
              <a:gd name="connsiteX3" fmla="*/ 0 w 5702300"/>
              <a:gd name="connsiteY3" fmla="*/ 2851150 h 5702300"/>
              <a:gd name="connsiteX4" fmla="*/ 2851150 w 5702300"/>
              <a:gd name="connsiteY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300" h="5702300">
                <a:moveTo>
                  <a:pt x="2851150" y="0"/>
                </a:moveTo>
                <a:cubicBezTo>
                  <a:pt x="4425797" y="0"/>
                  <a:pt x="5702300" y="1276503"/>
                  <a:pt x="5702300" y="2851150"/>
                </a:cubicBezTo>
                <a:cubicBezTo>
                  <a:pt x="5702300" y="4425797"/>
                  <a:pt x="4425797" y="5702300"/>
                  <a:pt x="2851150" y="5702300"/>
                </a:cubicBezTo>
                <a:cubicBezTo>
                  <a:pt x="1276503" y="5702300"/>
                  <a:pt x="0" y="4425797"/>
                  <a:pt x="0" y="2851150"/>
                </a:cubicBezTo>
                <a:cubicBezTo>
                  <a:pt x="0" y="1276503"/>
                  <a:pt x="1276503" y="0"/>
                  <a:pt x="28511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4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2729777" y="4013200"/>
            <a:ext cx="3684450" cy="3684450"/>
          </a:xfrm>
          <a:custGeom>
            <a:avLst/>
            <a:gdLst>
              <a:gd name="connsiteX0" fmla="*/ 1842225 w 3684450"/>
              <a:gd name="connsiteY0" fmla="*/ 0 h 3684450"/>
              <a:gd name="connsiteX1" fmla="*/ 3684450 w 3684450"/>
              <a:gd name="connsiteY1" fmla="*/ 1842225 h 3684450"/>
              <a:gd name="connsiteX2" fmla="*/ 1842225 w 3684450"/>
              <a:gd name="connsiteY2" fmla="*/ 3684450 h 3684450"/>
              <a:gd name="connsiteX3" fmla="*/ 0 w 3684450"/>
              <a:gd name="connsiteY3" fmla="*/ 1842225 h 3684450"/>
              <a:gd name="connsiteX4" fmla="*/ 1842225 w 3684450"/>
              <a:gd name="connsiteY4" fmla="*/ 0 h 3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50" h="3684450">
                <a:moveTo>
                  <a:pt x="1842225" y="0"/>
                </a:moveTo>
                <a:cubicBezTo>
                  <a:pt x="2859658" y="0"/>
                  <a:pt x="3684450" y="824792"/>
                  <a:pt x="3684450" y="1842225"/>
                </a:cubicBezTo>
                <a:cubicBezTo>
                  <a:pt x="3684450" y="2859658"/>
                  <a:pt x="2859658" y="3684450"/>
                  <a:pt x="1842225" y="3684450"/>
                </a:cubicBezTo>
                <a:cubicBezTo>
                  <a:pt x="824792" y="3684450"/>
                  <a:pt x="0" y="2859658"/>
                  <a:pt x="0" y="1842225"/>
                </a:cubicBezTo>
                <a:cubicBezTo>
                  <a:pt x="0" y="824792"/>
                  <a:pt x="824792" y="0"/>
                  <a:pt x="184222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10349776" y="4013200"/>
            <a:ext cx="3684450" cy="3684450"/>
          </a:xfrm>
          <a:custGeom>
            <a:avLst/>
            <a:gdLst>
              <a:gd name="connsiteX0" fmla="*/ 1842225 w 3684450"/>
              <a:gd name="connsiteY0" fmla="*/ 0 h 3684450"/>
              <a:gd name="connsiteX1" fmla="*/ 3684450 w 3684450"/>
              <a:gd name="connsiteY1" fmla="*/ 1842225 h 3684450"/>
              <a:gd name="connsiteX2" fmla="*/ 1842225 w 3684450"/>
              <a:gd name="connsiteY2" fmla="*/ 3684450 h 3684450"/>
              <a:gd name="connsiteX3" fmla="*/ 0 w 3684450"/>
              <a:gd name="connsiteY3" fmla="*/ 1842225 h 3684450"/>
              <a:gd name="connsiteX4" fmla="*/ 1842225 w 3684450"/>
              <a:gd name="connsiteY4" fmla="*/ 0 h 3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50" h="3684450">
                <a:moveTo>
                  <a:pt x="1842225" y="0"/>
                </a:moveTo>
                <a:cubicBezTo>
                  <a:pt x="2859658" y="0"/>
                  <a:pt x="3684450" y="824792"/>
                  <a:pt x="3684450" y="1842225"/>
                </a:cubicBezTo>
                <a:cubicBezTo>
                  <a:pt x="3684450" y="2859658"/>
                  <a:pt x="2859658" y="3684450"/>
                  <a:pt x="1842225" y="3684450"/>
                </a:cubicBezTo>
                <a:cubicBezTo>
                  <a:pt x="824792" y="3684450"/>
                  <a:pt x="0" y="2859658"/>
                  <a:pt x="0" y="1842225"/>
                </a:cubicBezTo>
                <a:cubicBezTo>
                  <a:pt x="0" y="824792"/>
                  <a:pt x="824792" y="0"/>
                  <a:pt x="184222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17969776" y="4013200"/>
            <a:ext cx="3684448" cy="3684450"/>
          </a:xfrm>
          <a:custGeom>
            <a:avLst/>
            <a:gdLst>
              <a:gd name="connsiteX0" fmla="*/ 1842224 w 3684448"/>
              <a:gd name="connsiteY0" fmla="*/ 0 h 3684450"/>
              <a:gd name="connsiteX1" fmla="*/ 3684448 w 3684448"/>
              <a:gd name="connsiteY1" fmla="*/ 1842225 h 3684450"/>
              <a:gd name="connsiteX2" fmla="*/ 1842224 w 3684448"/>
              <a:gd name="connsiteY2" fmla="*/ 3684450 h 3684450"/>
              <a:gd name="connsiteX3" fmla="*/ 0 w 3684448"/>
              <a:gd name="connsiteY3" fmla="*/ 1842225 h 3684450"/>
              <a:gd name="connsiteX4" fmla="*/ 1842224 w 3684448"/>
              <a:gd name="connsiteY4" fmla="*/ 0 h 3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48" h="3684450">
                <a:moveTo>
                  <a:pt x="1842224" y="0"/>
                </a:moveTo>
                <a:cubicBezTo>
                  <a:pt x="2859656" y="0"/>
                  <a:pt x="3684448" y="824792"/>
                  <a:pt x="3684448" y="1842225"/>
                </a:cubicBezTo>
                <a:cubicBezTo>
                  <a:pt x="3684448" y="2859658"/>
                  <a:pt x="2859656" y="3684450"/>
                  <a:pt x="1842224" y="3684450"/>
                </a:cubicBezTo>
                <a:cubicBezTo>
                  <a:pt x="824792" y="3684450"/>
                  <a:pt x="0" y="2859658"/>
                  <a:pt x="0" y="1842225"/>
                </a:cubicBezTo>
                <a:cubicBezTo>
                  <a:pt x="0" y="824792"/>
                  <a:pt x="824792" y="0"/>
                  <a:pt x="1842224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2495552" y="4305663"/>
            <a:ext cx="3099523" cy="3099523"/>
          </a:xfrm>
          <a:custGeom>
            <a:avLst/>
            <a:gdLst>
              <a:gd name="connsiteX0" fmla="*/ 1842225 w 3684450"/>
              <a:gd name="connsiteY0" fmla="*/ 0 h 3684450"/>
              <a:gd name="connsiteX1" fmla="*/ 3684450 w 3684450"/>
              <a:gd name="connsiteY1" fmla="*/ 1842225 h 3684450"/>
              <a:gd name="connsiteX2" fmla="*/ 1842225 w 3684450"/>
              <a:gd name="connsiteY2" fmla="*/ 3684450 h 3684450"/>
              <a:gd name="connsiteX3" fmla="*/ 0 w 3684450"/>
              <a:gd name="connsiteY3" fmla="*/ 1842225 h 3684450"/>
              <a:gd name="connsiteX4" fmla="*/ 1842225 w 3684450"/>
              <a:gd name="connsiteY4" fmla="*/ 0 h 3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50" h="3684450">
                <a:moveTo>
                  <a:pt x="1842225" y="0"/>
                </a:moveTo>
                <a:cubicBezTo>
                  <a:pt x="2859658" y="0"/>
                  <a:pt x="3684450" y="824792"/>
                  <a:pt x="3684450" y="1842225"/>
                </a:cubicBezTo>
                <a:cubicBezTo>
                  <a:pt x="3684450" y="2859658"/>
                  <a:pt x="2859658" y="3684450"/>
                  <a:pt x="1842225" y="3684450"/>
                </a:cubicBezTo>
                <a:cubicBezTo>
                  <a:pt x="824792" y="3684450"/>
                  <a:pt x="0" y="2859658"/>
                  <a:pt x="0" y="1842225"/>
                </a:cubicBezTo>
                <a:cubicBezTo>
                  <a:pt x="0" y="824792"/>
                  <a:pt x="824792" y="0"/>
                  <a:pt x="184222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7926676" y="4305663"/>
            <a:ext cx="3099523" cy="3099523"/>
          </a:xfrm>
          <a:custGeom>
            <a:avLst/>
            <a:gdLst>
              <a:gd name="connsiteX0" fmla="*/ 1842225 w 3684450"/>
              <a:gd name="connsiteY0" fmla="*/ 0 h 3684450"/>
              <a:gd name="connsiteX1" fmla="*/ 3684450 w 3684450"/>
              <a:gd name="connsiteY1" fmla="*/ 1842225 h 3684450"/>
              <a:gd name="connsiteX2" fmla="*/ 1842225 w 3684450"/>
              <a:gd name="connsiteY2" fmla="*/ 3684450 h 3684450"/>
              <a:gd name="connsiteX3" fmla="*/ 0 w 3684450"/>
              <a:gd name="connsiteY3" fmla="*/ 1842225 h 3684450"/>
              <a:gd name="connsiteX4" fmla="*/ 1842225 w 3684450"/>
              <a:gd name="connsiteY4" fmla="*/ 0 h 3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50" h="3684450">
                <a:moveTo>
                  <a:pt x="1842225" y="0"/>
                </a:moveTo>
                <a:cubicBezTo>
                  <a:pt x="2859658" y="0"/>
                  <a:pt x="3684450" y="824792"/>
                  <a:pt x="3684450" y="1842225"/>
                </a:cubicBezTo>
                <a:cubicBezTo>
                  <a:pt x="3684450" y="2859658"/>
                  <a:pt x="2859658" y="3684450"/>
                  <a:pt x="1842225" y="3684450"/>
                </a:cubicBezTo>
                <a:cubicBezTo>
                  <a:pt x="824792" y="3684450"/>
                  <a:pt x="0" y="2859658"/>
                  <a:pt x="0" y="1842225"/>
                </a:cubicBezTo>
                <a:cubicBezTo>
                  <a:pt x="0" y="824792"/>
                  <a:pt x="824792" y="0"/>
                  <a:pt x="184222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13357800" y="4305663"/>
            <a:ext cx="3099523" cy="3099523"/>
          </a:xfrm>
          <a:custGeom>
            <a:avLst/>
            <a:gdLst>
              <a:gd name="connsiteX0" fmla="*/ 1842225 w 3684450"/>
              <a:gd name="connsiteY0" fmla="*/ 0 h 3684450"/>
              <a:gd name="connsiteX1" fmla="*/ 3684450 w 3684450"/>
              <a:gd name="connsiteY1" fmla="*/ 1842225 h 3684450"/>
              <a:gd name="connsiteX2" fmla="*/ 1842225 w 3684450"/>
              <a:gd name="connsiteY2" fmla="*/ 3684450 h 3684450"/>
              <a:gd name="connsiteX3" fmla="*/ 0 w 3684450"/>
              <a:gd name="connsiteY3" fmla="*/ 1842225 h 3684450"/>
              <a:gd name="connsiteX4" fmla="*/ 1842225 w 3684450"/>
              <a:gd name="connsiteY4" fmla="*/ 0 h 3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50" h="3684450">
                <a:moveTo>
                  <a:pt x="1842225" y="0"/>
                </a:moveTo>
                <a:cubicBezTo>
                  <a:pt x="2859658" y="0"/>
                  <a:pt x="3684450" y="824792"/>
                  <a:pt x="3684450" y="1842225"/>
                </a:cubicBezTo>
                <a:cubicBezTo>
                  <a:pt x="3684450" y="2859658"/>
                  <a:pt x="2859658" y="3684450"/>
                  <a:pt x="1842225" y="3684450"/>
                </a:cubicBezTo>
                <a:cubicBezTo>
                  <a:pt x="824792" y="3684450"/>
                  <a:pt x="0" y="2859658"/>
                  <a:pt x="0" y="1842225"/>
                </a:cubicBezTo>
                <a:cubicBezTo>
                  <a:pt x="0" y="824792"/>
                  <a:pt x="824792" y="0"/>
                  <a:pt x="184222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7"/>
          </p:nvPr>
        </p:nvSpPr>
        <p:spPr>
          <a:xfrm>
            <a:off x="18788925" y="4305663"/>
            <a:ext cx="3099523" cy="3099523"/>
          </a:xfrm>
          <a:custGeom>
            <a:avLst/>
            <a:gdLst>
              <a:gd name="connsiteX0" fmla="*/ 1842225 w 3684450"/>
              <a:gd name="connsiteY0" fmla="*/ 0 h 3684450"/>
              <a:gd name="connsiteX1" fmla="*/ 3684450 w 3684450"/>
              <a:gd name="connsiteY1" fmla="*/ 1842225 h 3684450"/>
              <a:gd name="connsiteX2" fmla="*/ 1842225 w 3684450"/>
              <a:gd name="connsiteY2" fmla="*/ 3684450 h 3684450"/>
              <a:gd name="connsiteX3" fmla="*/ 0 w 3684450"/>
              <a:gd name="connsiteY3" fmla="*/ 1842225 h 3684450"/>
              <a:gd name="connsiteX4" fmla="*/ 1842225 w 3684450"/>
              <a:gd name="connsiteY4" fmla="*/ 0 h 368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4450" h="3684450">
                <a:moveTo>
                  <a:pt x="1842225" y="0"/>
                </a:moveTo>
                <a:cubicBezTo>
                  <a:pt x="2859658" y="0"/>
                  <a:pt x="3684450" y="824792"/>
                  <a:pt x="3684450" y="1842225"/>
                </a:cubicBezTo>
                <a:cubicBezTo>
                  <a:pt x="3684450" y="2859658"/>
                  <a:pt x="2859658" y="3684450"/>
                  <a:pt x="1842225" y="3684450"/>
                </a:cubicBezTo>
                <a:cubicBezTo>
                  <a:pt x="824792" y="3684450"/>
                  <a:pt x="0" y="2859658"/>
                  <a:pt x="0" y="1842225"/>
                </a:cubicBezTo>
                <a:cubicBezTo>
                  <a:pt x="0" y="824792"/>
                  <a:pt x="824792" y="0"/>
                  <a:pt x="184222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7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t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128501" y="3657600"/>
            <a:ext cx="10579100" cy="8915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7" name="Rectangle 16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55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t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7" name="Rectangle 16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1355209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231195" y="0"/>
            <a:ext cx="6476405" cy="12573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1350637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1350637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309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t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7" name="Rectangle 16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89738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58700" y="0"/>
            <a:ext cx="11925300" cy="13716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89281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89281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48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t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7" name="Rectangle 16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1630680" y="1375096"/>
            <a:ext cx="21076920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76400" y="3657600"/>
            <a:ext cx="10579100" cy="8915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835126"/>
            <a:ext cx="21031200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676400" y="2503436"/>
            <a:ext cx="21031200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112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t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808741"/>
            <a:ext cx="1087120" cy="76662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17" name="Rectangle 16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10111006" y="1375096"/>
            <a:ext cx="12596594" cy="101635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72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23219093" y="800100"/>
            <a:ext cx="679450" cy="679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3277827" y="958850"/>
            <a:ext cx="5397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22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2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76400" y="800100"/>
            <a:ext cx="6476405" cy="1290102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0111006" y="835126"/>
            <a:ext cx="12596594" cy="30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cap="all" spc="5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0111006" y="2503436"/>
            <a:ext cx="12596594" cy="4246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9144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8288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27432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3657600" indent="0">
              <a:buNone/>
              <a:defRPr sz="2200" cap="all" spc="50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96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704" r:id="rId3"/>
    <p:sldLayoutId id="2147483705" r:id="rId4"/>
    <p:sldLayoutId id="2147483691" r:id="rId5"/>
    <p:sldLayoutId id="2147483692" r:id="rId6"/>
    <p:sldLayoutId id="2147483695" r:id="rId7"/>
    <p:sldLayoutId id="2147483693" r:id="rId8"/>
    <p:sldLayoutId id="2147483694" r:id="rId9"/>
    <p:sldLayoutId id="2147483697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690" r:id="rId16"/>
    <p:sldLayoutId id="2147483698" r:id="rId17"/>
    <p:sldLayoutId id="2147483689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02981" y="3780234"/>
            <a:ext cx="17578039" cy="36933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0" dirty="0">
                <a:solidFill>
                  <a:schemeClr val="bg1"/>
                </a:solidFill>
              </a:rPr>
              <a:t>기술적 분석에 대한 성과분석</a:t>
            </a:r>
            <a:endParaRPr lang="en-US" sz="12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22704" y="8055049"/>
            <a:ext cx="3138593" cy="13146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02981" y="11094634"/>
            <a:ext cx="1757803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2021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2981" y="9089205"/>
            <a:ext cx="17578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cap="all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 32</a:t>
            </a:r>
            <a:r>
              <a:rPr lang="ko-KR" altLang="en-US" sz="5400" cap="all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기 나종진</a:t>
            </a:r>
            <a:endParaRPr lang="en-US" sz="5400" cap="all" spc="3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9122" y="5319117"/>
            <a:ext cx="17578039" cy="153888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0" dirty="0">
                <a:solidFill>
                  <a:schemeClr val="bg1"/>
                </a:solidFill>
              </a:rPr>
              <a:t>02-</a:t>
            </a:r>
            <a:r>
              <a:rPr lang="ko-KR" altLang="en-US" sz="10000" dirty="0">
                <a:solidFill>
                  <a:schemeClr val="bg1"/>
                </a:solidFill>
              </a:rPr>
              <a:t>기술적 분석 종류</a:t>
            </a:r>
            <a:endParaRPr lang="en-US" sz="10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000100"/>
            <a:ext cx="1676400" cy="1524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84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분석 방법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ko-KR" altLang="en-US" dirty="0"/>
              <a:t>가지 기술적 분석 방법</a:t>
            </a:r>
            <a:endParaRPr 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B443A6-9926-4006-944E-410EF2F0474C}"/>
              </a:ext>
            </a:extLst>
          </p:cNvPr>
          <p:cNvGrpSpPr/>
          <p:nvPr/>
        </p:nvGrpSpPr>
        <p:grpSpPr>
          <a:xfrm>
            <a:off x="2183770" y="5047676"/>
            <a:ext cx="3548213" cy="5645323"/>
            <a:chOff x="2183770" y="4169852"/>
            <a:chExt cx="3548213" cy="5645323"/>
          </a:xfrm>
        </p:grpSpPr>
        <p:sp>
          <p:nvSpPr>
            <p:cNvPr id="12" name="TextBox 11"/>
            <p:cNvSpPr txBox="1"/>
            <p:nvPr/>
          </p:nvSpPr>
          <p:spPr>
            <a:xfrm>
              <a:off x="2312196" y="8707179"/>
              <a:ext cx="3291360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골든크로스</a:t>
              </a:r>
              <a:r>
                <a:rPr lang="en-US" altLang="ko-KR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ko-KR" altLang="en-US" b="1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데드크로스</a:t>
              </a:r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50EFC67-61E5-4417-8652-902C87CDD53C}"/>
                </a:ext>
              </a:extLst>
            </p:cNvPr>
            <p:cNvGrpSpPr/>
            <p:nvPr/>
          </p:nvGrpSpPr>
          <p:grpSpPr>
            <a:xfrm>
              <a:off x="2183770" y="4169852"/>
              <a:ext cx="3548213" cy="3548212"/>
              <a:chOff x="2183770" y="4169852"/>
              <a:chExt cx="3548213" cy="3548212"/>
            </a:xfrm>
          </p:grpSpPr>
          <p:sp>
            <p:nvSpPr>
              <p:cNvPr id="7" name="Rounded Rectangle 6"/>
              <p:cNvSpPr/>
              <p:nvPr/>
            </p:nvSpPr>
            <p:spPr>
              <a:xfrm rot="2700000">
                <a:off x="2183771" y="4169851"/>
                <a:ext cx="3548212" cy="3548213"/>
              </a:xfrm>
              <a:prstGeom prst="roundRect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그림 개체 틀 11">
                <a:extLst>
                  <a:ext uri="{FF2B5EF4-FFF2-40B4-BE49-F238E27FC236}">
                    <a16:creationId xmlns:a16="http://schemas.microsoft.com/office/drawing/2014/main" id="{EE7E2E85-2326-4437-9C9B-0AB69F430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337877" y="4323957"/>
                <a:ext cx="3240000" cy="3240000"/>
              </a:xfrm>
              <a:custGeom>
                <a:avLst/>
                <a:gdLst>
                  <a:gd name="connsiteX0" fmla="*/ 1842225 w 3684450"/>
                  <a:gd name="connsiteY0" fmla="*/ 0 h 3684450"/>
                  <a:gd name="connsiteX1" fmla="*/ 3684450 w 3684450"/>
                  <a:gd name="connsiteY1" fmla="*/ 1842225 h 3684450"/>
                  <a:gd name="connsiteX2" fmla="*/ 1842225 w 3684450"/>
                  <a:gd name="connsiteY2" fmla="*/ 3684450 h 3684450"/>
                  <a:gd name="connsiteX3" fmla="*/ 0 w 3684450"/>
                  <a:gd name="connsiteY3" fmla="*/ 1842225 h 3684450"/>
                  <a:gd name="connsiteX4" fmla="*/ 1842225 w 3684450"/>
                  <a:gd name="connsiteY4" fmla="*/ 0 h 368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4450" h="3684450">
                    <a:moveTo>
                      <a:pt x="1842225" y="0"/>
                    </a:moveTo>
                    <a:cubicBezTo>
                      <a:pt x="2859658" y="0"/>
                      <a:pt x="3684450" y="824792"/>
                      <a:pt x="3684450" y="1842225"/>
                    </a:cubicBezTo>
                    <a:cubicBezTo>
                      <a:pt x="3684450" y="2859658"/>
                      <a:pt x="2859658" y="3684450"/>
                      <a:pt x="1842225" y="3684450"/>
                    </a:cubicBezTo>
                    <a:cubicBezTo>
                      <a:pt x="824792" y="3684450"/>
                      <a:pt x="0" y="2859658"/>
                      <a:pt x="0" y="1842225"/>
                    </a:cubicBezTo>
                    <a:cubicBezTo>
                      <a:pt x="0" y="824792"/>
                      <a:pt x="824792" y="0"/>
                      <a:pt x="1842225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D63D00-CA5A-456F-B063-D795FD4522FF}"/>
              </a:ext>
            </a:extLst>
          </p:cNvPr>
          <p:cNvGrpSpPr/>
          <p:nvPr/>
        </p:nvGrpSpPr>
        <p:grpSpPr>
          <a:xfrm>
            <a:off x="6301943" y="5047676"/>
            <a:ext cx="3548213" cy="5091325"/>
            <a:chOff x="6301943" y="4169852"/>
            <a:chExt cx="3548213" cy="5091325"/>
          </a:xfrm>
        </p:grpSpPr>
        <p:sp>
          <p:nvSpPr>
            <p:cNvPr id="13" name="TextBox 12"/>
            <p:cNvSpPr txBox="1"/>
            <p:nvPr/>
          </p:nvSpPr>
          <p:spPr>
            <a:xfrm>
              <a:off x="6430369" y="8707179"/>
              <a:ext cx="32913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MACD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7B2AB2F-200D-4A28-B0B9-34752A3B8126}"/>
                </a:ext>
              </a:extLst>
            </p:cNvPr>
            <p:cNvGrpSpPr/>
            <p:nvPr/>
          </p:nvGrpSpPr>
          <p:grpSpPr>
            <a:xfrm>
              <a:off x="6301943" y="4169852"/>
              <a:ext cx="3548213" cy="3548212"/>
              <a:chOff x="6301943" y="4169852"/>
              <a:chExt cx="3548213" cy="3548212"/>
            </a:xfrm>
          </p:grpSpPr>
          <p:sp>
            <p:nvSpPr>
              <p:cNvPr id="8" name="Rounded Rectangle 7"/>
              <p:cNvSpPr/>
              <p:nvPr/>
            </p:nvSpPr>
            <p:spPr>
              <a:xfrm rot="2700000">
                <a:off x="6301944" y="4169851"/>
                <a:ext cx="3548212" cy="3548213"/>
              </a:xfrm>
              <a:prstGeom prst="roundRect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그림 개체 틀 11">
                <a:extLst>
                  <a:ext uri="{FF2B5EF4-FFF2-40B4-BE49-F238E27FC236}">
                    <a16:creationId xmlns:a16="http://schemas.microsoft.com/office/drawing/2014/main" id="{B0D3C799-295D-4CF9-8ABE-086670D17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55" r="13355"/>
              <a:stretch/>
            </p:blipFill>
            <p:spPr>
              <a:xfrm>
                <a:off x="6456050" y="4323957"/>
                <a:ext cx="3240000" cy="3240000"/>
              </a:xfrm>
              <a:custGeom>
                <a:avLst/>
                <a:gdLst>
                  <a:gd name="connsiteX0" fmla="*/ 1842225 w 3684450"/>
                  <a:gd name="connsiteY0" fmla="*/ 0 h 3684450"/>
                  <a:gd name="connsiteX1" fmla="*/ 3684450 w 3684450"/>
                  <a:gd name="connsiteY1" fmla="*/ 1842225 h 3684450"/>
                  <a:gd name="connsiteX2" fmla="*/ 1842225 w 3684450"/>
                  <a:gd name="connsiteY2" fmla="*/ 3684450 h 3684450"/>
                  <a:gd name="connsiteX3" fmla="*/ 0 w 3684450"/>
                  <a:gd name="connsiteY3" fmla="*/ 1842225 h 3684450"/>
                  <a:gd name="connsiteX4" fmla="*/ 1842225 w 3684450"/>
                  <a:gd name="connsiteY4" fmla="*/ 0 h 368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4450" h="3684450">
                    <a:moveTo>
                      <a:pt x="1842225" y="0"/>
                    </a:moveTo>
                    <a:cubicBezTo>
                      <a:pt x="2859658" y="0"/>
                      <a:pt x="3684450" y="824792"/>
                      <a:pt x="3684450" y="1842225"/>
                    </a:cubicBezTo>
                    <a:cubicBezTo>
                      <a:pt x="3684450" y="2859658"/>
                      <a:pt x="2859658" y="3684450"/>
                      <a:pt x="1842225" y="3684450"/>
                    </a:cubicBezTo>
                    <a:cubicBezTo>
                      <a:pt x="824792" y="3684450"/>
                      <a:pt x="0" y="2859658"/>
                      <a:pt x="0" y="1842225"/>
                    </a:cubicBezTo>
                    <a:cubicBezTo>
                      <a:pt x="0" y="824792"/>
                      <a:pt x="824792" y="0"/>
                      <a:pt x="1842225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4A3DB39-36DF-46D1-9380-6CC825579527}"/>
              </a:ext>
            </a:extLst>
          </p:cNvPr>
          <p:cNvGrpSpPr/>
          <p:nvPr/>
        </p:nvGrpSpPr>
        <p:grpSpPr>
          <a:xfrm>
            <a:off x="10420116" y="5047677"/>
            <a:ext cx="3548213" cy="5091324"/>
            <a:chOff x="10420116" y="4169853"/>
            <a:chExt cx="3548213" cy="5091324"/>
          </a:xfrm>
        </p:grpSpPr>
        <p:sp>
          <p:nvSpPr>
            <p:cNvPr id="27" name="TextBox 26"/>
            <p:cNvSpPr txBox="1"/>
            <p:nvPr/>
          </p:nvSpPr>
          <p:spPr>
            <a:xfrm>
              <a:off x="10548543" y="8707179"/>
              <a:ext cx="32913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볼린저밴드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3B9D666-0263-4F99-8D28-24F0EC09A325}"/>
                </a:ext>
              </a:extLst>
            </p:cNvPr>
            <p:cNvGrpSpPr/>
            <p:nvPr/>
          </p:nvGrpSpPr>
          <p:grpSpPr>
            <a:xfrm>
              <a:off x="10420116" y="4169853"/>
              <a:ext cx="3548213" cy="3548212"/>
              <a:chOff x="10420116" y="4169853"/>
              <a:chExt cx="3548213" cy="3548212"/>
            </a:xfrm>
          </p:grpSpPr>
          <p:sp>
            <p:nvSpPr>
              <p:cNvPr id="9" name="Rounded Rectangle 8"/>
              <p:cNvSpPr/>
              <p:nvPr/>
            </p:nvSpPr>
            <p:spPr>
              <a:xfrm rot="2700000">
                <a:off x="10420117" y="4169852"/>
                <a:ext cx="3548212" cy="3548213"/>
              </a:xfrm>
              <a:prstGeom prst="roundRect">
                <a:avLst/>
              </a:pr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그림 개체 틀 11">
                <a:extLst>
                  <a:ext uri="{FF2B5EF4-FFF2-40B4-BE49-F238E27FC236}">
                    <a16:creationId xmlns:a16="http://schemas.microsoft.com/office/drawing/2014/main" id="{EEAE1B6B-C1C2-44AD-9556-282CA5CE0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85" r="15685"/>
              <a:stretch/>
            </p:blipFill>
            <p:spPr>
              <a:xfrm>
                <a:off x="10574223" y="4323958"/>
                <a:ext cx="3240000" cy="3240000"/>
              </a:xfrm>
              <a:custGeom>
                <a:avLst/>
                <a:gdLst>
                  <a:gd name="connsiteX0" fmla="*/ 1842225 w 3684450"/>
                  <a:gd name="connsiteY0" fmla="*/ 0 h 3684450"/>
                  <a:gd name="connsiteX1" fmla="*/ 3684450 w 3684450"/>
                  <a:gd name="connsiteY1" fmla="*/ 1842225 h 3684450"/>
                  <a:gd name="connsiteX2" fmla="*/ 1842225 w 3684450"/>
                  <a:gd name="connsiteY2" fmla="*/ 3684450 h 3684450"/>
                  <a:gd name="connsiteX3" fmla="*/ 0 w 3684450"/>
                  <a:gd name="connsiteY3" fmla="*/ 1842225 h 3684450"/>
                  <a:gd name="connsiteX4" fmla="*/ 1842225 w 3684450"/>
                  <a:gd name="connsiteY4" fmla="*/ 0 h 368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4450" h="3684450">
                    <a:moveTo>
                      <a:pt x="1842225" y="0"/>
                    </a:moveTo>
                    <a:cubicBezTo>
                      <a:pt x="2859658" y="0"/>
                      <a:pt x="3684450" y="824792"/>
                      <a:pt x="3684450" y="1842225"/>
                    </a:cubicBezTo>
                    <a:cubicBezTo>
                      <a:pt x="3684450" y="2859658"/>
                      <a:pt x="2859658" y="3684450"/>
                      <a:pt x="1842225" y="3684450"/>
                    </a:cubicBezTo>
                    <a:cubicBezTo>
                      <a:pt x="824792" y="3684450"/>
                      <a:pt x="0" y="2859658"/>
                      <a:pt x="0" y="1842225"/>
                    </a:cubicBezTo>
                    <a:cubicBezTo>
                      <a:pt x="0" y="824792"/>
                      <a:pt x="824792" y="0"/>
                      <a:pt x="1842225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4E02B2A-A01F-4084-B5A6-3ACC9566B704}"/>
              </a:ext>
            </a:extLst>
          </p:cNvPr>
          <p:cNvGrpSpPr/>
          <p:nvPr/>
        </p:nvGrpSpPr>
        <p:grpSpPr>
          <a:xfrm>
            <a:off x="14538289" y="5047679"/>
            <a:ext cx="3548213" cy="5091322"/>
            <a:chOff x="14538289" y="4169855"/>
            <a:chExt cx="3548213" cy="5091322"/>
          </a:xfrm>
        </p:grpSpPr>
        <p:sp>
          <p:nvSpPr>
            <p:cNvPr id="34" name="TextBox 33"/>
            <p:cNvSpPr txBox="1"/>
            <p:nvPr/>
          </p:nvSpPr>
          <p:spPr>
            <a:xfrm>
              <a:off x="14666716" y="8707179"/>
              <a:ext cx="32913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스토케스틱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63BB079-CB8A-4D06-85E7-5F3A6E4A6B82}"/>
                </a:ext>
              </a:extLst>
            </p:cNvPr>
            <p:cNvGrpSpPr/>
            <p:nvPr/>
          </p:nvGrpSpPr>
          <p:grpSpPr>
            <a:xfrm>
              <a:off x="14538289" y="4169855"/>
              <a:ext cx="3548213" cy="3548212"/>
              <a:chOff x="14538289" y="4169855"/>
              <a:chExt cx="3548213" cy="3548212"/>
            </a:xfrm>
          </p:grpSpPr>
          <p:sp>
            <p:nvSpPr>
              <p:cNvPr id="10" name="Rounded Rectangle 9"/>
              <p:cNvSpPr/>
              <p:nvPr/>
            </p:nvSpPr>
            <p:spPr>
              <a:xfrm rot="2700000">
                <a:off x="14538290" y="4169854"/>
                <a:ext cx="3548212" cy="3548213"/>
              </a:xfrm>
              <a:prstGeom prst="roundRect">
                <a:avLst/>
              </a:pr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그림 개체 틀 11">
                <a:extLst>
                  <a:ext uri="{FF2B5EF4-FFF2-40B4-BE49-F238E27FC236}">
                    <a16:creationId xmlns:a16="http://schemas.microsoft.com/office/drawing/2014/main" id="{15332C59-FB18-4488-A995-D42CBD97E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09" r="25209"/>
              <a:stretch/>
            </p:blipFill>
            <p:spPr>
              <a:xfrm>
                <a:off x="14692396" y="4323960"/>
                <a:ext cx="3240000" cy="3240000"/>
              </a:xfrm>
              <a:custGeom>
                <a:avLst/>
                <a:gdLst>
                  <a:gd name="connsiteX0" fmla="*/ 1842225 w 3684450"/>
                  <a:gd name="connsiteY0" fmla="*/ 0 h 3684450"/>
                  <a:gd name="connsiteX1" fmla="*/ 3684450 w 3684450"/>
                  <a:gd name="connsiteY1" fmla="*/ 1842225 h 3684450"/>
                  <a:gd name="connsiteX2" fmla="*/ 1842225 w 3684450"/>
                  <a:gd name="connsiteY2" fmla="*/ 3684450 h 3684450"/>
                  <a:gd name="connsiteX3" fmla="*/ 0 w 3684450"/>
                  <a:gd name="connsiteY3" fmla="*/ 1842225 h 3684450"/>
                  <a:gd name="connsiteX4" fmla="*/ 1842225 w 3684450"/>
                  <a:gd name="connsiteY4" fmla="*/ 0 h 368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4450" h="3684450">
                    <a:moveTo>
                      <a:pt x="1842225" y="0"/>
                    </a:moveTo>
                    <a:cubicBezTo>
                      <a:pt x="2859658" y="0"/>
                      <a:pt x="3684450" y="824792"/>
                      <a:pt x="3684450" y="1842225"/>
                    </a:cubicBezTo>
                    <a:cubicBezTo>
                      <a:pt x="3684450" y="2859658"/>
                      <a:pt x="2859658" y="3684450"/>
                      <a:pt x="1842225" y="3684450"/>
                    </a:cubicBezTo>
                    <a:cubicBezTo>
                      <a:pt x="824792" y="3684450"/>
                      <a:pt x="0" y="2859658"/>
                      <a:pt x="0" y="1842225"/>
                    </a:cubicBezTo>
                    <a:cubicBezTo>
                      <a:pt x="0" y="824792"/>
                      <a:pt x="824792" y="0"/>
                      <a:pt x="1842225" y="0"/>
                    </a:cubicBezTo>
                    <a:close/>
                  </a:path>
                </a:pathLst>
              </a:custGeom>
            </p:spPr>
          </p:pic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691F922-2FB4-4055-A41B-8AA1D21FB0CE}"/>
              </a:ext>
            </a:extLst>
          </p:cNvPr>
          <p:cNvGrpSpPr/>
          <p:nvPr/>
        </p:nvGrpSpPr>
        <p:grpSpPr>
          <a:xfrm>
            <a:off x="18677662" y="5047680"/>
            <a:ext cx="3548213" cy="5091321"/>
            <a:chOff x="18677662" y="4169856"/>
            <a:chExt cx="3548213" cy="5091321"/>
          </a:xfrm>
        </p:grpSpPr>
        <p:sp>
          <p:nvSpPr>
            <p:cNvPr id="31" name="TextBox 30"/>
            <p:cNvSpPr txBox="1"/>
            <p:nvPr/>
          </p:nvSpPr>
          <p:spPr>
            <a:xfrm>
              <a:off x="18806089" y="8707179"/>
              <a:ext cx="329136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RSI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D0FE241-F440-4324-8C3B-9B08CA7517DE}"/>
                </a:ext>
              </a:extLst>
            </p:cNvPr>
            <p:cNvGrpSpPr/>
            <p:nvPr/>
          </p:nvGrpSpPr>
          <p:grpSpPr>
            <a:xfrm>
              <a:off x="18677662" y="4169856"/>
              <a:ext cx="3548213" cy="3548212"/>
              <a:chOff x="18677662" y="4169856"/>
              <a:chExt cx="3548213" cy="3548212"/>
            </a:xfrm>
          </p:grpSpPr>
          <p:sp>
            <p:nvSpPr>
              <p:cNvPr id="11" name="Rounded Rectangle 10"/>
              <p:cNvSpPr/>
              <p:nvPr/>
            </p:nvSpPr>
            <p:spPr>
              <a:xfrm rot="2700000">
                <a:off x="18677663" y="4169855"/>
                <a:ext cx="3548212" cy="3548213"/>
              </a:xfrm>
              <a:prstGeom prst="roundRect">
                <a:avLst/>
              </a:pr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그림 개체 틀 11">
                <a:extLst>
                  <a:ext uri="{FF2B5EF4-FFF2-40B4-BE49-F238E27FC236}">
                    <a16:creationId xmlns:a16="http://schemas.microsoft.com/office/drawing/2014/main" id="{A6E24DB6-9C21-4FB9-84C8-846A9D276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9" r="14069"/>
              <a:stretch/>
            </p:blipFill>
            <p:spPr>
              <a:xfrm>
                <a:off x="18831769" y="4323961"/>
                <a:ext cx="3240000" cy="3240000"/>
              </a:xfrm>
              <a:custGeom>
                <a:avLst/>
                <a:gdLst>
                  <a:gd name="connsiteX0" fmla="*/ 1842225 w 3684450"/>
                  <a:gd name="connsiteY0" fmla="*/ 0 h 3684450"/>
                  <a:gd name="connsiteX1" fmla="*/ 3684450 w 3684450"/>
                  <a:gd name="connsiteY1" fmla="*/ 1842225 h 3684450"/>
                  <a:gd name="connsiteX2" fmla="*/ 1842225 w 3684450"/>
                  <a:gd name="connsiteY2" fmla="*/ 3684450 h 3684450"/>
                  <a:gd name="connsiteX3" fmla="*/ 0 w 3684450"/>
                  <a:gd name="connsiteY3" fmla="*/ 1842225 h 3684450"/>
                  <a:gd name="connsiteX4" fmla="*/ 1842225 w 3684450"/>
                  <a:gd name="connsiteY4" fmla="*/ 0 h 368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4450" h="3684450">
                    <a:moveTo>
                      <a:pt x="1842225" y="0"/>
                    </a:moveTo>
                    <a:cubicBezTo>
                      <a:pt x="2859658" y="0"/>
                      <a:pt x="3684450" y="824792"/>
                      <a:pt x="3684450" y="1842225"/>
                    </a:cubicBezTo>
                    <a:cubicBezTo>
                      <a:pt x="3684450" y="2859658"/>
                      <a:pt x="2859658" y="3684450"/>
                      <a:pt x="1842225" y="3684450"/>
                    </a:cubicBezTo>
                    <a:cubicBezTo>
                      <a:pt x="824792" y="3684450"/>
                      <a:pt x="0" y="2859658"/>
                      <a:pt x="0" y="1842225"/>
                    </a:cubicBezTo>
                    <a:cubicBezTo>
                      <a:pt x="0" y="824792"/>
                      <a:pt x="824792" y="0"/>
                      <a:pt x="1842225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115041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골든</a:t>
            </a:r>
            <a:r>
              <a:rPr lang="en-US" altLang="ko-KR" dirty="0"/>
              <a:t>, </a:t>
            </a:r>
            <a:r>
              <a:rPr lang="ko-KR" altLang="en-US" dirty="0" err="1"/>
              <a:t>데드크로스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 err="1"/>
              <a:t>골든크로스</a:t>
            </a:r>
            <a:r>
              <a:rPr lang="en-US" altLang="ko-KR" dirty="0"/>
              <a:t>, </a:t>
            </a:r>
            <a:r>
              <a:rPr lang="ko-KR" altLang="en-US" dirty="0" err="1"/>
              <a:t>데드크로스의</a:t>
            </a:r>
            <a:r>
              <a:rPr lang="ko-KR" altLang="en-US" dirty="0"/>
              <a:t> 간단한 설명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092367" y="4267200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단순이동평균선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0493" y="5057190"/>
            <a:ext cx="6180417" cy="425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보통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 이동평균선과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 이동평균선을 사용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92367" y="7103748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골든크로스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80493" y="7893738"/>
            <a:ext cx="5850209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단기이동평균선이 장기이동평균선을 위로 뚫고 올라갈  때 매수</a:t>
            </a:r>
            <a:endParaRPr lang="en-US" altLang="ko-KR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92367" y="9940296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데드크로스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80493" y="10730286"/>
            <a:ext cx="5850209" cy="899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단기이동평균선이 장기이동평균선을 아래로 뚫고 내려갈 때 매도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14642022" y="10115550"/>
            <a:ext cx="767092" cy="767092"/>
          </a:xfrm>
          <a:custGeom>
            <a:avLst/>
            <a:gdLst>
              <a:gd name="T0" fmla="*/ 337 w 353"/>
              <a:gd name="T1" fmla="*/ 160 h 353"/>
              <a:gd name="T2" fmla="*/ 353 w 353"/>
              <a:gd name="T3" fmla="*/ 160 h 353"/>
              <a:gd name="T4" fmla="*/ 185 w 353"/>
              <a:gd name="T5" fmla="*/ 8 h 353"/>
              <a:gd name="T6" fmla="*/ 193 w 353"/>
              <a:gd name="T7" fmla="*/ 96 h 353"/>
              <a:gd name="T8" fmla="*/ 265 w 353"/>
              <a:gd name="T9" fmla="*/ 168 h 353"/>
              <a:gd name="T10" fmla="*/ 193 w 353"/>
              <a:gd name="T11" fmla="*/ 80 h 353"/>
              <a:gd name="T12" fmla="*/ 193 w 353"/>
              <a:gd name="T13" fmla="*/ 96 h 353"/>
              <a:gd name="T14" fmla="*/ 209 w 353"/>
              <a:gd name="T15" fmla="*/ 160 h 353"/>
              <a:gd name="T16" fmla="*/ 177 w 353"/>
              <a:gd name="T17" fmla="*/ 160 h 353"/>
              <a:gd name="T18" fmla="*/ 353 w 353"/>
              <a:gd name="T19" fmla="*/ 280 h 353"/>
              <a:gd name="T20" fmla="*/ 342 w 353"/>
              <a:gd name="T21" fmla="*/ 260 h 353"/>
              <a:gd name="T22" fmla="*/ 257 w 353"/>
              <a:gd name="T23" fmla="*/ 200 h 353"/>
              <a:gd name="T24" fmla="*/ 223 w 353"/>
              <a:gd name="T25" fmla="*/ 224 h 353"/>
              <a:gd name="T26" fmla="*/ 212 w 353"/>
              <a:gd name="T27" fmla="*/ 230 h 353"/>
              <a:gd name="T28" fmla="*/ 198 w 353"/>
              <a:gd name="T29" fmla="*/ 223 h 353"/>
              <a:gd name="T30" fmla="*/ 130 w 353"/>
              <a:gd name="T31" fmla="*/ 155 h 353"/>
              <a:gd name="T32" fmla="*/ 129 w 353"/>
              <a:gd name="T33" fmla="*/ 129 h 353"/>
              <a:gd name="T34" fmla="*/ 148 w 353"/>
              <a:gd name="T35" fmla="*/ 110 h 353"/>
              <a:gd name="T36" fmla="*/ 146 w 353"/>
              <a:gd name="T37" fmla="*/ 79 h 353"/>
              <a:gd name="T38" fmla="*/ 89 w 353"/>
              <a:gd name="T39" fmla="*/ 7 h 353"/>
              <a:gd name="T40" fmla="*/ 0 w 353"/>
              <a:gd name="T41" fmla="*/ 84 h 353"/>
              <a:gd name="T42" fmla="*/ 8 w 353"/>
              <a:gd name="T43" fmla="*/ 120 h 353"/>
              <a:gd name="T44" fmla="*/ 233 w 353"/>
              <a:gd name="T45" fmla="*/ 345 h 353"/>
              <a:gd name="T46" fmla="*/ 353 w 353"/>
              <a:gd name="T47" fmla="*/ 281 h 353"/>
              <a:gd name="T48" fmla="*/ 269 w 353"/>
              <a:gd name="T49" fmla="*/ 337 h 353"/>
              <a:gd name="T50" fmla="*/ 237 w 353"/>
              <a:gd name="T51" fmla="*/ 329 h 353"/>
              <a:gd name="T52" fmla="*/ 23 w 353"/>
              <a:gd name="T53" fmla="*/ 113 h 353"/>
              <a:gd name="T54" fmla="*/ 72 w 353"/>
              <a:gd name="T55" fmla="*/ 16 h 353"/>
              <a:gd name="T56" fmla="*/ 79 w 353"/>
              <a:gd name="T57" fmla="*/ 19 h 353"/>
              <a:gd name="T58" fmla="*/ 133 w 353"/>
              <a:gd name="T59" fmla="*/ 89 h 353"/>
              <a:gd name="T60" fmla="*/ 137 w 353"/>
              <a:gd name="T61" fmla="*/ 96 h 353"/>
              <a:gd name="T62" fmla="*/ 118 w 353"/>
              <a:gd name="T63" fmla="*/ 118 h 353"/>
              <a:gd name="T64" fmla="*/ 107 w 353"/>
              <a:gd name="T65" fmla="*/ 141 h 353"/>
              <a:gd name="T66" fmla="*/ 117 w 353"/>
              <a:gd name="T67" fmla="*/ 164 h 353"/>
              <a:gd name="T68" fmla="*/ 189 w 353"/>
              <a:gd name="T69" fmla="*/ 237 h 353"/>
              <a:gd name="T70" fmla="*/ 234 w 353"/>
              <a:gd name="T71" fmla="*/ 236 h 353"/>
              <a:gd name="T72" fmla="*/ 253 w 353"/>
              <a:gd name="T73" fmla="*/ 217 h 353"/>
              <a:gd name="T74" fmla="*/ 263 w 353"/>
              <a:gd name="T75" fmla="*/ 219 h 353"/>
              <a:gd name="T76" fmla="*/ 332 w 353"/>
              <a:gd name="T77" fmla="*/ 273 h 353"/>
              <a:gd name="T78" fmla="*/ 335 w 353"/>
              <a:gd name="T79" fmla="*/ 275 h 353"/>
              <a:gd name="T80" fmla="*/ 337 w 353"/>
              <a:gd name="T81" fmla="*/ 2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3" h="353">
                <a:moveTo>
                  <a:pt x="193" y="16"/>
                </a:moveTo>
                <a:cubicBezTo>
                  <a:pt x="273" y="16"/>
                  <a:pt x="337" y="80"/>
                  <a:pt x="337" y="160"/>
                </a:cubicBezTo>
                <a:cubicBezTo>
                  <a:pt x="337" y="165"/>
                  <a:pt x="341" y="168"/>
                  <a:pt x="345" y="168"/>
                </a:cubicBezTo>
                <a:cubicBezTo>
                  <a:pt x="350" y="168"/>
                  <a:pt x="353" y="165"/>
                  <a:pt x="353" y="160"/>
                </a:cubicBezTo>
                <a:cubicBezTo>
                  <a:pt x="353" y="71"/>
                  <a:pt x="282" y="0"/>
                  <a:pt x="193" y="0"/>
                </a:cubicBezTo>
                <a:cubicBezTo>
                  <a:pt x="188" y="0"/>
                  <a:pt x="185" y="3"/>
                  <a:pt x="185" y="8"/>
                </a:cubicBezTo>
                <a:cubicBezTo>
                  <a:pt x="185" y="12"/>
                  <a:pt x="188" y="16"/>
                  <a:pt x="193" y="16"/>
                </a:cubicBezTo>
                <a:moveTo>
                  <a:pt x="193" y="96"/>
                </a:moveTo>
                <a:cubicBezTo>
                  <a:pt x="228" y="96"/>
                  <a:pt x="257" y="125"/>
                  <a:pt x="257" y="160"/>
                </a:cubicBezTo>
                <a:cubicBezTo>
                  <a:pt x="257" y="165"/>
                  <a:pt x="261" y="168"/>
                  <a:pt x="265" y="168"/>
                </a:cubicBezTo>
                <a:cubicBezTo>
                  <a:pt x="270" y="168"/>
                  <a:pt x="273" y="165"/>
                  <a:pt x="273" y="160"/>
                </a:cubicBezTo>
                <a:cubicBezTo>
                  <a:pt x="273" y="116"/>
                  <a:pt x="237" y="80"/>
                  <a:pt x="193" y="80"/>
                </a:cubicBezTo>
                <a:cubicBezTo>
                  <a:pt x="188" y="80"/>
                  <a:pt x="185" y="83"/>
                  <a:pt x="185" y="88"/>
                </a:cubicBezTo>
                <a:cubicBezTo>
                  <a:pt x="185" y="92"/>
                  <a:pt x="188" y="96"/>
                  <a:pt x="193" y="96"/>
                </a:cubicBezTo>
                <a:moveTo>
                  <a:pt x="193" y="176"/>
                </a:moveTo>
                <a:cubicBezTo>
                  <a:pt x="202" y="176"/>
                  <a:pt x="209" y="169"/>
                  <a:pt x="209" y="160"/>
                </a:cubicBezTo>
                <a:cubicBezTo>
                  <a:pt x="209" y="151"/>
                  <a:pt x="202" y="144"/>
                  <a:pt x="193" y="144"/>
                </a:cubicBezTo>
                <a:cubicBezTo>
                  <a:pt x="184" y="144"/>
                  <a:pt x="177" y="151"/>
                  <a:pt x="177" y="160"/>
                </a:cubicBezTo>
                <a:cubicBezTo>
                  <a:pt x="177" y="169"/>
                  <a:pt x="184" y="176"/>
                  <a:pt x="193" y="176"/>
                </a:cubicBezTo>
                <a:moveTo>
                  <a:pt x="353" y="280"/>
                </a:moveTo>
                <a:cubicBezTo>
                  <a:pt x="353" y="274"/>
                  <a:pt x="351" y="268"/>
                  <a:pt x="346" y="263"/>
                </a:cubicBezTo>
                <a:cubicBezTo>
                  <a:pt x="345" y="262"/>
                  <a:pt x="343" y="261"/>
                  <a:pt x="342" y="260"/>
                </a:cubicBezTo>
                <a:cubicBezTo>
                  <a:pt x="274" y="207"/>
                  <a:pt x="274" y="207"/>
                  <a:pt x="274" y="207"/>
                </a:cubicBezTo>
                <a:cubicBezTo>
                  <a:pt x="270" y="203"/>
                  <a:pt x="264" y="200"/>
                  <a:pt x="257" y="200"/>
                </a:cubicBezTo>
                <a:cubicBezTo>
                  <a:pt x="251" y="200"/>
                  <a:pt x="246" y="202"/>
                  <a:pt x="242" y="205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1" y="227"/>
                  <a:pt x="216" y="230"/>
                  <a:pt x="212" y="230"/>
                </a:cubicBezTo>
                <a:cubicBezTo>
                  <a:pt x="206" y="230"/>
                  <a:pt x="201" y="227"/>
                  <a:pt x="198" y="223"/>
                </a:cubicBezTo>
                <a:cubicBezTo>
                  <a:pt x="198" y="223"/>
                  <a:pt x="198" y="223"/>
                  <a:pt x="198" y="223"/>
                </a:cubicBezTo>
                <a:cubicBezTo>
                  <a:pt x="172" y="204"/>
                  <a:pt x="149" y="181"/>
                  <a:pt x="130" y="155"/>
                </a:cubicBezTo>
                <a:cubicBezTo>
                  <a:pt x="130" y="155"/>
                  <a:pt x="130" y="155"/>
                  <a:pt x="130" y="155"/>
                </a:cubicBezTo>
                <a:cubicBezTo>
                  <a:pt x="126" y="152"/>
                  <a:pt x="123" y="147"/>
                  <a:pt x="123" y="141"/>
                </a:cubicBezTo>
                <a:cubicBezTo>
                  <a:pt x="123" y="136"/>
                  <a:pt x="125" y="132"/>
                  <a:pt x="129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51" y="106"/>
                  <a:pt x="153" y="101"/>
                  <a:pt x="153" y="96"/>
                </a:cubicBezTo>
                <a:cubicBezTo>
                  <a:pt x="153" y="89"/>
                  <a:pt x="150" y="83"/>
                  <a:pt x="146" y="79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9"/>
                  <a:pt x="91" y="8"/>
                  <a:pt x="89" y="7"/>
                </a:cubicBezTo>
                <a:cubicBezTo>
                  <a:pt x="85" y="2"/>
                  <a:pt x="79" y="0"/>
                  <a:pt x="72" y="0"/>
                </a:cubicBezTo>
                <a:cubicBezTo>
                  <a:pt x="40" y="0"/>
                  <a:pt x="0" y="37"/>
                  <a:pt x="0" y="84"/>
                </a:cubicBezTo>
                <a:cubicBezTo>
                  <a:pt x="0" y="97"/>
                  <a:pt x="3" y="109"/>
                  <a:pt x="8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56" y="216"/>
                  <a:pt x="137" y="297"/>
                  <a:pt x="233" y="345"/>
                </a:cubicBezTo>
                <a:cubicBezTo>
                  <a:pt x="233" y="345"/>
                  <a:pt x="233" y="345"/>
                  <a:pt x="233" y="345"/>
                </a:cubicBezTo>
                <a:cubicBezTo>
                  <a:pt x="244" y="350"/>
                  <a:pt x="256" y="353"/>
                  <a:pt x="269" y="353"/>
                </a:cubicBezTo>
                <a:cubicBezTo>
                  <a:pt x="316" y="353"/>
                  <a:pt x="353" y="313"/>
                  <a:pt x="353" y="281"/>
                </a:cubicBezTo>
                <a:cubicBezTo>
                  <a:pt x="353" y="281"/>
                  <a:pt x="353" y="280"/>
                  <a:pt x="353" y="280"/>
                </a:cubicBezTo>
                <a:close/>
                <a:moveTo>
                  <a:pt x="269" y="337"/>
                </a:moveTo>
                <a:cubicBezTo>
                  <a:pt x="259" y="337"/>
                  <a:pt x="249" y="335"/>
                  <a:pt x="240" y="330"/>
                </a:cubicBezTo>
                <a:cubicBezTo>
                  <a:pt x="239" y="330"/>
                  <a:pt x="238" y="329"/>
                  <a:pt x="237" y="329"/>
                </a:cubicBezTo>
                <a:cubicBezTo>
                  <a:pt x="146" y="283"/>
                  <a:pt x="70" y="207"/>
                  <a:pt x="24" y="116"/>
                </a:cubicBezTo>
                <a:cubicBezTo>
                  <a:pt x="24" y="115"/>
                  <a:pt x="23" y="114"/>
                  <a:pt x="23" y="113"/>
                </a:cubicBezTo>
                <a:cubicBezTo>
                  <a:pt x="18" y="104"/>
                  <a:pt x="16" y="94"/>
                  <a:pt x="16" y="84"/>
                </a:cubicBezTo>
                <a:cubicBezTo>
                  <a:pt x="16" y="45"/>
                  <a:pt x="50" y="16"/>
                  <a:pt x="72" y="16"/>
                </a:cubicBezTo>
                <a:cubicBezTo>
                  <a:pt x="75" y="16"/>
                  <a:pt x="77" y="17"/>
                  <a:pt x="78" y="18"/>
                </a:cubicBezTo>
                <a:cubicBezTo>
                  <a:pt x="78" y="18"/>
                  <a:pt x="79" y="19"/>
                  <a:pt x="79" y="19"/>
                </a:cubicBezTo>
                <a:cubicBezTo>
                  <a:pt x="79" y="20"/>
                  <a:pt x="80" y="20"/>
                  <a:pt x="80" y="21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3" y="89"/>
                  <a:pt x="134" y="90"/>
                  <a:pt x="134" y="90"/>
                </a:cubicBezTo>
                <a:cubicBezTo>
                  <a:pt x="135" y="91"/>
                  <a:pt x="137" y="93"/>
                  <a:pt x="137" y="96"/>
                </a:cubicBezTo>
                <a:cubicBezTo>
                  <a:pt x="137" y="97"/>
                  <a:pt x="136" y="99"/>
                  <a:pt x="135" y="100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1" y="124"/>
                  <a:pt x="107" y="132"/>
                  <a:pt x="107" y="141"/>
                </a:cubicBezTo>
                <a:cubicBezTo>
                  <a:pt x="107" y="150"/>
                  <a:pt x="110" y="158"/>
                  <a:pt x="116" y="163"/>
                </a:cubicBezTo>
                <a:cubicBezTo>
                  <a:pt x="116" y="164"/>
                  <a:pt x="116" y="164"/>
                  <a:pt x="117" y="164"/>
                </a:cubicBezTo>
                <a:cubicBezTo>
                  <a:pt x="136" y="192"/>
                  <a:pt x="161" y="216"/>
                  <a:pt x="189" y="236"/>
                </a:cubicBezTo>
                <a:cubicBezTo>
                  <a:pt x="189" y="236"/>
                  <a:pt x="189" y="236"/>
                  <a:pt x="189" y="237"/>
                </a:cubicBezTo>
                <a:cubicBezTo>
                  <a:pt x="195" y="242"/>
                  <a:pt x="203" y="246"/>
                  <a:pt x="212" y="246"/>
                </a:cubicBezTo>
                <a:cubicBezTo>
                  <a:pt x="220" y="246"/>
                  <a:pt x="228" y="242"/>
                  <a:pt x="234" y="236"/>
                </a:cubicBezTo>
                <a:cubicBezTo>
                  <a:pt x="234" y="236"/>
                  <a:pt x="235" y="236"/>
                  <a:pt x="235" y="236"/>
                </a:cubicBezTo>
                <a:cubicBezTo>
                  <a:pt x="253" y="217"/>
                  <a:pt x="253" y="217"/>
                  <a:pt x="253" y="217"/>
                </a:cubicBezTo>
                <a:cubicBezTo>
                  <a:pt x="254" y="217"/>
                  <a:pt x="255" y="216"/>
                  <a:pt x="257" y="216"/>
                </a:cubicBezTo>
                <a:cubicBezTo>
                  <a:pt x="260" y="216"/>
                  <a:pt x="262" y="218"/>
                  <a:pt x="263" y="219"/>
                </a:cubicBezTo>
                <a:cubicBezTo>
                  <a:pt x="263" y="219"/>
                  <a:pt x="264" y="219"/>
                  <a:pt x="264" y="220"/>
                </a:cubicBezTo>
                <a:cubicBezTo>
                  <a:pt x="332" y="273"/>
                  <a:pt x="332" y="273"/>
                  <a:pt x="332" y="273"/>
                </a:cubicBezTo>
                <a:cubicBezTo>
                  <a:pt x="332" y="273"/>
                  <a:pt x="333" y="273"/>
                  <a:pt x="333" y="274"/>
                </a:cubicBezTo>
                <a:cubicBezTo>
                  <a:pt x="334" y="274"/>
                  <a:pt x="335" y="275"/>
                  <a:pt x="335" y="275"/>
                </a:cubicBezTo>
                <a:cubicBezTo>
                  <a:pt x="336" y="276"/>
                  <a:pt x="337" y="278"/>
                  <a:pt x="337" y="280"/>
                </a:cubicBezTo>
                <a:cubicBezTo>
                  <a:pt x="337" y="281"/>
                  <a:pt x="337" y="281"/>
                  <a:pt x="337" y="282"/>
                </a:cubicBezTo>
                <a:cubicBezTo>
                  <a:pt x="336" y="304"/>
                  <a:pt x="307" y="337"/>
                  <a:pt x="269" y="33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14642022" y="7240902"/>
            <a:ext cx="767092" cy="767092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14642022" y="4391654"/>
            <a:ext cx="767092" cy="767092"/>
          </a:xfrm>
          <a:custGeom>
            <a:avLst/>
            <a:gdLst>
              <a:gd name="T0" fmla="*/ 321 w 353"/>
              <a:gd name="T1" fmla="*/ 0 h 353"/>
              <a:gd name="T2" fmla="*/ 32 w 353"/>
              <a:gd name="T3" fmla="*/ 0 h 353"/>
              <a:gd name="T4" fmla="*/ 0 w 353"/>
              <a:gd name="T5" fmla="*/ 32 h 353"/>
              <a:gd name="T6" fmla="*/ 0 w 353"/>
              <a:gd name="T7" fmla="*/ 273 h 353"/>
              <a:gd name="T8" fmla="*/ 32 w 353"/>
              <a:gd name="T9" fmla="*/ 305 h 353"/>
              <a:gd name="T10" fmla="*/ 144 w 353"/>
              <a:gd name="T11" fmla="*/ 305 h 353"/>
              <a:gd name="T12" fmla="*/ 144 w 353"/>
              <a:gd name="T13" fmla="*/ 337 h 353"/>
              <a:gd name="T14" fmla="*/ 120 w 353"/>
              <a:gd name="T15" fmla="*/ 337 h 353"/>
              <a:gd name="T16" fmla="*/ 112 w 353"/>
              <a:gd name="T17" fmla="*/ 345 h 353"/>
              <a:gd name="T18" fmla="*/ 120 w 353"/>
              <a:gd name="T19" fmla="*/ 353 h 353"/>
              <a:gd name="T20" fmla="*/ 233 w 353"/>
              <a:gd name="T21" fmla="*/ 353 h 353"/>
              <a:gd name="T22" fmla="*/ 241 w 353"/>
              <a:gd name="T23" fmla="*/ 345 h 353"/>
              <a:gd name="T24" fmla="*/ 233 w 353"/>
              <a:gd name="T25" fmla="*/ 337 h 353"/>
              <a:gd name="T26" fmla="*/ 209 w 353"/>
              <a:gd name="T27" fmla="*/ 337 h 353"/>
              <a:gd name="T28" fmla="*/ 209 w 353"/>
              <a:gd name="T29" fmla="*/ 305 h 353"/>
              <a:gd name="T30" fmla="*/ 321 w 353"/>
              <a:gd name="T31" fmla="*/ 305 h 353"/>
              <a:gd name="T32" fmla="*/ 353 w 353"/>
              <a:gd name="T33" fmla="*/ 273 h 353"/>
              <a:gd name="T34" fmla="*/ 353 w 353"/>
              <a:gd name="T35" fmla="*/ 32 h 353"/>
              <a:gd name="T36" fmla="*/ 321 w 353"/>
              <a:gd name="T37" fmla="*/ 0 h 353"/>
              <a:gd name="T38" fmla="*/ 193 w 353"/>
              <a:gd name="T39" fmla="*/ 337 h 353"/>
              <a:gd name="T40" fmla="*/ 160 w 353"/>
              <a:gd name="T41" fmla="*/ 337 h 353"/>
              <a:gd name="T42" fmla="*/ 160 w 353"/>
              <a:gd name="T43" fmla="*/ 305 h 353"/>
              <a:gd name="T44" fmla="*/ 193 w 353"/>
              <a:gd name="T45" fmla="*/ 305 h 353"/>
              <a:gd name="T46" fmla="*/ 193 w 353"/>
              <a:gd name="T47" fmla="*/ 337 h 353"/>
              <a:gd name="T48" fmla="*/ 337 w 353"/>
              <a:gd name="T49" fmla="*/ 273 h 353"/>
              <a:gd name="T50" fmla="*/ 321 w 353"/>
              <a:gd name="T51" fmla="*/ 289 h 353"/>
              <a:gd name="T52" fmla="*/ 32 w 353"/>
              <a:gd name="T53" fmla="*/ 289 h 353"/>
              <a:gd name="T54" fmla="*/ 16 w 353"/>
              <a:gd name="T55" fmla="*/ 273 h 353"/>
              <a:gd name="T56" fmla="*/ 16 w 353"/>
              <a:gd name="T57" fmla="*/ 257 h 353"/>
              <a:gd name="T58" fmla="*/ 337 w 353"/>
              <a:gd name="T59" fmla="*/ 257 h 353"/>
              <a:gd name="T60" fmla="*/ 337 w 353"/>
              <a:gd name="T61" fmla="*/ 273 h 353"/>
              <a:gd name="T62" fmla="*/ 337 w 353"/>
              <a:gd name="T63" fmla="*/ 241 h 353"/>
              <a:gd name="T64" fmla="*/ 16 w 353"/>
              <a:gd name="T65" fmla="*/ 241 h 353"/>
              <a:gd name="T66" fmla="*/ 16 w 353"/>
              <a:gd name="T67" fmla="*/ 32 h 353"/>
              <a:gd name="T68" fmla="*/ 32 w 353"/>
              <a:gd name="T69" fmla="*/ 16 h 353"/>
              <a:gd name="T70" fmla="*/ 321 w 353"/>
              <a:gd name="T71" fmla="*/ 16 h 353"/>
              <a:gd name="T72" fmla="*/ 337 w 353"/>
              <a:gd name="T73" fmla="*/ 32 h 353"/>
              <a:gd name="T74" fmla="*/ 337 w 353"/>
              <a:gd name="T75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3" h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그림 개체 틀 11">
            <a:extLst>
              <a:ext uri="{FF2B5EF4-FFF2-40B4-BE49-F238E27FC236}">
                <a16:creationId xmlns:a16="http://schemas.microsoft.com/office/drawing/2014/main" id="{413E6769-5D00-4297-A66F-073299ABD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0948" y="4058914"/>
            <a:ext cx="8571946" cy="85719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555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en-US" altLang="ko-KR" dirty="0"/>
              <a:t>MACD</a:t>
            </a:r>
            <a:r>
              <a:rPr lang="ko-KR" altLang="en-US" dirty="0"/>
              <a:t>의 간단한 설명</a:t>
            </a:r>
            <a:endParaRPr lang="en-US" altLang="ko-KR" dirty="0"/>
          </a:p>
        </p:txBody>
      </p:sp>
      <p:sp>
        <p:nvSpPr>
          <p:cNvPr id="40" name="TextBox 39"/>
          <p:cNvSpPr txBox="1"/>
          <p:nvPr/>
        </p:nvSpPr>
        <p:spPr>
          <a:xfrm>
            <a:off x="16092367" y="4267200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지수이동평균선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0493" y="5057190"/>
            <a:ext cx="5850209" cy="899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단순이동평균선은 후행성이 강하여 주가의 추세를 늦게 반영하는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단점있음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92367" y="7103748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MACD </a:t>
            </a:r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오실레이터</a:t>
            </a:r>
            <a:r>
              <a:rPr lang="en-US" altLang="ko-K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시그널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80493" y="7893738"/>
            <a:ext cx="6358883" cy="899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MACD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단기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EMA(12) –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장기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EMA(26)</a:t>
            </a:r>
          </a:p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시그널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MACD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오실레이터의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이평선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92367" y="9940296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매매 전략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80493" y="10730286"/>
            <a:ext cx="5850209" cy="137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교차전략</a:t>
            </a:r>
            <a:endParaRPr lang="en-US" altLang="ko-KR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과매수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과매도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전략</a:t>
            </a:r>
            <a:endParaRPr lang="en-US" altLang="ko-KR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확산전략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14642022" y="10115550"/>
            <a:ext cx="767092" cy="767092"/>
          </a:xfrm>
          <a:custGeom>
            <a:avLst/>
            <a:gdLst>
              <a:gd name="T0" fmla="*/ 337 w 353"/>
              <a:gd name="T1" fmla="*/ 160 h 353"/>
              <a:gd name="T2" fmla="*/ 353 w 353"/>
              <a:gd name="T3" fmla="*/ 160 h 353"/>
              <a:gd name="T4" fmla="*/ 185 w 353"/>
              <a:gd name="T5" fmla="*/ 8 h 353"/>
              <a:gd name="T6" fmla="*/ 193 w 353"/>
              <a:gd name="T7" fmla="*/ 96 h 353"/>
              <a:gd name="T8" fmla="*/ 265 w 353"/>
              <a:gd name="T9" fmla="*/ 168 h 353"/>
              <a:gd name="T10" fmla="*/ 193 w 353"/>
              <a:gd name="T11" fmla="*/ 80 h 353"/>
              <a:gd name="T12" fmla="*/ 193 w 353"/>
              <a:gd name="T13" fmla="*/ 96 h 353"/>
              <a:gd name="T14" fmla="*/ 209 w 353"/>
              <a:gd name="T15" fmla="*/ 160 h 353"/>
              <a:gd name="T16" fmla="*/ 177 w 353"/>
              <a:gd name="T17" fmla="*/ 160 h 353"/>
              <a:gd name="T18" fmla="*/ 353 w 353"/>
              <a:gd name="T19" fmla="*/ 280 h 353"/>
              <a:gd name="T20" fmla="*/ 342 w 353"/>
              <a:gd name="T21" fmla="*/ 260 h 353"/>
              <a:gd name="T22" fmla="*/ 257 w 353"/>
              <a:gd name="T23" fmla="*/ 200 h 353"/>
              <a:gd name="T24" fmla="*/ 223 w 353"/>
              <a:gd name="T25" fmla="*/ 224 h 353"/>
              <a:gd name="T26" fmla="*/ 212 w 353"/>
              <a:gd name="T27" fmla="*/ 230 h 353"/>
              <a:gd name="T28" fmla="*/ 198 w 353"/>
              <a:gd name="T29" fmla="*/ 223 h 353"/>
              <a:gd name="T30" fmla="*/ 130 w 353"/>
              <a:gd name="T31" fmla="*/ 155 h 353"/>
              <a:gd name="T32" fmla="*/ 129 w 353"/>
              <a:gd name="T33" fmla="*/ 129 h 353"/>
              <a:gd name="T34" fmla="*/ 148 w 353"/>
              <a:gd name="T35" fmla="*/ 110 h 353"/>
              <a:gd name="T36" fmla="*/ 146 w 353"/>
              <a:gd name="T37" fmla="*/ 79 h 353"/>
              <a:gd name="T38" fmla="*/ 89 w 353"/>
              <a:gd name="T39" fmla="*/ 7 h 353"/>
              <a:gd name="T40" fmla="*/ 0 w 353"/>
              <a:gd name="T41" fmla="*/ 84 h 353"/>
              <a:gd name="T42" fmla="*/ 8 w 353"/>
              <a:gd name="T43" fmla="*/ 120 h 353"/>
              <a:gd name="T44" fmla="*/ 233 w 353"/>
              <a:gd name="T45" fmla="*/ 345 h 353"/>
              <a:gd name="T46" fmla="*/ 353 w 353"/>
              <a:gd name="T47" fmla="*/ 281 h 353"/>
              <a:gd name="T48" fmla="*/ 269 w 353"/>
              <a:gd name="T49" fmla="*/ 337 h 353"/>
              <a:gd name="T50" fmla="*/ 237 w 353"/>
              <a:gd name="T51" fmla="*/ 329 h 353"/>
              <a:gd name="T52" fmla="*/ 23 w 353"/>
              <a:gd name="T53" fmla="*/ 113 h 353"/>
              <a:gd name="T54" fmla="*/ 72 w 353"/>
              <a:gd name="T55" fmla="*/ 16 h 353"/>
              <a:gd name="T56" fmla="*/ 79 w 353"/>
              <a:gd name="T57" fmla="*/ 19 h 353"/>
              <a:gd name="T58" fmla="*/ 133 w 353"/>
              <a:gd name="T59" fmla="*/ 89 h 353"/>
              <a:gd name="T60" fmla="*/ 137 w 353"/>
              <a:gd name="T61" fmla="*/ 96 h 353"/>
              <a:gd name="T62" fmla="*/ 118 w 353"/>
              <a:gd name="T63" fmla="*/ 118 h 353"/>
              <a:gd name="T64" fmla="*/ 107 w 353"/>
              <a:gd name="T65" fmla="*/ 141 h 353"/>
              <a:gd name="T66" fmla="*/ 117 w 353"/>
              <a:gd name="T67" fmla="*/ 164 h 353"/>
              <a:gd name="T68" fmla="*/ 189 w 353"/>
              <a:gd name="T69" fmla="*/ 237 h 353"/>
              <a:gd name="T70" fmla="*/ 234 w 353"/>
              <a:gd name="T71" fmla="*/ 236 h 353"/>
              <a:gd name="T72" fmla="*/ 253 w 353"/>
              <a:gd name="T73" fmla="*/ 217 h 353"/>
              <a:gd name="T74" fmla="*/ 263 w 353"/>
              <a:gd name="T75" fmla="*/ 219 h 353"/>
              <a:gd name="T76" fmla="*/ 332 w 353"/>
              <a:gd name="T77" fmla="*/ 273 h 353"/>
              <a:gd name="T78" fmla="*/ 335 w 353"/>
              <a:gd name="T79" fmla="*/ 275 h 353"/>
              <a:gd name="T80" fmla="*/ 337 w 353"/>
              <a:gd name="T81" fmla="*/ 2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3" h="353">
                <a:moveTo>
                  <a:pt x="193" y="16"/>
                </a:moveTo>
                <a:cubicBezTo>
                  <a:pt x="273" y="16"/>
                  <a:pt x="337" y="80"/>
                  <a:pt x="337" y="160"/>
                </a:cubicBezTo>
                <a:cubicBezTo>
                  <a:pt x="337" y="165"/>
                  <a:pt x="341" y="168"/>
                  <a:pt x="345" y="168"/>
                </a:cubicBezTo>
                <a:cubicBezTo>
                  <a:pt x="350" y="168"/>
                  <a:pt x="353" y="165"/>
                  <a:pt x="353" y="160"/>
                </a:cubicBezTo>
                <a:cubicBezTo>
                  <a:pt x="353" y="71"/>
                  <a:pt x="282" y="0"/>
                  <a:pt x="193" y="0"/>
                </a:cubicBezTo>
                <a:cubicBezTo>
                  <a:pt x="188" y="0"/>
                  <a:pt x="185" y="3"/>
                  <a:pt x="185" y="8"/>
                </a:cubicBezTo>
                <a:cubicBezTo>
                  <a:pt x="185" y="12"/>
                  <a:pt x="188" y="16"/>
                  <a:pt x="193" y="16"/>
                </a:cubicBezTo>
                <a:moveTo>
                  <a:pt x="193" y="96"/>
                </a:moveTo>
                <a:cubicBezTo>
                  <a:pt x="228" y="96"/>
                  <a:pt x="257" y="125"/>
                  <a:pt x="257" y="160"/>
                </a:cubicBezTo>
                <a:cubicBezTo>
                  <a:pt x="257" y="165"/>
                  <a:pt x="261" y="168"/>
                  <a:pt x="265" y="168"/>
                </a:cubicBezTo>
                <a:cubicBezTo>
                  <a:pt x="270" y="168"/>
                  <a:pt x="273" y="165"/>
                  <a:pt x="273" y="160"/>
                </a:cubicBezTo>
                <a:cubicBezTo>
                  <a:pt x="273" y="116"/>
                  <a:pt x="237" y="80"/>
                  <a:pt x="193" y="80"/>
                </a:cubicBezTo>
                <a:cubicBezTo>
                  <a:pt x="188" y="80"/>
                  <a:pt x="185" y="83"/>
                  <a:pt x="185" y="88"/>
                </a:cubicBezTo>
                <a:cubicBezTo>
                  <a:pt x="185" y="92"/>
                  <a:pt x="188" y="96"/>
                  <a:pt x="193" y="96"/>
                </a:cubicBezTo>
                <a:moveTo>
                  <a:pt x="193" y="176"/>
                </a:moveTo>
                <a:cubicBezTo>
                  <a:pt x="202" y="176"/>
                  <a:pt x="209" y="169"/>
                  <a:pt x="209" y="160"/>
                </a:cubicBezTo>
                <a:cubicBezTo>
                  <a:pt x="209" y="151"/>
                  <a:pt x="202" y="144"/>
                  <a:pt x="193" y="144"/>
                </a:cubicBezTo>
                <a:cubicBezTo>
                  <a:pt x="184" y="144"/>
                  <a:pt x="177" y="151"/>
                  <a:pt x="177" y="160"/>
                </a:cubicBezTo>
                <a:cubicBezTo>
                  <a:pt x="177" y="169"/>
                  <a:pt x="184" y="176"/>
                  <a:pt x="193" y="176"/>
                </a:cubicBezTo>
                <a:moveTo>
                  <a:pt x="353" y="280"/>
                </a:moveTo>
                <a:cubicBezTo>
                  <a:pt x="353" y="274"/>
                  <a:pt x="351" y="268"/>
                  <a:pt x="346" y="263"/>
                </a:cubicBezTo>
                <a:cubicBezTo>
                  <a:pt x="345" y="262"/>
                  <a:pt x="343" y="261"/>
                  <a:pt x="342" y="260"/>
                </a:cubicBezTo>
                <a:cubicBezTo>
                  <a:pt x="274" y="207"/>
                  <a:pt x="274" y="207"/>
                  <a:pt x="274" y="207"/>
                </a:cubicBezTo>
                <a:cubicBezTo>
                  <a:pt x="270" y="203"/>
                  <a:pt x="264" y="200"/>
                  <a:pt x="257" y="200"/>
                </a:cubicBezTo>
                <a:cubicBezTo>
                  <a:pt x="251" y="200"/>
                  <a:pt x="246" y="202"/>
                  <a:pt x="242" y="205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1" y="227"/>
                  <a:pt x="216" y="230"/>
                  <a:pt x="212" y="230"/>
                </a:cubicBezTo>
                <a:cubicBezTo>
                  <a:pt x="206" y="230"/>
                  <a:pt x="201" y="227"/>
                  <a:pt x="198" y="223"/>
                </a:cubicBezTo>
                <a:cubicBezTo>
                  <a:pt x="198" y="223"/>
                  <a:pt x="198" y="223"/>
                  <a:pt x="198" y="223"/>
                </a:cubicBezTo>
                <a:cubicBezTo>
                  <a:pt x="172" y="204"/>
                  <a:pt x="149" y="181"/>
                  <a:pt x="130" y="155"/>
                </a:cubicBezTo>
                <a:cubicBezTo>
                  <a:pt x="130" y="155"/>
                  <a:pt x="130" y="155"/>
                  <a:pt x="130" y="155"/>
                </a:cubicBezTo>
                <a:cubicBezTo>
                  <a:pt x="126" y="152"/>
                  <a:pt x="123" y="147"/>
                  <a:pt x="123" y="141"/>
                </a:cubicBezTo>
                <a:cubicBezTo>
                  <a:pt x="123" y="136"/>
                  <a:pt x="125" y="132"/>
                  <a:pt x="129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51" y="106"/>
                  <a:pt x="153" y="101"/>
                  <a:pt x="153" y="96"/>
                </a:cubicBezTo>
                <a:cubicBezTo>
                  <a:pt x="153" y="89"/>
                  <a:pt x="150" y="83"/>
                  <a:pt x="146" y="79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9"/>
                  <a:pt x="91" y="8"/>
                  <a:pt x="89" y="7"/>
                </a:cubicBezTo>
                <a:cubicBezTo>
                  <a:pt x="85" y="2"/>
                  <a:pt x="79" y="0"/>
                  <a:pt x="72" y="0"/>
                </a:cubicBezTo>
                <a:cubicBezTo>
                  <a:pt x="40" y="0"/>
                  <a:pt x="0" y="37"/>
                  <a:pt x="0" y="84"/>
                </a:cubicBezTo>
                <a:cubicBezTo>
                  <a:pt x="0" y="97"/>
                  <a:pt x="3" y="109"/>
                  <a:pt x="8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56" y="216"/>
                  <a:pt x="137" y="297"/>
                  <a:pt x="233" y="345"/>
                </a:cubicBezTo>
                <a:cubicBezTo>
                  <a:pt x="233" y="345"/>
                  <a:pt x="233" y="345"/>
                  <a:pt x="233" y="345"/>
                </a:cubicBezTo>
                <a:cubicBezTo>
                  <a:pt x="244" y="350"/>
                  <a:pt x="256" y="353"/>
                  <a:pt x="269" y="353"/>
                </a:cubicBezTo>
                <a:cubicBezTo>
                  <a:pt x="316" y="353"/>
                  <a:pt x="353" y="313"/>
                  <a:pt x="353" y="281"/>
                </a:cubicBezTo>
                <a:cubicBezTo>
                  <a:pt x="353" y="281"/>
                  <a:pt x="353" y="280"/>
                  <a:pt x="353" y="280"/>
                </a:cubicBezTo>
                <a:close/>
                <a:moveTo>
                  <a:pt x="269" y="337"/>
                </a:moveTo>
                <a:cubicBezTo>
                  <a:pt x="259" y="337"/>
                  <a:pt x="249" y="335"/>
                  <a:pt x="240" y="330"/>
                </a:cubicBezTo>
                <a:cubicBezTo>
                  <a:pt x="239" y="330"/>
                  <a:pt x="238" y="329"/>
                  <a:pt x="237" y="329"/>
                </a:cubicBezTo>
                <a:cubicBezTo>
                  <a:pt x="146" y="283"/>
                  <a:pt x="70" y="207"/>
                  <a:pt x="24" y="116"/>
                </a:cubicBezTo>
                <a:cubicBezTo>
                  <a:pt x="24" y="115"/>
                  <a:pt x="23" y="114"/>
                  <a:pt x="23" y="113"/>
                </a:cubicBezTo>
                <a:cubicBezTo>
                  <a:pt x="18" y="104"/>
                  <a:pt x="16" y="94"/>
                  <a:pt x="16" y="84"/>
                </a:cubicBezTo>
                <a:cubicBezTo>
                  <a:pt x="16" y="45"/>
                  <a:pt x="50" y="16"/>
                  <a:pt x="72" y="16"/>
                </a:cubicBezTo>
                <a:cubicBezTo>
                  <a:pt x="75" y="16"/>
                  <a:pt x="77" y="17"/>
                  <a:pt x="78" y="18"/>
                </a:cubicBezTo>
                <a:cubicBezTo>
                  <a:pt x="78" y="18"/>
                  <a:pt x="79" y="19"/>
                  <a:pt x="79" y="19"/>
                </a:cubicBezTo>
                <a:cubicBezTo>
                  <a:pt x="79" y="20"/>
                  <a:pt x="80" y="20"/>
                  <a:pt x="80" y="21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3" y="89"/>
                  <a:pt x="134" y="90"/>
                  <a:pt x="134" y="90"/>
                </a:cubicBezTo>
                <a:cubicBezTo>
                  <a:pt x="135" y="91"/>
                  <a:pt x="137" y="93"/>
                  <a:pt x="137" y="96"/>
                </a:cubicBezTo>
                <a:cubicBezTo>
                  <a:pt x="137" y="97"/>
                  <a:pt x="136" y="99"/>
                  <a:pt x="135" y="100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1" y="124"/>
                  <a:pt x="107" y="132"/>
                  <a:pt x="107" y="141"/>
                </a:cubicBezTo>
                <a:cubicBezTo>
                  <a:pt x="107" y="150"/>
                  <a:pt x="110" y="158"/>
                  <a:pt x="116" y="163"/>
                </a:cubicBezTo>
                <a:cubicBezTo>
                  <a:pt x="116" y="164"/>
                  <a:pt x="116" y="164"/>
                  <a:pt x="117" y="164"/>
                </a:cubicBezTo>
                <a:cubicBezTo>
                  <a:pt x="136" y="192"/>
                  <a:pt x="161" y="216"/>
                  <a:pt x="189" y="236"/>
                </a:cubicBezTo>
                <a:cubicBezTo>
                  <a:pt x="189" y="236"/>
                  <a:pt x="189" y="236"/>
                  <a:pt x="189" y="237"/>
                </a:cubicBezTo>
                <a:cubicBezTo>
                  <a:pt x="195" y="242"/>
                  <a:pt x="203" y="246"/>
                  <a:pt x="212" y="246"/>
                </a:cubicBezTo>
                <a:cubicBezTo>
                  <a:pt x="220" y="246"/>
                  <a:pt x="228" y="242"/>
                  <a:pt x="234" y="236"/>
                </a:cubicBezTo>
                <a:cubicBezTo>
                  <a:pt x="234" y="236"/>
                  <a:pt x="235" y="236"/>
                  <a:pt x="235" y="236"/>
                </a:cubicBezTo>
                <a:cubicBezTo>
                  <a:pt x="253" y="217"/>
                  <a:pt x="253" y="217"/>
                  <a:pt x="253" y="217"/>
                </a:cubicBezTo>
                <a:cubicBezTo>
                  <a:pt x="254" y="217"/>
                  <a:pt x="255" y="216"/>
                  <a:pt x="257" y="216"/>
                </a:cubicBezTo>
                <a:cubicBezTo>
                  <a:pt x="260" y="216"/>
                  <a:pt x="262" y="218"/>
                  <a:pt x="263" y="219"/>
                </a:cubicBezTo>
                <a:cubicBezTo>
                  <a:pt x="263" y="219"/>
                  <a:pt x="264" y="219"/>
                  <a:pt x="264" y="220"/>
                </a:cubicBezTo>
                <a:cubicBezTo>
                  <a:pt x="332" y="273"/>
                  <a:pt x="332" y="273"/>
                  <a:pt x="332" y="273"/>
                </a:cubicBezTo>
                <a:cubicBezTo>
                  <a:pt x="332" y="273"/>
                  <a:pt x="333" y="273"/>
                  <a:pt x="333" y="274"/>
                </a:cubicBezTo>
                <a:cubicBezTo>
                  <a:pt x="334" y="274"/>
                  <a:pt x="335" y="275"/>
                  <a:pt x="335" y="275"/>
                </a:cubicBezTo>
                <a:cubicBezTo>
                  <a:pt x="336" y="276"/>
                  <a:pt x="337" y="278"/>
                  <a:pt x="337" y="280"/>
                </a:cubicBezTo>
                <a:cubicBezTo>
                  <a:pt x="337" y="281"/>
                  <a:pt x="337" y="281"/>
                  <a:pt x="337" y="282"/>
                </a:cubicBezTo>
                <a:cubicBezTo>
                  <a:pt x="336" y="304"/>
                  <a:pt x="307" y="337"/>
                  <a:pt x="269" y="33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14642022" y="7240902"/>
            <a:ext cx="767092" cy="767092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14642022" y="4391654"/>
            <a:ext cx="767092" cy="767092"/>
          </a:xfrm>
          <a:custGeom>
            <a:avLst/>
            <a:gdLst>
              <a:gd name="T0" fmla="*/ 321 w 353"/>
              <a:gd name="T1" fmla="*/ 0 h 353"/>
              <a:gd name="T2" fmla="*/ 32 w 353"/>
              <a:gd name="T3" fmla="*/ 0 h 353"/>
              <a:gd name="T4" fmla="*/ 0 w 353"/>
              <a:gd name="T5" fmla="*/ 32 h 353"/>
              <a:gd name="T6" fmla="*/ 0 w 353"/>
              <a:gd name="T7" fmla="*/ 273 h 353"/>
              <a:gd name="T8" fmla="*/ 32 w 353"/>
              <a:gd name="T9" fmla="*/ 305 h 353"/>
              <a:gd name="T10" fmla="*/ 144 w 353"/>
              <a:gd name="T11" fmla="*/ 305 h 353"/>
              <a:gd name="T12" fmla="*/ 144 w 353"/>
              <a:gd name="T13" fmla="*/ 337 h 353"/>
              <a:gd name="T14" fmla="*/ 120 w 353"/>
              <a:gd name="T15" fmla="*/ 337 h 353"/>
              <a:gd name="T16" fmla="*/ 112 w 353"/>
              <a:gd name="T17" fmla="*/ 345 h 353"/>
              <a:gd name="T18" fmla="*/ 120 w 353"/>
              <a:gd name="T19" fmla="*/ 353 h 353"/>
              <a:gd name="T20" fmla="*/ 233 w 353"/>
              <a:gd name="T21" fmla="*/ 353 h 353"/>
              <a:gd name="T22" fmla="*/ 241 w 353"/>
              <a:gd name="T23" fmla="*/ 345 h 353"/>
              <a:gd name="T24" fmla="*/ 233 w 353"/>
              <a:gd name="T25" fmla="*/ 337 h 353"/>
              <a:gd name="T26" fmla="*/ 209 w 353"/>
              <a:gd name="T27" fmla="*/ 337 h 353"/>
              <a:gd name="T28" fmla="*/ 209 w 353"/>
              <a:gd name="T29" fmla="*/ 305 h 353"/>
              <a:gd name="T30" fmla="*/ 321 w 353"/>
              <a:gd name="T31" fmla="*/ 305 h 353"/>
              <a:gd name="T32" fmla="*/ 353 w 353"/>
              <a:gd name="T33" fmla="*/ 273 h 353"/>
              <a:gd name="T34" fmla="*/ 353 w 353"/>
              <a:gd name="T35" fmla="*/ 32 h 353"/>
              <a:gd name="T36" fmla="*/ 321 w 353"/>
              <a:gd name="T37" fmla="*/ 0 h 353"/>
              <a:gd name="T38" fmla="*/ 193 w 353"/>
              <a:gd name="T39" fmla="*/ 337 h 353"/>
              <a:gd name="T40" fmla="*/ 160 w 353"/>
              <a:gd name="T41" fmla="*/ 337 h 353"/>
              <a:gd name="T42" fmla="*/ 160 w 353"/>
              <a:gd name="T43" fmla="*/ 305 h 353"/>
              <a:gd name="T44" fmla="*/ 193 w 353"/>
              <a:gd name="T45" fmla="*/ 305 h 353"/>
              <a:gd name="T46" fmla="*/ 193 w 353"/>
              <a:gd name="T47" fmla="*/ 337 h 353"/>
              <a:gd name="T48" fmla="*/ 337 w 353"/>
              <a:gd name="T49" fmla="*/ 273 h 353"/>
              <a:gd name="T50" fmla="*/ 321 w 353"/>
              <a:gd name="T51" fmla="*/ 289 h 353"/>
              <a:gd name="T52" fmla="*/ 32 w 353"/>
              <a:gd name="T53" fmla="*/ 289 h 353"/>
              <a:gd name="T54" fmla="*/ 16 w 353"/>
              <a:gd name="T55" fmla="*/ 273 h 353"/>
              <a:gd name="T56" fmla="*/ 16 w 353"/>
              <a:gd name="T57" fmla="*/ 257 h 353"/>
              <a:gd name="T58" fmla="*/ 337 w 353"/>
              <a:gd name="T59" fmla="*/ 257 h 353"/>
              <a:gd name="T60" fmla="*/ 337 w 353"/>
              <a:gd name="T61" fmla="*/ 273 h 353"/>
              <a:gd name="T62" fmla="*/ 337 w 353"/>
              <a:gd name="T63" fmla="*/ 241 h 353"/>
              <a:gd name="T64" fmla="*/ 16 w 353"/>
              <a:gd name="T65" fmla="*/ 241 h 353"/>
              <a:gd name="T66" fmla="*/ 16 w 353"/>
              <a:gd name="T67" fmla="*/ 32 h 353"/>
              <a:gd name="T68" fmla="*/ 32 w 353"/>
              <a:gd name="T69" fmla="*/ 16 h 353"/>
              <a:gd name="T70" fmla="*/ 321 w 353"/>
              <a:gd name="T71" fmla="*/ 16 h 353"/>
              <a:gd name="T72" fmla="*/ 337 w 353"/>
              <a:gd name="T73" fmla="*/ 32 h 353"/>
              <a:gd name="T74" fmla="*/ 337 w 353"/>
              <a:gd name="T75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3" h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08845A-5696-4A70-BE88-04C1F1B72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72" y="3541295"/>
            <a:ext cx="13275424" cy="87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볼린저밴드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 err="1"/>
              <a:t>볼린저밴드의</a:t>
            </a:r>
            <a:r>
              <a:rPr lang="ko-KR" altLang="en-US" dirty="0"/>
              <a:t> 간단한 설명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6D8889-8354-4B61-9B3D-86D8263E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438" y="3433368"/>
            <a:ext cx="11556070" cy="793097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F9B9E9-E4EC-4A53-984E-04579B066072}"/>
              </a:ext>
            </a:extLst>
          </p:cNvPr>
          <p:cNvGrpSpPr/>
          <p:nvPr/>
        </p:nvGrpSpPr>
        <p:grpSpPr>
          <a:xfrm>
            <a:off x="1911208" y="4194110"/>
            <a:ext cx="7940212" cy="7718502"/>
            <a:chOff x="14176767" y="4225641"/>
            <a:chExt cx="7940212" cy="7718502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CF0FA9A-66FD-4892-87F1-D863A7256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6767" y="4225641"/>
              <a:ext cx="607745" cy="572113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EF5EED-0CA3-4B35-A15D-35E119596E3D}"/>
                </a:ext>
              </a:extLst>
            </p:cNvPr>
            <p:cNvSpPr txBox="1"/>
            <p:nvPr/>
          </p:nvSpPr>
          <p:spPr>
            <a:xfrm>
              <a:off x="15226301" y="4989003"/>
              <a:ext cx="6890678" cy="13739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중심선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: 20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일 이동평균선</a:t>
              </a:r>
              <a:endPara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상한선</a:t>
              </a: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: </a:t>
              </a: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중심선 </a:t>
              </a: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+ 20</a:t>
              </a: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일간 표준편차 </a:t>
              </a: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*2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하한선</a:t>
              </a: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: </a:t>
              </a: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중심선 </a:t>
              </a: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- 20</a:t>
              </a: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일간 표준편차 </a:t>
              </a: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*2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6B4BDC-D18A-41A2-8037-FEF14E0F4C26}"/>
                </a:ext>
              </a:extLst>
            </p:cNvPr>
            <p:cNvSpPr txBox="1"/>
            <p:nvPr/>
          </p:nvSpPr>
          <p:spPr>
            <a:xfrm>
              <a:off x="15226301" y="4250338"/>
              <a:ext cx="689067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중심선</a:t>
              </a:r>
              <a:r>
                <a:rPr lang="en-US" altLang="ko-KR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상한선</a:t>
              </a:r>
              <a:r>
                <a:rPr lang="en-US" altLang="ko-KR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하한선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DE45C0E-192B-481D-9D71-9EF97B8FD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6767" y="7271106"/>
              <a:ext cx="607745" cy="572113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6EE4-026D-444B-8168-C9662B1A05B3}"/>
                </a:ext>
              </a:extLst>
            </p:cNvPr>
            <p:cNvSpPr txBox="1"/>
            <p:nvPr/>
          </p:nvSpPr>
          <p:spPr>
            <a:xfrm>
              <a:off x="15226301" y="8034468"/>
              <a:ext cx="6890678" cy="4283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주가의 높고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낮음을 상대적으로 정의</a:t>
              </a:r>
              <a:endPara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4DA1C7-4B5D-462D-BE6A-908896870569}"/>
                </a:ext>
              </a:extLst>
            </p:cNvPr>
            <p:cNvSpPr txBox="1"/>
            <p:nvPr/>
          </p:nvSpPr>
          <p:spPr>
            <a:xfrm>
              <a:off x="15226301" y="7295803"/>
              <a:ext cx="689067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주가 상태 확인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6484C36-84F5-40B0-B928-62AAFBDD8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6767" y="9804507"/>
              <a:ext cx="607745" cy="572113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6F13BF-E1B9-44FC-BDE6-41FBC311DB48}"/>
                </a:ext>
              </a:extLst>
            </p:cNvPr>
            <p:cNvSpPr txBox="1"/>
            <p:nvPr/>
          </p:nvSpPr>
          <p:spPr>
            <a:xfrm>
              <a:off x="15226301" y="10567869"/>
              <a:ext cx="6890678" cy="1376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교차전략</a:t>
              </a:r>
              <a:endPara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패턴 인식</a:t>
              </a:r>
              <a:endPara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매매 신호</a:t>
              </a:r>
              <a:r>
                <a:rPr 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7D8DC4-B98E-457D-84FB-8353D766E977}"/>
                </a:ext>
              </a:extLst>
            </p:cNvPr>
            <p:cNvSpPr txBox="1"/>
            <p:nvPr/>
          </p:nvSpPr>
          <p:spPr>
            <a:xfrm>
              <a:off x="15226301" y="9829204"/>
              <a:ext cx="689067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매매 전략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98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스토캐스틱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스토캐스틱의</a:t>
            </a:r>
            <a:r>
              <a:rPr lang="ko-KR" altLang="en-US" dirty="0"/>
              <a:t> 간단한 설명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577021"/>
            <a:ext cx="10872952" cy="3232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Fast %K: 100 * (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현가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특정기간 낮은 가격</a:t>
            </a:r>
            <a:r>
              <a: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/ (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특정기간 높은 가격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특정기간 낮은 가격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Fast %D: %K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이동평균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Slow %K: Fast %K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이동평균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  <a:spcAft>
                <a:spcPts val="3600"/>
              </a:spcAft>
            </a:pP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Slow %D: %K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이동평균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1" y="3812956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지표</a:t>
            </a:r>
            <a:r>
              <a:rPr lang="en-US" altLang="ko-K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Slow </a:t>
            </a: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지표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00048" y="4577021"/>
            <a:ext cx="5791200" cy="2299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3600"/>
              </a:spcAft>
              <a:buAutoNum type="arabicPeriod"/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매매 신호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40000"/>
              </a:lnSpc>
              <a:spcAft>
                <a:spcPts val="3600"/>
              </a:spcAft>
              <a:buAutoNum type="arabicPeriod"/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교차전략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40000"/>
              </a:lnSpc>
              <a:spcAft>
                <a:spcPts val="3600"/>
              </a:spcAft>
              <a:buAutoNum type="arabicPeriod"/>
            </a:pP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다이버젼스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00048" y="3812956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매매 전략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F3D435-7814-4C0E-92E5-28CF6B45E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78" b="4154"/>
          <a:stretch/>
        </p:blipFill>
        <p:spPr>
          <a:xfrm>
            <a:off x="1630680" y="8002557"/>
            <a:ext cx="19980590" cy="51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6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en-US" altLang="ko-KR" dirty="0"/>
              <a:t>RSI</a:t>
            </a:r>
            <a:r>
              <a:rPr lang="ko-KR" altLang="en-US" dirty="0"/>
              <a:t>의 간단한 설명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F9B9E9-E4EC-4A53-984E-04579B066072}"/>
              </a:ext>
            </a:extLst>
          </p:cNvPr>
          <p:cNvGrpSpPr/>
          <p:nvPr/>
        </p:nvGrpSpPr>
        <p:grpSpPr>
          <a:xfrm>
            <a:off x="1911208" y="4194110"/>
            <a:ext cx="7940212" cy="6369387"/>
            <a:chOff x="14176767" y="4225641"/>
            <a:chExt cx="7940212" cy="6369387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CF0FA9A-66FD-4892-87F1-D863A7256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6767" y="4225641"/>
              <a:ext cx="607745" cy="572113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EF5EED-0CA3-4B35-A15D-35E119596E3D}"/>
                </a:ext>
              </a:extLst>
            </p:cNvPr>
            <p:cNvSpPr txBox="1"/>
            <p:nvPr/>
          </p:nvSpPr>
          <p:spPr>
            <a:xfrm>
              <a:off x="15226301" y="4989003"/>
              <a:ext cx="6890678" cy="1376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AU: 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이동평균 기간 중 등락이 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+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인 경우의 평균</a:t>
              </a:r>
              <a:endPara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AD: 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이동평균 기간 중 등락이 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+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인 경우의 평균</a:t>
              </a:r>
              <a:endPara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RSI </a:t>
              </a: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지수</a:t>
              </a:r>
              <a:r>
                <a:rPr lang="en-US" altLang="ko-KR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: 100 * AU / (AU + AD)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6B4BDC-D18A-41A2-8037-FEF14E0F4C26}"/>
                </a:ext>
              </a:extLst>
            </p:cNvPr>
            <p:cNvSpPr txBox="1"/>
            <p:nvPr/>
          </p:nvSpPr>
          <p:spPr>
            <a:xfrm>
              <a:off x="15226301" y="4250338"/>
              <a:ext cx="689067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RSI </a:t>
              </a:r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지수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DE45C0E-192B-481D-9D71-9EF97B8FD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6767" y="7507440"/>
              <a:ext cx="607745" cy="572113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6EE4-026D-444B-8168-C9662B1A05B3}"/>
                </a:ext>
              </a:extLst>
            </p:cNvPr>
            <p:cNvSpPr txBox="1"/>
            <p:nvPr/>
          </p:nvSpPr>
          <p:spPr>
            <a:xfrm>
              <a:off x="15226301" y="8270802"/>
              <a:ext cx="6890678" cy="23242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추세</a:t>
              </a:r>
              <a:endPara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패턴</a:t>
              </a:r>
              <a:endPara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지지와 저항</a:t>
              </a:r>
              <a:endPara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ko-KR" alt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발산</a:t>
              </a:r>
              <a:endPara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>
                <a:lnSpc>
                  <a:spcPct val="140000"/>
                </a:lnSpc>
                <a:buAutoNum type="arabicPeriod"/>
              </a:pPr>
              <a:r>
                <a:rPr lang="en-US" sz="2200" b="1" spc="5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Failure Swing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4DA1C7-4B5D-462D-BE6A-908896870569}"/>
                </a:ext>
              </a:extLst>
            </p:cNvPr>
            <p:cNvSpPr txBox="1"/>
            <p:nvPr/>
          </p:nvSpPr>
          <p:spPr>
            <a:xfrm>
              <a:off x="15226301" y="7532137"/>
              <a:ext cx="689067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매매전략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5AD9BFE-107B-4865-AB3B-1B3CE35BD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455" y="3554558"/>
            <a:ext cx="11573145" cy="83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1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9122" y="5319117"/>
            <a:ext cx="17578039" cy="153888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0" dirty="0">
                <a:solidFill>
                  <a:schemeClr val="bg1"/>
                </a:solidFill>
              </a:rPr>
              <a:t>03-</a:t>
            </a:r>
            <a:r>
              <a:rPr lang="ko-KR" altLang="en-US" sz="10000" dirty="0">
                <a:solidFill>
                  <a:schemeClr val="bg1"/>
                </a:solidFill>
              </a:rPr>
              <a:t>코딩</a:t>
            </a:r>
            <a:endParaRPr lang="en-US" sz="10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000100"/>
            <a:ext cx="1676400" cy="1524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71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모듈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/>
              <a:t>사용한 모듈 설명</a:t>
            </a:r>
            <a:endParaRPr lang="en-US" dirty="0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14176767" y="4225641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15226301" y="4989003"/>
            <a:ext cx="6890678" cy="137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Requests</a:t>
            </a:r>
          </a:p>
          <a:p>
            <a:pPr>
              <a:lnSpc>
                <a:spcPct val="140000"/>
              </a:lnSpc>
            </a:pPr>
            <a:r>
              <a:rPr 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BeautifulSoup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csv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26301" y="4250338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크롤링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14176767" y="7015074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15226301" y="7778436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pandas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26301" y="7039771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데이터프레임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14176767" y="9804507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15226301" y="10567869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matplotlib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26301" y="9829204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그래프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553FFDB-27E3-4CE0-A2EE-991635A9E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5265393"/>
            <a:ext cx="11829288" cy="4435985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4A3A435-A6E3-47D2-9BAA-6ABAF67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데이터 불러오기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/>
              <a:t>네이버 금융에서 주가 데이터 가져오기</a:t>
            </a:r>
            <a:endParaRPr lang="en-US" dirty="0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14176767" y="4225641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15226301" y="4989003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네이버 금융 일일 시세 사이트에서 데이터 가져오기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6301" y="4250338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네이버 금융 사이트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14176767" y="7015074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15226301" y="7778436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미리 저장하여 한번만 불러올 수 있게 만듦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26301" y="7039771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엑셀파일로 저장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14176767" y="9804507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15226301" y="10567869"/>
            <a:ext cx="6890678" cy="899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삼성전자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SK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하이닉스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LG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화학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삼성전자우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NAVER,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삼성바이오로직스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카카오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현대차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삼성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SDI,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셀트리온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26301" y="9829204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시가총액기준 </a:t>
            </a:r>
            <a:r>
              <a:rPr lang="en-US" altLang="ko-K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순위 기업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3E88C27-442B-4675-921E-334B516FB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3195741"/>
            <a:ext cx="10311384" cy="10022034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4571603-3C29-431A-9B18-1A18AEFC3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800106" y="10039349"/>
            <a:ext cx="2770560" cy="0"/>
            <a:chOff x="10051589" y="8589711"/>
            <a:chExt cx="277056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051589" y="8589711"/>
              <a:ext cx="1385280" cy="0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436869" y="8589711"/>
              <a:ext cx="1385280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38452" y="2637373"/>
            <a:ext cx="11341100" cy="1716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ko-KR" altLang="en-US" sz="10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성과 분석 배경</a:t>
            </a:r>
            <a:endParaRPr lang="en-US" sz="10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8452" y="5042965"/>
            <a:ext cx="11341100" cy="5799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1500" indent="-571500">
              <a:lnSpc>
                <a:spcPct val="130000"/>
              </a:lnSpc>
              <a:spcAft>
                <a:spcPts val="2400"/>
              </a:spcAft>
              <a:buFontTx/>
              <a:buChar char="-"/>
            </a:pP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수익을 낼 방법 고안</a:t>
            </a:r>
            <a:endParaRPr lang="en-US" altLang="ko-KR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ct val="130000"/>
              </a:lnSpc>
              <a:spcAft>
                <a:spcPts val="2400"/>
              </a:spcAft>
              <a:buFontTx/>
              <a:buChar char="-"/>
            </a:pPr>
            <a:endParaRPr lang="en-US" altLang="ko-KR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ct val="130000"/>
              </a:lnSpc>
              <a:spcAft>
                <a:spcPts val="2400"/>
              </a:spcAft>
              <a:buFontTx/>
              <a:buChar char="-"/>
            </a:pP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주식차트 분석</a:t>
            </a:r>
            <a:endParaRPr lang="en-US" altLang="ko-KR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ct val="130000"/>
              </a:lnSpc>
              <a:spcAft>
                <a:spcPts val="2400"/>
              </a:spcAft>
              <a:buFontTx/>
              <a:buChar char="-"/>
            </a:pP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ct val="130000"/>
              </a:lnSpc>
              <a:spcAft>
                <a:spcPts val="2400"/>
              </a:spcAft>
              <a:buFontTx/>
              <a:buChar char="-"/>
            </a:pP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차트 분석이 효과가 있는가</a:t>
            </a:r>
            <a:r>
              <a:rPr lang="en-US" altLang="ko-K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marL="571500" indent="-571500">
              <a:lnSpc>
                <a:spcPct val="130000"/>
              </a:lnSpc>
              <a:spcAft>
                <a:spcPts val="2400"/>
              </a:spcAft>
              <a:buFontTx/>
              <a:buChar char="-"/>
            </a:pP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56AC1518-22E9-4BF2-A345-A65E850D4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1" r="19011"/>
          <a:stretch>
            <a:fillRect/>
          </a:stretch>
        </p:blipFill>
        <p:spPr>
          <a:xfrm>
            <a:off x="13940536" y="2822039"/>
            <a:ext cx="6489700" cy="6489700"/>
          </a:xfrm>
        </p:spPr>
      </p:pic>
    </p:spTree>
    <p:extLst>
      <p:ext uri="{BB962C8B-B14F-4D97-AF65-F5344CB8AC3E}">
        <p14:creationId xmlns:p14="http://schemas.microsoft.com/office/powerpoint/2010/main" val="429044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변환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/>
              <a:t>계산 가능한 숫자형태로 변환</a:t>
            </a:r>
            <a:endParaRPr lang="en-US" dirty="0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14176767" y="4225641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26301" y="4989003"/>
            <a:ext cx="6890678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데이터 가져올 때 최근 데이터가 먼저 오게 됨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그래프 및 계산을 위해 최근 데이터를 뒤로 보냄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6301" y="4250338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날짜 순서 변경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14176767" y="7015074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26301" y="7778436"/>
            <a:ext cx="6890678" cy="137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데이터를 가져올 때 문자형으로 가지고 옴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계산을 위해 숫자형으로 변경</a:t>
            </a:r>
            <a:endParaRPr lang="en-US" altLang="ko-KR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Split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함수로도 가능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26301" y="7039771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문자형</a:t>
            </a:r>
            <a:r>
              <a:rPr lang="en-US" altLang="ko-KR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숫자형 변경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14176767" y="9804507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26301" y="10567869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숫자형으로 바꾼 데이터를 데이터프레임에 다시 저장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26301" y="9829204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데이터프레임에 저장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E03A0F3-3C60-45BA-8683-6BF7336F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22403"/>
            <a:ext cx="11392790" cy="570473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8C60C62-9056-40AC-9D10-7C76EBA47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1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설정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/>
              <a:t>지표를 구하는 함수</a:t>
            </a:r>
            <a:endParaRPr lang="en-US" dirty="0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14176767" y="4225641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26301" y="4989003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Pandas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rolling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을 이용하여 계산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6301" y="4250338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단순 이동평균선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14176767" y="7015074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26301" y="7778436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Pandas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ewm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을 이용하여 계산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26301" y="7039771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지수 이동평균선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14176767" y="9804507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226301" y="10567869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Pandas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rolling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을 이용하여 계산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26301" y="9829204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볼린저밴드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7F64FBA-D301-422C-B553-B47E507F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4225641"/>
            <a:ext cx="11973524" cy="669108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6408C5-B257-4CF2-BDB0-845D46381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4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설정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/>
              <a:t>지표를 구하는 함수</a:t>
            </a:r>
            <a:endParaRPr lang="en-US" altLang="ko-KR" dirty="0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14176767" y="4225641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26301" y="4989003"/>
            <a:ext cx="6890678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지수이동평균으로 계산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6301" y="4250338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스토캐스틱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14176767" y="7866411"/>
            <a:ext cx="607745" cy="572113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26301" y="8629773"/>
            <a:ext cx="6890678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등락을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+, -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로 구분하여 평균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계싼</a:t>
            </a:r>
            <a:endParaRPr lang="en-US" altLang="ko-KR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RSI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계싼</a:t>
            </a:r>
            <a:endParaRPr lang="en-US" altLang="ko-KR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26301" y="7891108"/>
            <a:ext cx="68906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RSI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03AB66-0A10-42D6-B892-7607D0F7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3619526"/>
            <a:ext cx="11713144" cy="8176234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E78D5A5-571E-4D51-8E1E-EFB691C1F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5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골든</a:t>
            </a:r>
            <a:r>
              <a:rPr lang="en-US" altLang="ko-KR" dirty="0"/>
              <a:t>, </a:t>
            </a:r>
            <a:r>
              <a:rPr lang="ko-KR" altLang="en-US" dirty="0" err="1"/>
              <a:t>데드크로스</a:t>
            </a:r>
            <a:r>
              <a:rPr lang="ko-KR" altLang="en-US" dirty="0"/>
              <a:t> 실행 함수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 err="1"/>
              <a:t>골든크로스</a:t>
            </a:r>
            <a:r>
              <a:rPr lang="en-US" altLang="ko-KR" dirty="0"/>
              <a:t>, </a:t>
            </a:r>
            <a:r>
              <a:rPr lang="ko-KR" altLang="en-US" dirty="0" err="1"/>
              <a:t>데드크로스</a:t>
            </a:r>
            <a:r>
              <a:rPr lang="ko-KR" altLang="en-US" dirty="0"/>
              <a:t> 실행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092367" y="4267200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이동평균선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0493" y="5057190"/>
            <a:ext cx="5850209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단순이동평균선 함수를 이용하여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20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60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 이동평균선 제작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92367" y="8301926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교차 전략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80493" y="9091916"/>
            <a:ext cx="5850209" cy="1376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단기 이동평균선과 장기 이동평균선이 교차하는 지점을 찾기 위해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오실레이터를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구함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금일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오실레이터와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작일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오실레이터를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비교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14642022" y="8439080"/>
            <a:ext cx="767092" cy="767092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14642022" y="4391654"/>
            <a:ext cx="767092" cy="767092"/>
          </a:xfrm>
          <a:custGeom>
            <a:avLst/>
            <a:gdLst>
              <a:gd name="T0" fmla="*/ 321 w 353"/>
              <a:gd name="T1" fmla="*/ 0 h 353"/>
              <a:gd name="T2" fmla="*/ 32 w 353"/>
              <a:gd name="T3" fmla="*/ 0 h 353"/>
              <a:gd name="T4" fmla="*/ 0 w 353"/>
              <a:gd name="T5" fmla="*/ 32 h 353"/>
              <a:gd name="T6" fmla="*/ 0 w 353"/>
              <a:gd name="T7" fmla="*/ 273 h 353"/>
              <a:gd name="T8" fmla="*/ 32 w 353"/>
              <a:gd name="T9" fmla="*/ 305 h 353"/>
              <a:gd name="T10" fmla="*/ 144 w 353"/>
              <a:gd name="T11" fmla="*/ 305 h 353"/>
              <a:gd name="T12" fmla="*/ 144 w 353"/>
              <a:gd name="T13" fmla="*/ 337 h 353"/>
              <a:gd name="T14" fmla="*/ 120 w 353"/>
              <a:gd name="T15" fmla="*/ 337 h 353"/>
              <a:gd name="T16" fmla="*/ 112 w 353"/>
              <a:gd name="T17" fmla="*/ 345 h 353"/>
              <a:gd name="T18" fmla="*/ 120 w 353"/>
              <a:gd name="T19" fmla="*/ 353 h 353"/>
              <a:gd name="T20" fmla="*/ 233 w 353"/>
              <a:gd name="T21" fmla="*/ 353 h 353"/>
              <a:gd name="T22" fmla="*/ 241 w 353"/>
              <a:gd name="T23" fmla="*/ 345 h 353"/>
              <a:gd name="T24" fmla="*/ 233 w 353"/>
              <a:gd name="T25" fmla="*/ 337 h 353"/>
              <a:gd name="T26" fmla="*/ 209 w 353"/>
              <a:gd name="T27" fmla="*/ 337 h 353"/>
              <a:gd name="T28" fmla="*/ 209 w 353"/>
              <a:gd name="T29" fmla="*/ 305 h 353"/>
              <a:gd name="T30" fmla="*/ 321 w 353"/>
              <a:gd name="T31" fmla="*/ 305 h 353"/>
              <a:gd name="T32" fmla="*/ 353 w 353"/>
              <a:gd name="T33" fmla="*/ 273 h 353"/>
              <a:gd name="T34" fmla="*/ 353 w 353"/>
              <a:gd name="T35" fmla="*/ 32 h 353"/>
              <a:gd name="T36" fmla="*/ 321 w 353"/>
              <a:gd name="T37" fmla="*/ 0 h 353"/>
              <a:gd name="T38" fmla="*/ 193 w 353"/>
              <a:gd name="T39" fmla="*/ 337 h 353"/>
              <a:gd name="T40" fmla="*/ 160 w 353"/>
              <a:gd name="T41" fmla="*/ 337 h 353"/>
              <a:gd name="T42" fmla="*/ 160 w 353"/>
              <a:gd name="T43" fmla="*/ 305 h 353"/>
              <a:gd name="T44" fmla="*/ 193 w 353"/>
              <a:gd name="T45" fmla="*/ 305 h 353"/>
              <a:gd name="T46" fmla="*/ 193 w 353"/>
              <a:gd name="T47" fmla="*/ 337 h 353"/>
              <a:gd name="T48" fmla="*/ 337 w 353"/>
              <a:gd name="T49" fmla="*/ 273 h 353"/>
              <a:gd name="T50" fmla="*/ 321 w 353"/>
              <a:gd name="T51" fmla="*/ 289 h 353"/>
              <a:gd name="T52" fmla="*/ 32 w 353"/>
              <a:gd name="T53" fmla="*/ 289 h 353"/>
              <a:gd name="T54" fmla="*/ 16 w 353"/>
              <a:gd name="T55" fmla="*/ 273 h 353"/>
              <a:gd name="T56" fmla="*/ 16 w 353"/>
              <a:gd name="T57" fmla="*/ 257 h 353"/>
              <a:gd name="T58" fmla="*/ 337 w 353"/>
              <a:gd name="T59" fmla="*/ 257 h 353"/>
              <a:gd name="T60" fmla="*/ 337 w 353"/>
              <a:gd name="T61" fmla="*/ 273 h 353"/>
              <a:gd name="T62" fmla="*/ 337 w 353"/>
              <a:gd name="T63" fmla="*/ 241 h 353"/>
              <a:gd name="T64" fmla="*/ 16 w 353"/>
              <a:gd name="T65" fmla="*/ 241 h 353"/>
              <a:gd name="T66" fmla="*/ 16 w 353"/>
              <a:gd name="T67" fmla="*/ 32 h 353"/>
              <a:gd name="T68" fmla="*/ 32 w 353"/>
              <a:gd name="T69" fmla="*/ 16 h 353"/>
              <a:gd name="T70" fmla="*/ 321 w 353"/>
              <a:gd name="T71" fmla="*/ 16 h 353"/>
              <a:gd name="T72" fmla="*/ 337 w 353"/>
              <a:gd name="T73" fmla="*/ 32 h 353"/>
              <a:gd name="T74" fmla="*/ 337 w 353"/>
              <a:gd name="T75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3" h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DE1E57D-FE74-4CDF-ACB3-19BDEE68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3317446"/>
            <a:ext cx="10583602" cy="9276215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D4AB07B-7752-49FB-87AF-07560F723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MACD</a:t>
            </a:r>
            <a:r>
              <a:rPr lang="ko-KR" altLang="en-US" dirty="0"/>
              <a:t> 실행 함수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en-US" altLang="ko-KR" dirty="0"/>
              <a:t>MACD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40" name="TextBox 39"/>
          <p:cNvSpPr txBox="1"/>
          <p:nvPr/>
        </p:nvSpPr>
        <p:spPr>
          <a:xfrm>
            <a:off x="16092367" y="4267200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이동평균선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0493" y="5057190"/>
            <a:ext cx="6672827" cy="13739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지수이동평균선 함수를 이용하여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26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 지수이동평균선 제작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장기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단기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이평선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차이의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 지수이동평균선 제작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92367" y="7396356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오실레이터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80493" y="8186346"/>
            <a:ext cx="5850209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MACD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와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Signal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차로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계산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092367" y="9940296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교차전략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80493" y="10730286"/>
            <a:ext cx="5850209" cy="899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오실레이터를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이용하여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MACD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와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Signal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교차를 이용하여 계산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14642022" y="10115550"/>
            <a:ext cx="767092" cy="767092"/>
          </a:xfrm>
          <a:custGeom>
            <a:avLst/>
            <a:gdLst>
              <a:gd name="T0" fmla="*/ 337 w 353"/>
              <a:gd name="T1" fmla="*/ 160 h 353"/>
              <a:gd name="T2" fmla="*/ 353 w 353"/>
              <a:gd name="T3" fmla="*/ 160 h 353"/>
              <a:gd name="T4" fmla="*/ 185 w 353"/>
              <a:gd name="T5" fmla="*/ 8 h 353"/>
              <a:gd name="T6" fmla="*/ 193 w 353"/>
              <a:gd name="T7" fmla="*/ 96 h 353"/>
              <a:gd name="T8" fmla="*/ 265 w 353"/>
              <a:gd name="T9" fmla="*/ 168 h 353"/>
              <a:gd name="T10" fmla="*/ 193 w 353"/>
              <a:gd name="T11" fmla="*/ 80 h 353"/>
              <a:gd name="T12" fmla="*/ 193 w 353"/>
              <a:gd name="T13" fmla="*/ 96 h 353"/>
              <a:gd name="T14" fmla="*/ 209 w 353"/>
              <a:gd name="T15" fmla="*/ 160 h 353"/>
              <a:gd name="T16" fmla="*/ 177 w 353"/>
              <a:gd name="T17" fmla="*/ 160 h 353"/>
              <a:gd name="T18" fmla="*/ 353 w 353"/>
              <a:gd name="T19" fmla="*/ 280 h 353"/>
              <a:gd name="T20" fmla="*/ 342 w 353"/>
              <a:gd name="T21" fmla="*/ 260 h 353"/>
              <a:gd name="T22" fmla="*/ 257 w 353"/>
              <a:gd name="T23" fmla="*/ 200 h 353"/>
              <a:gd name="T24" fmla="*/ 223 w 353"/>
              <a:gd name="T25" fmla="*/ 224 h 353"/>
              <a:gd name="T26" fmla="*/ 212 w 353"/>
              <a:gd name="T27" fmla="*/ 230 h 353"/>
              <a:gd name="T28" fmla="*/ 198 w 353"/>
              <a:gd name="T29" fmla="*/ 223 h 353"/>
              <a:gd name="T30" fmla="*/ 130 w 353"/>
              <a:gd name="T31" fmla="*/ 155 h 353"/>
              <a:gd name="T32" fmla="*/ 129 w 353"/>
              <a:gd name="T33" fmla="*/ 129 h 353"/>
              <a:gd name="T34" fmla="*/ 148 w 353"/>
              <a:gd name="T35" fmla="*/ 110 h 353"/>
              <a:gd name="T36" fmla="*/ 146 w 353"/>
              <a:gd name="T37" fmla="*/ 79 h 353"/>
              <a:gd name="T38" fmla="*/ 89 w 353"/>
              <a:gd name="T39" fmla="*/ 7 h 353"/>
              <a:gd name="T40" fmla="*/ 0 w 353"/>
              <a:gd name="T41" fmla="*/ 84 h 353"/>
              <a:gd name="T42" fmla="*/ 8 w 353"/>
              <a:gd name="T43" fmla="*/ 120 h 353"/>
              <a:gd name="T44" fmla="*/ 233 w 353"/>
              <a:gd name="T45" fmla="*/ 345 h 353"/>
              <a:gd name="T46" fmla="*/ 353 w 353"/>
              <a:gd name="T47" fmla="*/ 281 h 353"/>
              <a:gd name="T48" fmla="*/ 269 w 353"/>
              <a:gd name="T49" fmla="*/ 337 h 353"/>
              <a:gd name="T50" fmla="*/ 237 w 353"/>
              <a:gd name="T51" fmla="*/ 329 h 353"/>
              <a:gd name="T52" fmla="*/ 23 w 353"/>
              <a:gd name="T53" fmla="*/ 113 h 353"/>
              <a:gd name="T54" fmla="*/ 72 w 353"/>
              <a:gd name="T55" fmla="*/ 16 h 353"/>
              <a:gd name="T56" fmla="*/ 79 w 353"/>
              <a:gd name="T57" fmla="*/ 19 h 353"/>
              <a:gd name="T58" fmla="*/ 133 w 353"/>
              <a:gd name="T59" fmla="*/ 89 h 353"/>
              <a:gd name="T60" fmla="*/ 137 w 353"/>
              <a:gd name="T61" fmla="*/ 96 h 353"/>
              <a:gd name="T62" fmla="*/ 118 w 353"/>
              <a:gd name="T63" fmla="*/ 118 h 353"/>
              <a:gd name="T64" fmla="*/ 107 w 353"/>
              <a:gd name="T65" fmla="*/ 141 h 353"/>
              <a:gd name="T66" fmla="*/ 117 w 353"/>
              <a:gd name="T67" fmla="*/ 164 h 353"/>
              <a:gd name="T68" fmla="*/ 189 w 353"/>
              <a:gd name="T69" fmla="*/ 237 h 353"/>
              <a:gd name="T70" fmla="*/ 234 w 353"/>
              <a:gd name="T71" fmla="*/ 236 h 353"/>
              <a:gd name="T72" fmla="*/ 253 w 353"/>
              <a:gd name="T73" fmla="*/ 217 h 353"/>
              <a:gd name="T74" fmla="*/ 263 w 353"/>
              <a:gd name="T75" fmla="*/ 219 h 353"/>
              <a:gd name="T76" fmla="*/ 332 w 353"/>
              <a:gd name="T77" fmla="*/ 273 h 353"/>
              <a:gd name="T78" fmla="*/ 335 w 353"/>
              <a:gd name="T79" fmla="*/ 275 h 353"/>
              <a:gd name="T80" fmla="*/ 337 w 353"/>
              <a:gd name="T81" fmla="*/ 2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3" h="353">
                <a:moveTo>
                  <a:pt x="193" y="16"/>
                </a:moveTo>
                <a:cubicBezTo>
                  <a:pt x="273" y="16"/>
                  <a:pt x="337" y="80"/>
                  <a:pt x="337" y="160"/>
                </a:cubicBezTo>
                <a:cubicBezTo>
                  <a:pt x="337" y="165"/>
                  <a:pt x="341" y="168"/>
                  <a:pt x="345" y="168"/>
                </a:cubicBezTo>
                <a:cubicBezTo>
                  <a:pt x="350" y="168"/>
                  <a:pt x="353" y="165"/>
                  <a:pt x="353" y="160"/>
                </a:cubicBezTo>
                <a:cubicBezTo>
                  <a:pt x="353" y="71"/>
                  <a:pt x="282" y="0"/>
                  <a:pt x="193" y="0"/>
                </a:cubicBezTo>
                <a:cubicBezTo>
                  <a:pt x="188" y="0"/>
                  <a:pt x="185" y="3"/>
                  <a:pt x="185" y="8"/>
                </a:cubicBezTo>
                <a:cubicBezTo>
                  <a:pt x="185" y="12"/>
                  <a:pt x="188" y="16"/>
                  <a:pt x="193" y="16"/>
                </a:cubicBezTo>
                <a:moveTo>
                  <a:pt x="193" y="96"/>
                </a:moveTo>
                <a:cubicBezTo>
                  <a:pt x="228" y="96"/>
                  <a:pt x="257" y="125"/>
                  <a:pt x="257" y="160"/>
                </a:cubicBezTo>
                <a:cubicBezTo>
                  <a:pt x="257" y="165"/>
                  <a:pt x="261" y="168"/>
                  <a:pt x="265" y="168"/>
                </a:cubicBezTo>
                <a:cubicBezTo>
                  <a:pt x="270" y="168"/>
                  <a:pt x="273" y="165"/>
                  <a:pt x="273" y="160"/>
                </a:cubicBezTo>
                <a:cubicBezTo>
                  <a:pt x="273" y="116"/>
                  <a:pt x="237" y="80"/>
                  <a:pt x="193" y="80"/>
                </a:cubicBezTo>
                <a:cubicBezTo>
                  <a:pt x="188" y="80"/>
                  <a:pt x="185" y="83"/>
                  <a:pt x="185" y="88"/>
                </a:cubicBezTo>
                <a:cubicBezTo>
                  <a:pt x="185" y="92"/>
                  <a:pt x="188" y="96"/>
                  <a:pt x="193" y="96"/>
                </a:cubicBezTo>
                <a:moveTo>
                  <a:pt x="193" y="176"/>
                </a:moveTo>
                <a:cubicBezTo>
                  <a:pt x="202" y="176"/>
                  <a:pt x="209" y="169"/>
                  <a:pt x="209" y="160"/>
                </a:cubicBezTo>
                <a:cubicBezTo>
                  <a:pt x="209" y="151"/>
                  <a:pt x="202" y="144"/>
                  <a:pt x="193" y="144"/>
                </a:cubicBezTo>
                <a:cubicBezTo>
                  <a:pt x="184" y="144"/>
                  <a:pt x="177" y="151"/>
                  <a:pt x="177" y="160"/>
                </a:cubicBezTo>
                <a:cubicBezTo>
                  <a:pt x="177" y="169"/>
                  <a:pt x="184" y="176"/>
                  <a:pt x="193" y="176"/>
                </a:cubicBezTo>
                <a:moveTo>
                  <a:pt x="353" y="280"/>
                </a:moveTo>
                <a:cubicBezTo>
                  <a:pt x="353" y="274"/>
                  <a:pt x="351" y="268"/>
                  <a:pt x="346" y="263"/>
                </a:cubicBezTo>
                <a:cubicBezTo>
                  <a:pt x="345" y="262"/>
                  <a:pt x="343" y="261"/>
                  <a:pt x="342" y="260"/>
                </a:cubicBezTo>
                <a:cubicBezTo>
                  <a:pt x="274" y="207"/>
                  <a:pt x="274" y="207"/>
                  <a:pt x="274" y="207"/>
                </a:cubicBezTo>
                <a:cubicBezTo>
                  <a:pt x="270" y="203"/>
                  <a:pt x="264" y="200"/>
                  <a:pt x="257" y="200"/>
                </a:cubicBezTo>
                <a:cubicBezTo>
                  <a:pt x="251" y="200"/>
                  <a:pt x="246" y="202"/>
                  <a:pt x="242" y="205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1" y="227"/>
                  <a:pt x="216" y="230"/>
                  <a:pt x="212" y="230"/>
                </a:cubicBezTo>
                <a:cubicBezTo>
                  <a:pt x="206" y="230"/>
                  <a:pt x="201" y="227"/>
                  <a:pt x="198" y="223"/>
                </a:cubicBezTo>
                <a:cubicBezTo>
                  <a:pt x="198" y="223"/>
                  <a:pt x="198" y="223"/>
                  <a:pt x="198" y="223"/>
                </a:cubicBezTo>
                <a:cubicBezTo>
                  <a:pt x="172" y="204"/>
                  <a:pt x="149" y="181"/>
                  <a:pt x="130" y="155"/>
                </a:cubicBezTo>
                <a:cubicBezTo>
                  <a:pt x="130" y="155"/>
                  <a:pt x="130" y="155"/>
                  <a:pt x="130" y="155"/>
                </a:cubicBezTo>
                <a:cubicBezTo>
                  <a:pt x="126" y="152"/>
                  <a:pt x="123" y="147"/>
                  <a:pt x="123" y="141"/>
                </a:cubicBezTo>
                <a:cubicBezTo>
                  <a:pt x="123" y="136"/>
                  <a:pt x="125" y="132"/>
                  <a:pt x="129" y="129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51" y="106"/>
                  <a:pt x="153" y="101"/>
                  <a:pt x="153" y="96"/>
                </a:cubicBezTo>
                <a:cubicBezTo>
                  <a:pt x="153" y="89"/>
                  <a:pt x="150" y="83"/>
                  <a:pt x="146" y="79"/>
                </a:cubicBezTo>
                <a:cubicBezTo>
                  <a:pt x="93" y="11"/>
                  <a:pt x="93" y="11"/>
                  <a:pt x="93" y="11"/>
                </a:cubicBezTo>
                <a:cubicBezTo>
                  <a:pt x="92" y="9"/>
                  <a:pt x="91" y="8"/>
                  <a:pt x="89" y="7"/>
                </a:cubicBezTo>
                <a:cubicBezTo>
                  <a:pt x="85" y="2"/>
                  <a:pt x="79" y="0"/>
                  <a:pt x="72" y="0"/>
                </a:cubicBezTo>
                <a:cubicBezTo>
                  <a:pt x="40" y="0"/>
                  <a:pt x="0" y="37"/>
                  <a:pt x="0" y="84"/>
                </a:cubicBezTo>
                <a:cubicBezTo>
                  <a:pt x="0" y="97"/>
                  <a:pt x="3" y="109"/>
                  <a:pt x="8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56" y="216"/>
                  <a:pt x="137" y="297"/>
                  <a:pt x="233" y="345"/>
                </a:cubicBezTo>
                <a:cubicBezTo>
                  <a:pt x="233" y="345"/>
                  <a:pt x="233" y="345"/>
                  <a:pt x="233" y="345"/>
                </a:cubicBezTo>
                <a:cubicBezTo>
                  <a:pt x="244" y="350"/>
                  <a:pt x="256" y="353"/>
                  <a:pt x="269" y="353"/>
                </a:cubicBezTo>
                <a:cubicBezTo>
                  <a:pt x="316" y="353"/>
                  <a:pt x="353" y="313"/>
                  <a:pt x="353" y="281"/>
                </a:cubicBezTo>
                <a:cubicBezTo>
                  <a:pt x="353" y="281"/>
                  <a:pt x="353" y="280"/>
                  <a:pt x="353" y="280"/>
                </a:cubicBezTo>
                <a:close/>
                <a:moveTo>
                  <a:pt x="269" y="337"/>
                </a:moveTo>
                <a:cubicBezTo>
                  <a:pt x="259" y="337"/>
                  <a:pt x="249" y="335"/>
                  <a:pt x="240" y="330"/>
                </a:cubicBezTo>
                <a:cubicBezTo>
                  <a:pt x="239" y="330"/>
                  <a:pt x="238" y="329"/>
                  <a:pt x="237" y="329"/>
                </a:cubicBezTo>
                <a:cubicBezTo>
                  <a:pt x="146" y="283"/>
                  <a:pt x="70" y="207"/>
                  <a:pt x="24" y="116"/>
                </a:cubicBezTo>
                <a:cubicBezTo>
                  <a:pt x="24" y="115"/>
                  <a:pt x="23" y="114"/>
                  <a:pt x="23" y="113"/>
                </a:cubicBezTo>
                <a:cubicBezTo>
                  <a:pt x="18" y="104"/>
                  <a:pt x="16" y="94"/>
                  <a:pt x="16" y="84"/>
                </a:cubicBezTo>
                <a:cubicBezTo>
                  <a:pt x="16" y="45"/>
                  <a:pt x="50" y="16"/>
                  <a:pt x="72" y="16"/>
                </a:cubicBezTo>
                <a:cubicBezTo>
                  <a:pt x="75" y="16"/>
                  <a:pt x="77" y="17"/>
                  <a:pt x="78" y="18"/>
                </a:cubicBezTo>
                <a:cubicBezTo>
                  <a:pt x="78" y="18"/>
                  <a:pt x="79" y="19"/>
                  <a:pt x="79" y="19"/>
                </a:cubicBezTo>
                <a:cubicBezTo>
                  <a:pt x="79" y="20"/>
                  <a:pt x="80" y="20"/>
                  <a:pt x="80" y="21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3" y="89"/>
                  <a:pt x="134" y="90"/>
                  <a:pt x="134" y="90"/>
                </a:cubicBezTo>
                <a:cubicBezTo>
                  <a:pt x="135" y="91"/>
                  <a:pt x="137" y="93"/>
                  <a:pt x="137" y="96"/>
                </a:cubicBezTo>
                <a:cubicBezTo>
                  <a:pt x="137" y="97"/>
                  <a:pt x="136" y="99"/>
                  <a:pt x="135" y="100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1" y="124"/>
                  <a:pt x="107" y="132"/>
                  <a:pt x="107" y="141"/>
                </a:cubicBezTo>
                <a:cubicBezTo>
                  <a:pt x="107" y="150"/>
                  <a:pt x="110" y="158"/>
                  <a:pt x="116" y="163"/>
                </a:cubicBezTo>
                <a:cubicBezTo>
                  <a:pt x="116" y="164"/>
                  <a:pt x="116" y="164"/>
                  <a:pt x="117" y="164"/>
                </a:cubicBezTo>
                <a:cubicBezTo>
                  <a:pt x="136" y="192"/>
                  <a:pt x="161" y="216"/>
                  <a:pt x="189" y="236"/>
                </a:cubicBezTo>
                <a:cubicBezTo>
                  <a:pt x="189" y="236"/>
                  <a:pt x="189" y="236"/>
                  <a:pt x="189" y="237"/>
                </a:cubicBezTo>
                <a:cubicBezTo>
                  <a:pt x="195" y="242"/>
                  <a:pt x="203" y="246"/>
                  <a:pt x="212" y="246"/>
                </a:cubicBezTo>
                <a:cubicBezTo>
                  <a:pt x="220" y="246"/>
                  <a:pt x="228" y="242"/>
                  <a:pt x="234" y="236"/>
                </a:cubicBezTo>
                <a:cubicBezTo>
                  <a:pt x="234" y="236"/>
                  <a:pt x="235" y="236"/>
                  <a:pt x="235" y="236"/>
                </a:cubicBezTo>
                <a:cubicBezTo>
                  <a:pt x="253" y="217"/>
                  <a:pt x="253" y="217"/>
                  <a:pt x="253" y="217"/>
                </a:cubicBezTo>
                <a:cubicBezTo>
                  <a:pt x="254" y="217"/>
                  <a:pt x="255" y="216"/>
                  <a:pt x="257" y="216"/>
                </a:cubicBezTo>
                <a:cubicBezTo>
                  <a:pt x="260" y="216"/>
                  <a:pt x="262" y="218"/>
                  <a:pt x="263" y="219"/>
                </a:cubicBezTo>
                <a:cubicBezTo>
                  <a:pt x="263" y="219"/>
                  <a:pt x="264" y="219"/>
                  <a:pt x="264" y="220"/>
                </a:cubicBezTo>
                <a:cubicBezTo>
                  <a:pt x="332" y="273"/>
                  <a:pt x="332" y="273"/>
                  <a:pt x="332" y="273"/>
                </a:cubicBezTo>
                <a:cubicBezTo>
                  <a:pt x="332" y="273"/>
                  <a:pt x="333" y="273"/>
                  <a:pt x="333" y="274"/>
                </a:cubicBezTo>
                <a:cubicBezTo>
                  <a:pt x="334" y="274"/>
                  <a:pt x="335" y="275"/>
                  <a:pt x="335" y="275"/>
                </a:cubicBezTo>
                <a:cubicBezTo>
                  <a:pt x="336" y="276"/>
                  <a:pt x="337" y="278"/>
                  <a:pt x="337" y="280"/>
                </a:cubicBezTo>
                <a:cubicBezTo>
                  <a:pt x="337" y="281"/>
                  <a:pt x="337" y="281"/>
                  <a:pt x="337" y="282"/>
                </a:cubicBezTo>
                <a:cubicBezTo>
                  <a:pt x="336" y="304"/>
                  <a:pt x="307" y="337"/>
                  <a:pt x="269" y="33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14642022" y="7533510"/>
            <a:ext cx="767092" cy="767092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14642022" y="4391654"/>
            <a:ext cx="767092" cy="767092"/>
          </a:xfrm>
          <a:custGeom>
            <a:avLst/>
            <a:gdLst>
              <a:gd name="T0" fmla="*/ 321 w 353"/>
              <a:gd name="T1" fmla="*/ 0 h 353"/>
              <a:gd name="T2" fmla="*/ 32 w 353"/>
              <a:gd name="T3" fmla="*/ 0 h 353"/>
              <a:gd name="T4" fmla="*/ 0 w 353"/>
              <a:gd name="T5" fmla="*/ 32 h 353"/>
              <a:gd name="T6" fmla="*/ 0 w 353"/>
              <a:gd name="T7" fmla="*/ 273 h 353"/>
              <a:gd name="T8" fmla="*/ 32 w 353"/>
              <a:gd name="T9" fmla="*/ 305 h 353"/>
              <a:gd name="T10" fmla="*/ 144 w 353"/>
              <a:gd name="T11" fmla="*/ 305 h 353"/>
              <a:gd name="T12" fmla="*/ 144 w 353"/>
              <a:gd name="T13" fmla="*/ 337 h 353"/>
              <a:gd name="T14" fmla="*/ 120 w 353"/>
              <a:gd name="T15" fmla="*/ 337 h 353"/>
              <a:gd name="T16" fmla="*/ 112 w 353"/>
              <a:gd name="T17" fmla="*/ 345 h 353"/>
              <a:gd name="T18" fmla="*/ 120 w 353"/>
              <a:gd name="T19" fmla="*/ 353 h 353"/>
              <a:gd name="T20" fmla="*/ 233 w 353"/>
              <a:gd name="T21" fmla="*/ 353 h 353"/>
              <a:gd name="T22" fmla="*/ 241 w 353"/>
              <a:gd name="T23" fmla="*/ 345 h 353"/>
              <a:gd name="T24" fmla="*/ 233 w 353"/>
              <a:gd name="T25" fmla="*/ 337 h 353"/>
              <a:gd name="T26" fmla="*/ 209 w 353"/>
              <a:gd name="T27" fmla="*/ 337 h 353"/>
              <a:gd name="T28" fmla="*/ 209 w 353"/>
              <a:gd name="T29" fmla="*/ 305 h 353"/>
              <a:gd name="T30" fmla="*/ 321 w 353"/>
              <a:gd name="T31" fmla="*/ 305 h 353"/>
              <a:gd name="T32" fmla="*/ 353 w 353"/>
              <a:gd name="T33" fmla="*/ 273 h 353"/>
              <a:gd name="T34" fmla="*/ 353 w 353"/>
              <a:gd name="T35" fmla="*/ 32 h 353"/>
              <a:gd name="T36" fmla="*/ 321 w 353"/>
              <a:gd name="T37" fmla="*/ 0 h 353"/>
              <a:gd name="T38" fmla="*/ 193 w 353"/>
              <a:gd name="T39" fmla="*/ 337 h 353"/>
              <a:gd name="T40" fmla="*/ 160 w 353"/>
              <a:gd name="T41" fmla="*/ 337 h 353"/>
              <a:gd name="T42" fmla="*/ 160 w 353"/>
              <a:gd name="T43" fmla="*/ 305 h 353"/>
              <a:gd name="T44" fmla="*/ 193 w 353"/>
              <a:gd name="T45" fmla="*/ 305 h 353"/>
              <a:gd name="T46" fmla="*/ 193 w 353"/>
              <a:gd name="T47" fmla="*/ 337 h 353"/>
              <a:gd name="T48" fmla="*/ 337 w 353"/>
              <a:gd name="T49" fmla="*/ 273 h 353"/>
              <a:gd name="T50" fmla="*/ 321 w 353"/>
              <a:gd name="T51" fmla="*/ 289 h 353"/>
              <a:gd name="T52" fmla="*/ 32 w 353"/>
              <a:gd name="T53" fmla="*/ 289 h 353"/>
              <a:gd name="T54" fmla="*/ 16 w 353"/>
              <a:gd name="T55" fmla="*/ 273 h 353"/>
              <a:gd name="T56" fmla="*/ 16 w 353"/>
              <a:gd name="T57" fmla="*/ 257 h 353"/>
              <a:gd name="T58" fmla="*/ 337 w 353"/>
              <a:gd name="T59" fmla="*/ 257 h 353"/>
              <a:gd name="T60" fmla="*/ 337 w 353"/>
              <a:gd name="T61" fmla="*/ 273 h 353"/>
              <a:gd name="T62" fmla="*/ 337 w 353"/>
              <a:gd name="T63" fmla="*/ 241 h 353"/>
              <a:gd name="T64" fmla="*/ 16 w 353"/>
              <a:gd name="T65" fmla="*/ 241 h 353"/>
              <a:gd name="T66" fmla="*/ 16 w 353"/>
              <a:gd name="T67" fmla="*/ 32 h 353"/>
              <a:gd name="T68" fmla="*/ 32 w 353"/>
              <a:gd name="T69" fmla="*/ 16 h 353"/>
              <a:gd name="T70" fmla="*/ 321 w 353"/>
              <a:gd name="T71" fmla="*/ 16 h 353"/>
              <a:gd name="T72" fmla="*/ 337 w 353"/>
              <a:gd name="T73" fmla="*/ 32 h 353"/>
              <a:gd name="T74" fmla="*/ 337 w 353"/>
              <a:gd name="T75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3" h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72F16F-964A-488B-8424-FEE17B57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3254389"/>
            <a:ext cx="9783554" cy="9707020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815C04B-2AAE-46AA-B1BA-1A8D0D251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55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볼린저밴드</a:t>
            </a:r>
            <a:r>
              <a:rPr lang="ko-KR" altLang="en-US" dirty="0"/>
              <a:t> 실행 함수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 err="1"/>
              <a:t>볼린저밴드</a:t>
            </a:r>
            <a:r>
              <a:rPr lang="ko-KR" altLang="en-US" dirty="0"/>
              <a:t> 실행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092367" y="4267200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볼린저밴드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0493" y="5057190"/>
            <a:ext cx="5850209" cy="899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볼린저밴드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함수를 이용하여 중심선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상한선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하한선을 계산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92367" y="7835268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매매신호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80493" y="8625258"/>
            <a:ext cx="5850209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하한선 아래로 내려가면 매수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상한선 위로 올라가면 매도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14642022" y="7972422"/>
            <a:ext cx="767092" cy="767092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14642022" y="4391654"/>
            <a:ext cx="767092" cy="767092"/>
          </a:xfrm>
          <a:custGeom>
            <a:avLst/>
            <a:gdLst>
              <a:gd name="T0" fmla="*/ 321 w 353"/>
              <a:gd name="T1" fmla="*/ 0 h 353"/>
              <a:gd name="T2" fmla="*/ 32 w 353"/>
              <a:gd name="T3" fmla="*/ 0 h 353"/>
              <a:gd name="T4" fmla="*/ 0 w 353"/>
              <a:gd name="T5" fmla="*/ 32 h 353"/>
              <a:gd name="T6" fmla="*/ 0 w 353"/>
              <a:gd name="T7" fmla="*/ 273 h 353"/>
              <a:gd name="T8" fmla="*/ 32 w 353"/>
              <a:gd name="T9" fmla="*/ 305 h 353"/>
              <a:gd name="T10" fmla="*/ 144 w 353"/>
              <a:gd name="T11" fmla="*/ 305 h 353"/>
              <a:gd name="T12" fmla="*/ 144 w 353"/>
              <a:gd name="T13" fmla="*/ 337 h 353"/>
              <a:gd name="T14" fmla="*/ 120 w 353"/>
              <a:gd name="T15" fmla="*/ 337 h 353"/>
              <a:gd name="T16" fmla="*/ 112 w 353"/>
              <a:gd name="T17" fmla="*/ 345 h 353"/>
              <a:gd name="T18" fmla="*/ 120 w 353"/>
              <a:gd name="T19" fmla="*/ 353 h 353"/>
              <a:gd name="T20" fmla="*/ 233 w 353"/>
              <a:gd name="T21" fmla="*/ 353 h 353"/>
              <a:gd name="T22" fmla="*/ 241 w 353"/>
              <a:gd name="T23" fmla="*/ 345 h 353"/>
              <a:gd name="T24" fmla="*/ 233 w 353"/>
              <a:gd name="T25" fmla="*/ 337 h 353"/>
              <a:gd name="T26" fmla="*/ 209 w 353"/>
              <a:gd name="T27" fmla="*/ 337 h 353"/>
              <a:gd name="T28" fmla="*/ 209 w 353"/>
              <a:gd name="T29" fmla="*/ 305 h 353"/>
              <a:gd name="T30" fmla="*/ 321 w 353"/>
              <a:gd name="T31" fmla="*/ 305 h 353"/>
              <a:gd name="T32" fmla="*/ 353 w 353"/>
              <a:gd name="T33" fmla="*/ 273 h 353"/>
              <a:gd name="T34" fmla="*/ 353 w 353"/>
              <a:gd name="T35" fmla="*/ 32 h 353"/>
              <a:gd name="T36" fmla="*/ 321 w 353"/>
              <a:gd name="T37" fmla="*/ 0 h 353"/>
              <a:gd name="T38" fmla="*/ 193 w 353"/>
              <a:gd name="T39" fmla="*/ 337 h 353"/>
              <a:gd name="T40" fmla="*/ 160 w 353"/>
              <a:gd name="T41" fmla="*/ 337 h 353"/>
              <a:gd name="T42" fmla="*/ 160 w 353"/>
              <a:gd name="T43" fmla="*/ 305 h 353"/>
              <a:gd name="T44" fmla="*/ 193 w 353"/>
              <a:gd name="T45" fmla="*/ 305 h 353"/>
              <a:gd name="T46" fmla="*/ 193 w 353"/>
              <a:gd name="T47" fmla="*/ 337 h 353"/>
              <a:gd name="T48" fmla="*/ 337 w 353"/>
              <a:gd name="T49" fmla="*/ 273 h 353"/>
              <a:gd name="T50" fmla="*/ 321 w 353"/>
              <a:gd name="T51" fmla="*/ 289 h 353"/>
              <a:gd name="T52" fmla="*/ 32 w 353"/>
              <a:gd name="T53" fmla="*/ 289 h 353"/>
              <a:gd name="T54" fmla="*/ 16 w 353"/>
              <a:gd name="T55" fmla="*/ 273 h 353"/>
              <a:gd name="T56" fmla="*/ 16 w 353"/>
              <a:gd name="T57" fmla="*/ 257 h 353"/>
              <a:gd name="T58" fmla="*/ 337 w 353"/>
              <a:gd name="T59" fmla="*/ 257 h 353"/>
              <a:gd name="T60" fmla="*/ 337 w 353"/>
              <a:gd name="T61" fmla="*/ 273 h 353"/>
              <a:gd name="T62" fmla="*/ 337 w 353"/>
              <a:gd name="T63" fmla="*/ 241 h 353"/>
              <a:gd name="T64" fmla="*/ 16 w 353"/>
              <a:gd name="T65" fmla="*/ 241 h 353"/>
              <a:gd name="T66" fmla="*/ 16 w 353"/>
              <a:gd name="T67" fmla="*/ 32 h 353"/>
              <a:gd name="T68" fmla="*/ 32 w 353"/>
              <a:gd name="T69" fmla="*/ 16 h 353"/>
              <a:gd name="T70" fmla="*/ 321 w 353"/>
              <a:gd name="T71" fmla="*/ 16 h 353"/>
              <a:gd name="T72" fmla="*/ 337 w 353"/>
              <a:gd name="T73" fmla="*/ 32 h 353"/>
              <a:gd name="T74" fmla="*/ 337 w 353"/>
              <a:gd name="T75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3" h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E04EB46-1C27-46F2-AC0F-DD739302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3403871"/>
            <a:ext cx="10561320" cy="849928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ADFB5FD-FA7B-4BD0-92BB-571271604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6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스토캐스틱</a:t>
            </a:r>
            <a:r>
              <a:rPr lang="ko-KR" altLang="en-US" dirty="0"/>
              <a:t> 실행 함수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ko-KR" altLang="en-US" dirty="0" err="1"/>
              <a:t>스토캐스틱</a:t>
            </a:r>
            <a:r>
              <a:rPr lang="ko-KR" altLang="en-US" dirty="0"/>
              <a:t> 실행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092367" y="4267200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스토캐스틱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080493" y="5057190"/>
            <a:ext cx="5850209" cy="899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스토캐스틱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함수를 이용하여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스토캐스틱을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제작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92367" y="7835268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교차전략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80493" y="8625258"/>
            <a:ext cx="5850209" cy="13739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%K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와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%D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 교차하는 지점을 찾기 위해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오실레이터를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구함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금일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오실레이터와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작일 </a:t>
            </a:r>
            <a:r>
              <a:rPr lang="ko-KR" altLang="en-US" sz="2200" b="1" spc="5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오실레이터를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비교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14642022" y="7972422"/>
            <a:ext cx="767092" cy="767092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14642022" y="4391654"/>
            <a:ext cx="767092" cy="767092"/>
          </a:xfrm>
          <a:custGeom>
            <a:avLst/>
            <a:gdLst>
              <a:gd name="T0" fmla="*/ 321 w 353"/>
              <a:gd name="T1" fmla="*/ 0 h 353"/>
              <a:gd name="T2" fmla="*/ 32 w 353"/>
              <a:gd name="T3" fmla="*/ 0 h 353"/>
              <a:gd name="T4" fmla="*/ 0 w 353"/>
              <a:gd name="T5" fmla="*/ 32 h 353"/>
              <a:gd name="T6" fmla="*/ 0 w 353"/>
              <a:gd name="T7" fmla="*/ 273 h 353"/>
              <a:gd name="T8" fmla="*/ 32 w 353"/>
              <a:gd name="T9" fmla="*/ 305 h 353"/>
              <a:gd name="T10" fmla="*/ 144 w 353"/>
              <a:gd name="T11" fmla="*/ 305 h 353"/>
              <a:gd name="T12" fmla="*/ 144 w 353"/>
              <a:gd name="T13" fmla="*/ 337 h 353"/>
              <a:gd name="T14" fmla="*/ 120 w 353"/>
              <a:gd name="T15" fmla="*/ 337 h 353"/>
              <a:gd name="T16" fmla="*/ 112 w 353"/>
              <a:gd name="T17" fmla="*/ 345 h 353"/>
              <a:gd name="T18" fmla="*/ 120 w 353"/>
              <a:gd name="T19" fmla="*/ 353 h 353"/>
              <a:gd name="T20" fmla="*/ 233 w 353"/>
              <a:gd name="T21" fmla="*/ 353 h 353"/>
              <a:gd name="T22" fmla="*/ 241 w 353"/>
              <a:gd name="T23" fmla="*/ 345 h 353"/>
              <a:gd name="T24" fmla="*/ 233 w 353"/>
              <a:gd name="T25" fmla="*/ 337 h 353"/>
              <a:gd name="T26" fmla="*/ 209 w 353"/>
              <a:gd name="T27" fmla="*/ 337 h 353"/>
              <a:gd name="T28" fmla="*/ 209 w 353"/>
              <a:gd name="T29" fmla="*/ 305 h 353"/>
              <a:gd name="T30" fmla="*/ 321 w 353"/>
              <a:gd name="T31" fmla="*/ 305 h 353"/>
              <a:gd name="T32" fmla="*/ 353 w 353"/>
              <a:gd name="T33" fmla="*/ 273 h 353"/>
              <a:gd name="T34" fmla="*/ 353 w 353"/>
              <a:gd name="T35" fmla="*/ 32 h 353"/>
              <a:gd name="T36" fmla="*/ 321 w 353"/>
              <a:gd name="T37" fmla="*/ 0 h 353"/>
              <a:gd name="T38" fmla="*/ 193 w 353"/>
              <a:gd name="T39" fmla="*/ 337 h 353"/>
              <a:gd name="T40" fmla="*/ 160 w 353"/>
              <a:gd name="T41" fmla="*/ 337 h 353"/>
              <a:gd name="T42" fmla="*/ 160 w 353"/>
              <a:gd name="T43" fmla="*/ 305 h 353"/>
              <a:gd name="T44" fmla="*/ 193 w 353"/>
              <a:gd name="T45" fmla="*/ 305 h 353"/>
              <a:gd name="T46" fmla="*/ 193 w 353"/>
              <a:gd name="T47" fmla="*/ 337 h 353"/>
              <a:gd name="T48" fmla="*/ 337 w 353"/>
              <a:gd name="T49" fmla="*/ 273 h 353"/>
              <a:gd name="T50" fmla="*/ 321 w 353"/>
              <a:gd name="T51" fmla="*/ 289 h 353"/>
              <a:gd name="T52" fmla="*/ 32 w 353"/>
              <a:gd name="T53" fmla="*/ 289 h 353"/>
              <a:gd name="T54" fmla="*/ 16 w 353"/>
              <a:gd name="T55" fmla="*/ 273 h 353"/>
              <a:gd name="T56" fmla="*/ 16 w 353"/>
              <a:gd name="T57" fmla="*/ 257 h 353"/>
              <a:gd name="T58" fmla="*/ 337 w 353"/>
              <a:gd name="T59" fmla="*/ 257 h 353"/>
              <a:gd name="T60" fmla="*/ 337 w 353"/>
              <a:gd name="T61" fmla="*/ 273 h 353"/>
              <a:gd name="T62" fmla="*/ 337 w 353"/>
              <a:gd name="T63" fmla="*/ 241 h 353"/>
              <a:gd name="T64" fmla="*/ 16 w 353"/>
              <a:gd name="T65" fmla="*/ 241 h 353"/>
              <a:gd name="T66" fmla="*/ 16 w 353"/>
              <a:gd name="T67" fmla="*/ 32 h 353"/>
              <a:gd name="T68" fmla="*/ 32 w 353"/>
              <a:gd name="T69" fmla="*/ 16 h 353"/>
              <a:gd name="T70" fmla="*/ 321 w 353"/>
              <a:gd name="T71" fmla="*/ 16 h 353"/>
              <a:gd name="T72" fmla="*/ 337 w 353"/>
              <a:gd name="T73" fmla="*/ 32 h 353"/>
              <a:gd name="T74" fmla="*/ 337 w 353"/>
              <a:gd name="T75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3" h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AEC3FA1-A20B-4956-B112-D095055C9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3296131"/>
            <a:ext cx="9963912" cy="97872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066F5-231E-4EA5-B1E1-D0ABD683B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05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RSI</a:t>
            </a:r>
            <a:r>
              <a:rPr lang="ko-KR" altLang="en-US" dirty="0"/>
              <a:t> 실행 함수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76400" y="2503488"/>
            <a:ext cx="21031200" cy="423862"/>
          </a:xfrm>
        </p:spPr>
        <p:txBody>
          <a:bodyPr/>
          <a:lstStyle/>
          <a:p>
            <a:r>
              <a:rPr lang="en-US" dirty="0"/>
              <a:t>RSI </a:t>
            </a:r>
            <a:r>
              <a:rPr lang="ko-KR" altLang="en-US" dirty="0"/>
              <a:t>실행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6092367" y="4267200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RSI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80493" y="5057190"/>
            <a:ext cx="5850209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RSI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함수를 이용하여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RSI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제작</a:t>
            </a:r>
            <a:endParaRPr lang="en-US" altLang="ko-KR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092367" y="7103748"/>
            <a:ext cx="58405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매매 신호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80493" y="7893738"/>
            <a:ext cx="5850209" cy="9022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RSI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70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이상에서 이하로 떨어질 경우 매도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RSI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가 </a:t>
            </a:r>
            <a:r>
              <a:rPr lang="en-US" altLang="ko-KR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30</a:t>
            </a:r>
            <a:r>
              <a:rPr lang="ko-KR" altLang="en-US" sz="2200" b="1" spc="5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이하에서 이상으로 오를 경우 매수</a:t>
            </a:r>
            <a:endParaRPr lang="en-US" sz="2200" b="1" spc="5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Freeform 13"/>
          <p:cNvSpPr>
            <a:spLocks noEditPoints="1"/>
          </p:cNvSpPr>
          <p:nvPr/>
        </p:nvSpPr>
        <p:spPr bwMode="auto">
          <a:xfrm>
            <a:off x="14642022" y="7240902"/>
            <a:ext cx="767092" cy="767092"/>
          </a:xfrm>
          <a:custGeom>
            <a:avLst/>
            <a:gdLst>
              <a:gd name="T0" fmla="*/ 353 w 353"/>
              <a:gd name="T1" fmla="*/ 104 h 353"/>
              <a:gd name="T2" fmla="*/ 351 w 353"/>
              <a:gd name="T3" fmla="*/ 99 h 353"/>
              <a:gd name="T4" fmla="*/ 351 w 353"/>
              <a:gd name="T5" fmla="*/ 99 h 353"/>
              <a:gd name="T6" fmla="*/ 351 w 353"/>
              <a:gd name="T7" fmla="*/ 99 h 353"/>
              <a:gd name="T8" fmla="*/ 350 w 353"/>
              <a:gd name="T9" fmla="*/ 98 h 353"/>
              <a:gd name="T10" fmla="*/ 255 w 353"/>
              <a:gd name="T11" fmla="*/ 3 h 353"/>
              <a:gd name="T12" fmla="*/ 255 w 353"/>
              <a:gd name="T13" fmla="*/ 3 h 353"/>
              <a:gd name="T14" fmla="*/ 248 w 353"/>
              <a:gd name="T15" fmla="*/ 0 h 353"/>
              <a:gd name="T16" fmla="*/ 104 w 353"/>
              <a:gd name="T17" fmla="*/ 0 h 353"/>
              <a:gd name="T18" fmla="*/ 98 w 353"/>
              <a:gd name="T19" fmla="*/ 3 h 353"/>
              <a:gd name="T20" fmla="*/ 97 w 353"/>
              <a:gd name="T21" fmla="*/ 3 h 353"/>
              <a:gd name="T22" fmla="*/ 2 w 353"/>
              <a:gd name="T23" fmla="*/ 98 h 353"/>
              <a:gd name="T24" fmla="*/ 2 w 353"/>
              <a:gd name="T25" fmla="*/ 99 h 353"/>
              <a:gd name="T26" fmla="*/ 1 w 353"/>
              <a:gd name="T27" fmla="*/ 99 h 353"/>
              <a:gd name="T28" fmla="*/ 1 w 353"/>
              <a:gd name="T29" fmla="*/ 99 h 353"/>
              <a:gd name="T30" fmla="*/ 0 w 353"/>
              <a:gd name="T31" fmla="*/ 104 h 353"/>
              <a:gd name="T32" fmla="*/ 1 w 353"/>
              <a:gd name="T33" fmla="*/ 109 h 353"/>
              <a:gd name="T34" fmla="*/ 1 w 353"/>
              <a:gd name="T35" fmla="*/ 109 h 353"/>
              <a:gd name="T36" fmla="*/ 170 w 353"/>
              <a:gd name="T37" fmla="*/ 350 h 353"/>
              <a:gd name="T38" fmla="*/ 170 w 353"/>
              <a:gd name="T39" fmla="*/ 350 h 353"/>
              <a:gd name="T40" fmla="*/ 176 w 353"/>
              <a:gd name="T41" fmla="*/ 353 h 353"/>
              <a:gd name="T42" fmla="*/ 182 w 353"/>
              <a:gd name="T43" fmla="*/ 350 h 353"/>
              <a:gd name="T44" fmla="*/ 182 w 353"/>
              <a:gd name="T45" fmla="*/ 350 h 353"/>
              <a:gd name="T46" fmla="*/ 351 w 353"/>
              <a:gd name="T47" fmla="*/ 109 h 353"/>
              <a:gd name="T48" fmla="*/ 351 w 353"/>
              <a:gd name="T49" fmla="*/ 109 h 353"/>
              <a:gd name="T50" fmla="*/ 353 w 353"/>
              <a:gd name="T51" fmla="*/ 104 h 353"/>
              <a:gd name="T52" fmla="*/ 245 w 353"/>
              <a:gd name="T53" fmla="*/ 16 h 353"/>
              <a:gd name="T54" fmla="*/ 325 w 353"/>
              <a:gd name="T55" fmla="*/ 96 h 353"/>
              <a:gd name="T56" fmla="*/ 253 w 353"/>
              <a:gd name="T57" fmla="*/ 96 h 353"/>
              <a:gd name="T58" fmla="*/ 213 w 353"/>
              <a:gd name="T59" fmla="*/ 16 h 353"/>
              <a:gd name="T60" fmla="*/ 245 w 353"/>
              <a:gd name="T61" fmla="*/ 16 h 353"/>
              <a:gd name="T62" fmla="*/ 195 w 353"/>
              <a:gd name="T63" fmla="*/ 16 h 353"/>
              <a:gd name="T64" fmla="*/ 235 w 353"/>
              <a:gd name="T65" fmla="*/ 96 h 353"/>
              <a:gd name="T66" fmla="*/ 117 w 353"/>
              <a:gd name="T67" fmla="*/ 96 h 353"/>
              <a:gd name="T68" fmla="*/ 157 w 353"/>
              <a:gd name="T69" fmla="*/ 16 h 353"/>
              <a:gd name="T70" fmla="*/ 195 w 353"/>
              <a:gd name="T71" fmla="*/ 16 h 353"/>
              <a:gd name="T72" fmla="*/ 107 w 353"/>
              <a:gd name="T73" fmla="*/ 16 h 353"/>
              <a:gd name="T74" fmla="*/ 139 w 353"/>
              <a:gd name="T75" fmla="*/ 16 h 353"/>
              <a:gd name="T76" fmla="*/ 99 w 353"/>
              <a:gd name="T77" fmla="*/ 96 h 353"/>
              <a:gd name="T78" fmla="*/ 27 w 353"/>
              <a:gd name="T79" fmla="*/ 96 h 353"/>
              <a:gd name="T80" fmla="*/ 107 w 353"/>
              <a:gd name="T81" fmla="*/ 16 h 353"/>
              <a:gd name="T82" fmla="*/ 23 w 353"/>
              <a:gd name="T83" fmla="*/ 112 h 353"/>
              <a:gd name="T84" fmla="*/ 98 w 353"/>
              <a:gd name="T85" fmla="*/ 112 h 353"/>
              <a:gd name="T86" fmla="*/ 154 w 353"/>
              <a:gd name="T87" fmla="*/ 299 h 353"/>
              <a:gd name="T88" fmla="*/ 23 w 353"/>
              <a:gd name="T89" fmla="*/ 112 h 353"/>
              <a:gd name="T90" fmla="*/ 176 w 353"/>
              <a:gd name="T91" fmla="*/ 317 h 353"/>
              <a:gd name="T92" fmla="*/ 115 w 353"/>
              <a:gd name="T93" fmla="*/ 112 h 353"/>
              <a:gd name="T94" fmla="*/ 238 w 353"/>
              <a:gd name="T95" fmla="*/ 112 h 353"/>
              <a:gd name="T96" fmla="*/ 176 w 353"/>
              <a:gd name="T97" fmla="*/ 317 h 353"/>
              <a:gd name="T98" fmla="*/ 198 w 353"/>
              <a:gd name="T99" fmla="*/ 299 h 353"/>
              <a:gd name="T100" fmla="*/ 254 w 353"/>
              <a:gd name="T101" fmla="*/ 112 h 353"/>
              <a:gd name="T102" fmla="*/ 329 w 353"/>
              <a:gd name="T103" fmla="*/ 112 h 353"/>
              <a:gd name="T104" fmla="*/ 198 w 353"/>
              <a:gd name="T105" fmla="*/ 29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3" h="353">
                <a:moveTo>
                  <a:pt x="353" y="104"/>
                </a:moveTo>
                <a:cubicBezTo>
                  <a:pt x="353" y="102"/>
                  <a:pt x="352" y="101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350" y="98"/>
                  <a:pt x="350" y="98"/>
                  <a:pt x="350" y="98"/>
                </a:cubicBezTo>
                <a:cubicBezTo>
                  <a:pt x="255" y="3"/>
                  <a:pt x="255" y="3"/>
                  <a:pt x="255" y="3"/>
                </a:cubicBezTo>
                <a:cubicBezTo>
                  <a:pt x="255" y="3"/>
                  <a:pt x="255" y="3"/>
                  <a:pt x="255" y="3"/>
                </a:cubicBezTo>
                <a:cubicBezTo>
                  <a:pt x="253" y="1"/>
                  <a:pt x="251" y="0"/>
                  <a:pt x="24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1" y="0"/>
                  <a:pt x="99" y="1"/>
                  <a:pt x="98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2" y="98"/>
                  <a:pt x="2" y="98"/>
                  <a:pt x="2" y="98"/>
                </a:cubicBezTo>
                <a:cubicBezTo>
                  <a:pt x="2" y="98"/>
                  <a:pt x="2" y="98"/>
                  <a:pt x="2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1"/>
                  <a:pt x="0" y="102"/>
                  <a:pt x="0" y="104"/>
                </a:cubicBezTo>
                <a:cubicBezTo>
                  <a:pt x="0" y="106"/>
                  <a:pt x="0" y="108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0" y="350"/>
                  <a:pt x="170" y="350"/>
                  <a:pt x="170" y="350"/>
                </a:cubicBezTo>
                <a:cubicBezTo>
                  <a:pt x="171" y="352"/>
                  <a:pt x="174" y="353"/>
                  <a:pt x="176" y="353"/>
                </a:cubicBezTo>
                <a:cubicBezTo>
                  <a:pt x="179" y="353"/>
                  <a:pt x="181" y="352"/>
                  <a:pt x="182" y="350"/>
                </a:cubicBezTo>
                <a:cubicBezTo>
                  <a:pt x="182" y="350"/>
                  <a:pt x="182" y="350"/>
                  <a:pt x="182" y="350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1" y="109"/>
                  <a:pt x="351" y="109"/>
                  <a:pt x="351" y="109"/>
                </a:cubicBezTo>
                <a:cubicBezTo>
                  <a:pt x="352" y="108"/>
                  <a:pt x="353" y="106"/>
                  <a:pt x="353" y="104"/>
                </a:cubicBezTo>
                <a:moveTo>
                  <a:pt x="245" y="16"/>
                </a:moveTo>
                <a:cubicBezTo>
                  <a:pt x="325" y="96"/>
                  <a:pt x="325" y="96"/>
                  <a:pt x="325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13" y="16"/>
                  <a:pt x="213" y="16"/>
                  <a:pt x="213" y="16"/>
                </a:cubicBezTo>
                <a:lnTo>
                  <a:pt x="245" y="16"/>
                </a:lnTo>
                <a:close/>
                <a:moveTo>
                  <a:pt x="195" y="16"/>
                </a:moveTo>
                <a:cubicBezTo>
                  <a:pt x="235" y="96"/>
                  <a:pt x="235" y="96"/>
                  <a:pt x="235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57" y="16"/>
                  <a:pt x="157" y="16"/>
                  <a:pt x="157" y="16"/>
                </a:cubicBezTo>
                <a:lnTo>
                  <a:pt x="195" y="16"/>
                </a:lnTo>
                <a:close/>
                <a:moveTo>
                  <a:pt x="107" y="16"/>
                </a:moveTo>
                <a:cubicBezTo>
                  <a:pt x="139" y="16"/>
                  <a:pt x="139" y="16"/>
                  <a:pt x="139" y="16"/>
                </a:cubicBezTo>
                <a:cubicBezTo>
                  <a:pt x="99" y="96"/>
                  <a:pt x="99" y="96"/>
                  <a:pt x="99" y="96"/>
                </a:cubicBezTo>
                <a:cubicBezTo>
                  <a:pt x="27" y="96"/>
                  <a:pt x="27" y="96"/>
                  <a:pt x="27" y="96"/>
                </a:cubicBezTo>
                <a:lnTo>
                  <a:pt x="107" y="16"/>
                </a:lnTo>
                <a:close/>
                <a:moveTo>
                  <a:pt x="23" y="112"/>
                </a:moveTo>
                <a:cubicBezTo>
                  <a:pt x="98" y="112"/>
                  <a:pt x="98" y="112"/>
                  <a:pt x="98" y="112"/>
                </a:cubicBezTo>
                <a:cubicBezTo>
                  <a:pt x="154" y="299"/>
                  <a:pt x="154" y="299"/>
                  <a:pt x="154" y="299"/>
                </a:cubicBezTo>
                <a:lnTo>
                  <a:pt x="23" y="112"/>
                </a:lnTo>
                <a:close/>
                <a:moveTo>
                  <a:pt x="176" y="317"/>
                </a:moveTo>
                <a:cubicBezTo>
                  <a:pt x="115" y="112"/>
                  <a:pt x="115" y="112"/>
                  <a:pt x="115" y="112"/>
                </a:cubicBezTo>
                <a:cubicBezTo>
                  <a:pt x="238" y="112"/>
                  <a:pt x="238" y="112"/>
                  <a:pt x="238" y="112"/>
                </a:cubicBezTo>
                <a:lnTo>
                  <a:pt x="176" y="317"/>
                </a:lnTo>
                <a:close/>
                <a:moveTo>
                  <a:pt x="198" y="299"/>
                </a:moveTo>
                <a:cubicBezTo>
                  <a:pt x="254" y="112"/>
                  <a:pt x="254" y="112"/>
                  <a:pt x="254" y="112"/>
                </a:cubicBezTo>
                <a:cubicBezTo>
                  <a:pt x="329" y="112"/>
                  <a:pt x="329" y="112"/>
                  <a:pt x="329" y="112"/>
                </a:cubicBezTo>
                <a:lnTo>
                  <a:pt x="19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4"/>
          <p:cNvSpPr>
            <a:spLocks noEditPoints="1"/>
          </p:cNvSpPr>
          <p:nvPr/>
        </p:nvSpPr>
        <p:spPr bwMode="auto">
          <a:xfrm>
            <a:off x="14642022" y="4391654"/>
            <a:ext cx="767092" cy="767092"/>
          </a:xfrm>
          <a:custGeom>
            <a:avLst/>
            <a:gdLst>
              <a:gd name="T0" fmla="*/ 321 w 353"/>
              <a:gd name="T1" fmla="*/ 0 h 353"/>
              <a:gd name="T2" fmla="*/ 32 w 353"/>
              <a:gd name="T3" fmla="*/ 0 h 353"/>
              <a:gd name="T4" fmla="*/ 0 w 353"/>
              <a:gd name="T5" fmla="*/ 32 h 353"/>
              <a:gd name="T6" fmla="*/ 0 w 353"/>
              <a:gd name="T7" fmla="*/ 273 h 353"/>
              <a:gd name="T8" fmla="*/ 32 w 353"/>
              <a:gd name="T9" fmla="*/ 305 h 353"/>
              <a:gd name="T10" fmla="*/ 144 w 353"/>
              <a:gd name="T11" fmla="*/ 305 h 353"/>
              <a:gd name="T12" fmla="*/ 144 w 353"/>
              <a:gd name="T13" fmla="*/ 337 h 353"/>
              <a:gd name="T14" fmla="*/ 120 w 353"/>
              <a:gd name="T15" fmla="*/ 337 h 353"/>
              <a:gd name="T16" fmla="*/ 112 w 353"/>
              <a:gd name="T17" fmla="*/ 345 h 353"/>
              <a:gd name="T18" fmla="*/ 120 w 353"/>
              <a:gd name="T19" fmla="*/ 353 h 353"/>
              <a:gd name="T20" fmla="*/ 233 w 353"/>
              <a:gd name="T21" fmla="*/ 353 h 353"/>
              <a:gd name="T22" fmla="*/ 241 w 353"/>
              <a:gd name="T23" fmla="*/ 345 h 353"/>
              <a:gd name="T24" fmla="*/ 233 w 353"/>
              <a:gd name="T25" fmla="*/ 337 h 353"/>
              <a:gd name="T26" fmla="*/ 209 w 353"/>
              <a:gd name="T27" fmla="*/ 337 h 353"/>
              <a:gd name="T28" fmla="*/ 209 w 353"/>
              <a:gd name="T29" fmla="*/ 305 h 353"/>
              <a:gd name="T30" fmla="*/ 321 w 353"/>
              <a:gd name="T31" fmla="*/ 305 h 353"/>
              <a:gd name="T32" fmla="*/ 353 w 353"/>
              <a:gd name="T33" fmla="*/ 273 h 353"/>
              <a:gd name="T34" fmla="*/ 353 w 353"/>
              <a:gd name="T35" fmla="*/ 32 h 353"/>
              <a:gd name="T36" fmla="*/ 321 w 353"/>
              <a:gd name="T37" fmla="*/ 0 h 353"/>
              <a:gd name="T38" fmla="*/ 193 w 353"/>
              <a:gd name="T39" fmla="*/ 337 h 353"/>
              <a:gd name="T40" fmla="*/ 160 w 353"/>
              <a:gd name="T41" fmla="*/ 337 h 353"/>
              <a:gd name="T42" fmla="*/ 160 w 353"/>
              <a:gd name="T43" fmla="*/ 305 h 353"/>
              <a:gd name="T44" fmla="*/ 193 w 353"/>
              <a:gd name="T45" fmla="*/ 305 h 353"/>
              <a:gd name="T46" fmla="*/ 193 w 353"/>
              <a:gd name="T47" fmla="*/ 337 h 353"/>
              <a:gd name="T48" fmla="*/ 337 w 353"/>
              <a:gd name="T49" fmla="*/ 273 h 353"/>
              <a:gd name="T50" fmla="*/ 321 w 353"/>
              <a:gd name="T51" fmla="*/ 289 h 353"/>
              <a:gd name="T52" fmla="*/ 32 w 353"/>
              <a:gd name="T53" fmla="*/ 289 h 353"/>
              <a:gd name="T54" fmla="*/ 16 w 353"/>
              <a:gd name="T55" fmla="*/ 273 h 353"/>
              <a:gd name="T56" fmla="*/ 16 w 353"/>
              <a:gd name="T57" fmla="*/ 257 h 353"/>
              <a:gd name="T58" fmla="*/ 337 w 353"/>
              <a:gd name="T59" fmla="*/ 257 h 353"/>
              <a:gd name="T60" fmla="*/ 337 w 353"/>
              <a:gd name="T61" fmla="*/ 273 h 353"/>
              <a:gd name="T62" fmla="*/ 337 w 353"/>
              <a:gd name="T63" fmla="*/ 241 h 353"/>
              <a:gd name="T64" fmla="*/ 16 w 353"/>
              <a:gd name="T65" fmla="*/ 241 h 353"/>
              <a:gd name="T66" fmla="*/ 16 w 353"/>
              <a:gd name="T67" fmla="*/ 32 h 353"/>
              <a:gd name="T68" fmla="*/ 32 w 353"/>
              <a:gd name="T69" fmla="*/ 16 h 353"/>
              <a:gd name="T70" fmla="*/ 321 w 353"/>
              <a:gd name="T71" fmla="*/ 16 h 353"/>
              <a:gd name="T72" fmla="*/ 337 w 353"/>
              <a:gd name="T73" fmla="*/ 32 h 353"/>
              <a:gd name="T74" fmla="*/ 337 w 353"/>
              <a:gd name="T75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53" h="353">
                <a:moveTo>
                  <a:pt x="321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91"/>
                  <a:pt x="14" y="305"/>
                  <a:pt x="32" y="305"/>
                </a:cubicBezTo>
                <a:cubicBezTo>
                  <a:pt x="144" y="305"/>
                  <a:pt x="144" y="305"/>
                  <a:pt x="144" y="305"/>
                </a:cubicBezTo>
                <a:cubicBezTo>
                  <a:pt x="144" y="337"/>
                  <a:pt x="144" y="337"/>
                  <a:pt x="144" y="337"/>
                </a:cubicBezTo>
                <a:cubicBezTo>
                  <a:pt x="120" y="337"/>
                  <a:pt x="120" y="337"/>
                  <a:pt x="120" y="337"/>
                </a:cubicBezTo>
                <a:cubicBezTo>
                  <a:pt x="116" y="337"/>
                  <a:pt x="112" y="341"/>
                  <a:pt x="112" y="345"/>
                </a:cubicBezTo>
                <a:cubicBezTo>
                  <a:pt x="112" y="350"/>
                  <a:pt x="116" y="353"/>
                  <a:pt x="120" y="353"/>
                </a:cubicBezTo>
                <a:cubicBezTo>
                  <a:pt x="233" y="353"/>
                  <a:pt x="233" y="353"/>
                  <a:pt x="233" y="353"/>
                </a:cubicBezTo>
                <a:cubicBezTo>
                  <a:pt x="237" y="353"/>
                  <a:pt x="241" y="350"/>
                  <a:pt x="241" y="345"/>
                </a:cubicBezTo>
                <a:cubicBezTo>
                  <a:pt x="241" y="341"/>
                  <a:pt x="237" y="337"/>
                  <a:pt x="233" y="337"/>
                </a:cubicBezTo>
                <a:cubicBezTo>
                  <a:pt x="209" y="337"/>
                  <a:pt x="209" y="337"/>
                  <a:pt x="209" y="337"/>
                </a:cubicBezTo>
                <a:cubicBezTo>
                  <a:pt x="209" y="305"/>
                  <a:pt x="209" y="305"/>
                  <a:pt x="209" y="305"/>
                </a:cubicBezTo>
                <a:cubicBezTo>
                  <a:pt x="321" y="305"/>
                  <a:pt x="321" y="305"/>
                  <a:pt x="321" y="305"/>
                </a:cubicBezTo>
                <a:cubicBezTo>
                  <a:pt x="339" y="305"/>
                  <a:pt x="353" y="291"/>
                  <a:pt x="353" y="273"/>
                </a:cubicBezTo>
                <a:cubicBezTo>
                  <a:pt x="353" y="32"/>
                  <a:pt x="353" y="32"/>
                  <a:pt x="353" y="32"/>
                </a:cubicBezTo>
                <a:cubicBezTo>
                  <a:pt x="353" y="14"/>
                  <a:pt x="339" y="0"/>
                  <a:pt x="321" y="0"/>
                </a:cubicBezTo>
                <a:moveTo>
                  <a:pt x="193" y="337"/>
                </a:moveTo>
                <a:cubicBezTo>
                  <a:pt x="160" y="337"/>
                  <a:pt x="160" y="337"/>
                  <a:pt x="160" y="337"/>
                </a:cubicBezTo>
                <a:cubicBezTo>
                  <a:pt x="160" y="305"/>
                  <a:pt x="160" y="305"/>
                  <a:pt x="160" y="305"/>
                </a:cubicBezTo>
                <a:cubicBezTo>
                  <a:pt x="193" y="305"/>
                  <a:pt x="193" y="305"/>
                  <a:pt x="193" y="305"/>
                </a:cubicBezTo>
                <a:lnTo>
                  <a:pt x="193" y="337"/>
                </a:lnTo>
                <a:close/>
                <a:moveTo>
                  <a:pt x="337" y="273"/>
                </a:moveTo>
                <a:cubicBezTo>
                  <a:pt x="337" y="282"/>
                  <a:pt x="330" y="289"/>
                  <a:pt x="321" y="289"/>
                </a:cubicBezTo>
                <a:cubicBezTo>
                  <a:pt x="32" y="289"/>
                  <a:pt x="32" y="289"/>
                  <a:pt x="32" y="289"/>
                </a:cubicBezTo>
                <a:cubicBezTo>
                  <a:pt x="23" y="289"/>
                  <a:pt x="16" y="282"/>
                  <a:pt x="16" y="273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337" y="257"/>
                  <a:pt x="337" y="257"/>
                  <a:pt x="337" y="257"/>
                </a:cubicBezTo>
                <a:lnTo>
                  <a:pt x="337" y="273"/>
                </a:lnTo>
                <a:close/>
                <a:moveTo>
                  <a:pt x="337" y="241"/>
                </a:moveTo>
                <a:cubicBezTo>
                  <a:pt x="16" y="241"/>
                  <a:pt x="16" y="241"/>
                  <a:pt x="16" y="241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23"/>
                  <a:pt x="23" y="16"/>
                  <a:pt x="32" y="16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30" y="16"/>
                  <a:pt x="337" y="23"/>
                  <a:pt x="337" y="32"/>
                </a:cubicBezTo>
                <a:lnTo>
                  <a:pt x="337" y="2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97D2C0-F259-4BCD-950C-FE8CCE9C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0680" y="3314601"/>
            <a:ext cx="12078610" cy="8132291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65C33F-6E24-4032-8581-FDB273CAE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5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9122" y="5319117"/>
            <a:ext cx="17578039" cy="153888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0" dirty="0">
                <a:solidFill>
                  <a:schemeClr val="bg1"/>
                </a:solidFill>
              </a:rPr>
              <a:t>04-</a:t>
            </a:r>
            <a:r>
              <a:rPr lang="ko-KR" altLang="en-US" sz="10000" dirty="0">
                <a:solidFill>
                  <a:schemeClr val="bg1"/>
                </a:solidFill>
              </a:rPr>
              <a:t>결론</a:t>
            </a:r>
            <a:endParaRPr lang="en-US" sz="10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000100"/>
            <a:ext cx="1676400" cy="1524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91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골든</a:t>
            </a:r>
            <a:r>
              <a:rPr lang="en-US" altLang="ko-KR" dirty="0"/>
              <a:t>, </a:t>
            </a:r>
            <a:r>
              <a:rPr lang="ko-KR" altLang="en-US" dirty="0" err="1"/>
              <a:t>데드</a:t>
            </a:r>
            <a:r>
              <a:rPr lang="ko-KR" altLang="en-US" dirty="0"/>
              <a:t> 크로스 수익률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골든크로스</a:t>
            </a:r>
            <a:r>
              <a:rPr lang="en-US" altLang="ko-KR" dirty="0"/>
              <a:t>, </a:t>
            </a:r>
            <a:r>
              <a:rPr lang="ko-KR" altLang="en-US" dirty="0" err="1"/>
              <a:t>데드크로스</a:t>
            </a:r>
            <a:r>
              <a:rPr lang="ko-KR" altLang="en-US" dirty="0"/>
              <a:t> 수익률 비교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362335854"/>
              </p:ext>
            </p:extLst>
          </p:nvPr>
        </p:nvGraphicFramePr>
        <p:xfrm>
          <a:off x="2517169" y="3534311"/>
          <a:ext cx="20190430" cy="835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0490" y="6861857"/>
            <a:ext cx="3685796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ko-KR" altLang="en-US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수익률</a:t>
            </a:r>
            <a:r>
              <a:rPr lang="en-US" altLang="ko-KR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(%)</a:t>
            </a:r>
            <a:endParaRPr lang="en-US" sz="2200" cap="all" spc="5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6623095-B70C-40F0-A17B-3D0003340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3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7550" y="3020259"/>
            <a:ext cx="1191826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0F900A1-9979-4C77-A5C9-7999F33998C2}"/>
              </a:ext>
            </a:extLst>
          </p:cNvPr>
          <p:cNvGrpSpPr/>
          <p:nvPr/>
        </p:nvGrpSpPr>
        <p:grpSpPr>
          <a:xfrm>
            <a:off x="5797550" y="5080588"/>
            <a:ext cx="1663700" cy="5197101"/>
            <a:chOff x="5797550" y="5080588"/>
            <a:chExt cx="1663700" cy="5197101"/>
          </a:xfrm>
        </p:grpSpPr>
        <p:sp>
          <p:nvSpPr>
            <p:cNvPr id="11" name="TextBox 10"/>
            <p:cNvSpPr txBox="1"/>
            <p:nvPr/>
          </p:nvSpPr>
          <p:spPr>
            <a:xfrm>
              <a:off x="5797550" y="5080588"/>
              <a:ext cx="1663700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600" cap="all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7550" y="6474401"/>
              <a:ext cx="1663700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600" cap="all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7550" y="7868214"/>
              <a:ext cx="1663700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600" cap="all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7550" y="9262026"/>
              <a:ext cx="1663700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600" cap="all" dirty="0">
                  <a:solidFill>
                    <a:schemeClr val="tx2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04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6B482A-6127-4F43-87B2-2194AF5A05B4}"/>
              </a:ext>
            </a:extLst>
          </p:cNvPr>
          <p:cNvGrpSpPr/>
          <p:nvPr/>
        </p:nvGrpSpPr>
        <p:grpSpPr>
          <a:xfrm>
            <a:off x="7346260" y="5180233"/>
            <a:ext cx="10179050" cy="4909907"/>
            <a:chOff x="7346260" y="5142646"/>
            <a:chExt cx="10179050" cy="4909907"/>
          </a:xfrm>
        </p:grpSpPr>
        <p:sp>
          <p:nvSpPr>
            <p:cNvPr id="12" name="TextBox 11"/>
            <p:cNvSpPr txBox="1"/>
            <p:nvPr/>
          </p:nvSpPr>
          <p:spPr>
            <a:xfrm>
              <a:off x="7346260" y="5142646"/>
              <a:ext cx="1017905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기술적 분석</a:t>
              </a:r>
              <a:endPara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6260" y="6536459"/>
              <a:ext cx="1017905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분석 지표 종류</a:t>
              </a:r>
              <a:endPara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46260" y="7930272"/>
              <a:ext cx="1017905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코딩</a:t>
              </a:r>
              <a:endPara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46260" y="9313889"/>
              <a:ext cx="1017905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결론</a:t>
              </a:r>
              <a:endPara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21050" y="3535680"/>
            <a:ext cx="1676400" cy="1524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34" name="Rectangle 33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474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MACD </a:t>
            </a:r>
            <a:r>
              <a:rPr lang="ko-KR" altLang="en-US" dirty="0"/>
              <a:t>수익률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MACD </a:t>
            </a:r>
            <a:r>
              <a:rPr lang="ko-KR" altLang="en-US" dirty="0"/>
              <a:t>수익률 비교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35559143"/>
              </p:ext>
            </p:extLst>
          </p:nvPr>
        </p:nvGraphicFramePr>
        <p:xfrm>
          <a:off x="2517169" y="3534311"/>
          <a:ext cx="20190430" cy="835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0490" y="6861857"/>
            <a:ext cx="3685796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ko-KR" altLang="en-US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수익률</a:t>
            </a:r>
            <a:r>
              <a:rPr lang="en-US" altLang="ko-KR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(%)</a:t>
            </a:r>
            <a:endParaRPr lang="en-US" sz="2200" cap="all" spc="5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80EB158-E9F6-4CA7-B657-21097F6E7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44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볼린저밴드</a:t>
            </a:r>
            <a:r>
              <a:rPr lang="en-US" dirty="0"/>
              <a:t> </a:t>
            </a:r>
            <a:r>
              <a:rPr lang="ko-KR" altLang="en-US" dirty="0"/>
              <a:t>수익률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볼린저밴드</a:t>
            </a:r>
            <a:r>
              <a:rPr lang="ko-KR" altLang="en-US" dirty="0"/>
              <a:t> 수익률 비교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89151230"/>
              </p:ext>
            </p:extLst>
          </p:nvPr>
        </p:nvGraphicFramePr>
        <p:xfrm>
          <a:off x="2517169" y="3534311"/>
          <a:ext cx="20190430" cy="835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0490" y="6861857"/>
            <a:ext cx="3685796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ko-KR" altLang="en-US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수익률</a:t>
            </a:r>
            <a:r>
              <a:rPr lang="en-US" altLang="ko-KR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(%)</a:t>
            </a:r>
            <a:endParaRPr lang="en-US" sz="2200" cap="all" spc="5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C40743B-8F5E-4DF5-89A5-6FF7BE59E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7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스토캐스틱</a:t>
            </a:r>
            <a:r>
              <a:rPr lang="en-US" dirty="0"/>
              <a:t> </a:t>
            </a:r>
            <a:r>
              <a:rPr lang="ko-KR" altLang="en-US" dirty="0"/>
              <a:t>수익률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스토캐스틱</a:t>
            </a:r>
            <a:r>
              <a:rPr lang="ko-KR" altLang="en-US" dirty="0"/>
              <a:t> 수익률 비교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93337899"/>
              </p:ext>
            </p:extLst>
          </p:nvPr>
        </p:nvGraphicFramePr>
        <p:xfrm>
          <a:off x="2517169" y="3534311"/>
          <a:ext cx="20190430" cy="835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0490" y="6861857"/>
            <a:ext cx="3685796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ko-KR" altLang="en-US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수익률</a:t>
            </a:r>
            <a:r>
              <a:rPr lang="en-US" altLang="ko-KR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(%)</a:t>
            </a:r>
            <a:endParaRPr lang="en-US" sz="2200" cap="all" spc="5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F7B0F01-96B4-49F9-94AE-49735A081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2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 </a:t>
            </a:r>
            <a:r>
              <a:rPr lang="ko-KR" altLang="en-US" dirty="0"/>
              <a:t>수익률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RSI </a:t>
            </a:r>
            <a:r>
              <a:rPr lang="ko-KR" altLang="en-US" dirty="0"/>
              <a:t>수익률 비교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40160317"/>
              </p:ext>
            </p:extLst>
          </p:nvPr>
        </p:nvGraphicFramePr>
        <p:xfrm>
          <a:off x="2517169" y="3534311"/>
          <a:ext cx="20190430" cy="835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70490" y="6861857"/>
            <a:ext cx="3685796" cy="42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1200"/>
              </a:spcAft>
            </a:pPr>
            <a:r>
              <a:rPr lang="ko-KR" altLang="en-US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수익률</a:t>
            </a:r>
            <a:r>
              <a:rPr lang="en-US" altLang="ko-KR" sz="2200" cap="all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(%)</a:t>
            </a:r>
            <a:endParaRPr lang="en-US" sz="2200" cap="all" spc="5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28FEB0-62FE-4129-8CC4-9BA8C9B9E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89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ko-KR" altLang="en-US" dirty="0"/>
              <a:t>결과 도출 후 분석</a:t>
            </a:r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AF00CB-1737-4ADE-AF28-3A5D91B08119}"/>
              </a:ext>
            </a:extLst>
          </p:cNvPr>
          <p:cNvGrpSpPr/>
          <p:nvPr/>
        </p:nvGrpSpPr>
        <p:grpSpPr>
          <a:xfrm>
            <a:off x="3505200" y="4130210"/>
            <a:ext cx="17373600" cy="1386906"/>
            <a:chOff x="3505200" y="4130210"/>
            <a:chExt cx="17373600" cy="1386906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505200" y="4130210"/>
              <a:ext cx="763690" cy="718915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3919" y="5065774"/>
              <a:ext cx="16234881" cy="451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전체적으로 시장 수익률 대비 낮은 수익률을 보임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919" y="4301709"/>
              <a:ext cx="162348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시장수익률과 비교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65A6DB-A4CE-492D-8CC4-29C2A91E1464}"/>
              </a:ext>
            </a:extLst>
          </p:cNvPr>
          <p:cNvGrpSpPr/>
          <p:nvPr/>
        </p:nvGrpSpPr>
        <p:grpSpPr>
          <a:xfrm>
            <a:off x="3505200" y="6918457"/>
            <a:ext cx="17373600" cy="1389278"/>
            <a:chOff x="3505200" y="6919643"/>
            <a:chExt cx="17373600" cy="1389278"/>
          </a:xfrm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505200" y="6919643"/>
              <a:ext cx="763690" cy="718915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3919" y="7855207"/>
              <a:ext cx="16234881" cy="4537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기술적 분석으로 수익을 낼 수 없기 때문에 약형 효율적 시장으로 판단 가능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3919" y="7091142"/>
              <a:ext cx="162348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효율적 시장 가설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D1F369-AFB0-43AD-A85C-43F5544D2253}"/>
              </a:ext>
            </a:extLst>
          </p:cNvPr>
          <p:cNvGrpSpPr/>
          <p:nvPr/>
        </p:nvGrpSpPr>
        <p:grpSpPr>
          <a:xfrm>
            <a:off x="3505200" y="9709076"/>
            <a:ext cx="17373600" cy="2202514"/>
            <a:chOff x="3505200" y="9709076"/>
            <a:chExt cx="17373600" cy="2202514"/>
          </a:xfrm>
        </p:grpSpPr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505200" y="9709076"/>
              <a:ext cx="763690" cy="718915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919" y="10644640"/>
              <a:ext cx="16234881" cy="12669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기술적 분석 지표를 맹목적으로 신뢰해서는 안됨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지표를 보조지표로써 이용하는 것을 추천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3919" y="9880575"/>
              <a:ext cx="162348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기술적 분석 지표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D687AE0-332B-448B-ACF8-654854BAD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3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ko-KR" altLang="en-US" dirty="0"/>
              <a:t>문제점과 한계점</a:t>
            </a:r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23B591-0E31-4394-90F6-88918E14B0D2}"/>
              </a:ext>
            </a:extLst>
          </p:cNvPr>
          <p:cNvGrpSpPr/>
          <p:nvPr/>
        </p:nvGrpSpPr>
        <p:grpSpPr>
          <a:xfrm>
            <a:off x="3505200" y="3508418"/>
            <a:ext cx="17373600" cy="1386906"/>
            <a:chOff x="3505200" y="4130210"/>
            <a:chExt cx="17373600" cy="1386906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505200" y="4130210"/>
              <a:ext cx="763690" cy="718915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3919" y="5065774"/>
              <a:ext cx="16234881" cy="4513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다양한 매매 전략이 있지만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한가지의 매매 전략을 사용하여 수익률을 비교함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919" y="4301709"/>
              <a:ext cx="162348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매매전략의 한계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9597788-3588-4EA5-B1CE-BFAC33E86CC2}"/>
              </a:ext>
            </a:extLst>
          </p:cNvPr>
          <p:cNvGrpSpPr/>
          <p:nvPr/>
        </p:nvGrpSpPr>
        <p:grpSpPr>
          <a:xfrm>
            <a:off x="3505200" y="5641610"/>
            <a:ext cx="17373600" cy="1389278"/>
            <a:chOff x="3505200" y="6919643"/>
            <a:chExt cx="17373600" cy="1389278"/>
          </a:xfrm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505200" y="6919643"/>
              <a:ext cx="763690" cy="718915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3919" y="7855207"/>
              <a:ext cx="16234881" cy="4537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5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가지 기술적 분석 방법 외 추세를 분석하는 방법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패턴을 보는 방법 등 다양한 방법이 있지만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확인하지 못함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 </a:t>
              </a:r>
              <a:endPara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3919" y="7091142"/>
              <a:ext cx="162348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다양한 기술적 분석을 사용하지 않음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9873B9-274D-4B11-9F37-513460EB0D06}"/>
              </a:ext>
            </a:extLst>
          </p:cNvPr>
          <p:cNvGrpSpPr/>
          <p:nvPr/>
        </p:nvGrpSpPr>
        <p:grpSpPr>
          <a:xfrm>
            <a:off x="3505200" y="10728345"/>
            <a:ext cx="17373600" cy="2204886"/>
            <a:chOff x="3505200" y="8959268"/>
            <a:chExt cx="17373600" cy="2204886"/>
          </a:xfrm>
        </p:grpSpPr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505200" y="8959268"/>
              <a:ext cx="763690" cy="718915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919" y="9894832"/>
              <a:ext cx="16234881" cy="12693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최근 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년의 자료를 이용하여 계산을 하여 코로나 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19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로 인한 특수성이 포함되어 있음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코로나 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19 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이전의 데이터를 이용하여 비교해 볼 필요가 있음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3919" y="9130767"/>
              <a:ext cx="162348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코로나 </a:t>
              </a:r>
              <a:r>
                <a:rPr lang="en-US" altLang="ko-KR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19</a:t>
              </a:r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의 특수성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B23842C-975B-40AA-B899-D63B68CEC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EB77EC-EEED-4CE3-89F6-6A4536FCFBB9}"/>
              </a:ext>
            </a:extLst>
          </p:cNvPr>
          <p:cNvGrpSpPr/>
          <p:nvPr/>
        </p:nvGrpSpPr>
        <p:grpSpPr>
          <a:xfrm>
            <a:off x="3505200" y="7777174"/>
            <a:ext cx="17373600" cy="2204886"/>
            <a:chOff x="3130171" y="12001930"/>
            <a:chExt cx="17373600" cy="2204886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7CFA7075-9AB0-4D80-AFC2-536F0AA7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0171" y="12001930"/>
              <a:ext cx="763690" cy="718915"/>
            </a:xfrm>
            <a:custGeom>
              <a:avLst/>
              <a:gdLst>
                <a:gd name="T0" fmla="*/ 2881 w 2943"/>
                <a:gd name="T1" fmla="*/ 367 h 2770"/>
                <a:gd name="T2" fmla="*/ 2689 w 2943"/>
                <a:gd name="T3" fmla="*/ 68 h 2770"/>
                <a:gd name="T4" fmla="*/ 2571 w 2943"/>
                <a:gd name="T5" fmla="*/ 1 h 2770"/>
                <a:gd name="T6" fmla="*/ 2448 w 2943"/>
                <a:gd name="T7" fmla="*/ 61 h 2770"/>
                <a:gd name="T8" fmla="*/ 1686 w 2943"/>
                <a:gd name="T9" fmla="*/ 1183 h 2770"/>
                <a:gd name="T10" fmla="*/ 1150 w 2943"/>
                <a:gd name="T11" fmla="*/ 1898 h 2770"/>
                <a:gd name="T12" fmla="*/ 778 w 2943"/>
                <a:gd name="T13" fmla="*/ 1245 h 2770"/>
                <a:gd name="T14" fmla="*/ 491 w 2943"/>
                <a:gd name="T15" fmla="*/ 1066 h 2770"/>
                <a:gd name="T16" fmla="*/ 182 w 2943"/>
                <a:gd name="T17" fmla="*/ 1207 h 2770"/>
                <a:gd name="T18" fmla="*/ 152 w 2943"/>
                <a:gd name="T19" fmla="*/ 1247 h 2770"/>
                <a:gd name="T20" fmla="*/ 949 w 2943"/>
                <a:gd name="T21" fmla="*/ 2536 h 2770"/>
                <a:gd name="T22" fmla="*/ 1074 w 2943"/>
                <a:gd name="T23" fmla="*/ 2605 h 2770"/>
                <a:gd name="T24" fmla="*/ 1324 w 2943"/>
                <a:gd name="T25" fmla="*/ 2605 h 2770"/>
                <a:gd name="T26" fmla="*/ 1450 w 2943"/>
                <a:gd name="T27" fmla="*/ 2533 h 2770"/>
                <a:gd name="T28" fmla="*/ 1707 w 2943"/>
                <a:gd name="T29" fmla="*/ 2100 h 2770"/>
                <a:gd name="T30" fmla="*/ 2687 w 2943"/>
                <a:gd name="T31" fmla="*/ 791 h 2770"/>
                <a:gd name="T32" fmla="*/ 2838 w 2943"/>
                <a:gd name="T33" fmla="*/ 663 h 2770"/>
                <a:gd name="T34" fmla="*/ 2881 w 2943"/>
                <a:gd name="T35" fmla="*/ 367 h 2770"/>
                <a:gd name="T36" fmla="*/ 2783 w 2943"/>
                <a:gd name="T37" fmla="*/ 599 h 2770"/>
                <a:gd name="T38" fmla="*/ 2632 w 2943"/>
                <a:gd name="T39" fmla="*/ 727 h 2770"/>
                <a:gd name="T40" fmla="*/ 1634 w 2943"/>
                <a:gd name="T41" fmla="*/ 2057 h 2770"/>
                <a:gd name="T42" fmla="*/ 1378 w 2943"/>
                <a:gd name="T43" fmla="*/ 2490 h 2770"/>
                <a:gd name="T44" fmla="*/ 1324 w 2943"/>
                <a:gd name="T45" fmla="*/ 2521 h 2770"/>
                <a:gd name="T46" fmla="*/ 1074 w 2943"/>
                <a:gd name="T47" fmla="*/ 2521 h 2770"/>
                <a:gd name="T48" fmla="*/ 1021 w 2943"/>
                <a:gd name="T49" fmla="*/ 2491 h 2770"/>
                <a:gd name="T50" fmla="*/ 254 w 2943"/>
                <a:gd name="T51" fmla="*/ 1252 h 2770"/>
                <a:gd name="T52" fmla="*/ 485 w 2943"/>
                <a:gd name="T53" fmla="*/ 1150 h 2770"/>
                <a:gd name="T54" fmla="*/ 705 w 2943"/>
                <a:gd name="T55" fmla="*/ 1287 h 2770"/>
                <a:gd name="T56" fmla="*/ 1140 w 2943"/>
                <a:gd name="T57" fmla="*/ 2052 h 2770"/>
                <a:gd name="T58" fmla="*/ 1755 w 2943"/>
                <a:gd name="T59" fmla="*/ 1233 h 2770"/>
                <a:gd name="T60" fmla="*/ 2517 w 2943"/>
                <a:gd name="T61" fmla="*/ 110 h 2770"/>
                <a:gd name="T62" fmla="*/ 2568 w 2943"/>
                <a:gd name="T63" fmla="*/ 86 h 2770"/>
                <a:gd name="T64" fmla="*/ 2618 w 2943"/>
                <a:gd name="T65" fmla="*/ 114 h 2770"/>
                <a:gd name="T66" fmla="*/ 2810 w 2943"/>
                <a:gd name="T67" fmla="*/ 412 h 2770"/>
                <a:gd name="T68" fmla="*/ 2783 w 2943"/>
                <a:gd name="T69" fmla="*/ 599 h 2770"/>
                <a:gd name="T70" fmla="*/ 2110 w 2943"/>
                <a:gd name="T71" fmla="*/ 1759 h 2770"/>
                <a:gd name="T72" fmla="*/ 2110 w 2943"/>
                <a:gd name="T73" fmla="*/ 2612 h 2770"/>
                <a:gd name="T74" fmla="*/ 1951 w 2943"/>
                <a:gd name="T75" fmla="*/ 2770 h 2770"/>
                <a:gd name="T76" fmla="*/ 158 w 2943"/>
                <a:gd name="T77" fmla="*/ 2770 h 2770"/>
                <a:gd name="T78" fmla="*/ 0 w 2943"/>
                <a:gd name="T79" fmla="*/ 2612 h 2770"/>
                <a:gd name="T80" fmla="*/ 0 w 2943"/>
                <a:gd name="T81" fmla="*/ 945 h 2770"/>
                <a:gd name="T82" fmla="*/ 158 w 2943"/>
                <a:gd name="T83" fmla="*/ 787 h 2770"/>
                <a:gd name="T84" fmla="*/ 1753 w 2943"/>
                <a:gd name="T85" fmla="*/ 787 h 2770"/>
                <a:gd name="T86" fmla="*/ 1796 w 2943"/>
                <a:gd name="T87" fmla="*/ 829 h 2770"/>
                <a:gd name="T88" fmla="*/ 1753 w 2943"/>
                <a:gd name="T89" fmla="*/ 871 h 2770"/>
                <a:gd name="T90" fmla="*/ 158 w 2943"/>
                <a:gd name="T91" fmla="*/ 871 h 2770"/>
                <a:gd name="T92" fmla="*/ 85 w 2943"/>
                <a:gd name="T93" fmla="*/ 945 h 2770"/>
                <a:gd name="T94" fmla="*/ 85 w 2943"/>
                <a:gd name="T95" fmla="*/ 2612 h 2770"/>
                <a:gd name="T96" fmla="*/ 158 w 2943"/>
                <a:gd name="T97" fmla="*/ 2685 h 2770"/>
                <a:gd name="T98" fmla="*/ 1951 w 2943"/>
                <a:gd name="T99" fmla="*/ 2685 h 2770"/>
                <a:gd name="T100" fmla="*/ 2025 w 2943"/>
                <a:gd name="T101" fmla="*/ 2612 h 2770"/>
                <a:gd name="T102" fmla="*/ 2025 w 2943"/>
                <a:gd name="T103" fmla="*/ 1759 h 2770"/>
                <a:gd name="T104" fmla="*/ 2067 w 2943"/>
                <a:gd name="T105" fmla="*/ 1717 h 2770"/>
                <a:gd name="T106" fmla="*/ 2110 w 2943"/>
                <a:gd name="T107" fmla="*/ 175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3" h="2770">
                  <a:moveTo>
                    <a:pt x="2881" y="367"/>
                  </a:moveTo>
                  <a:cubicBezTo>
                    <a:pt x="2689" y="68"/>
                    <a:pt x="2689" y="68"/>
                    <a:pt x="2689" y="68"/>
                  </a:cubicBezTo>
                  <a:cubicBezTo>
                    <a:pt x="2663" y="28"/>
                    <a:pt x="2619" y="3"/>
                    <a:pt x="2571" y="1"/>
                  </a:cubicBezTo>
                  <a:cubicBezTo>
                    <a:pt x="2523" y="0"/>
                    <a:pt x="2478" y="21"/>
                    <a:pt x="2448" y="61"/>
                  </a:cubicBezTo>
                  <a:cubicBezTo>
                    <a:pt x="1686" y="1183"/>
                    <a:pt x="1686" y="1183"/>
                    <a:pt x="1686" y="1183"/>
                  </a:cubicBezTo>
                  <a:cubicBezTo>
                    <a:pt x="1150" y="1898"/>
                    <a:pt x="1150" y="1898"/>
                    <a:pt x="1150" y="1898"/>
                  </a:cubicBezTo>
                  <a:cubicBezTo>
                    <a:pt x="778" y="1245"/>
                    <a:pt x="778" y="1245"/>
                    <a:pt x="778" y="1245"/>
                  </a:cubicBezTo>
                  <a:cubicBezTo>
                    <a:pt x="718" y="1140"/>
                    <a:pt x="611" y="1073"/>
                    <a:pt x="491" y="1066"/>
                  </a:cubicBezTo>
                  <a:cubicBezTo>
                    <a:pt x="370" y="1058"/>
                    <a:pt x="255" y="1111"/>
                    <a:pt x="182" y="1207"/>
                  </a:cubicBezTo>
                  <a:cubicBezTo>
                    <a:pt x="152" y="1247"/>
                    <a:pt x="152" y="1247"/>
                    <a:pt x="152" y="1247"/>
                  </a:cubicBezTo>
                  <a:cubicBezTo>
                    <a:pt x="949" y="2536"/>
                    <a:pt x="949" y="2536"/>
                    <a:pt x="949" y="2536"/>
                  </a:cubicBezTo>
                  <a:cubicBezTo>
                    <a:pt x="976" y="2579"/>
                    <a:pt x="1023" y="2605"/>
                    <a:pt x="1074" y="2605"/>
                  </a:cubicBezTo>
                  <a:cubicBezTo>
                    <a:pt x="1324" y="2605"/>
                    <a:pt x="1324" y="2605"/>
                    <a:pt x="1324" y="2605"/>
                  </a:cubicBezTo>
                  <a:cubicBezTo>
                    <a:pt x="1375" y="2605"/>
                    <a:pt x="1424" y="2578"/>
                    <a:pt x="1450" y="2533"/>
                  </a:cubicBezTo>
                  <a:cubicBezTo>
                    <a:pt x="1707" y="2100"/>
                    <a:pt x="1707" y="2100"/>
                    <a:pt x="1707" y="2100"/>
                  </a:cubicBezTo>
                  <a:cubicBezTo>
                    <a:pt x="1898" y="1778"/>
                    <a:pt x="2397" y="1039"/>
                    <a:pt x="2687" y="791"/>
                  </a:cubicBezTo>
                  <a:cubicBezTo>
                    <a:pt x="2838" y="663"/>
                    <a:pt x="2838" y="663"/>
                    <a:pt x="2838" y="663"/>
                  </a:cubicBezTo>
                  <a:cubicBezTo>
                    <a:pt x="2924" y="590"/>
                    <a:pt x="2943" y="462"/>
                    <a:pt x="2881" y="367"/>
                  </a:cubicBezTo>
                  <a:close/>
                  <a:moveTo>
                    <a:pt x="2783" y="599"/>
                  </a:moveTo>
                  <a:cubicBezTo>
                    <a:pt x="2632" y="727"/>
                    <a:pt x="2632" y="727"/>
                    <a:pt x="2632" y="727"/>
                  </a:cubicBezTo>
                  <a:cubicBezTo>
                    <a:pt x="2331" y="984"/>
                    <a:pt x="1834" y="1720"/>
                    <a:pt x="1634" y="2057"/>
                  </a:cubicBezTo>
                  <a:cubicBezTo>
                    <a:pt x="1378" y="2490"/>
                    <a:pt x="1378" y="2490"/>
                    <a:pt x="1378" y="2490"/>
                  </a:cubicBezTo>
                  <a:cubicBezTo>
                    <a:pt x="1366" y="2509"/>
                    <a:pt x="1346" y="2521"/>
                    <a:pt x="1324" y="2521"/>
                  </a:cubicBezTo>
                  <a:cubicBezTo>
                    <a:pt x="1074" y="2521"/>
                    <a:pt x="1074" y="2521"/>
                    <a:pt x="1074" y="2521"/>
                  </a:cubicBezTo>
                  <a:cubicBezTo>
                    <a:pt x="1053" y="2521"/>
                    <a:pt x="1032" y="2509"/>
                    <a:pt x="1021" y="2491"/>
                  </a:cubicBezTo>
                  <a:cubicBezTo>
                    <a:pt x="254" y="1252"/>
                    <a:pt x="254" y="1252"/>
                    <a:pt x="254" y="1252"/>
                  </a:cubicBezTo>
                  <a:cubicBezTo>
                    <a:pt x="310" y="1182"/>
                    <a:pt x="396" y="1144"/>
                    <a:pt x="485" y="1150"/>
                  </a:cubicBezTo>
                  <a:cubicBezTo>
                    <a:pt x="577" y="1156"/>
                    <a:pt x="659" y="1207"/>
                    <a:pt x="705" y="1287"/>
                  </a:cubicBezTo>
                  <a:cubicBezTo>
                    <a:pt x="1140" y="2052"/>
                    <a:pt x="1140" y="2052"/>
                    <a:pt x="1140" y="2052"/>
                  </a:cubicBezTo>
                  <a:cubicBezTo>
                    <a:pt x="1755" y="1233"/>
                    <a:pt x="1755" y="1233"/>
                    <a:pt x="1755" y="1233"/>
                  </a:cubicBezTo>
                  <a:cubicBezTo>
                    <a:pt x="2517" y="110"/>
                    <a:pt x="2517" y="110"/>
                    <a:pt x="2517" y="110"/>
                  </a:cubicBezTo>
                  <a:cubicBezTo>
                    <a:pt x="2529" y="94"/>
                    <a:pt x="2549" y="85"/>
                    <a:pt x="2568" y="86"/>
                  </a:cubicBezTo>
                  <a:cubicBezTo>
                    <a:pt x="2589" y="86"/>
                    <a:pt x="2607" y="97"/>
                    <a:pt x="2618" y="114"/>
                  </a:cubicBezTo>
                  <a:cubicBezTo>
                    <a:pt x="2810" y="412"/>
                    <a:pt x="2810" y="412"/>
                    <a:pt x="2810" y="412"/>
                  </a:cubicBezTo>
                  <a:cubicBezTo>
                    <a:pt x="2849" y="472"/>
                    <a:pt x="2837" y="553"/>
                    <a:pt x="2783" y="599"/>
                  </a:cubicBezTo>
                  <a:close/>
                  <a:moveTo>
                    <a:pt x="2110" y="1759"/>
                  </a:moveTo>
                  <a:cubicBezTo>
                    <a:pt x="2110" y="2612"/>
                    <a:pt x="2110" y="2612"/>
                    <a:pt x="2110" y="2612"/>
                  </a:cubicBezTo>
                  <a:cubicBezTo>
                    <a:pt x="2110" y="2699"/>
                    <a:pt x="2039" y="2770"/>
                    <a:pt x="1951" y="2770"/>
                  </a:cubicBezTo>
                  <a:cubicBezTo>
                    <a:pt x="158" y="2770"/>
                    <a:pt x="158" y="2770"/>
                    <a:pt x="158" y="2770"/>
                  </a:cubicBezTo>
                  <a:cubicBezTo>
                    <a:pt x="71" y="2770"/>
                    <a:pt x="0" y="2699"/>
                    <a:pt x="0" y="2612"/>
                  </a:cubicBezTo>
                  <a:cubicBezTo>
                    <a:pt x="0" y="945"/>
                    <a:pt x="0" y="945"/>
                    <a:pt x="0" y="945"/>
                  </a:cubicBezTo>
                  <a:cubicBezTo>
                    <a:pt x="0" y="858"/>
                    <a:pt x="71" y="787"/>
                    <a:pt x="158" y="787"/>
                  </a:cubicBezTo>
                  <a:cubicBezTo>
                    <a:pt x="1753" y="787"/>
                    <a:pt x="1753" y="787"/>
                    <a:pt x="1753" y="787"/>
                  </a:cubicBezTo>
                  <a:cubicBezTo>
                    <a:pt x="1777" y="787"/>
                    <a:pt x="1796" y="806"/>
                    <a:pt x="1796" y="829"/>
                  </a:cubicBezTo>
                  <a:cubicBezTo>
                    <a:pt x="1796" y="852"/>
                    <a:pt x="1777" y="871"/>
                    <a:pt x="1753" y="871"/>
                  </a:cubicBezTo>
                  <a:cubicBezTo>
                    <a:pt x="158" y="871"/>
                    <a:pt x="158" y="871"/>
                    <a:pt x="158" y="871"/>
                  </a:cubicBezTo>
                  <a:cubicBezTo>
                    <a:pt x="118" y="871"/>
                    <a:pt x="85" y="904"/>
                    <a:pt x="85" y="945"/>
                  </a:cubicBezTo>
                  <a:cubicBezTo>
                    <a:pt x="85" y="2612"/>
                    <a:pt x="85" y="2612"/>
                    <a:pt x="85" y="2612"/>
                  </a:cubicBezTo>
                  <a:cubicBezTo>
                    <a:pt x="85" y="2652"/>
                    <a:pt x="118" y="2685"/>
                    <a:pt x="158" y="2685"/>
                  </a:cubicBezTo>
                  <a:cubicBezTo>
                    <a:pt x="1951" y="2685"/>
                    <a:pt x="1951" y="2685"/>
                    <a:pt x="1951" y="2685"/>
                  </a:cubicBezTo>
                  <a:cubicBezTo>
                    <a:pt x="1992" y="2685"/>
                    <a:pt x="2025" y="2652"/>
                    <a:pt x="2025" y="2612"/>
                  </a:cubicBezTo>
                  <a:cubicBezTo>
                    <a:pt x="2025" y="1759"/>
                    <a:pt x="2025" y="1759"/>
                    <a:pt x="2025" y="1759"/>
                  </a:cubicBezTo>
                  <a:cubicBezTo>
                    <a:pt x="2025" y="1736"/>
                    <a:pt x="2044" y="1717"/>
                    <a:pt x="2067" y="1717"/>
                  </a:cubicBezTo>
                  <a:cubicBezTo>
                    <a:pt x="2091" y="1717"/>
                    <a:pt x="2110" y="1736"/>
                    <a:pt x="2110" y="1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455FFA-5DBC-4F2E-BBE1-8B42F3C5A717}"/>
                </a:ext>
              </a:extLst>
            </p:cNvPr>
            <p:cNvSpPr txBox="1"/>
            <p:nvPr/>
          </p:nvSpPr>
          <p:spPr>
            <a:xfrm>
              <a:off x="4268890" y="12937494"/>
              <a:ext cx="16234881" cy="12693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시가총액 기준 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10</a:t>
              </a: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개의 주식만을 이용하여 비교해 봄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  <a:spcAft>
                  <a:spcPts val="2400"/>
                </a:spcAft>
              </a:pPr>
              <a:r>
                <a:rPr lang="ko-KR" altLang="en-US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더 많은 기업을 확인해 볼 필요가 있음</a:t>
              </a:r>
              <a:r>
                <a:rPr lang="en-US" altLang="ko-KR" sz="22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C35065-696E-4AA0-8373-D6EF98A39EA6}"/>
                </a:ext>
              </a:extLst>
            </p:cNvPr>
            <p:cNvSpPr txBox="1"/>
            <p:nvPr/>
          </p:nvSpPr>
          <p:spPr>
            <a:xfrm>
              <a:off x="4268890" y="12173429"/>
              <a:ext cx="1623488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기업의 종류 및 개수</a:t>
              </a:r>
              <a:endPara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210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4655BEC-9ED9-442F-B3D9-5D355FE371BD}"/>
              </a:ext>
            </a:extLst>
          </p:cNvPr>
          <p:cNvGrpSpPr/>
          <p:nvPr/>
        </p:nvGrpSpPr>
        <p:grpSpPr>
          <a:xfrm>
            <a:off x="3402981" y="4047201"/>
            <a:ext cx="17578039" cy="5621598"/>
            <a:chOff x="3402981" y="3467341"/>
            <a:chExt cx="17578039" cy="5621598"/>
          </a:xfrm>
        </p:grpSpPr>
        <p:sp>
          <p:nvSpPr>
            <p:cNvPr id="2" name="Title 1"/>
            <p:cNvSpPr txBox="1">
              <a:spLocks/>
            </p:cNvSpPr>
            <p:nvPr/>
          </p:nvSpPr>
          <p:spPr>
            <a:xfrm>
              <a:off x="3402981" y="3467341"/>
              <a:ext cx="17578039" cy="184665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200" b="1" kern="120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2000" dirty="0">
                  <a:solidFill>
                    <a:schemeClr val="bg1"/>
                  </a:solidFill>
                </a:rPr>
                <a:t>Thank you!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622704" y="6544747"/>
              <a:ext cx="3138593" cy="131460"/>
              <a:chOff x="3244850" y="3002280"/>
              <a:chExt cx="1752600" cy="152400"/>
            </a:xfrm>
            <a:solidFill>
              <a:schemeClr val="accent3"/>
            </a:solidFill>
          </p:grpSpPr>
          <p:sp>
            <p:nvSpPr>
              <p:cNvPr id="4" name="Rectangle 3"/>
              <p:cNvSpPr/>
              <p:nvPr/>
            </p:nvSpPr>
            <p:spPr>
              <a:xfrm>
                <a:off x="4121150" y="3002280"/>
                <a:ext cx="8763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44850" y="3002280"/>
                <a:ext cx="876300" cy="15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402981" y="8257942"/>
              <a:ext cx="17578039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5400" cap="all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Fr 32</a:t>
              </a:r>
              <a:r>
                <a:rPr lang="ko-KR" altLang="en-US" sz="5400" cap="all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기 나종진</a:t>
              </a:r>
              <a:endParaRPr lang="en-US" sz="5400" cap="all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1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39122" y="5319117"/>
            <a:ext cx="17578039" cy="153888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000" dirty="0">
                <a:solidFill>
                  <a:schemeClr val="bg1"/>
                </a:solidFill>
              </a:rPr>
              <a:t>01 - </a:t>
            </a:r>
            <a:r>
              <a:rPr lang="ko-KR" altLang="en-US" sz="10000" dirty="0">
                <a:solidFill>
                  <a:schemeClr val="bg1"/>
                </a:solidFill>
              </a:rPr>
              <a:t>기술적 분석</a:t>
            </a:r>
            <a:endParaRPr lang="en-US" sz="10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000100"/>
            <a:ext cx="1676400" cy="152400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50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분석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주식시장을 접근하는 </a:t>
            </a:r>
            <a:r>
              <a:rPr lang="en-US" altLang="ko-KR" dirty="0"/>
              <a:t>3</a:t>
            </a:r>
            <a:r>
              <a:rPr lang="ko-KR" altLang="en-US" dirty="0"/>
              <a:t>가지 방법 </a:t>
            </a:r>
            <a:endParaRPr lang="en-US" dirty="0"/>
          </a:p>
        </p:txBody>
      </p:sp>
      <p:cxnSp>
        <p:nvCxnSpPr>
          <p:cNvPr id="38" name="Straight Connector 37"/>
          <p:cNvCxnSpPr>
            <a:endCxn id="50" idx="0"/>
          </p:cNvCxnSpPr>
          <p:nvPr/>
        </p:nvCxnSpPr>
        <p:spPr>
          <a:xfrm flipH="1">
            <a:off x="4011383" y="4705421"/>
            <a:ext cx="3168300" cy="33174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3" idx="0"/>
          </p:cNvCxnSpPr>
          <p:nvPr/>
        </p:nvCxnSpPr>
        <p:spPr>
          <a:xfrm flipH="1" flipV="1">
            <a:off x="4011383" y="11076005"/>
            <a:ext cx="3168300" cy="11276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9" idx="6"/>
          </p:cNvCxnSpPr>
          <p:nvPr/>
        </p:nvCxnSpPr>
        <p:spPr>
          <a:xfrm flipH="1">
            <a:off x="5571666" y="7907300"/>
            <a:ext cx="1608018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76400" y="5959667"/>
            <a:ext cx="3895266" cy="3895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01015" y="3657600"/>
            <a:ext cx="5706585" cy="87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001015" y="4914900"/>
            <a:ext cx="5706585" cy="87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001015" y="6818148"/>
            <a:ext cx="5706585" cy="87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001015" y="8100192"/>
            <a:ext cx="5706585" cy="87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001015" y="10003441"/>
            <a:ext cx="5706585" cy="87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001015" y="11285485"/>
            <a:ext cx="5706585" cy="871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9" idx="0"/>
            <a:endCxn id="50" idx="2"/>
          </p:cNvCxnSpPr>
          <p:nvPr/>
        </p:nvCxnSpPr>
        <p:spPr>
          <a:xfrm flipH="1" flipV="1">
            <a:off x="3624032" y="5125945"/>
            <a:ext cx="1" cy="833722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flipH="1">
            <a:off x="3624032" y="4738595"/>
            <a:ext cx="774700" cy="774700"/>
          </a:xfrm>
          <a:prstGeom prst="arc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10800000">
            <a:off x="3624032" y="10301305"/>
            <a:ext cx="774700" cy="774700"/>
          </a:xfrm>
          <a:prstGeom prst="arc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29" idx="4"/>
            <a:endCxn id="53" idx="2"/>
          </p:cNvCxnSpPr>
          <p:nvPr/>
        </p:nvCxnSpPr>
        <p:spPr>
          <a:xfrm flipH="1">
            <a:off x="3624032" y="9854933"/>
            <a:ext cx="1" cy="833722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502621" y="4161689"/>
            <a:ext cx="5504913" cy="112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02621" y="7346981"/>
            <a:ext cx="5504913" cy="112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502621" y="10519902"/>
            <a:ext cx="5504913" cy="112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 flipH="1">
            <a:off x="14146301" y="4096268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7" idx="3"/>
          </p:cNvCxnSpPr>
          <p:nvPr/>
        </p:nvCxnSpPr>
        <p:spPr>
          <a:xfrm>
            <a:off x="13007534" y="4722008"/>
            <a:ext cx="1138767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 flipH="1">
            <a:off x="14146301" y="7281560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3"/>
          </p:cNvCxnSpPr>
          <p:nvPr/>
        </p:nvCxnSpPr>
        <p:spPr>
          <a:xfrm>
            <a:off x="13007534" y="7907300"/>
            <a:ext cx="1138767" cy="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flipH="1">
            <a:off x="14146301" y="10453057"/>
            <a:ext cx="1252966" cy="1252966"/>
          </a:xfrm>
          <a:prstGeom prst="arc">
            <a:avLst>
              <a:gd name="adj1" fmla="val 16200000"/>
              <a:gd name="adj2" fmla="val 5400479"/>
            </a:avLst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59" idx="3"/>
          </p:cNvCxnSpPr>
          <p:nvPr/>
        </p:nvCxnSpPr>
        <p:spPr>
          <a:xfrm flipV="1">
            <a:off x="13007534" y="11078797"/>
            <a:ext cx="1138767" cy="1424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4772784" y="4093358"/>
            <a:ext cx="1775933" cy="291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4772864" y="5349234"/>
            <a:ext cx="1775853" cy="1424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4772784" y="7278650"/>
            <a:ext cx="1775933" cy="291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14772864" y="8534526"/>
            <a:ext cx="1775853" cy="1424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4" idx="0"/>
          </p:cNvCxnSpPr>
          <p:nvPr/>
        </p:nvCxnSpPr>
        <p:spPr>
          <a:xfrm flipH="1">
            <a:off x="14772784" y="10450147"/>
            <a:ext cx="1775934" cy="2910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4" idx="2"/>
          </p:cNvCxnSpPr>
          <p:nvPr/>
        </p:nvCxnSpPr>
        <p:spPr>
          <a:xfrm flipH="1" flipV="1">
            <a:off x="14772871" y="11706023"/>
            <a:ext cx="1775847" cy="1424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97171" y="7491802"/>
            <a:ext cx="28537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주식시장</a:t>
            </a:r>
            <a:endParaRPr lang="en-US" sz="5400" b="1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2004" y="4475787"/>
            <a:ext cx="45141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기본적 분석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72004" y="7661079"/>
            <a:ext cx="45141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기술적 분석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72004" y="10834000"/>
            <a:ext cx="45141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랜덤워크 이론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747774" y="3924081"/>
            <a:ext cx="4213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내재적 가치 분석</a:t>
            </a:r>
            <a:endParaRPr lang="en-US" sz="2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747774" y="5181381"/>
            <a:ext cx="4213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경제분석</a:t>
            </a:r>
            <a:r>
              <a:rPr lang="en-US" altLang="ko-KR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산업분석</a:t>
            </a:r>
            <a:r>
              <a:rPr lang="en-US" altLang="ko-KR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기업분석</a:t>
            </a:r>
            <a:endParaRPr lang="en-US" sz="2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747774" y="7084629"/>
            <a:ext cx="4213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일정한 추세</a:t>
            </a:r>
            <a:r>
              <a:rPr lang="en-US" altLang="ko-KR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패턴 분석</a:t>
            </a:r>
            <a:endParaRPr lang="en-US" sz="2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747774" y="8366673"/>
            <a:ext cx="4213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과거 데이터 분석</a:t>
            </a:r>
            <a:endParaRPr lang="en-US" sz="2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747774" y="10269922"/>
            <a:ext cx="4213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주가를 예측할 수 없음</a:t>
            </a:r>
            <a:endParaRPr lang="en-US" sz="2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747774" y="11551966"/>
            <a:ext cx="42130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초과 수익 창출 불가</a:t>
            </a:r>
            <a:endParaRPr lang="en-US" sz="24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분석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ko-KR" altLang="en-US" dirty="0"/>
              <a:t>기술적 분석 필요 자료</a:t>
            </a:r>
            <a:endParaRPr lang="en-US" dirty="0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3505200" y="4130210"/>
            <a:ext cx="763690" cy="718915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3919" y="5065774"/>
            <a:ext cx="16234881" cy="4537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막대차트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종가차트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P&amp;F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차트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봉차트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919" y="4301709"/>
            <a:ext cx="162348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차트 유형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3505200" y="6791627"/>
            <a:ext cx="763690" cy="718915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43919" y="7727191"/>
            <a:ext cx="16234881" cy="1269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어느 기간 동안 같은 방향으로 움직이는 경향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일정한 직선 또는 곡선으로 나타내는 선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3919" y="6963126"/>
            <a:ext cx="162348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추세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3505200" y="9709076"/>
            <a:ext cx="763690" cy="718915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3919" y="10644640"/>
            <a:ext cx="16234881" cy="1269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특정기간동안 일정한 방향성을 수치화 한 것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장기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(120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중기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(60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단기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(20, 5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이동평균선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3919" y="9880575"/>
            <a:ext cx="162348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이동평균선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분석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ko-KR" altLang="en-US" dirty="0"/>
              <a:t>기술적 분석 필요 자료</a:t>
            </a:r>
            <a:endParaRPr lang="en-US" dirty="0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3505200" y="4130210"/>
            <a:ext cx="763690" cy="718915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3919" y="5065774"/>
            <a:ext cx="16234881" cy="2084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일일패턴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캡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스파이크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반전일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추력일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대변동일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지속형 패턴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삼각형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깃발형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페넌트형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천장형과 바닥형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V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형과 역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이중 천장형과 이중 바닥형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머리어깨형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둥근 천장형과 둥근 바닥형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삼각형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쐐기형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섬꼴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반전형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919" y="4301709"/>
            <a:ext cx="162348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차트패턴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3505200" y="7880276"/>
            <a:ext cx="763690" cy="718915"/>
          </a:xfrm>
          <a:custGeom>
            <a:avLst/>
            <a:gdLst>
              <a:gd name="T0" fmla="*/ 2881 w 2943"/>
              <a:gd name="T1" fmla="*/ 367 h 2770"/>
              <a:gd name="T2" fmla="*/ 2689 w 2943"/>
              <a:gd name="T3" fmla="*/ 68 h 2770"/>
              <a:gd name="T4" fmla="*/ 2571 w 2943"/>
              <a:gd name="T5" fmla="*/ 1 h 2770"/>
              <a:gd name="T6" fmla="*/ 2448 w 2943"/>
              <a:gd name="T7" fmla="*/ 61 h 2770"/>
              <a:gd name="T8" fmla="*/ 1686 w 2943"/>
              <a:gd name="T9" fmla="*/ 1183 h 2770"/>
              <a:gd name="T10" fmla="*/ 1150 w 2943"/>
              <a:gd name="T11" fmla="*/ 1898 h 2770"/>
              <a:gd name="T12" fmla="*/ 778 w 2943"/>
              <a:gd name="T13" fmla="*/ 1245 h 2770"/>
              <a:gd name="T14" fmla="*/ 491 w 2943"/>
              <a:gd name="T15" fmla="*/ 1066 h 2770"/>
              <a:gd name="T16" fmla="*/ 182 w 2943"/>
              <a:gd name="T17" fmla="*/ 1207 h 2770"/>
              <a:gd name="T18" fmla="*/ 152 w 2943"/>
              <a:gd name="T19" fmla="*/ 1247 h 2770"/>
              <a:gd name="T20" fmla="*/ 949 w 2943"/>
              <a:gd name="T21" fmla="*/ 2536 h 2770"/>
              <a:gd name="T22" fmla="*/ 1074 w 2943"/>
              <a:gd name="T23" fmla="*/ 2605 h 2770"/>
              <a:gd name="T24" fmla="*/ 1324 w 2943"/>
              <a:gd name="T25" fmla="*/ 2605 h 2770"/>
              <a:gd name="T26" fmla="*/ 1450 w 2943"/>
              <a:gd name="T27" fmla="*/ 2533 h 2770"/>
              <a:gd name="T28" fmla="*/ 1707 w 2943"/>
              <a:gd name="T29" fmla="*/ 2100 h 2770"/>
              <a:gd name="T30" fmla="*/ 2687 w 2943"/>
              <a:gd name="T31" fmla="*/ 791 h 2770"/>
              <a:gd name="T32" fmla="*/ 2838 w 2943"/>
              <a:gd name="T33" fmla="*/ 663 h 2770"/>
              <a:gd name="T34" fmla="*/ 2881 w 2943"/>
              <a:gd name="T35" fmla="*/ 367 h 2770"/>
              <a:gd name="T36" fmla="*/ 2783 w 2943"/>
              <a:gd name="T37" fmla="*/ 599 h 2770"/>
              <a:gd name="T38" fmla="*/ 2632 w 2943"/>
              <a:gd name="T39" fmla="*/ 727 h 2770"/>
              <a:gd name="T40" fmla="*/ 1634 w 2943"/>
              <a:gd name="T41" fmla="*/ 2057 h 2770"/>
              <a:gd name="T42" fmla="*/ 1378 w 2943"/>
              <a:gd name="T43" fmla="*/ 2490 h 2770"/>
              <a:gd name="T44" fmla="*/ 1324 w 2943"/>
              <a:gd name="T45" fmla="*/ 2521 h 2770"/>
              <a:gd name="T46" fmla="*/ 1074 w 2943"/>
              <a:gd name="T47" fmla="*/ 2521 h 2770"/>
              <a:gd name="T48" fmla="*/ 1021 w 2943"/>
              <a:gd name="T49" fmla="*/ 2491 h 2770"/>
              <a:gd name="T50" fmla="*/ 254 w 2943"/>
              <a:gd name="T51" fmla="*/ 1252 h 2770"/>
              <a:gd name="T52" fmla="*/ 485 w 2943"/>
              <a:gd name="T53" fmla="*/ 1150 h 2770"/>
              <a:gd name="T54" fmla="*/ 705 w 2943"/>
              <a:gd name="T55" fmla="*/ 1287 h 2770"/>
              <a:gd name="T56" fmla="*/ 1140 w 2943"/>
              <a:gd name="T57" fmla="*/ 2052 h 2770"/>
              <a:gd name="T58" fmla="*/ 1755 w 2943"/>
              <a:gd name="T59" fmla="*/ 1233 h 2770"/>
              <a:gd name="T60" fmla="*/ 2517 w 2943"/>
              <a:gd name="T61" fmla="*/ 110 h 2770"/>
              <a:gd name="T62" fmla="*/ 2568 w 2943"/>
              <a:gd name="T63" fmla="*/ 86 h 2770"/>
              <a:gd name="T64" fmla="*/ 2618 w 2943"/>
              <a:gd name="T65" fmla="*/ 114 h 2770"/>
              <a:gd name="T66" fmla="*/ 2810 w 2943"/>
              <a:gd name="T67" fmla="*/ 412 h 2770"/>
              <a:gd name="T68" fmla="*/ 2783 w 2943"/>
              <a:gd name="T69" fmla="*/ 599 h 2770"/>
              <a:gd name="T70" fmla="*/ 2110 w 2943"/>
              <a:gd name="T71" fmla="*/ 1759 h 2770"/>
              <a:gd name="T72" fmla="*/ 2110 w 2943"/>
              <a:gd name="T73" fmla="*/ 2612 h 2770"/>
              <a:gd name="T74" fmla="*/ 1951 w 2943"/>
              <a:gd name="T75" fmla="*/ 2770 h 2770"/>
              <a:gd name="T76" fmla="*/ 158 w 2943"/>
              <a:gd name="T77" fmla="*/ 2770 h 2770"/>
              <a:gd name="T78" fmla="*/ 0 w 2943"/>
              <a:gd name="T79" fmla="*/ 2612 h 2770"/>
              <a:gd name="T80" fmla="*/ 0 w 2943"/>
              <a:gd name="T81" fmla="*/ 945 h 2770"/>
              <a:gd name="T82" fmla="*/ 158 w 2943"/>
              <a:gd name="T83" fmla="*/ 787 h 2770"/>
              <a:gd name="T84" fmla="*/ 1753 w 2943"/>
              <a:gd name="T85" fmla="*/ 787 h 2770"/>
              <a:gd name="T86" fmla="*/ 1796 w 2943"/>
              <a:gd name="T87" fmla="*/ 829 h 2770"/>
              <a:gd name="T88" fmla="*/ 1753 w 2943"/>
              <a:gd name="T89" fmla="*/ 871 h 2770"/>
              <a:gd name="T90" fmla="*/ 158 w 2943"/>
              <a:gd name="T91" fmla="*/ 871 h 2770"/>
              <a:gd name="T92" fmla="*/ 85 w 2943"/>
              <a:gd name="T93" fmla="*/ 945 h 2770"/>
              <a:gd name="T94" fmla="*/ 85 w 2943"/>
              <a:gd name="T95" fmla="*/ 2612 h 2770"/>
              <a:gd name="T96" fmla="*/ 158 w 2943"/>
              <a:gd name="T97" fmla="*/ 2685 h 2770"/>
              <a:gd name="T98" fmla="*/ 1951 w 2943"/>
              <a:gd name="T99" fmla="*/ 2685 h 2770"/>
              <a:gd name="T100" fmla="*/ 2025 w 2943"/>
              <a:gd name="T101" fmla="*/ 2612 h 2770"/>
              <a:gd name="T102" fmla="*/ 2025 w 2943"/>
              <a:gd name="T103" fmla="*/ 1759 h 2770"/>
              <a:gd name="T104" fmla="*/ 2067 w 2943"/>
              <a:gd name="T105" fmla="*/ 1717 h 2770"/>
              <a:gd name="T106" fmla="*/ 2110 w 2943"/>
              <a:gd name="T107" fmla="*/ 1759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43" h="2770">
                <a:moveTo>
                  <a:pt x="2881" y="367"/>
                </a:moveTo>
                <a:cubicBezTo>
                  <a:pt x="2689" y="68"/>
                  <a:pt x="2689" y="68"/>
                  <a:pt x="2689" y="68"/>
                </a:cubicBezTo>
                <a:cubicBezTo>
                  <a:pt x="2663" y="28"/>
                  <a:pt x="2619" y="3"/>
                  <a:pt x="2571" y="1"/>
                </a:cubicBezTo>
                <a:cubicBezTo>
                  <a:pt x="2523" y="0"/>
                  <a:pt x="2478" y="21"/>
                  <a:pt x="2448" y="61"/>
                </a:cubicBezTo>
                <a:cubicBezTo>
                  <a:pt x="1686" y="1183"/>
                  <a:pt x="1686" y="1183"/>
                  <a:pt x="1686" y="1183"/>
                </a:cubicBezTo>
                <a:cubicBezTo>
                  <a:pt x="1150" y="1898"/>
                  <a:pt x="1150" y="1898"/>
                  <a:pt x="1150" y="1898"/>
                </a:cubicBezTo>
                <a:cubicBezTo>
                  <a:pt x="778" y="1245"/>
                  <a:pt x="778" y="1245"/>
                  <a:pt x="778" y="1245"/>
                </a:cubicBezTo>
                <a:cubicBezTo>
                  <a:pt x="718" y="1140"/>
                  <a:pt x="611" y="1073"/>
                  <a:pt x="491" y="1066"/>
                </a:cubicBezTo>
                <a:cubicBezTo>
                  <a:pt x="370" y="1058"/>
                  <a:pt x="255" y="1111"/>
                  <a:pt x="182" y="1207"/>
                </a:cubicBezTo>
                <a:cubicBezTo>
                  <a:pt x="152" y="1247"/>
                  <a:pt x="152" y="1247"/>
                  <a:pt x="152" y="1247"/>
                </a:cubicBezTo>
                <a:cubicBezTo>
                  <a:pt x="949" y="2536"/>
                  <a:pt x="949" y="2536"/>
                  <a:pt x="949" y="2536"/>
                </a:cubicBezTo>
                <a:cubicBezTo>
                  <a:pt x="976" y="2579"/>
                  <a:pt x="1023" y="2605"/>
                  <a:pt x="1074" y="2605"/>
                </a:cubicBezTo>
                <a:cubicBezTo>
                  <a:pt x="1324" y="2605"/>
                  <a:pt x="1324" y="2605"/>
                  <a:pt x="1324" y="2605"/>
                </a:cubicBezTo>
                <a:cubicBezTo>
                  <a:pt x="1375" y="2605"/>
                  <a:pt x="1424" y="2578"/>
                  <a:pt x="1450" y="2533"/>
                </a:cubicBezTo>
                <a:cubicBezTo>
                  <a:pt x="1707" y="2100"/>
                  <a:pt x="1707" y="2100"/>
                  <a:pt x="1707" y="2100"/>
                </a:cubicBezTo>
                <a:cubicBezTo>
                  <a:pt x="1898" y="1778"/>
                  <a:pt x="2397" y="1039"/>
                  <a:pt x="2687" y="791"/>
                </a:cubicBezTo>
                <a:cubicBezTo>
                  <a:pt x="2838" y="663"/>
                  <a:pt x="2838" y="663"/>
                  <a:pt x="2838" y="663"/>
                </a:cubicBezTo>
                <a:cubicBezTo>
                  <a:pt x="2924" y="590"/>
                  <a:pt x="2943" y="462"/>
                  <a:pt x="2881" y="367"/>
                </a:cubicBezTo>
                <a:close/>
                <a:moveTo>
                  <a:pt x="2783" y="599"/>
                </a:moveTo>
                <a:cubicBezTo>
                  <a:pt x="2632" y="727"/>
                  <a:pt x="2632" y="727"/>
                  <a:pt x="2632" y="727"/>
                </a:cubicBezTo>
                <a:cubicBezTo>
                  <a:pt x="2331" y="984"/>
                  <a:pt x="1834" y="1720"/>
                  <a:pt x="1634" y="2057"/>
                </a:cubicBezTo>
                <a:cubicBezTo>
                  <a:pt x="1378" y="2490"/>
                  <a:pt x="1378" y="2490"/>
                  <a:pt x="1378" y="2490"/>
                </a:cubicBezTo>
                <a:cubicBezTo>
                  <a:pt x="1366" y="2509"/>
                  <a:pt x="1346" y="2521"/>
                  <a:pt x="1324" y="2521"/>
                </a:cubicBezTo>
                <a:cubicBezTo>
                  <a:pt x="1074" y="2521"/>
                  <a:pt x="1074" y="2521"/>
                  <a:pt x="1074" y="2521"/>
                </a:cubicBezTo>
                <a:cubicBezTo>
                  <a:pt x="1053" y="2521"/>
                  <a:pt x="1032" y="2509"/>
                  <a:pt x="1021" y="2491"/>
                </a:cubicBezTo>
                <a:cubicBezTo>
                  <a:pt x="254" y="1252"/>
                  <a:pt x="254" y="1252"/>
                  <a:pt x="254" y="1252"/>
                </a:cubicBezTo>
                <a:cubicBezTo>
                  <a:pt x="310" y="1182"/>
                  <a:pt x="396" y="1144"/>
                  <a:pt x="485" y="1150"/>
                </a:cubicBezTo>
                <a:cubicBezTo>
                  <a:pt x="577" y="1156"/>
                  <a:pt x="659" y="1207"/>
                  <a:pt x="705" y="1287"/>
                </a:cubicBezTo>
                <a:cubicBezTo>
                  <a:pt x="1140" y="2052"/>
                  <a:pt x="1140" y="2052"/>
                  <a:pt x="1140" y="2052"/>
                </a:cubicBezTo>
                <a:cubicBezTo>
                  <a:pt x="1755" y="1233"/>
                  <a:pt x="1755" y="1233"/>
                  <a:pt x="1755" y="1233"/>
                </a:cubicBezTo>
                <a:cubicBezTo>
                  <a:pt x="2517" y="110"/>
                  <a:pt x="2517" y="110"/>
                  <a:pt x="2517" y="110"/>
                </a:cubicBezTo>
                <a:cubicBezTo>
                  <a:pt x="2529" y="94"/>
                  <a:pt x="2549" y="85"/>
                  <a:pt x="2568" y="86"/>
                </a:cubicBezTo>
                <a:cubicBezTo>
                  <a:pt x="2589" y="86"/>
                  <a:pt x="2607" y="97"/>
                  <a:pt x="2618" y="114"/>
                </a:cubicBezTo>
                <a:cubicBezTo>
                  <a:pt x="2810" y="412"/>
                  <a:pt x="2810" y="412"/>
                  <a:pt x="2810" y="412"/>
                </a:cubicBezTo>
                <a:cubicBezTo>
                  <a:pt x="2849" y="472"/>
                  <a:pt x="2837" y="553"/>
                  <a:pt x="2783" y="599"/>
                </a:cubicBezTo>
                <a:close/>
                <a:moveTo>
                  <a:pt x="2110" y="1759"/>
                </a:moveTo>
                <a:cubicBezTo>
                  <a:pt x="2110" y="2612"/>
                  <a:pt x="2110" y="2612"/>
                  <a:pt x="2110" y="2612"/>
                </a:cubicBezTo>
                <a:cubicBezTo>
                  <a:pt x="2110" y="2699"/>
                  <a:pt x="2039" y="2770"/>
                  <a:pt x="1951" y="2770"/>
                </a:cubicBezTo>
                <a:cubicBezTo>
                  <a:pt x="158" y="2770"/>
                  <a:pt x="158" y="2770"/>
                  <a:pt x="158" y="2770"/>
                </a:cubicBezTo>
                <a:cubicBezTo>
                  <a:pt x="71" y="2770"/>
                  <a:pt x="0" y="2699"/>
                  <a:pt x="0" y="2612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858"/>
                  <a:pt x="71" y="787"/>
                  <a:pt x="158" y="787"/>
                </a:cubicBezTo>
                <a:cubicBezTo>
                  <a:pt x="1753" y="787"/>
                  <a:pt x="1753" y="787"/>
                  <a:pt x="1753" y="787"/>
                </a:cubicBezTo>
                <a:cubicBezTo>
                  <a:pt x="1777" y="787"/>
                  <a:pt x="1796" y="806"/>
                  <a:pt x="1796" y="829"/>
                </a:cubicBezTo>
                <a:cubicBezTo>
                  <a:pt x="1796" y="852"/>
                  <a:pt x="1777" y="871"/>
                  <a:pt x="1753" y="871"/>
                </a:cubicBezTo>
                <a:cubicBezTo>
                  <a:pt x="158" y="871"/>
                  <a:pt x="158" y="871"/>
                  <a:pt x="158" y="871"/>
                </a:cubicBezTo>
                <a:cubicBezTo>
                  <a:pt x="118" y="871"/>
                  <a:pt x="85" y="904"/>
                  <a:pt x="85" y="945"/>
                </a:cubicBezTo>
                <a:cubicBezTo>
                  <a:pt x="85" y="2612"/>
                  <a:pt x="85" y="2612"/>
                  <a:pt x="85" y="2612"/>
                </a:cubicBezTo>
                <a:cubicBezTo>
                  <a:pt x="85" y="2652"/>
                  <a:pt x="118" y="2685"/>
                  <a:pt x="158" y="2685"/>
                </a:cubicBezTo>
                <a:cubicBezTo>
                  <a:pt x="1951" y="2685"/>
                  <a:pt x="1951" y="2685"/>
                  <a:pt x="1951" y="2685"/>
                </a:cubicBezTo>
                <a:cubicBezTo>
                  <a:pt x="1992" y="2685"/>
                  <a:pt x="2025" y="2652"/>
                  <a:pt x="2025" y="2612"/>
                </a:cubicBezTo>
                <a:cubicBezTo>
                  <a:pt x="2025" y="1759"/>
                  <a:pt x="2025" y="1759"/>
                  <a:pt x="2025" y="1759"/>
                </a:cubicBezTo>
                <a:cubicBezTo>
                  <a:pt x="2025" y="1736"/>
                  <a:pt x="2044" y="1717"/>
                  <a:pt x="2067" y="1717"/>
                </a:cubicBezTo>
                <a:cubicBezTo>
                  <a:pt x="2091" y="1717"/>
                  <a:pt x="2110" y="1736"/>
                  <a:pt x="2110" y="17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3919" y="8815840"/>
            <a:ext cx="16234881" cy="2084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횡보장세에서의 전환점을 포착하는 데 적합한 방법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넓은 의미로 가격의 움직임을 나타내는 모든 지수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좁은 의미로 최근의 가격에서 과거 일정시점의 가격을 빼서 산출한 결과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3919" y="8051775"/>
            <a:ext cx="162348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오실레이터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0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51BBF54-5882-45B0-B530-C188D56CF43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r="10566"/>
          <a:stretch>
            <a:fillRect/>
          </a:stretch>
        </p:blipFill>
        <p:spPr/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유형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다양한 차트 유형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1" y="9085663"/>
            <a:ext cx="5791200" cy="1363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종가를 연결하여 나타냄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ctr">
              <a:lnSpc>
                <a:spcPct val="140000"/>
              </a:lnSpc>
              <a:spcAft>
                <a:spcPts val="3600"/>
              </a:spcAft>
            </a:pP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6401" y="8321598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종가 차트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96400" y="9085663"/>
            <a:ext cx="5791200" cy="2297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시간의 개념을 배제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사소한 주가변동을 제외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일정 기준 이상으로 주사 상승할 때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</a:t>
            </a:r>
          </a:p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하락할 때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96400" y="8321598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P&amp;F </a:t>
            </a:r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차트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400" y="9085663"/>
            <a:ext cx="5791200" cy="1363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시가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종가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저가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고가를 하나의 봉에 나타냄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일봉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주봉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월봉 등 다양함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400" y="8321598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캔들 차트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9C1D6876-7D54-45E2-9DEC-94988C7C3C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8" r="9858"/>
          <a:stretch>
            <a:fillRect/>
          </a:stretch>
        </p:blipFill>
        <p:spPr/>
      </p:pic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7E2E3AA7-47DB-4EDB-8187-28CE89A710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5" r="9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200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이동평균법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다양한 이동평균 방법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1" y="9487999"/>
            <a:ext cx="5791200" cy="1363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이전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개 데이터의 </a:t>
            </a:r>
            <a:r>
              <a:rPr lang="ko-KR" altLang="en-US" sz="22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비가중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평균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동일한 가중치가 적용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6401" y="8321598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단순이동평균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15097" y="9487999"/>
            <a:ext cx="6153807" cy="1361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이전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개 데이터의 가중 평균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최신 날짜의 가중치는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n, 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두번째 최신 가중치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n-1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6400" y="8321598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가중이동평균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400" y="9487999"/>
            <a:ext cx="5791200" cy="1363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이전 </a:t>
            </a:r>
            <a:r>
              <a:rPr lang="en-US" altLang="ko-KR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개 데이터의 가중평균</a:t>
            </a:r>
            <a:endParaRPr lang="en-US" altLang="ko-KR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40000"/>
              </a:lnSpc>
              <a:spcAft>
                <a:spcPts val="3600"/>
              </a:spcAft>
            </a:pPr>
            <a:r>
              <a:rPr lang="ko-KR" altLang="en-US" sz="22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최근 데이터에 가중치를 높게 둠</a:t>
            </a:r>
            <a:endParaRPr lang="en-US" sz="22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400" y="8321598"/>
            <a:ext cx="5791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지수이동평균</a:t>
            </a:r>
            <a:endParaRPr lang="en-US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F90BDC82-7B54-4487-BFD9-2838C1465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8" y="3863618"/>
            <a:ext cx="6223865" cy="2271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C30398-08B9-4C36-96D6-2330863F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648" y="5261257"/>
            <a:ext cx="3128703" cy="26893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5F125B-3366-44A6-95BF-01C5CB01B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69" y="3863618"/>
            <a:ext cx="8067460" cy="10369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AFAE72-CA49-4427-9A26-241AED329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411" y="5226298"/>
            <a:ext cx="3119177" cy="27592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BD03C4-FAFE-44B6-B0BF-E9916F92F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103" y="3632073"/>
            <a:ext cx="5657791" cy="12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666666"/>
      </a:dk1>
      <a:lt1>
        <a:sysClr val="window" lastClr="FFFFFF"/>
      </a:lt1>
      <a:dk2>
        <a:srgbClr val="000000"/>
      </a:dk2>
      <a:lt2>
        <a:srgbClr val="FFFFFF"/>
      </a:lt2>
      <a:accent1>
        <a:srgbClr val="1D8585"/>
      </a:accent1>
      <a:accent2>
        <a:srgbClr val="2DCCCD"/>
      </a:accent2>
      <a:accent3>
        <a:srgbClr val="7FE2E2"/>
      </a:accent3>
      <a:accent4>
        <a:srgbClr val="9CD8FE"/>
      </a:accent4>
      <a:accent5>
        <a:srgbClr val="00B0F0"/>
      </a:accent5>
      <a:accent6>
        <a:srgbClr val="2A86CA"/>
      </a:accent6>
      <a:hlink>
        <a:srgbClr val="00B0F0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10623</TotalTime>
  <Words>1246</Words>
  <Application>Microsoft Office PowerPoint</Application>
  <PresentationFormat>사용자 지정</PresentationFormat>
  <Paragraphs>268</Paragraphs>
  <Slides>36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Calibri</vt:lpstr>
      <vt:lpstr>Open Sans</vt:lpstr>
      <vt:lpstr>Open Sans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기술적 분석</vt:lpstr>
      <vt:lpstr>기술적 분석</vt:lpstr>
      <vt:lpstr>기술적 분석</vt:lpstr>
      <vt:lpstr>차트 유형</vt:lpstr>
      <vt:lpstr>이동평균법</vt:lpstr>
      <vt:lpstr>PowerPoint 프레젠테이션</vt:lpstr>
      <vt:lpstr>기술적 분석 방법</vt:lpstr>
      <vt:lpstr>골든, 데드크로스</vt:lpstr>
      <vt:lpstr>MACD</vt:lpstr>
      <vt:lpstr>볼린저밴드</vt:lpstr>
      <vt:lpstr>스토캐스틱</vt:lpstr>
      <vt:lpstr>RSI</vt:lpstr>
      <vt:lpstr>PowerPoint 프레젠테이션</vt:lpstr>
      <vt:lpstr>사용 모듈</vt:lpstr>
      <vt:lpstr>주가 데이터 불러오기</vt:lpstr>
      <vt:lpstr>데이터 변환</vt:lpstr>
      <vt:lpstr>함수 설정</vt:lpstr>
      <vt:lpstr>함수 설정</vt:lpstr>
      <vt:lpstr>골든, 데드크로스 실행 함수</vt:lpstr>
      <vt:lpstr>MACD 실행 함수</vt:lpstr>
      <vt:lpstr>볼린저밴드 실행 함수</vt:lpstr>
      <vt:lpstr>스토캐스틱 실행 함수</vt:lpstr>
      <vt:lpstr>RSI 실행 함수</vt:lpstr>
      <vt:lpstr>PowerPoint 프레젠테이션</vt:lpstr>
      <vt:lpstr>골든, 데드 크로스 수익률</vt:lpstr>
      <vt:lpstr>MACD 수익률</vt:lpstr>
      <vt:lpstr>볼린저밴드 수익률</vt:lpstr>
      <vt:lpstr>스토캐스틱 수익률</vt:lpstr>
      <vt:lpstr>RSI 수익률</vt:lpstr>
      <vt:lpstr>결과 분석</vt:lpstr>
      <vt:lpstr>한계점</vt:lpstr>
      <vt:lpstr>PowerPoint 프레젠테이션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나종진</cp:lastModifiedBy>
  <cp:revision>1928</cp:revision>
  <dcterms:created xsi:type="dcterms:W3CDTF">2016-06-20T18:47:00Z</dcterms:created>
  <dcterms:modified xsi:type="dcterms:W3CDTF">2021-05-20T08:14:19Z</dcterms:modified>
</cp:coreProperties>
</file>