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20"/>
  </p:notesMasterIdLst>
  <p:handoutMasterIdLst>
    <p:handoutMasterId r:id="rId21"/>
  </p:handoutMasterIdLst>
  <p:sldIdLst>
    <p:sldId id="256" r:id="rId2"/>
    <p:sldId id="1431" r:id="rId3"/>
    <p:sldId id="1430" r:id="rId4"/>
    <p:sldId id="1432" r:id="rId5"/>
    <p:sldId id="1439" r:id="rId6"/>
    <p:sldId id="1479" r:id="rId7"/>
    <p:sldId id="1441" r:id="rId8"/>
    <p:sldId id="1474" r:id="rId9"/>
    <p:sldId id="1475" r:id="rId10"/>
    <p:sldId id="1476" r:id="rId11"/>
    <p:sldId id="1477" r:id="rId12"/>
    <p:sldId id="1448" r:id="rId13"/>
    <p:sldId id="1449" r:id="rId14"/>
    <p:sldId id="1450" r:id="rId15"/>
    <p:sldId id="1451" r:id="rId16"/>
    <p:sldId id="1478" r:id="rId17"/>
    <p:sldId id="1460" r:id="rId18"/>
    <p:sldId id="146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CC0099"/>
      </a:buClr>
      <a:buSzPct val="120000"/>
      <a:buFont typeface="Tahoma" charset="0"/>
      <a:buChar char="●"/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CC0099"/>
      </a:buClr>
      <a:buSzPct val="120000"/>
      <a:buFont typeface="Tahoma" charset="0"/>
      <a:buChar char="●"/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CC0099"/>
      </a:buClr>
      <a:buSzPct val="120000"/>
      <a:buFont typeface="Tahoma" charset="0"/>
      <a:buChar char="●"/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CC0099"/>
      </a:buClr>
      <a:buSzPct val="120000"/>
      <a:buFont typeface="Tahoma" charset="0"/>
      <a:buChar char="●"/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CC0099"/>
      </a:buClr>
      <a:buSzPct val="120000"/>
      <a:buFont typeface="Tahoma" charset="0"/>
      <a:buChar char="●"/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E6EC4"/>
    <a:srgbClr val="157DE3"/>
    <a:srgbClr val="339933"/>
    <a:srgbClr val="0000E3"/>
    <a:srgbClr val="1274D6"/>
    <a:srgbClr val="A50021"/>
    <a:srgbClr val="FF8000"/>
    <a:srgbClr val="CC3300"/>
    <a:srgbClr val="94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412" autoAdjust="0"/>
  </p:normalViewPr>
  <p:slideViewPr>
    <p:cSldViewPr snapToGrid="0">
      <p:cViewPr varScale="1">
        <p:scale>
          <a:sx n="98" d="100"/>
          <a:sy n="98" d="100"/>
        </p:scale>
        <p:origin x="1758" y="84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32792"/>
    </p:cViewPr>
  </p:outlin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4042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65B0-4095-224D-A583-60CC263CF449}" type="datetimeFigureOut">
              <a:rPr kumimoji="1" lang="zh-CN" altLang="en-US" smtClean="0"/>
              <a:t>2021/3/1 Monday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44AA-B406-1E49-A08C-D40B89C4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01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ahoma" pitchFamily="-105" charset="0"/>
              <a:buChar char="●"/>
              <a:defRPr sz="1200">
                <a:latin typeface="Tahoma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C73892-B0C8-4880-BE1A-044ECBA1525C}" type="datetime1">
              <a:rPr lang="en-US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ahoma" pitchFamily="-105" charset="0"/>
              <a:buChar char="●"/>
              <a:defRPr sz="1200">
                <a:latin typeface="Tahoma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78FE60-80BF-404A-AB0B-3305A086C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F3A9-54F3-4A56-81AF-71209D73A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66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FE60-80BF-404A-AB0B-3305A086C2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124744"/>
            <a:ext cx="9020175" cy="18518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052736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628063" y="630932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D90672CE-6C26-46D8-8FF9-5D76F6F2A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628063" y="630932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62D49749-9C48-4AB7-BFA7-FEAD34D1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21189"/>
            <a:ext cx="9144000" cy="206806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" y="1528109"/>
            <a:ext cx="9144000" cy="9625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3568604"/>
            <a:ext cx="9144000" cy="12065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ctrTitle"/>
          </p:nvPr>
        </p:nvSpPr>
        <p:spPr>
          <a:xfrm>
            <a:off x="1173480" y="2154854"/>
            <a:ext cx="7484110" cy="94695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847530" y="3782335"/>
            <a:ext cx="214694" cy="2962414"/>
          </a:xfrm>
          <a:prstGeom prst="rect">
            <a:avLst/>
          </a:prstGeom>
          <a:solidFill>
            <a:srgbClr val="8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  <a:ea typeface="굴림" pitchFamily="-111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72" y="105079"/>
            <a:ext cx="2232248" cy="60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55913" y="4634111"/>
            <a:ext cx="4210050" cy="1437013"/>
          </a:xfrm>
        </p:spPr>
        <p:txBody>
          <a:bodyPr/>
          <a:lstStyle>
            <a:lvl1pPr marL="0" indent="0">
              <a:buNone/>
              <a:defRPr lang="en-US" altLang="zh-CN" sz="2400" b="1" kern="1200" dirty="0" smtClean="0">
                <a:solidFill>
                  <a:schemeClr val="tx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457200" indent="0">
              <a:buNone/>
              <a:defRPr lang="en-US" altLang="zh-CN" sz="2000" kern="1200" dirty="0" smtClean="0">
                <a:solidFill>
                  <a:schemeClr val="tx1"/>
                </a:solidFill>
                <a:latin typeface="+mn-lt"/>
                <a:ea typeface="굴림" pitchFamily="-111" charset="-127"/>
                <a:cs typeface="ＭＳ Ｐゴシック" pitchFamily="-111" charset="-128"/>
              </a:defRPr>
            </a:lvl2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9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3889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 marL="400050" indent="-400050">
              <a:buSzPct val="120000"/>
              <a:defRPr/>
            </a:lvl1pPr>
            <a:lvl2pPr marL="685800" indent="-366713">
              <a:buSzPct val="120000"/>
              <a:defRPr/>
            </a:lvl2pPr>
            <a:lvl3pPr marL="1028700" indent="-434975">
              <a:buClr>
                <a:srgbClr val="C1D0FF"/>
              </a:buClr>
              <a:buSzPct val="85000"/>
              <a:defRPr/>
            </a:lvl3pPr>
            <a:lvl4pPr>
              <a:buSzPct val="85000"/>
              <a:defRPr/>
            </a:lvl4pPr>
            <a:lvl5pPr>
              <a:buSzPct val="85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94624-B3A1-43C5-8CE1-A0BB8C6B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4953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0F3AFF-E93A-4074-912C-5BFABC33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C574DF-6514-4753-A89F-B29C9216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ctr">
              <a:buNone/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60000"/>
            <a:ext cx="9144000" cy="649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Tahoma" pitchFamily="-105" charset="0"/>
              <a:buChar char="●"/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724424" y="312621"/>
            <a:ext cx="6686026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Click to edit Master text styles</a:t>
            </a:r>
          </a:p>
          <a:p>
            <a:pPr marL="547688" marR="0" lvl="1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Second level</a:t>
            </a: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Third level</a:t>
            </a:r>
          </a:p>
          <a:p>
            <a:pPr marL="1096963" marR="0" lvl="3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Fourth level</a:t>
            </a:r>
          </a:p>
          <a:p>
            <a:pPr marL="1371600" marR="0" lvl="4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Tx/>
              <a:buFontTx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Tahoma" pitchFamily="-105" charset="0"/>
              <a:buChar char="●"/>
              <a:defRPr sz="1400">
                <a:solidFill>
                  <a:schemeClr val="tx2"/>
                </a:solidFill>
                <a:latin typeface="Tahoma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Tahoma" pitchFamily="-105" charset="0"/>
              <a:buChar char="●"/>
              <a:defRPr sz="1400">
                <a:solidFill>
                  <a:schemeClr val="tx2"/>
                </a:solidFill>
                <a:latin typeface="Tahoma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 userDrawn="1"/>
        </p:nvSpPr>
        <p:spPr bwMode="auto">
          <a:xfrm>
            <a:off x="468313" y="1195388"/>
            <a:ext cx="8496300" cy="7302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5001">
                <a:srgbClr val="FF0000"/>
              </a:gs>
              <a:gs pos="17501">
                <a:srgbClr val="BA0066"/>
              </a:gs>
              <a:gs pos="35000">
                <a:srgbClr val="66008F"/>
              </a:gs>
              <a:gs pos="50000">
                <a:srgbClr val="000082"/>
              </a:gs>
              <a:gs pos="65000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>
              <a:solidFill>
                <a:schemeClr val="bg1"/>
              </a:solidFill>
              <a:latin typeface="Times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719193" y="6460123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Tahoma" charset="0"/>
              <a:buNone/>
            </a:pPr>
            <a:fld id="{6B4C2E05-A0C7-4F04-926E-6C2966AAB3B7}" type="slidenum">
              <a:rPr lang="en-US" sz="1600" smtClean="0"/>
              <a:pPr>
                <a:buFont typeface="Tahoma" charset="0"/>
                <a:buNone/>
              </a:pPr>
              <a:t>‹#›</a:t>
            </a:fld>
            <a:endParaRPr lang="en-US" dirty="0"/>
          </a:p>
        </p:txBody>
      </p:sp>
      <p:pic>
        <p:nvPicPr>
          <p:cNvPr id="4" name="图片 3" descr="红色和白色的字&#10;&#10;描述已自动生成">
            <a:extLst>
              <a:ext uri="{FF2B5EF4-FFF2-40B4-BE49-F238E27FC236}">
                <a16:creationId xmlns:a16="http://schemas.microsoft.com/office/drawing/2014/main" id="{114CC959-D600-4A7B-BC85-4BF083E62B1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9037" y="168694"/>
            <a:ext cx="818794" cy="937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8" r:id="rId2"/>
    <p:sldLayoutId id="2147484080" r:id="rId3"/>
    <p:sldLayoutId id="2147484076" r:id="rId4"/>
    <p:sldLayoutId id="2147484069" r:id="rId5"/>
    <p:sldLayoutId id="2147484070" r:id="rId6"/>
    <p:sldLayoutId id="2147484071" r:id="rId7"/>
    <p:sldLayoutId id="2147484072" r:id="rId8"/>
    <p:sldLayoutId id="2147484077" r:id="rId9"/>
    <p:sldLayoutId id="2147484078" r:id="rId10"/>
    <p:sldLayoutId id="2147484073" r:id="rId11"/>
    <p:sldLayoutId id="2147484074" r:id="rId12"/>
    <p:sldLayoutId id="214748407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5" charset="0"/>
        </a:defRPr>
      </a:lvl9pPr>
    </p:titleStyle>
    <p:bodyStyle>
      <a:lvl1pPr marL="273050" marR="0" indent="-273050" algn="l" defTabSz="914400" rtl="0" eaLnBrk="0" fontAlgn="base" latinLnBrk="0" hangingPunct="0">
        <a:lnSpc>
          <a:spcPct val="100000"/>
        </a:lnSpc>
        <a:spcBef>
          <a:spcPts val="575"/>
        </a:spcBef>
        <a:spcAft>
          <a:spcPct val="0"/>
        </a:spcAft>
        <a:buClr>
          <a:srgbClr val="4F81BD"/>
        </a:buClr>
        <a:buSzPct val="120000"/>
        <a:buFont typeface="Wingdings 2" pitchFamily="18" charset="2"/>
        <a:buChar char=""/>
        <a:tabLst/>
        <a:defRPr sz="26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47688" marR="0" indent="-228600" algn="l" defTabSz="914400" rtl="0" eaLnBrk="0" fontAlgn="base" latinLnBrk="0" hangingPunct="0">
        <a:lnSpc>
          <a:spcPct val="100000"/>
        </a:lnSpc>
        <a:spcBef>
          <a:spcPts val="375"/>
        </a:spcBef>
        <a:spcAft>
          <a:spcPct val="0"/>
        </a:spcAft>
        <a:buClr>
          <a:srgbClr val="C0504D"/>
        </a:buClr>
        <a:buSzPct val="120000"/>
        <a:buFont typeface="Wingdings 2" pitchFamily="18" charset="2"/>
        <a:buChar char=""/>
        <a:tabLst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822325" marR="0" indent="-228600" algn="l" defTabSz="914400" rtl="0" eaLnBrk="0" fontAlgn="base" latinLnBrk="0" hangingPunct="0">
        <a:lnSpc>
          <a:spcPct val="100000"/>
        </a:lnSpc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tabLst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096963" marR="0" indent="-228600" algn="l" defTabSz="914400" rtl="0" eaLnBrk="0" fontAlgn="base" latinLnBrk="0" hangingPunct="0">
        <a:lnSpc>
          <a:spcPct val="100000"/>
        </a:lnSpc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tabLst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1371600" marR="0" indent="-228600" algn="l" defTabSz="914400" rtl="0" eaLnBrk="0" fontAlgn="base" latinLnBrk="0" hangingPunct="0">
        <a:lnSpc>
          <a:spcPct val="100000"/>
        </a:lnSpc>
        <a:spcBef>
          <a:spcPts val="375"/>
        </a:spcBef>
        <a:spcAft>
          <a:spcPct val="0"/>
        </a:spcAft>
        <a:buClr>
          <a:srgbClr val="9BBB59"/>
        </a:buClr>
        <a:buSzTx/>
        <a:buFontTx/>
        <a:buChar char="o"/>
        <a:tabLst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5" Type="http://schemas.openxmlformats.org/officeDocument/2006/relationships/image" Target="../media/image17.png"/><Relationship Id="rId19" Type="http://schemas.openxmlformats.org/officeDocument/2006/relationships/image" Target="../media/image18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8.emf"/><Relationship Id="rId12" Type="http://schemas.openxmlformats.org/officeDocument/2006/relationships/image" Target="../media/image220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1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97317" y="2142662"/>
            <a:ext cx="9938633" cy="946951"/>
          </a:xfrm>
        </p:spPr>
        <p:txBody>
          <a:bodyPr/>
          <a:lstStyle/>
          <a:p>
            <a:r>
              <a:rPr lang="en-US" altLang="zh-CN" sz="3200" dirty="0"/>
              <a:t>Anti-Aging Scheduling in Single-Server Queues:</a:t>
            </a:r>
            <a:br>
              <a:rPr lang="en-US" altLang="zh-CN" sz="3200" dirty="0"/>
            </a:br>
            <a:r>
              <a:rPr lang="en-US" altLang="zh-CN" sz="3200" dirty="0"/>
              <a:t>A Systematic and Comparative Study</a:t>
            </a:r>
            <a:endParaRPr lang="zh-CN" altLang="en-US" sz="28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73479" y="3913632"/>
            <a:ext cx="6288025" cy="27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-111" charset="2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-111" charset="2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itchFamily="-111" charset="2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itchFamily="-111" charset="2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altLang="ko-KR" sz="2800" b="1" dirty="0"/>
              <a:t>Zhongdong Liu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-111" charset="-127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ea typeface="굴림" pitchFamily="-111" charset="-127"/>
              </a:rPr>
              <a:t>enter for Networked Computing (CNC)</a:t>
            </a:r>
            <a:endParaRPr lang="en-US" altLang="ko-KR" sz="2000" dirty="0">
              <a:solidFill>
                <a:schemeClr val="tx1"/>
              </a:solidFill>
              <a:ea typeface="굴림" pitchFamily="-111" charset="-127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-111" charset="-127"/>
              </a:rPr>
              <a:t>Department of Computer &amp; Information Sciences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1"/>
                </a:solidFill>
                <a:ea typeface="굴림" pitchFamily="-111" charset="-127"/>
              </a:rPr>
              <a:t>Temple University</a:t>
            </a:r>
          </a:p>
          <a:p>
            <a:pPr algn="l" eaLnBrk="1" hangingPunct="1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ea typeface="굴림" pitchFamily="-111" charset="-127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ea typeface="굴림" pitchFamily="-111" charset="-127"/>
              </a:rPr>
              <a:t>Joint work with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  <a:ea typeface="굴림" pitchFamily="-111" charset="-127"/>
              </a:rPr>
              <a:t>Liang Huang </a:t>
            </a:r>
            <a:r>
              <a:rPr lang="en-US" altLang="zh-CN" sz="1800" dirty="0">
                <a:solidFill>
                  <a:schemeClr val="tx1"/>
                </a:solidFill>
                <a:ea typeface="굴림" pitchFamily="-111" charset="-127"/>
              </a:rPr>
              <a:t>(Zhejiang University of Technology), </a:t>
            </a:r>
            <a:r>
              <a:rPr lang="en-US" altLang="zh-CN" sz="1800" b="1" dirty="0">
                <a:solidFill>
                  <a:schemeClr val="tx1"/>
                </a:solidFill>
                <a:ea typeface="굴림" pitchFamily="-111" charset="-127"/>
              </a:rPr>
              <a:t>Bin Li </a:t>
            </a:r>
            <a:r>
              <a:rPr lang="en-US" altLang="zh-CN" sz="1800" dirty="0">
                <a:solidFill>
                  <a:schemeClr val="tx1"/>
                </a:solidFill>
                <a:ea typeface="굴림" pitchFamily="-111" charset="-127"/>
              </a:rPr>
              <a:t>(University of Rhode Island) and </a:t>
            </a:r>
            <a:r>
              <a:rPr lang="en-US" altLang="zh-CN" sz="1800" b="1" dirty="0">
                <a:solidFill>
                  <a:schemeClr val="tx1"/>
                </a:solidFill>
                <a:ea typeface="굴림" pitchFamily="-111" charset="-127"/>
              </a:rPr>
              <a:t>Bo Ji </a:t>
            </a:r>
            <a:r>
              <a:rPr lang="en-US" altLang="zh-CN" sz="1800" dirty="0">
                <a:solidFill>
                  <a:schemeClr val="tx1"/>
                </a:solidFill>
                <a:ea typeface="굴림" pitchFamily="-111" charset="-127"/>
              </a:rPr>
              <a:t>(Temple University)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12064-E812-4026-A759-0FD76D4465F4}"/>
              </a:ext>
            </a:extLst>
          </p:cNvPr>
          <p:cNvSpPr txBox="1"/>
          <p:nvPr/>
        </p:nvSpPr>
        <p:spPr>
          <a:xfrm>
            <a:off x="-49864" y="88491"/>
            <a:ext cx="4352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000" dirty="0">
                <a:latin typeface="+mn-lt"/>
                <a:ea typeface="굴림" pitchFamily="-111" charset="-127"/>
              </a:rPr>
              <a:t>IEEE INFOCOM 2020 </a:t>
            </a:r>
            <a:r>
              <a:rPr lang="en-US" altLang="zh-CN" sz="2000" dirty="0" err="1">
                <a:latin typeface="+mn-lt"/>
                <a:ea typeface="굴림" pitchFamily="-111" charset="-127"/>
              </a:rPr>
              <a:t>AoI</a:t>
            </a:r>
            <a:r>
              <a:rPr lang="en-US" altLang="zh-CN" sz="2000" dirty="0">
                <a:latin typeface="+mn-lt"/>
                <a:ea typeface="굴림" pitchFamily="-111" charset="-127"/>
              </a:rPr>
              <a:t> Workshop</a:t>
            </a:r>
          </a:p>
          <a:p>
            <a:pPr algn="ctr">
              <a:buNone/>
            </a:pPr>
            <a:r>
              <a:rPr lang="en-US" altLang="zh-CN" sz="2000" dirty="0">
                <a:latin typeface="+mn-lt"/>
                <a:ea typeface="굴림" pitchFamily="-111" charset="-127"/>
              </a:rPr>
              <a:t>Virtual  Conference</a:t>
            </a:r>
            <a:endParaRPr lang="zh-CN" altLang="en-US" sz="2000" dirty="0">
              <a:latin typeface="+mn-lt"/>
              <a:ea typeface="굴림" pitchFamily="-11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5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EB70440-7B4B-402A-BA3C-964A971D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9" y="1912191"/>
            <a:ext cx="4093415" cy="296129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25B9D7-F2D5-4845-9217-51CD0620B4E0}"/>
              </a:ext>
            </a:extLst>
          </p:cNvPr>
          <p:cNvSpPr txBox="1">
            <a:spLocks/>
          </p:cNvSpPr>
          <p:nvPr/>
        </p:nvSpPr>
        <p:spPr bwMode="auto">
          <a:xfrm>
            <a:off x="300789" y="1359130"/>
            <a:ext cx="8542421" cy="65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Average </a:t>
            </a:r>
            <a:r>
              <a:rPr lang="en-US" sz="2400" dirty="0" err="1"/>
              <a:t>AoI</a:t>
            </a:r>
            <a:r>
              <a:rPr lang="en-US" sz="2400" dirty="0"/>
              <a:t> performance (with service preemption)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ADC00-46D2-4D9B-99B6-F2AF9EF5198D}"/>
              </a:ext>
            </a:extLst>
          </p:cNvPr>
          <p:cNvSpPr/>
          <p:nvPr/>
        </p:nvSpPr>
        <p:spPr>
          <a:xfrm>
            <a:off x="888394" y="4492307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229F2C-FE54-4665-8900-7BED4BBC1E3A}"/>
              </a:ext>
            </a:extLst>
          </p:cNvPr>
          <p:cNvSpPr/>
          <p:nvPr/>
        </p:nvSpPr>
        <p:spPr>
          <a:xfrm>
            <a:off x="332803" y="5038325"/>
            <a:ext cx="4029385" cy="65632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>
                <a:solidFill>
                  <a:schemeClr val="tx1"/>
                </a:solidFill>
              </a:rPr>
              <a:t>Observation 3: </a:t>
            </a:r>
          </a:p>
          <a:p>
            <a:pPr algn="ctr">
              <a:buNone/>
            </a:pPr>
            <a:r>
              <a:rPr lang="en-US" sz="2000" dirty="0">
                <a:solidFill>
                  <a:schemeClr val="tx1"/>
                </a:solidFill>
              </a:rPr>
              <a:t>Preemptive&gt;Non-preemption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3A509D-76E5-4303-A380-3E1924F1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97" y="1886979"/>
            <a:ext cx="4150076" cy="30175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96838D-173A-4203-8856-CB4428E81D08}"/>
              </a:ext>
            </a:extLst>
          </p:cNvPr>
          <p:cNvSpPr/>
          <p:nvPr/>
        </p:nvSpPr>
        <p:spPr>
          <a:xfrm>
            <a:off x="5116194" y="4562563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00C3E2-E776-4072-8F63-739F08C08E69}"/>
              </a:ext>
            </a:extLst>
          </p:cNvPr>
          <p:cNvSpPr/>
          <p:nvPr/>
        </p:nvSpPr>
        <p:spPr>
          <a:xfrm>
            <a:off x="4652856" y="5030283"/>
            <a:ext cx="4190354" cy="96102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>
                <a:solidFill>
                  <a:schemeClr val="tx1"/>
                </a:solidFill>
              </a:rPr>
              <a:t>Observation 4: </a:t>
            </a:r>
          </a:p>
          <a:p>
            <a:pPr algn="ctr">
              <a:buNone/>
            </a:pPr>
            <a:r>
              <a:rPr lang="en-US" sz="2000" dirty="0">
                <a:solidFill>
                  <a:schemeClr val="tx1"/>
                </a:solidFill>
              </a:rPr>
              <a:t>Preemptive policies are less </a:t>
            </a:r>
            <a:r>
              <a:rPr lang="en-US" sz="2000" b="1" dirty="0">
                <a:solidFill>
                  <a:schemeClr val="tx1"/>
                </a:solidFill>
              </a:rPr>
              <a:t>sensitive</a:t>
            </a:r>
            <a:r>
              <a:rPr lang="en-US" sz="2000" dirty="0">
                <a:solidFill>
                  <a:schemeClr val="tx1"/>
                </a:solidFill>
              </a:rPr>
              <a:t> to update size variability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D1A5B8-5DF2-4805-8685-08F9AE3FCAE4}"/>
              </a:ext>
            </a:extLst>
          </p:cNvPr>
          <p:cNvSpPr/>
          <p:nvPr/>
        </p:nvSpPr>
        <p:spPr>
          <a:xfrm>
            <a:off x="240572" y="5056373"/>
            <a:ext cx="8695650" cy="98320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altLang="zh-CN" b="1" dirty="0">
                <a:solidFill>
                  <a:schemeClr val="tx1"/>
                </a:solidFill>
              </a:rPr>
              <a:t>uideline 3: Allowing service preemption</a:t>
            </a:r>
          </a:p>
          <a:p>
            <a:pPr algn="ctr">
              <a:buNone/>
            </a:pPr>
            <a:r>
              <a:rPr lang="en-US" sz="2400" dirty="0">
                <a:solidFill>
                  <a:srgbClr val="1E6EC4"/>
                </a:solidFill>
              </a:rPr>
              <a:t>[Kaul et al., 2012; </a:t>
            </a:r>
            <a:r>
              <a:rPr lang="en-US" sz="2400" dirty="0" err="1">
                <a:solidFill>
                  <a:srgbClr val="1E6EC4"/>
                </a:solidFill>
              </a:rPr>
              <a:t>Bedeway</a:t>
            </a:r>
            <a:r>
              <a:rPr lang="en-US" sz="2400" dirty="0">
                <a:solidFill>
                  <a:srgbClr val="1E6EC4"/>
                </a:solidFill>
              </a:rPr>
              <a:t> et al., 2016; </a:t>
            </a:r>
            <a:r>
              <a:rPr lang="en-US" sz="2400" dirty="0" err="1">
                <a:solidFill>
                  <a:srgbClr val="1E6EC4"/>
                </a:solidFill>
              </a:rPr>
              <a:t>Najm</a:t>
            </a:r>
            <a:r>
              <a:rPr lang="en-US" sz="2400" dirty="0">
                <a:solidFill>
                  <a:srgbClr val="1E6EC4"/>
                </a:solidFill>
              </a:rPr>
              <a:t> et al,. 2018]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10B955F-1D74-42FF-BC00-F771929D2E03}"/>
              </a:ext>
            </a:extLst>
          </p:cNvPr>
          <p:cNvSpPr/>
          <p:nvPr/>
        </p:nvSpPr>
        <p:spPr>
          <a:xfrm>
            <a:off x="2643689" y="2365477"/>
            <a:ext cx="188926" cy="864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BBA47B-2A3B-4DED-9E60-B10D23D715DF}"/>
              </a:ext>
            </a:extLst>
          </p:cNvPr>
          <p:cNvSpPr/>
          <p:nvPr/>
        </p:nvSpPr>
        <p:spPr>
          <a:xfrm>
            <a:off x="3358227" y="3586633"/>
            <a:ext cx="154593" cy="265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333B354-6B45-46CB-AA21-F1E5F378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/>
              <a:t>Preemptive Policies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CEBAAF-0276-4AEC-B413-BDADCC360436}"/>
              </a:ext>
            </a:extLst>
          </p:cNvPr>
          <p:cNvSpPr/>
          <p:nvPr/>
        </p:nvSpPr>
        <p:spPr>
          <a:xfrm>
            <a:off x="6548178" y="2365476"/>
            <a:ext cx="188926" cy="10635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B1FF59B-74D9-42E5-9763-61EC8305889C}"/>
              </a:ext>
            </a:extLst>
          </p:cNvPr>
          <p:cNvSpPr/>
          <p:nvPr/>
        </p:nvSpPr>
        <p:spPr>
          <a:xfrm>
            <a:off x="7751089" y="3514916"/>
            <a:ext cx="119653" cy="3372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B2A2A4-324B-4513-A4DB-AF8D2D7F0812}"/>
              </a:ext>
            </a:extLst>
          </p:cNvPr>
          <p:cNvSpPr txBox="1"/>
          <p:nvPr/>
        </p:nvSpPr>
        <p:spPr>
          <a:xfrm>
            <a:off x="2108203" y="3171603"/>
            <a:ext cx="125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non-preemptive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9E3DD3-35BB-41BE-83AD-5873D1345A03}"/>
              </a:ext>
            </a:extLst>
          </p:cNvPr>
          <p:cNvSpPr txBox="1"/>
          <p:nvPr/>
        </p:nvSpPr>
        <p:spPr>
          <a:xfrm>
            <a:off x="6011574" y="3384371"/>
            <a:ext cx="125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non-preemptive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EE7C25-D8CD-4658-AC79-70AEFC843A59}"/>
              </a:ext>
            </a:extLst>
          </p:cNvPr>
          <p:cNvSpPr txBox="1"/>
          <p:nvPr/>
        </p:nvSpPr>
        <p:spPr>
          <a:xfrm>
            <a:off x="2961867" y="3796079"/>
            <a:ext cx="947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preemptive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6E3034-B61A-497D-B5EE-EE9DE468ABCA}"/>
              </a:ext>
            </a:extLst>
          </p:cNvPr>
          <p:cNvSpPr txBox="1"/>
          <p:nvPr/>
        </p:nvSpPr>
        <p:spPr>
          <a:xfrm>
            <a:off x="7337259" y="3796079"/>
            <a:ext cx="947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preemptive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01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  <p:bldP spid="13" grpId="2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379" y="1372227"/>
            <a:ext cx="8542421" cy="457538"/>
          </a:xfrm>
        </p:spPr>
        <p:txBody>
          <a:bodyPr/>
          <a:lstStyle/>
          <a:p>
            <a:r>
              <a:rPr lang="en-US" sz="2400" dirty="0"/>
              <a:t>Summary of guidelines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B4CC45A-3C5A-493A-9754-6F4EF974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11589"/>
              </p:ext>
            </p:extLst>
          </p:nvPr>
        </p:nvGraphicFramePr>
        <p:xfrm>
          <a:off x="699172" y="2219008"/>
          <a:ext cx="8355261" cy="352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51">
                  <a:extLst>
                    <a:ext uri="{9D8B030D-6E8A-4147-A177-3AD203B41FA5}">
                      <a16:colId xmlns:a16="http://schemas.microsoft.com/office/drawing/2014/main" val="2745963225"/>
                    </a:ext>
                  </a:extLst>
                </a:gridCol>
                <a:gridCol w="3851389">
                  <a:extLst>
                    <a:ext uri="{9D8B030D-6E8A-4147-A177-3AD203B41FA5}">
                      <a16:colId xmlns:a16="http://schemas.microsoft.com/office/drawing/2014/main" val="3647356646"/>
                    </a:ext>
                  </a:extLst>
                </a:gridCol>
                <a:gridCol w="3143721">
                  <a:extLst>
                    <a:ext uri="{9D8B030D-6E8A-4147-A177-3AD203B41FA5}">
                      <a16:colId xmlns:a16="http://schemas.microsoft.com/office/drawing/2014/main" val="320088234"/>
                    </a:ext>
                  </a:extLst>
                </a:gridCol>
              </a:tblGrid>
              <a:tr h="76838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Non-preemptive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Preemptive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47506"/>
                  </a:ext>
                </a:extLst>
              </a:tr>
              <a:tr h="15157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Blind to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FCFS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First-Come-First-Served</a:t>
                      </a:r>
                      <a:r>
                        <a:rPr lang="en-US" sz="1800" dirty="0"/>
                        <a:t>)</a:t>
                      </a:r>
                    </a:p>
                    <a:p>
                      <a:r>
                        <a:rPr lang="en-US" sz="1800" dirty="0"/>
                        <a:t>LCFS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First-Come-First-Served</a:t>
                      </a:r>
                      <a:r>
                        <a:rPr lang="en-US" sz="1800" dirty="0"/>
                        <a:t>)</a:t>
                      </a:r>
                    </a:p>
                    <a:p>
                      <a:r>
                        <a:rPr lang="en-US" sz="1800" dirty="0"/>
                        <a:t>RANDOM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Random-Order-Service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PS (Processor-Sharing)</a:t>
                      </a:r>
                    </a:p>
                    <a:p>
                      <a:r>
                        <a:rPr lang="en-US" sz="1800" dirty="0"/>
                        <a:t>LCFS_P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5938"/>
                  </a:ext>
                </a:extLst>
              </a:tr>
              <a:tr h="12361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Uses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SJF</a:t>
                      </a:r>
                      <a:r>
                        <a:rPr lang="en-US" sz="1800" dirty="0"/>
                        <a:t> (Shortest-Job-First)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SJF_P</a:t>
                      </a:r>
                    </a:p>
                    <a:p>
                      <a:r>
                        <a:rPr lang="en-US" sz="1800" b="1" dirty="0"/>
                        <a:t>SRPT</a:t>
                      </a:r>
                      <a:r>
                        <a:rPr lang="en-US" sz="1800" dirty="0"/>
                        <a:t>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Shortest-Remaining-Processing-Time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70693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BEAC9D-7D59-481D-B6CD-899F72E9447D}"/>
              </a:ext>
            </a:extLst>
          </p:cNvPr>
          <p:cNvSpPr/>
          <p:nvPr/>
        </p:nvSpPr>
        <p:spPr>
          <a:xfrm>
            <a:off x="2082580" y="3981188"/>
            <a:ext cx="6949792" cy="860777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G</a:t>
            </a:r>
            <a:r>
              <a:rPr lang="en-US" altLang="zh-CN" sz="2000" b="1" dirty="0">
                <a:solidFill>
                  <a:schemeClr val="tx1"/>
                </a:solidFill>
              </a:rPr>
              <a:t>uideline 2: Prioritizing recent updates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A9170C-C3F8-422A-90EC-B0840D86C4D7}"/>
              </a:ext>
            </a:extLst>
          </p:cNvPr>
          <p:cNvSpPr/>
          <p:nvPr/>
        </p:nvSpPr>
        <p:spPr>
          <a:xfrm>
            <a:off x="2082610" y="3012138"/>
            <a:ext cx="6949761" cy="9328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G</a:t>
            </a:r>
            <a:r>
              <a:rPr lang="en-US" altLang="zh-CN" sz="2000" b="1" dirty="0">
                <a:solidFill>
                  <a:srgbClr val="FF0000"/>
                </a:solidFill>
              </a:rPr>
              <a:t>uideline 1: Prioritizing updates with small size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888EFA-A825-473F-A170-1620133E7A0F}"/>
              </a:ext>
            </a:extLst>
          </p:cNvPr>
          <p:cNvSpPr/>
          <p:nvPr/>
        </p:nvSpPr>
        <p:spPr>
          <a:xfrm>
            <a:off x="2082580" y="4868092"/>
            <a:ext cx="6949792" cy="8711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G</a:t>
            </a:r>
            <a:r>
              <a:rPr lang="en-US" altLang="zh-CN" sz="2000" b="1" dirty="0">
                <a:solidFill>
                  <a:schemeClr val="tx1"/>
                </a:solidFill>
              </a:rPr>
              <a:t>uideline 3: Allowing service preemption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01844C3-D652-485C-BD8B-2C82A6DCC416}"/>
              </a:ext>
            </a:extLst>
          </p:cNvPr>
          <p:cNvSpPr/>
          <p:nvPr/>
        </p:nvSpPr>
        <p:spPr>
          <a:xfrm>
            <a:off x="1816304" y="3462491"/>
            <a:ext cx="266276" cy="10265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AE95D5-38B3-45D3-B324-981C5AC2B438}"/>
              </a:ext>
            </a:extLst>
          </p:cNvPr>
          <p:cNvSpPr/>
          <p:nvPr/>
        </p:nvSpPr>
        <p:spPr>
          <a:xfrm>
            <a:off x="26127" y="3462491"/>
            <a:ext cx="1785288" cy="10480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AoI</a:t>
            </a:r>
            <a:r>
              <a:rPr lang="en-US" sz="2400" b="1" dirty="0">
                <a:solidFill>
                  <a:srgbClr val="FF0000"/>
                </a:solidFill>
              </a:rPr>
              <a:t>-based Policies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BC6DDF2-17D8-4E2E-BD8F-40B57552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/>
              <a:t>Current Guidelines</a:t>
            </a:r>
          </a:p>
        </p:txBody>
      </p:sp>
    </p:spTree>
    <p:extLst>
      <p:ext uri="{BB962C8B-B14F-4D97-AF65-F5344CB8AC3E}">
        <p14:creationId xmlns:p14="http://schemas.microsoft.com/office/powerpoint/2010/main" val="21383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579" y="1287379"/>
            <a:ext cx="8783925" cy="2560722"/>
          </a:xfrm>
        </p:spPr>
        <p:txBody>
          <a:bodyPr/>
          <a:lstStyle/>
          <a:p>
            <a:r>
              <a:rPr lang="en-US" sz="2400" dirty="0" err="1"/>
              <a:t>AoI</a:t>
            </a:r>
            <a:r>
              <a:rPr lang="en-US" sz="2400" dirty="0"/>
              <a:t>-based policies</a:t>
            </a:r>
          </a:p>
          <a:p>
            <a:pPr lvl="1"/>
            <a:r>
              <a:rPr lang="en-US" sz="2000" dirty="0" err="1"/>
              <a:t>AoI</a:t>
            </a:r>
            <a:r>
              <a:rPr lang="en-US" sz="2000" dirty="0"/>
              <a:t>-Drop-Earliest (</a:t>
            </a:r>
            <a:r>
              <a:rPr lang="en-US" sz="2000" b="1" dirty="0"/>
              <a:t>AD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): make next </a:t>
            </a:r>
            <a:r>
              <a:rPr lang="en-US" sz="2000" dirty="0" err="1"/>
              <a:t>AoI</a:t>
            </a:r>
            <a:r>
              <a:rPr lang="en-US" sz="2000" dirty="0"/>
              <a:t> drop the </a:t>
            </a:r>
            <a:r>
              <a:rPr lang="en-US" sz="2000" b="1" dirty="0">
                <a:solidFill>
                  <a:srgbClr val="FF0000"/>
                </a:solidFill>
              </a:rPr>
              <a:t>earliest</a:t>
            </a:r>
          </a:p>
          <a:p>
            <a:pPr lvl="1"/>
            <a:r>
              <a:rPr lang="en-US" sz="2000" dirty="0" err="1"/>
              <a:t>AoI</a:t>
            </a:r>
            <a:r>
              <a:rPr lang="en-US" sz="2000" dirty="0"/>
              <a:t>-Drop-to-Smallest (</a:t>
            </a:r>
            <a:r>
              <a:rPr lang="en-US" sz="2000" b="1" dirty="0"/>
              <a:t>AD</a:t>
            </a:r>
            <a:r>
              <a:rPr lang="en-US" sz="2000" b="1" dirty="0">
                <a:solidFill>
                  <a:srgbClr val="157DE3"/>
                </a:solidFill>
              </a:rPr>
              <a:t>S</a:t>
            </a:r>
            <a:r>
              <a:rPr lang="en-US" sz="2000" dirty="0"/>
              <a:t>): making the next </a:t>
            </a:r>
            <a:r>
              <a:rPr lang="en-US" sz="2000" dirty="0" err="1"/>
              <a:t>AoI</a:t>
            </a:r>
            <a:r>
              <a:rPr lang="en-US" sz="2000" dirty="0"/>
              <a:t> drop to the </a:t>
            </a:r>
            <a:r>
              <a:rPr lang="en-US" sz="2000" b="1" dirty="0">
                <a:solidFill>
                  <a:srgbClr val="0070C0"/>
                </a:solidFill>
              </a:rPr>
              <a:t>smallest</a:t>
            </a:r>
          </a:p>
          <a:p>
            <a:pPr lvl="1"/>
            <a:r>
              <a:rPr lang="en-US" sz="2000" dirty="0" err="1"/>
              <a:t>AoI</a:t>
            </a:r>
            <a:r>
              <a:rPr lang="en-US" sz="2000" dirty="0"/>
              <a:t>-Drop-Most (</a:t>
            </a:r>
            <a:r>
              <a:rPr lang="en-US" sz="2000" b="1" dirty="0"/>
              <a:t>AD</a:t>
            </a:r>
            <a:r>
              <a:rPr lang="en-US" sz="2000" b="1" dirty="0">
                <a:solidFill>
                  <a:srgbClr val="339933"/>
                </a:solidFill>
              </a:rPr>
              <a:t>M</a:t>
            </a:r>
            <a:r>
              <a:rPr lang="en-US" sz="2000" dirty="0"/>
              <a:t>): making the next </a:t>
            </a:r>
            <a:r>
              <a:rPr lang="en-US" sz="2000" dirty="0" err="1"/>
              <a:t>AoI</a:t>
            </a:r>
            <a:r>
              <a:rPr lang="en-US" sz="2000" dirty="0"/>
              <a:t> drop </a:t>
            </a:r>
            <a:r>
              <a:rPr lang="en-US" sz="2000" b="1" dirty="0">
                <a:solidFill>
                  <a:srgbClr val="00B050"/>
                </a:solidFill>
              </a:rPr>
              <a:t>most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DB59EC-7C00-45BB-A087-4579FA85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9054" y="2772906"/>
            <a:ext cx="4538995" cy="4085094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D27C382-9F53-49E4-BC28-C791739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 err="1"/>
              <a:t>AoI</a:t>
            </a:r>
            <a:r>
              <a:rPr lang="en-US" dirty="0"/>
              <a:t>-based Policies</a:t>
            </a:r>
          </a:p>
        </p:txBody>
      </p:sp>
    </p:spTree>
    <p:extLst>
      <p:ext uri="{BB962C8B-B14F-4D97-AF65-F5344CB8AC3E}">
        <p14:creationId xmlns:p14="http://schemas.microsoft.com/office/powerpoint/2010/main" val="171482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579" y="1287379"/>
            <a:ext cx="8388968" cy="541421"/>
          </a:xfrm>
        </p:spPr>
        <p:txBody>
          <a:bodyPr/>
          <a:lstStyle/>
          <a:p>
            <a:r>
              <a:rPr lang="en-US" sz="2400" dirty="0" err="1"/>
              <a:t>AoI</a:t>
            </a:r>
            <a:r>
              <a:rPr lang="en-US" sz="2400" dirty="0"/>
              <a:t>-based policies vs. non-</a:t>
            </a:r>
            <a:r>
              <a:rPr lang="en-US" sz="2400" dirty="0" err="1"/>
              <a:t>AoI</a:t>
            </a:r>
            <a:r>
              <a:rPr lang="en-US" sz="2400" dirty="0"/>
              <a:t>-based policies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31383F-4A8B-4ED2-8237-9E7CE0C7F098}"/>
              </a:ext>
            </a:extLst>
          </p:cNvPr>
          <p:cNvSpPr/>
          <p:nvPr/>
        </p:nvSpPr>
        <p:spPr>
          <a:xfrm>
            <a:off x="426116" y="5567962"/>
            <a:ext cx="8291763" cy="92592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</a:rPr>
              <a:t>Guideline</a:t>
            </a:r>
            <a:r>
              <a:rPr lang="en-US" altLang="zh-CN" b="1" dirty="0">
                <a:solidFill>
                  <a:schemeClr val="tx1"/>
                </a:solidFill>
              </a:rPr>
              <a:t> 4: </a:t>
            </a:r>
            <a:r>
              <a:rPr lang="en-US" altLang="zh-CN" b="1" dirty="0" err="1">
                <a:solidFill>
                  <a:schemeClr val="tx1"/>
                </a:solidFill>
              </a:rPr>
              <a:t>AoI</a:t>
            </a:r>
            <a:r>
              <a:rPr lang="en-US" altLang="zh-CN" b="1" dirty="0">
                <a:solidFill>
                  <a:schemeClr val="tx1"/>
                </a:solidFill>
              </a:rPr>
              <a:t>-based policies can further improve the </a:t>
            </a:r>
            <a:r>
              <a:rPr lang="en-US" altLang="zh-CN" b="1" dirty="0" err="1">
                <a:solidFill>
                  <a:schemeClr val="tx1"/>
                </a:solidFill>
              </a:rPr>
              <a:t>AoI</a:t>
            </a:r>
            <a:r>
              <a:rPr lang="en-US" altLang="zh-CN" b="1" dirty="0">
                <a:solidFill>
                  <a:schemeClr val="tx1"/>
                </a:solidFill>
              </a:rPr>
              <a:t> performance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4B8D3-0096-4839-8ECF-BEDD930EF44A}"/>
              </a:ext>
            </a:extLst>
          </p:cNvPr>
          <p:cNvSpPr/>
          <p:nvPr/>
        </p:nvSpPr>
        <p:spPr>
          <a:xfrm>
            <a:off x="3466011" y="5111931"/>
            <a:ext cx="418012" cy="33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789CE-FA81-4CD2-A098-C48F75F6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3675" y="1675692"/>
            <a:ext cx="5116647" cy="376648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7959B3-029C-447C-99C7-816065E73816}"/>
              </a:ext>
            </a:extLst>
          </p:cNvPr>
          <p:cNvSpPr/>
          <p:nvPr/>
        </p:nvSpPr>
        <p:spPr>
          <a:xfrm>
            <a:off x="2871216" y="5111931"/>
            <a:ext cx="418012" cy="3380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050F542-6E97-4116-9B1C-18AD3B58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 err="1"/>
              <a:t>AoI</a:t>
            </a:r>
            <a:r>
              <a:rPr lang="en-US" dirty="0"/>
              <a:t>-based Policies</a:t>
            </a:r>
          </a:p>
        </p:txBody>
      </p:sp>
    </p:spTree>
    <p:extLst>
      <p:ext uri="{BB962C8B-B14F-4D97-AF65-F5344CB8AC3E}">
        <p14:creationId xmlns:p14="http://schemas.microsoft.com/office/powerpoint/2010/main" val="30332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60000"/>
            <a:ext cx="7772400" cy="647299"/>
          </a:xfrm>
        </p:spPr>
        <p:txBody>
          <a:bodyPr/>
          <a:lstStyle/>
          <a:p>
            <a:r>
              <a:rPr lang="en-US" dirty="0"/>
              <a:t>Informative Policies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466" y="1252543"/>
            <a:ext cx="9277701" cy="1512968"/>
          </a:xfrm>
        </p:spPr>
        <p:txBody>
          <a:bodyPr/>
          <a:lstStyle/>
          <a:p>
            <a:r>
              <a:rPr lang="en-US" sz="2400" dirty="0"/>
              <a:t>Informative policies</a:t>
            </a:r>
          </a:p>
          <a:p>
            <a:pPr lvl="1"/>
            <a:r>
              <a:rPr lang="en-US" sz="2000" b="1" dirty="0"/>
              <a:t>Informative policies </a:t>
            </a:r>
            <a:r>
              <a:rPr lang="en-US" sz="2000" dirty="0"/>
              <a:t>only serve informative updates (can make </a:t>
            </a:r>
            <a:r>
              <a:rPr lang="en-US" sz="2000" dirty="0" err="1"/>
              <a:t>AoI</a:t>
            </a:r>
            <a:r>
              <a:rPr lang="en-US" sz="2000" dirty="0"/>
              <a:t> drop)</a:t>
            </a:r>
          </a:p>
          <a:p>
            <a:pPr lvl="1"/>
            <a:r>
              <a:rPr lang="en-US" sz="2000" dirty="0"/>
              <a:t>Almost all introduced policies have “informative” version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E15B68-9814-418F-8CB8-C8B4A5C8B372}"/>
              </a:ext>
            </a:extLst>
          </p:cNvPr>
          <p:cNvSpPr txBox="1">
            <a:spLocks/>
          </p:cNvSpPr>
          <p:nvPr/>
        </p:nvSpPr>
        <p:spPr bwMode="auto">
          <a:xfrm>
            <a:off x="85466" y="2407147"/>
            <a:ext cx="7578842" cy="54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Informative policies vs. Non-informative policies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ECF327-1159-45E5-A9DF-0A0C4F535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52"/>
          <a:stretch/>
        </p:blipFill>
        <p:spPr>
          <a:xfrm>
            <a:off x="2523294" y="2794482"/>
            <a:ext cx="3904400" cy="270715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6C00CC-14AC-4EC3-9CB4-8D97957895EC}"/>
              </a:ext>
            </a:extLst>
          </p:cNvPr>
          <p:cNvSpPr txBox="1">
            <a:spLocks/>
          </p:cNvSpPr>
          <p:nvPr/>
        </p:nvSpPr>
        <p:spPr bwMode="auto">
          <a:xfrm>
            <a:off x="69231" y="5684696"/>
            <a:ext cx="8388968" cy="50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Theoretical result</a:t>
            </a:r>
            <a:endParaRPr lang="en-US" altLang="zh-CN" sz="2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609074-431A-40F6-8290-55A3D2D79014}"/>
              </a:ext>
            </a:extLst>
          </p:cNvPr>
          <p:cNvSpPr/>
          <p:nvPr/>
        </p:nvSpPr>
        <p:spPr>
          <a:xfrm>
            <a:off x="1036190" y="6088181"/>
            <a:ext cx="7018356" cy="7217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Proposition 1: In the G/M/1 queueing system, the </a:t>
            </a:r>
            <a:r>
              <a:rPr lang="en-US" sz="2000" i="1" dirty="0" err="1">
                <a:solidFill>
                  <a:schemeClr val="tx1"/>
                </a:solidFill>
              </a:rPr>
              <a:t>AoI</a:t>
            </a:r>
            <a:r>
              <a:rPr lang="en-US" sz="2000" i="1" dirty="0">
                <a:solidFill>
                  <a:schemeClr val="tx1"/>
                </a:solidFill>
              </a:rPr>
              <a:t> under </a:t>
            </a:r>
          </a:p>
          <a:p>
            <a:pPr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LCFS_I is stochastically smaller than that under LCFS.</a:t>
            </a:r>
            <a:endParaRPr 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13334-A7D6-42E3-AE76-2224F4E90C29}"/>
              </a:ext>
            </a:extLst>
          </p:cNvPr>
          <p:cNvSpPr/>
          <p:nvPr/>
        </p:nvSpPr>
        <p:spPr>
          <a:xfrm>
            <a:off x="3173219" y="5258123"/>
            <a:ext cx="301441" cy="378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2BA4EA6-31C7-4B8C-8C48-81B8A1343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64739"/>
              </p:ext>
            </p:extLst>
          </p:nvPr>
        </p:nvGraphicFramePr>
        <p:xfrm>
          <a:off x="1537113" y="3339174"/>
          <a:ext cx="986181" cy="40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A5A3ED2-5E2D-4BC5-98B7-6737DCED9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113" y="3339174"/>
                        <a:ext cx="986181" cy="40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EE99BD0B-14BF-4C71-9A0D-00957D579977}"/>
              </a:ext>
            </a:extLst>
          </p:cNvPr>
          <p:cNvSpPr/>
          <p:nvPr/>
        </p:nvSpPr>
        <p:spPr>
          <a:xfrm>
            <a:off x="685799" y="4794178"/>
            <a:ext cx="7983961" cy="92788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altLang="zh-CN" b="1" dirty="0">
                <a:solidFill>
                  <a:schemeClr val="tx1"/>
                </a:solidFill>
              </a:rPr>
              <a:t>uideline 5: Prioritizing informative updates</a:t>
            </a:r>
          </a:p>
          <a:p>
            <a:pPr algn="ctr">
              <a:buNone/>
            </a:pPr>
            <a:r>
              <a:rPr lang="en-US" altLang="zh-CN" sz="2400" dirty="0">
                <a:solidFill>
                  <a:srgbClr val="1E6EC4"/>
                </a:solidFill>
              </a:rPr>
              <a:t>[Costa et al., 2014; Pappas et al., 2015]</a:t>
            </a:r>
          </a:p>
        </p:txBody>
      </p:sp>
    </p:spTree>
    <p:extLst>
      <p:ext uri="{BB962C8B-B14F-4D97-AF65-F5344CB8AC3E}">
        <p14:creationId xmlns:p14="http://schemas.microsoft.com/office/powerpoint/2010/main" val="22677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6" y="144379"/>
            <a:ext cx="7772400" cy="1143000"/>
          </a:xfrm>
        </p:spPr>
        <p:txBody>
          <a:bodyPr/>
          <a:lstStyle/>
          <a:p>
            <a:r>
              <a:rPr lang="en-US" dirty="0"/>
              <a:t>Preemptive, Informative, </a:t>
            </a:r>
            <a:br>
              <a:rPr lang="en-US" dirty="0"/>
            </a:br>
            <a:r>
              <a:rPr lang="en-US" dirty="0" err="1"/>
              <a:t>AoI</a:t>
            </a:r>
            <a:r>
              <a:rPr lang="en-US" dirty="0"/>
              <a:t>-based Policies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22DAB47-399C-4E8B-B39C-E309FCE93320}"/>
              </a:ext>
            </a:extLst>
          </p:cNvPr>
          <p:cNvSpPr txBox="1">
            <a:spLocks/>
          </p:cNvSpPr>
          <p:nvPr/>
        </p:nvSpPr>
        <p:spPr bwMode="auto">
          <a:xfrm>
            <a:off x="201579" y="5106282"/>
            <a:ext cx="7578842" cy="47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Sample path equivalence results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CAF9FC-8F61-4582-AD40-3098BB5B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96032" y="1611825"/>
            <a:ext cx="4551935" cy="3290899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20F0C60-FFD9-4FF2-BD10-DE4433E98CCA}"/>
              </a:ext>
            </a:extLst>
          </p:cNvPr>
          <p:cNvSpPr txBox="1">
            <a:spLocks/>
          </p:cNvSpPr>
          <p:nvPr/>
        </p:nvSpPr>
        <p:spPr bwMode="auto">
          <a:xfrm>
            <a:off x="201579" y="1210298"/>
            <a:ext cx="7578842" cy="54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Simulation results</a:t>
            </a:r>
            <a:endParaRPr 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E2A9335-2CFD-47B6-AEDE-85B58CB0AA28}"/>
              </a:ext>
            </a:extLst>
          </p:cNvPr>
          <p:cNvSpPr/>
          <p:nvPr/>
        </p:nvSpPr>
        <p:spPr>
          <a:xfrm>
            <a:off x="1249681" y="5660776"/>
            <a:ext cx="6644640" cy="451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i="1" dirty="0">
                <a:solidFill>
                  <a:schemeClr val="tx1"/>
                </a:solidFill>
              </a:rPr>
              <a:t>Proposition 2: SRPT_I is equivalent to </a:t>
            </a:r>
            <a:r>
              <a:rPr lang="en-US" altLang="zh-CN" sz="2400" i="1" dirty="0">
                <a:solidFill>
                  <a:schemeClr val="tx1"/>
                </a:solidFill>
              </a:rPr>
              <a:t>ADE_PI</a:t>
            </a:r>
            <a:r>
              <a:rPr lang="en-US" sz="2400" i="1" dirty="0">
                <a:solidFill>
                  <a:schemeClr val="tx1"/>
                </a:solidFill>
              </a:rPr>
              <a:t>.</a:t>
            </a:r>
            <a:endParaRPr 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0242104-EADB-42AA-A1D8-191E71D18CBC}"/>
              </a:ext>
            </a:extLst>
          </p:cNvPr>
          <p:cNvSpPr/>
          <p:nvPr/>
        </p:nvSpPr>
        <p:spPr>
          <a:xfrm>
            <a:off x="1249681" y="6247995"/>
            <a:ext cx="6644639" cy="451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i="1" dirty="0">
                <a:solidFill>
                  <a:schemeClr val="tx1"/>
                </a:solidFill>
              </a:rPr>
              <a:t>Proposition 3: SJF_I is equivalent to </a:t>
            </a:r>
            <a:r>
              <a:rPr lang="en-US" altLang="zh-CN" sz="2400" i="1" dirty="0">
                <a:solidFill>
                  <a:schemeClr val="tx1"/>
                </a:solidFill>
              </a:rPr>
              <a:t>ADE </a:t>
            </a:r>
            <a:r>
              <a:rPr lang="en-US" sz="2400" i="1" dirty="0">
                <a:solidFill>
                  <a:schemeClr val="tx1"/>
                </a:solidFill>
              </a:rPr>
              <a:t>_I.</a:t>
            </a:r>
            <a:endParaRPr 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C422FD-83F9-431A-B578-761C846EF03C}"/>
              </a:ext>
            </a:extLst>
          </p:cNvPr>
          <p:cNvSpPr/>
          <p:nvPr/>
        </p:nvSpPr>
        <p:spPr>
          <a:xfrm>
            <a:off x="2977468" y="4422545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2" y="360000"/>
            <a:ext cx="8702843" cy="69659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8318CB-6A6E-45BF-B8C2-DCBEC7D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29" y="1308835"/>
            <a:ext cx="5337741" cy="283283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FE6DF12-913D-4F43-B70A-4F7053694A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510" y="4120154"/>
            <a:ext cx="9106977" cy="2716330"/>
          </a:xfrm>
        </p:spPr>
        <p:txBody>
          <a:bodyPr/>
          <a:lstStyle/>
          <a:p>
            <a:r>
              <a:rPr lang="en-US" altLang="zh-CN" sz="2400" dirty="0"/>
              <a:t>Design </a:t>
            </a:r>
            <a:r>
              <a:rPr lang="en-US" altLang="zh-CN" sz="2400" dirty="0" err="1"/>
              <a:t>AoI</a:t>
            </a:r>
            <a:r>
              <a:rPr lang="en-US" altLang="zh-CN" sz="2400" dirty="0"/>
              <a:t>-efficient scheduling policies</a:t>
            </a:r>
          </a:p>
          <a:p>
            <a:pPr lvl="1"/>
            <a:r>
              <a:rPr lang="en-US" altLang="zh-CN" sz="2000" dirty="0"/>
              <a:t>Prioritizing small updates, allowing service preemption, prioritizing informative updates</a:t>
            </a:r>
          </a:p>
          <a:p>
            <a:r>
              <a:rPr lang="en-US" altLang="zh-CN" sz="2400" dirty="0"/>
              <a:t>Equivalence between some size-based and </a:t>
            </a:r>
            <a:r>
              <a:rPr lang="en-US" altLang="zh-CN" sz="2400" dirty="0" err="1"/>
              <a:t>AoI</a:t>
            </a:r>
            <a:r>
              <a:rPr lang="en-US" altLang="zh-CN" sz="2400" dirty="0"/>
              <a:t>-based policies</a:t>
            </a:r>
          </a:p>
          <a:p>
            <a:pPr lvl="1"/>
            <a:r>
              <a:rPr lang="en-US" altLang="zh-CN" sz="2200" dirty="0"/>
              <a:t>SRPT_I = ADE_PI; SJF_I=ADE_I </a:t>
            </a:r>
          </a:p>
          <a:p>
            <a:r>
              <a:rPr lang="en-US" altLang="zh-CN" sz="2400" dirty="0"/>
              <a:t>Delay-efficient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AoI</a:t>
            </a:r>
            <a:r>
              <a:rPr lang="en-US" altLang="zh-CN" sz="2400" dirty="0"/>
              <a:t>-efficient (for exogenous source)</a:t>
            </a:r>
          </a:p>
          <a:p>
            <a:pPr lvl="1"/>
            <a:r>
              <a:rPr lang="en-US" altLang="zh-CN" sz="2200" dirty="0"/>
              <a:t>High load: </a:t>
            </a:r>
            <a:r>
              <a:rPr lang="en-US" altLang="zh-CN" sz="2200" i="1" dirty="0">
                <a:solidFill>
                  <a:srgbClr val="00B050"/>
                </a:solidFill>
              </a:rPr>
              <a:t>delay</a:t>
            </a:r>
            <a:r>
              <a:rPr lang="en-US" altLang="zh-CN" sz="2200" dirty="0"/>
              <a:t> dominates        Low load: </a:t>
            </a:r>
            <a:r>
              <a:rPr lang="en-US" altLang="zh-CN" sz="2200" i="1" dirty="0">
                <a:solidFill>
                  <a:srgbClr val="FF0000"/>
                </a:solidFill>
              </a:rPr>
              <a:t>interarrival</a:t>
            </a:r>
            <a:r>
              <a:rPr lang="en-US" altLang="zh-CN" sz="2200" dirty="0"/>
              <a:t> dominates </a:t>
            </a:r>
          </a:p>
        </p:txBody>
      </p:sp>
    </p:spTree>
    <p:extLst>
      <p:ext uri="{BB962C8B-B14F-4D97-AF65-F5344CB8AC3E}">
        <p14:creationId xmlns:p14="http://schemas.microsoft.com/office/powerpoint/2010/main" val="317991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E6EB-9560-4C31-9AC5-4820F870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0000"/>
            <a:ext cx="7772400" cy="6441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F42A6-0AC4-48F6-9AA2-218C69BBAE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9831" y="1641231"/>
            <a:ext cx="8696321" cy="2435469"/>
          </a:xfrm>
        </p:spPr>
        <p:txBody>
          <a:bodyPr/>
          <a:lstStyle/>
          <a:p>
            <a:r>
              <a:rPr lang="en-US" altLang="zh-CN" sz="2400" dirty="0"/>
              <a:t>Pursue more theoretical results</a:t>
            </a:r>
          </a:p>
          <a:p>
            <a:pPr lvl="1"/>
            <a:r>
              <a:rPr lang="en-US" altLang="zh-CN" sz="2000" dirty="0"/>
              <a:t>Does any informative policy always outperform its non-informative counterpart?</a:t>
            </a:r>
          </a:p>
          <a:p>
            <a:pPr lvl="1"/>
            <a:r>
              <a:rPr lang="en-US" altLang="zh-CN" sz="2000" dirty="0"/>
              <a:t>Can we derive the closed-form formulas of the average </a:t>
            </a:r>
            <a:r>
              <a:rPr lang="en-US" altLang="zh-CN" sz="2000" dirty="0" err="1"/>
              <a:t>AoI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PAoI</a:t>
            </a:r>
            <a:r>
              <a:rPr lang="en-US" altLang="zh-CN" sz="2000" dirty="0"/>
              <a:t> for the </a:t>
            </a:r>
            <a:r>
              <a:rPr lang="en-US" altLang="zh-CN" sz="2000" dirty="0" err="1"/>
              <a:t>AoI</a:t>
            </a:r>
            <a:r>
              <a:rPr lang="en-US" altLang="zh-CN" sz="2000" dirty="0"/>
              <a:t>-efficient scheduling policies (such as SRPT)? </a:t>
            </a:r>
          </a:p>
          <a:p>
            <a:pPr lvl="1"/>
            <a:endParaRPr lang="en-US" altLang="zh-CN" sz="2000" dirty="0"/>
          </a:p>
          <a:p>
            <a:r>
              <a:rPr lang="en-US" altLang="zh-CN" sz="2200" dirty="0"/>
              <a:t>Apply to more complex network</a:t>
            </a:r>
          </a:p>
          <a:p>
            <a:pPr lvl="1"/>
            <a:r>
              <a:rPr lang="en-US" altLang="zh-CN" sz="2000" dirty="0"/>
              <a:t>Does our guidelines hold for multi-server queues?</a:t>
            </a:r>
          </a:p>
          <a:p>
            <a:pPr lvl="1"/>
            <a:r>
              <a:rPr lang="en-US" altLang="zh-CN" sz="2000" dirty="0"/>
              <a:t>What’s the performance of our policies/guidelines in a more complex network (e.g., multi-hop networks)? </a:t>
            </a:r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473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>
            <a:extLst>
              <a:ext uri="{FF2B5EF4-FFF2-40B4-BE49-F238E27FC236}">
                <a16:creationId xmlns:a16="http://schemas.microsoft.com/office/drawing/2014/main" id="{63593B30-1FE7-48F2-AEAC-E9D5AA43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1" y="1179781"/>
            <a:ext cx="8921869" cy="48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 1">
            <a:extLst>
              <a:ext uri="{FF2B5EF4-FFF2-40B4-BE49-F238E27FC236}">
                <a16:creationId xmlns:a16="http://schemas.microsoft.com/office/drawing/2014/main" id="{CFF9F9C1-E194-4851-BF85-D6B8698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4" y="360000"/>
            <a:ext cx="7772400" cy="720000"/>
          </a:xfrm>
        </p:spPr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Freshness Matters</a:t>
            </a:r>
            <a:endParaRPr kumimoji="1" lang="zh-CN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70913BF-C9B8-47AC-A384-30670721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17" y="3710407"/>
            <a:ext cx="2858302" cy="2057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3D822E-A86D-4B61-8774-9AF212CDD5BD}"/>
              </a:ext>
            </a:extLst>
          </p:cNvPr>
          <p:cNvSpPr txBox="1"/>
          <p:nvPr/>
        </p:nvSpPr>
        <p:spPr>
          <a:xfrm>
            <a:off x="826000" y="6009089"/>
            <a:ext cx="3241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(a) Intelligent vehicular networks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331B7-0649-4D6D-8C6E-77E8C6D9219C}"/>
              </a:ext>
            </a:extLst>
          </p:cNvPr>
          <p:cNvSpPr txBox="1"/>
          <p:nvPr/>
        </p:nvSpPr>
        <p:spPr>
          <a:xfrm>
            <a:off x="5780537" y="6009089"/>
            <a:ext cx="2018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(b) Sensor networks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A576C1-56B3-4CF6-A4A1-0CE9021C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65239" y="3682594"/>
            <a:ext cx="3912001" cy="22047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A90BF9-B179-42A4-A4B5-414ADE9328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579" y="1383777"/>
            <a:ext cx="8388968" cy="1544053"/>
          </a:xfrm>
        </p:spPr>
        <p:txBody>
          <a:bodyPr/>
          <a:lstStyle/>
          <a:p>
            <a:r>
              <a:rPr lang="en-US" sz="2400" dirty="0"/>
              <a:t>Real-time services are ubiquitous</a:t>
            </a:r>
          </a:p>
          <a:p>
            <a:pPr lvl="1"/>
            <a:r>
              <a:rPr lang="en-US" sz="2000" dirty="0"/>
              <a:t>Intelligent transportation systems &amp; vehicular networks</a:t>
            </a:r>
          </a:p>
          <a:p>
            <a:pPr lvl="1"/>
            <a:r>
              <a:rPr lang="en-US" sz="2000" dirty="0"/>
              <a:t>Sensor networks (for environment/health monitoring), wireless channel feedback, news feeds, weather updates, fare aggregating, etc.</a:t>
            </a:r>
            <a:endParaRPr lang="en-US" sz="1800" dirty="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9FEB0C68-7AC4-40BC-B476-5AA966F19A40}"/>
              </a:ext>
            </a:extLst>
          </p:cNvPr>
          <p:cNvSpPr txBox="1"/>
          <p:nvPr/>
        </p:nvSpPr>
        <p:spPr>
          <a:xfrm>
            <a:off x="1465043" y="5302559"/>
            <a:ext cx="39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A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33DAADC5-4E7D-4429-9D43-2EB14C1C81B8}"/>
              </a:ext>
            </a:extLst>
          </p:cNvPr>
          <p:cNvSpPr txBox="1"/>
          <p:nvPr/>
        </p:nvSpPr>
        <p:spPr>
          <a:xfrm>
            <a:off x="3086864" y="5228797"/>
            <a:ext cx="39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B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5EBF77C3-3518-4317-8E58-B5F1BB0AF694}"/>
              </a:ext>
            </a:extLst>
          </p:cNvPr>
          <p:cNvSpPr/>
          <p:nvPr/>
        </p:nvSpPr>
        <p:spPr>
          <a:xfrm rot="21252957">
            <a:off x="1918595" y="5457870"/>
            <a:ext cx="1183770" cy="24782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832DE64-2A4C-43CC-807F-675E300EDEB2}"/>
                  </a:ext>
                </a:extLst>
              </p:cNvPr>
              <p:cNvSpPr/>
              <p:nvPr/>
            </p:nvSpPr>
            <p:spPr>
              <a:xfrm>
                <a:off x="487257" y="5269512"/>
                <a:ext cx="3894047" cy="544795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4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832DE64-2A4C-43CC-807F-675E300ED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7" y="5269512"/>
                <a:ext cx="3894047" cy="5447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074"/>
            <a:ext cx="7772400" cy="685619"/>
          </a:xfrm>
        </p:spPr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Age of Information: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endParaRPr kumimoji="1" lang="zh-CN" altLang="en-US" dirty="0"/>
          </a:p>
        </p:txBody>
      </p:sp>
      <p:cxnSp>
        <p:nvCxnSpPr>
          <p:cNvPr id="8" name="Straight Connector 6"/>
          <p:cNvCxnSpPr/>
          <p:nvPr/>
        </p:nvCxnSpPr>
        <p:spPr bwMode="auto">
          <a:xfrm flipH="1">
            <a:off x="5525286" y="6367565"/>
            <a:ext cx="2721258" cy="5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9" name="Straight Connector 6"/>
          <p:cNvCxnSpPr/>
          <p:nvPr/>
        </p:nvCxnSpPr>
        <p:spPr bwMode="auto">
          <a:xfrm>
            <a:off x="5507492" y="4690520"/>
            <a:ext cx="7673" cy="16858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2" name="Straight Connector 6"/>
          <p:cNvCxnSpPr/>
          <p:nvPr/>
        </p:nvCxnSpPr>
        <p:spPr bwMode="auto">
          <a:xfrm flipH="1">
            <a:off x="5517140" y="5079150"/>
            <a:ext cx="925703" cy="925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6"/>
          <p:cNvCxnSpPr/>
          <p:nvPr/>
        </p:nvCxnSpPr>
        <p:spPr bwMode="auto">
          <a:xfrm flipH="1">
            <a:off x="6425874" y="4496514"/>
            <a:ext cx="1347802" cy="13465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6"/>
          <p:cNvCxnSpPr/>
          <p:nvPr/>
        </p:nvCxnSpPr>
        <p:spPr bwMode="auto">
          <a:xfrm>
            <a:off x="6439720" y="5082097"/>
            <a:ext cx="0" cy="751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6"/>
          <p:cNvCxnSpPr/>
          <p:nvPr/>
        </p:nvCxnSpPr>
        <p:spPr bwMode="auto">
          <a:xfrm>
            <a:off x="5925842" y="6312191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6"/>
          <p:cNvCxnSpPr/>
          <p:nvPr/>
        </p:nvCxnSpPr>
        <p:spPr bwMode="auto">
          <a:xfrm flipH="1">
            <a:off x="5911678" y="5834073"/>
            <a:ext cx="522535" cy="522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"/>
          <p:cNvCxnSpPr/>
          <p:nvPr/>
        </p:nvCxnSpPr>
        <p:spPr bwMode="auto">
          <a:xfrm>
            <a:off x="6453711" y="6320783"/>
            <a:ext cx="0" cy="49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"/>
          <p:cNvCxnSpPr/>
          <p:nvPr/>
        </p:nvCxnSpPr>
        <p:spPr bwMode="auto">
          <a:xfrm flipH="1">
            <a:off x="7774806" y="5298303"/>
            <a:ext cx="475032" cy="4749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"/>
          <p:cNvCxnSpPr/>
          <p:nvPr/>
        </p:nvCxnSpPr>
        <p:spPr bwMode="auto">
          <a:xfrm flipH="1">
            <a:off x="7145319" y="5769067"/>
            <a:ext cx="632268" cy="5746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"/>
          <p:cNvCxnSpPr/>
          <p:nvPr/>
        </p:nvCxnSpPr>
        <p:spPr bwMode="auto">
          <a:xfrm>
            <a:off x="7768977" y="4521414"/>
            <a:ext cx="2420" cy="12374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图片 6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78" y="6428677"/>
            <a:ext cx="88900" cy="177800"/>
          </a:xfrm>
          <a:prstGeom prst="rect">
            <a:avLst/>
          </a:prstGeom>
        </p:spPr>
      </p:pic>
      <p:cxnSp>
        <p:nvCxnSpPr>
          <p:cNvPr id="71" name="Straight Connector 6"/>
          <p:cNvCxnSpPr>
            <a:cxnSpLocks/>
          </p:cNvCxnSpPr>
          <p:nvPr/>
        </p:nvCxnSpPr>
        <p:spPr bwMode="auto">
          <a:xfrm>
            <a:off x="6802120" y="5458095"/>
            <a:ext cx="0" cy="9272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6"/>
          <p:cNvCxnSpPr>
            <a:cxnSpLocks/>
          </p:cNvCxnSpPr>
          <p:nvPr/>
        </p:nvCxnSpPr>
        <p:spPr bwMode="auto">
          <a:xfrm>
            <a:off x="5923450" y="6368442"/>
            <a:ext cx="8786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6"/>
          <p:cNvCxnSpPr/>
          <p:nvPr/>
        </p:nvCxnSpPr>
        <p:spPr bwMode="auto">
          <a:xfrm>
            <a:off x="7137794" y="6321959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6"/>
          <p:cNvCxnSpPr/>
          <p:nvPr/>
        </p:nvCxnSpPr>
        <p:spPr bwMode="auto">
          <a:xfrm>
            <a:off x="7785654" y="6318143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任意形状 80"/>
          <p:cNvSpPr/>
          <p:nvPr/>
        </p:nvSpPr>
        <p:spPr>
          <a:xfrm>
            <a:off x="6049582" y="6215442"/>
            <a:ext cx="61124" cy="142627"/>
          </a:xfrm>
          <a:custGeom>
            <a:avLst/>
            <a:gdLst>
              <a:gd name="connsiteX0" fmla="*/ 0 w 61124"/>
              <a:gd name="connsiteY0" fmla="*/ 0 h 142627"/>
              <a:gd name="connsiteX1" fmla="*/ 47541 w 61124"/>
              <a:gd name="connsiteY1" fmla="*/ 67918 h 142627"/>
              <a:gd name="connsiteX2" fmla="*/ 61124 w 61124"/>
              <a:gd name="connsiteY2" fmla="*/ 142627 h 1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24" h="142627">
                <a:moveTo>
                  <a:pt x="0" y="0"/>
                </a:moveTo>
                <a:cubicBezTo>
                  <a:pt x="18677" y="22073"/>
                  <a:pt x="37354" y="44147"/>
                  <a:pt x="47541" y="67918"/>
                </a:cubicBezTo>
                <a:cubicBezTo>
                  <a:pt x="57728" y="91689"/>
                  <a:pt x="61124" y="142627"/>
                  <a:pt x="61124" y="142627"/>
                </a:cubicBezTo>
              </a:path>
            </a:pathLst>
          </a:cu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None/>
            </a:pPr>
            <a:endParaRPr kumimoji="1" lang="zh-CN" altLang="en-US" sz="800" dirty="0"/>
          </a:p>
        </p:txBody>
      </p:sp>
      <p:pic>
        <p:nvPicPr>
          <p:cNvPr id="85" name="图片 8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41" y="5356545"/>
            <a:ext cx="469900" cy="266700"/>
          </a:xfrm>
          <a:prstGeom prst="rect">
            <a:avLst/>
          </a:prstGeom>
        </p:spPr>
      </p:pic>
      <p:pic>
        <p:nvPicPr>
          <p:cNvPr id="73" name="图片 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85" y="4403776"/>
            <a:ext cx="469900" cy="266700"/>
          </a:xfrm>
          <a:prstGeom prst="rect">
            <a:avLst/>
          </a:prstGeom>
        </p:spPr>
      </p:pic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BAABDB9D-D68F-4854-9F64-40A2C54C5E09}"/>
              </a:ext>
            </a:extLst>
          </p:cNvPr>
          <p:cNvSpPr txBox="1">
            <a:spLocks/>
          </p:cNvSpPr>
          <p:nvPr/>
        </p:nvSpPr>
        <p:spPr>
          <a:xfrm>
            <a:off x="5795" y="1376974"/>
            <a:ext cx="5360827" cy="1687606"/>
          </a:xfrm>
          <a:prstGeom prst="rect">
            <a:avLst/>
          </a:prstGeom>
        </p:spPr>
        <p:txBody>
          <a:bodyPr>
            <a:normAutofit/>
          </a:bodyPr>
          <a:lstStyle>
            <a:lvl1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547688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822325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Tx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 simple abstract model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Source/Server/Receiver (Monitor)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Performance of interest:</a:t>
            </a:r>
          </a:p>
          <a:p>
            <a:pPr marL="457200" lvl="1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freshness of update at the monitor</a:t>
            </a:r>
          </a:p>
          <a:p>
            <a:endParaRPr lang="en-US" altLang="zh-CN" sz="2400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2A60C07-EF16-4BB1-9FB6-1DFCBB0133FC}"/>
              </a:ext>
            </a:extLst>
          </p:cNvPr>
          <p:cNvGrpSpPr/>
          <p:nvPr/>
        </p:nvGrpSpPr>
        <p:grpSpPr>
          <a:xfrm>
            <a:off x="4732247" y="1583333"/>
            <a:ext cx="4546759" cy="1330798"/>
            <a:chOff x="4870903" y="1440873"/>
            <a:chExt cx="4262944" cy="1260160"/>
          </a:xfrm>
        </p:grpSpPr>
        <p:sp>
          <p:nvSpPr>
            <p:cNvPr id="79" name="TextBox 2">
              <a:extLst>
                <a:ext uri="{FF2B5EF4-FFF2-40B4-BE49-F238E27FC236}">
                  <a16:creationId xmlns:a16="http://schemas.microsoft.com/office/drawing/2014/main" id="{4B5D6EA6-F5B4-44A1-8950-B12DF421613C}"/>
                </a:ext>
              </a:extLst>
            </p:cNvPr>
            <p:cNvSpPr txBox="1"/>
            <p:nvPr/>
          </p:nvSpPr>
          <p:spPr>
            <a:xfrm>
              <a:off x="5199204" y="2034864"/>
              <a:ext cx="840388" cy="34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Source</a:t>
              </a:r>
              <a:endParaRPr lang="zh-CN" altLang="en-US" sz="1600" dirty="0"/>
            </a:p>
          </p:txBody>
        </p:sp>
        <p:sp>
          <p:nvSpPr>
            <p:cNvPr id="80" name="TextBox 6">
              <a:extLst>
                <a:ext uri="{FF2B5EF4-FFF2-40B4-BE49-F238E27FC236}">
                  <a16:creationId xmlns:a16="http://schemas.microsoft.com/office/drawing/2014/main" id="{5FFB33C1-5761-4D8D-9D6E-F35FCC23BA8B}"/>
                </a:ext>
              </a:extLst>
            </p:cNvPr>
            <p:cNvSpPr txBox="1"/>
            <p:nvPr/>
          </p:nvSpPr>
          <p:spPr>
            <a:xfrm>
              <a:off x="6852209" y="2037554"/>
              <a:ext cx="792118" cy="34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Server</a:t>
              </a:r>
              <a:endParaRPr lang="zh-CN" altLang="en-US" sz="1600" dirty="0"/>
            </a:p>
          </p:txBody>
        </p:sp>
        <p:sp>
          <p:nvSpPr>
            <p:cNvPr id="83" name="TextBox 7">
              <a:extLst>
                <a:ext uri="{FF2B5EF4-FFF2-40B4-BE49-F238E27FC236}">
                  <a16:creationId xmlns:a16="http://schemas.microsoft.com/office/drawing/2014/main" id="{58D8F7FC-3570-4C62-B7FB-8FA7C9D43BE8}"/>
                </a:ext>
              </a:extLst>
            </p:cNvPr>
            <p:cNvSpPr txBox="1"/>
            <p:nvPr/>
          </p:nvSpPr>
          <p:spPr>
            <a:xfrm>
              <a:off x="8080865" y="2056757"/>
              <a:ext cx="1052982" cy="644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Receiver</a:t>
              </a:r>
            </a:p>
            <a:p>
              <a:pPr>
                <a:buNone/>
              </a:pPr>
              <a:r>
                <a:rPr lang="en-US" altLang="zh-CN" sz="1600" dirty="0"/>
                <a:t>(Monitor)</a:t>
              </a:r>
              <a:endParaRPr lang="zh-CN" altLang="en-US" sz="1600" dirty="0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EA05A24-1433-4685-B949-1F60FEC37D5E}"/>
                </a:ext>
              </a:extLst>
            </p:cNvPr>
            <p:cNvGrpSpPr/>
            <p:nvPr/>
          </p:nvGrpSpPr>
          <p:grpSpPr>
            <a:xfrm>
              <a:off x="4870903" y="1560165"/>
              <a:ext cx="1408854" cy="573495"/>
              <a:chOff x="1206229" y="1216133"/>
              <a:chExt cx="3010600" cy="1225510"/>
            </a:xfrm>
          </p:grpSpPr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46E1F80-8ECF-4E3B-8AE0-3F1AB0813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229" y="2120628"/>
                <a:ext cx="29863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1CFD9D04-1F57-4BD2-A1DF-043094EC025C}"/>
                  </a:ext>
                </a:extLst>
              </p:cNvPr>
              <p:cNvSpPr/>
              <p:nvPr/>
            </p:nvSpPr>
            <p:spPr>
              <a:xfrm>
                <a:off x="1429966" y="1216133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F02E115-891B-4DE2-B263-69A69D09B8CC}"/>
                  </a:ext>
                </a:extLst>
              </p:cNvPr>
              <p:cNvSpPr/>
              <p:nvPr/>
            </p:nvSpPr>
            <p:spPr>
              <a:xfrm>
                <a:off x="2188723" y="1216133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B2DBBCC-98E8-42D4-95A0-C59A7CA30625}"/>
                  </a:ext>
                </a:extLst>
              </p:cNvPr>
              <p:cNvSpPr/>
              <p:nvPr/>
            </p:nvSpPr>
            <p:spPr>
              <a:xfrm>
                <a:off x="3385226" y="1216133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0" name="图片 99">
                <a:extLst>
                  <a:ext uri="{FF2B5EF4-FFF2-40B4-BE49-F238E27FC236}">
                    <a16:creationId xmlns:a16="http://schemas.microsoft.com/office/drawing/2014/main" id="{97702847-FA09-40A8-885F-55E088E3B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7365" y="2222987"/>
                <a:ext cx="139464" cy="218656"/>
              </a:xfrm>
              <a:prstGeom prst="rect">
                <a:avLst/>
              </a:prstGeom>
            </p:spPr>
          </p:pic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86C4D98-1F9C-4F6D-B225-DC0B96CF6056}"/>
                </a:ext>
              </a:extLst>
            </p:cNvPr>
            <p:cNvGrpSpPr/>
            <p:nvPr/>
          </p:nvGrpSpPr>
          <p:grpSpPr>
            <a:xfrm>
              <a:off x="6637156" y="1580036"/>
              <a:ext cx="1284536" cy="430716"/>
              <a:chOff x="5126476" y="1229411"/>
              <a:chExt cx="2744943" cy="92040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42D98EF-16A9-495D-8CF3-8F72AEDDB5C6}"/>
                  </a:ext>
                </a:extLst>
              </p:cNvPr>
              <p:cNvSpPr/>
              <p:nvPr/>
            </p:nvSpPr>
            <p:spPr>
              <a:xfrm>
                <a:off x="5904689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E7D13FC-B494-4860-B30A-0C5272F7686E}"/>
                  </a:ext>
                </a:extLst>
              </p:cNvPr>
              <p:cNvSpPr/>
              <p:nvPr/>
            </p:nvSpPr>
            <p:spPr>
              <a:xfrm>
                <a:off x="6254885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28A4934-6478-4E3A-BE4C-FE95FD42F0E0}"/>
                  </a:ext>
                </a:extLst>
              </p:cNvPr>
              <p:cNvSpPr/>
              <p:nvPr/>
            </p:nvSpPr>
            <p:spPr>
              <a:xfrm>
                <a:off x="6605081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85E1405-089A-4369-95DE-DE3FD545F5C5}"/>
                  </a:ext>
                </a:extLst>
              </p:cNvPr>
              <p:cNvCxnSpPr/>
              <p:nvPr/>
            </p:nvCxnSpPr>
            <p:spPr>
              <a:xfrm>
                <a:off x="5126476" y="1235413"/>
                <a:ext cx="1799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F782EFA-4A0E-419D-A519-79AD053CF0D3}"/>
                  </a:ext>
                </a:extLst>
              </p:cNvPr>
              <p:cNvCxnSpPr/>
              <p:nvPr/>
            </p:nvCxnSpPr>
            <p:spPr>
              <a:xfrm>
                <a:off x="5126476" y="2149813"/>
                <a:ext cx="1799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3095E427-E320-4C7B-9196-41EE6430133A}"/>
                  </a:ext>
                </a:extLst>
              </p:cNvPr>
              <p:cNvSpPr/>
              <p:nvPr/>
            </p:nvSpPr>
            <p:spPr>
              <a:xfrm>
                <a:off x="6957020" y="1229411"/>
                <a:ext cx="914399" cy="914399"/>
              </a:xfrm>
              <a:prstGeom prst="ellipse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7" name="Picture 4" descr="Use links below to save image.">
              <a:extLst>
                <a:ext uri="{FF2B5EF4-FFF2-40B4-BE49-F238E27FC236}">
                  <a16:creationId xmlns:a16="http://schemas.microsoft.com/office/drawing/2014/main" id="{E4E177F4-36C6-4468-AEA9-706800D86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183" y="1440873"/>
              <a:ext cx="742103" cy="74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箭头: 右 87">
              <a:extLst>
                <a:ext uri="{FF2B5EF4-FFF2-40B4-BE49-F238E27FC236}">
                  <a16:creationId xmlns:a16="http://schemas.microsoft.com/office/drawing/2014/main" id="{E0CA3428-8CBD-4731-BA0A-AD071C481696}"/>
                </a:ext>
              </a:extLst>
            </p:cNvPr>
            <p:cNvSpPr/>
            <p:nvPr/>
          </p:nvSpPr>
          <p:spPr>
            <a:xfrm>
              <a:off x="6364024" y="1664784"/>
              <a:ext cx="195744" cy="227610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3C9D0180-2F51-4CED-8C75-2664EBF25F34}"/>
                </a:ext>
              </a:extLst>
            </p:cNvPr>
            <p:cNvSpPr/>
            <p:nvPr/>
          </p:nvSpPr>
          <p:spPr>
            <a:xfrm>
              <a:off x="7998264" y="1664784"/>
              <a:ext cx="195744" cy="227610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Placeholder 4">
                <a:extLst>
                  <a:ext uri="{FF2B5EF4-FFF2-40B4-BE49-F238E27FC236}">
                    <a16:creationId xmlns:a16="http://schemas.microsoft.com/office/drawing/2014/main" id="{0E3FBAF9-511B-46C9-809A-17ACE09C35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6676" y="3126826"/>
                <a:ext cx="9160676" cy="316807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3050" marR="0" indent="-273050" algn="l" defTabSz="914400" rtl="0" eaLnBrk="0" fontAlgn="base" latinLnBrk="0" hangingPunct="0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rgbClr val="4F81BD"/>
                  </a:buClr>
                  <a:buSzPct val="120000"/>
                  <a:buFont typeface="Wingdings 2" pitchFamily="18" charset="2"/>
                  <a:buChar char=""/>
                  <a:tabLst/>
                  <a:defRPr sz="2600" kern="1200">
                    <a:solidFill>
                      <a:schemeClr val="tx1"/>
                    </a:solidFill>
                    <a:latin typeface="+mn-lt"/>
                    <a:ea typeface="ＭＳ Ｐゴシック" pitchFamily="-111" charset="-128"/>
                    <a:cs typeface="ＭＳ Ｐゴシック" pitchFamily="-111" charset="-128"/>
                  </a:defRPr>
                </a:lvl1pPr>
                <a:lvl2pPr marL="547688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C0504D"/>
                  </a:buClr>
                  <a:buSzPct val="120000"/>
                  <a:buFont typeface="Wingdings 2" pitchFamily="18" charset="2"/>
                  <a:buChar char="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05" charset="-128"/>
                    <a:cs typeface="+mn-cs"/>
                  </a:defRPr>
                </a:lvl2pPr>
                <a:lvl3pPr marL="822325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2C1DB"/>
                  </a:buClr>
                  <a:buSzPct val="85000"/>
                  <a:buFont typeface="Wingdings 2" pitchFamily="18" charset="2"/>
                  <a:buChar char="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05" charset="-128"/>
                    <a:cs typeface="+mn-cs"/>
                  </a:defRPr>
                </a:lvl3pPr>
                <a:lvl4pPr marL="1096963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9BBB59"/>
                  </a:buClr>
                  <a:buSzPct val="80000"/>
                  <a:buFont typeface="Wingdings 2" pitchFamily="18" charset="2"/>
                  <a:buChar char="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05" charset="-128"/>
                    <a:cs typeface="+mn-cs"/>
                  </a:defRPr>
                </a:lvl4pPr>
                <a:lvl5pPr marL="13716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9BBB59"/>
                  </a:buClr>
                  <a:buSzTx/>
                  <a:buFontTx/>
                  <a:buChar char="o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05" charset="-128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Definition</a:t>
                </a:r>
                <a:r>
                  <a:rPr lang="en-US" altLang="zh-CN" sz="2000" dirty="0"/>
                  <a:t> </a:t>
                </a:r>
              </a:p>
              <a:p>
                <a:pPr lvl="1"/>
                <a:r>
                  <a:rPr lang="en-US" altLang="zh-CN" sz="2000" dirty="0"/>
                  <a:t>At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, the </a:t>
                </a:r>
                <a:r>
                  <a:rPr lang="en-US" altLang="zh-CN" sz="2000" b="1" dirty="0"/>
                  <a:t>Age-of-information (</a:t>
                </a:r>
                <a:r>
                  <a:rPr lang="en-US" altLang="zh-CN" sz="2000" b="1" dirty="0" err="1"/>
                  <a:t>AoI</a:t>
                </a:r>
                <a:r>
                  <a:rPr lang="en-US" altLang="zh-CN" sz="2000" b="1" dirty="0"/>
                  <a:t>)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“age” </a:t>
                </a:r>
                <a:r>
                  <a:rPr lang="en-US" altLang="zh-CN" sz="2000" dirty="0"/>
                  <a:t>of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“youngest” </a:t>
                </a:r>
                <a:r>
                  <a:rPr lang="en-US" altLang="zh-CN" sz="2000" dirty="0"/>
                  <a:t>update that was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delivered</a:t>
                </a:r>
                <a:r>
                  <a:rPr lang="en-US" altLang="zh-CN" sz="2000" dirty="0"/>
                  <a:t> to the receiver before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01" name="Text Placeholder 4">
                <a:extLst>
                  <a:ext uri="{FF2B5EF4-FFF2-40B4-BE49-F238E27FC236}">
                    <a16:creationId xmlns:a16="http://schemas.microsoft.com/office/drawing/2014/main" id="{0E3FBAF9-511B-46C9-809A-17ACE09C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76" y="3126826"/>
                <a:ext cx="9160676" cy="3168076"/>
              </a:xfrm>
              <a:prstGeom prst="rect">
                <a:avLst/>
              </a:prstGeom>
              <a:blipFill>
                <a:blip r:embed="rId9"/>
                <a:stretch>
                  <a:fillRect l="-1131" t="-2115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>
            <a:extLst>
              <a:ext uri="{FF2B5EF4-FFF2-40B4-BE49-F238E27FC236}">
                <a16:creationId xmlns:a16="http://schemas.microsoft.com/office/drawing/2014/main" id="{86AB5B68-B724-4E63-8FD7-223C42B67EE6}"/>
              </a:ext>
            </a:extLst>
          </p:cNvPr>
          <p:cNvSpPr/>
          <p:nvPr/>
        </p:nvSpPr>
        <p:spPr>
          <a:xfrm rot="16200000">
            <a:off x="7382527" y="5892526"/>
            <a:ext cx="165991" cy="655456"/>
          </a:xfrm>
          <a:prstGeom prst="rightBrace">
            <a:avLst>
              <a:gd name="adj1" fmla="val 8333"/>
              <a:gd name="adj2" fmla="val 51551"/>
            </a:avLst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B80D4-4876-408C-9775-FBE246B8BB8A}"/>
              </a:ext>
            </a:extLst>
          </p:cNvPr>
          <p:cNvSpPr txBox="1"/>
          <p:nvPr/>
        </p:nvSpPr>
        <p:spPr>
          <a:xfrm>
            <a:off x="7079770" y="5874086"/>
            <a:ext cx="176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339933"/>
                </a:solidFill>
              </a:rPr>
              <a:t>Delay of update 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54E9D4-1594-48AF-8C75-A4057FEA30C7}"/>
                  </a:ext>
                </a:extLst>
              </p:cNvPr>
              <p:cNvSpPr txBox="1"/>
              <p:nvPr/>
            </p:nvSpPr>
            <p:spPr>
              <a:xfrm>
                <a:off x="-156510" y="4317394"/>
                <a:ext cx="48126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buClr>
                    <a:srgbClr val="C00000"/>
                  </a:buClr>
                </a:pPr>
                <a:r>
                  <a:rPr lang="en-US" altLang="zh-CN" sz="2000" dirty="0"/>
                  <a:t> If update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is generated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and delivered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319088" lvl="1" indent="0" algn="ctr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54E9D4-1594-48AF-8C75-A4057FEA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510" y="4317394"/>
                <a:ext cx="4812675" cy="1077218"/>
              </a:xfrm>
              <a:prstGeom prst="rect">
                <a:avLst/>
              </a:prstGeom>
              <a:blipFill>
                <a:blip r:embed="rId14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6">
            <a:extLst>
              <a:ext uri="{FF2B5EF4-FFF2-40B4-BE49-F238E27FC236}">
                <a16:creationId xmlns:a16="http://schemas.microsoft.com/office/drawing/2014/main" id="{2D45B4AA-213F-47C4-B90F-D62990A959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497333" y="5476995"/>
            <a:ext cx="1301665" cy="258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EF77FD2-358A-4DD9-8DF9-3D8BA1F90842}"/>
              </a:ext>
            </a:extLst>
          </p:cNvPr>
          <p:cNvSpPr/>
          <p:nvPr/>
        </p:nvSpPr>
        <p:spPr>
          <a:xfrm rot="21427105">
            <a:off x="5890529" y="3025851"/>
            <a:ext cx="2164999" cy="54342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elapsed since generation  </a:t>
            </a:r>
          </a:p>
        </p:txBody>
      </p:sp>
      <p:sp>
        <p:nvSpPr>
          <p:cNvPr id="64" name="对话气泡: 椭圆形 63">
            <a:extLst>
              <a:ext uri="{FF2B5EF4-FFF2-40B4-BE49-F238E27FC236}">
                <a16:creationId xmlns:a16="http://schemas.microsoft.com/office/drawing/2014/main" id="{AB1ACD39-20CA-41E5-B73F-6E872A10D205}"/>
              </a:ext>
            </a:extLst>
          </p:cNvPr>
          <p:cNvSpPr/>
          <p:nvPr/>
        </p:nvSpPr>
        <p:spPr>
          <a:xfrm rot="406912">
            <a:off x="8146053" y="3222369"/>
            <a:ext cx="964739" cy="400146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1395B7-CA9D-42B1-BDBA-EBDA13AF869B}"/>
                  </a:ext>
                </a:extLst>
              </p:cNvPr>
              <p:cNvSpPr txBox="1"/>
              <p:nvPr/>
            </p:nvSpPr>
            <p:spPr>
              <a:xfrm>
                <a:off x="6111334" y="6034943"/>
                <a:ext cx="468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1395B7-CA9D-42B1-BDBA-EBDA13AF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334" y="6034943"/>
                <a:ext cx="468000" cy="307777"/>
              </a:xfrm>
              <a:prstGeom prst="rect">
                <a:avLst/>
              </a:prstGeom>
              <a:blipFill>
                <a:blip r:embed="rId15"/>
                <a:stretch>
                  <a:fillRect l="-10526" r="-92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D79C0EF7-DD75-4DDF-95B2-5C8E99A87F26}"/>
              </a:ext>
            </a:extLst>
          </p:cNvPr>
          <p:cNvSpPr txBox="1"/>
          <p:nvPr/>
        </p:nvSpPr>
        <p:spPr>
          <a:xfrm>
            <a:off x="-132755" y="6034943"/>
            <a:ext cx="4812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C00000"/>
              </a:buClr>
            </a:pPr>
            <a:r>
              <a:rPr lang="en-US" altLang="zh-CN" sz="2000" dirty="0"/>
              <a:t> </a:t>
            </a:r>
            <a:r>
              <a:rPr lang="en-US" altLang="zh-CN" sz="2000" dirty="0" err="1"/>
              <a:t>AoI</a:t>
            </a:r>
            <a:r>
              <a:rPr lang="en-US" altLang="zh-CN" sz="2000" dirty="0"/>
              <a:t> grows linearly and drops upon new update delivered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20D4510C-A3D0-40C8-A12C-99A7844F2B85}"/>
              </a:ext>
            </a:extLst>
          </p:cNvPr>
          <p:cNvSpPr/>
          <p:nvPr/>
        </p:nvSpPr>
        <p:spPr>
          <a:xfrm rot="16200000">
            <a:off x="6108256" y="5952952"/>
            <a:ext cx="159500" cy="531411"/>
          </a:xfrm>
          <a:prstGeom prst="rightBrace">
            <a:avLst>
              <a:gd name="adj1" fmla="val 8333"/>
              <a:gd name="adj2" fmla="val 50478"/>
            </a:avLst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4D07441-34F9-4550-B883-51F5A7DD39B6}"/>
              </a:ext>
            </a:extLst>
          </p:cNvPr>
          <p:cNvSpPr txBox="1"/>
          <p:nvPr/>
        </p:nvSpPr>
        <p:spPr>
          <a:xfrm>
            <a:off x="5473132" y="5857357"/>
            <a:ext cx="157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339933"/>
                </a:solidFill>
              </a:rPr>
              <a:t>Delay of update </a:t>
            </a:r>
            <a:r>
              <a:rPr lang="en-US" altLang="zh-CN" sz="1600" dirty="0" err="1">
                <a:solidFill>
                  <a:srgbClr val="339933"/>
                </a:solidFill>
              </a:rPr>
              <a:t>i</a:t>
            </a:r>
            <a:endParaRPr lang="en-US" sz="1600" dirty="0">
              <a:solidFill>
                <a:srgbClr val="339933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EBF3C98-8271-44EF-AC1E-89F3DC0F53F5}"/>
              </a:ext>
            </a:extLst>
          </p:cNvPr>
          <p:cNvSpPr/>
          <p:nvPr/>
        </p:nvSpPr>
        <p:spPr>
          <a:xfrm>
            <a:off x="5514045" y="5884725"/>
            <a:ext cx="3264961" cy="245775"/>
          </a:xfrm>
          <a:prstGeom prst="roundRect">
            <a:avLst/>
          </a:prstGeom>
          <a:solidFill>
            <a:srgbClr val="FFFF00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altLang="zh-CN" sz="1400" dirty="0">
                <a:solidFill>
                  <a:schemeClr val="tx1"/>
                </a:solidFill>
              </a:rPr>
              <a:t>elay: defined for </a:t>
            </a:r>
            <a:r>
              <a:rPr lang="en-US" altLang="zh-CN" sz="1400" b="1" dirty="0">
                <a:solidFill>
                  <a:schemeClr val="tx1"/>
                </a:solidFill>
              </a:rPr>
              <a:t>individual</a:t>
            </a:r>
            <a:r>
              <a:rPr lang="en-US" altLang="zh-CN" sz="14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3C092378-2709-4E77-911C-82FD9BE081D2}"/>
              </a:ext>
            </a:extLst>
          </p:cNvPr>
          <p:cNvSpPr/>
          <p:nvPr/>
        </p:nvSpPr>
        <p:spPr>
          <a:xfrm>
            <a:off x="5740455" y="4187462"/>
            <a:ext cx="3377789" cy="245775"/>
          </a:xfrm>
          <a:prstGeom prst="roundRect">
            <a:avLst/>
          </a:prstGeom>
          <a:solidFill>
            <a:srgbClr val="FFFF00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dirty="0" err="1">
                <a:solidFill>
                  <a:schemeClr val="tx1"/>
                </a:solidFill>
              </a:rPr>
              <a:t>AoI</a:t>
            </a:r>
            <a:r>
              <a:rPr lang="en-US" sz="1400" dirty="0">
                <a:solidFill>
                  <a:schemeClr val="tx1"/>
                </a:solidFill>
              </a:rPr>
              <a:t>: defined for </a:t>
            </a:r>
            <a:r>
              <a:rPr lang="en-US" sz="1400" b="1" dirty="0">
                <a:solidFill>
                  <a:schemeClr val="tx1"/>
                </a:solidFill>
              </a:rPr>
              <a:t>a sequence of </a:t>
            </a:r>
            <a:r>
              <a:rPr lang="en-US" sz="1400" dirty="0">
                <a:solidFill>
                  <a:schemeClr val="tx1"/>
                </a:solidFill>
              </a:rPr>
              <a:t>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5B527D-1A41-4BF6-AC3E-5C579F5529B4}"/>
                  </a:ext>
                </a:extLst>
              </p:cNvPr>
              <p:cNvSpPr txBox="1"/>
              <p:nvPr/>
            </p:nvSpPr>
            <p:spPr>
              <a:xfrm>
                <a:off x="5683099" y="6295851"/>
                <a:ext cx="497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5B527D-1A41-4BF6-AC3E-5C579F55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99" y="6295851"/>
                <a:ext cx="497187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6E20A4F-1E9B-4FB6-B8C0-32A501933D14}"/>
                  </a:ext>
                </a:extLst>
              </p:cNvPr>
              <p:cNvSpPr txBox="1"/>
              <p:nvPr/>
            </p:nvSpPr>
            <p:spPr>
              <a:xfrm>
                <a:off x="6867272" y="6280517"/>
                <a:ext cx="790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6E20A4F-1E9B-4FB6-B8C0-32A501933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72" y="6280517"/>
                <a:ext cx="790537" cy="461665"/>
              </a:xfrm>
              <a:prstGeom prst="rect">
                <a:avLst/>
              </a:prstGeom>
              <a:blipFill>
                <a:blip r:embed="rId1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BEEEDD-CB2E-4B0D-A529-91DF7EC36724}"/>
                  </a:ext>
                </a:extLst>
              </p:cNvPr>
              <p:cNvSpPr txBox="1"/>
              <p:nvPr/>
            </p:nvSpPr>
            <p:spPr>
              <a:xfrm>
                <a:off x="6216004" y="6289270"/>
                <a:ext cx="512833" cy="461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BEEEDD-CB2E-4B0D-A529-91DF7EC3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04" y="6289270"/>
                <a:ext cx="512833" cy="46192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C27610-47C4-4155-B312-F880F40DF943}"/>
                  </a:ext>
                </a:extLst>
              </p:cNvPr>
              <p:cNvSpPr txBox="1"/>
              <p:nvPr/>
            </p:nvSpPr>
            <p:spPr>
              <a:xfrm>
                <a:off x="7480993" y="6282708"/>
                <a:ext cx="790537" cy="461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C27610-47C4-4155-B312-F880F40D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993" y="6282708"/>
                <a:ext cx="790537" cy="461921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1" grpId="0" animBg="1"/>
      <p:bldP spid="81" grpId="1" animBg="1"/>
      <p:bldP spid="101" grpId="0"/>
      <p:bldP spid="7" grpId="0" animBg="1"/>
      <p:bldP spid="10" grpId="0"/>
      <p:bldP spid="18" grpId="0"/>
      <p:bldP spid="5" grpId="0" animBg="1"/>
      <p:bldP spid="64" grpId="0" animBg="1"/>
      <p:bldP spid="3" grpId="0"/>
      <p:bldP spid="3" grpId="1"/>
      <p:bldP spid="58" grpId="0"/>
      <p:bldP spid="82" grpId="0" animBg="1"/>
      <p:bldP spid="102" grpId="0"/>
      <p:bldP spid="17" grpId="0" animBg="1"/>
      <p:bldP spid="104" grpId="0" animBg="1"/>
      <p:bldP spid="6" grpId="0"/>
      <p:bldP spid="75" grpId="0"/>
      <p:bldP spid="11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764" y="360000"/>
            <a:ext cx="7772400" cy="633487"/>
          </a:xfrm>
        </p:spPr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 err="1"/>
              <a:t>AoI</a:t>
            </a:r>
            <a:r>
              <a:rPr kumimoji="1" lang="en-US" altLang="zh-CN" dirty="0"/>
              <a:t> vs. Delay</a:t>
            </a:r>
            <a:endParaRPr kumimoji="1"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DB850B5-FF33-42CC-9B09-96B1B607D0FC}"/>
              </a:ext>
            </a:extLst>
          </p:cNvPr>
          <p:cNvGrpSpPr/>
          <p:nvPr/>
        </p:nvGrpSpPr>
        <p:grpSpPr>
          <a:xfrm>
            <a:off x="346103" y="1347449"/>
            <a:ext cx="3962031" cy="734804"/>
            <a:chOff x="193963" y="1089892"/>
            <a:chExt cx="3962031" cy="734804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91A4885-4DD8-4675-A950-3B70EE2A0DE3}"/>
                </a:ext>
              </a:extLst>
            </p:cNvPr>
            <p:cNvCxnSpPr>
              <a:cxnSpLocks/>
            </p:cNvCxnSpPr>
            <p:nvPr/>
          </p:nvCxnSpPr>
          <p:spPr>
            <a:xfrm>
              <a:off x="193963" y="1627120"/>
              <a:ext cx="1383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8EAF6C1-35E1-4939-BFBC-4F4A65CE0581}"/>
                </a:ext>
              </a:extLst>
            </p:cNvPr>
            <p:cNvSpPr/>
            <p:nvPr/>
          </p:nvSpPr>
          <p:spPr>
            <a:xfrm>
              <a:off x="297634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34E0F9-FE6E-4667-A709-5380C22EC97D}"/>
                </a:ext>
              </a:extLst>
            </p:cNvPr>
            <p:cNvSpPr/>
            <p:nvPr/>
          </p:nvSpPr>
          <p:spPr>
            <a:xfrm>
              <a:off x="1203628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CB43F86-DF07-4300-8B49-F8F03F209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339" y="1674549"/>
              <a:ext cx="64622" cy="101317"/>
            </a:xfrm>
            <a:prstGeom prst="rect">
              <a:avLst/>
            </a:prstGeom>
          </p:spPr>
        </p:pic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E48C779-E615-485B-889D-9983B89BDB44}"/>
                </a:ext>
              </a:extLst>
            </p:cNvPr>
            <p:cNvCxnSpPr/>
            <p:nvPr/>
          </p:nvCxnSpPr>
          <p:spPr>
            <a:xfrm>
              <a:off x="1942845" y="1230467"/>
              <a:ext cx="833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E55DECF-0476-4E8C-BC67-FC3F86F30A10}"/>
                </a:ext>
              </a:extLst>
            </p:cNvPr>
            <p:cNvCxnSpPr/>
            <p:nvPr/>
          </p:nvCxnSpPr>
          <p:spPr>
            <a:xfrm>
              <a:off x="1942845" y="1654165"/>
              <a:ext cx="833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1D8FC63A-07C2-48A6-AC4C-913F527453B8}"/>
                </a:ext>
              </a:extLst>
            </p:cNvPr>
            <p:cNvSpPr/>
            <p:nvPr/>
          </p:nvSpPr>
          <p:spPr>
            <a:xfrm>
              <a:off x="2785735" y="1239482"/>
              <a:ext cx="423698" cy="423698"/>
            </a:xfrm>
            <a:prstGeom prst="ellipse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" name="Picture 4" descr="Use links below to save image.">
              <a:extLst>
                <a:ext uri="{FF2B5EF4-FFF2-40B4-BE49-F238E27FC236}">
                  <a16:creationId xmlns:a16="http://schemas.microsoft.com/office/drawing/2014/main" id="{DB25FCC1-A417-4A64-9FE0-19079D2DC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189" y="1089892"/>
              <a:ext cx="734805" cy="7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FCCAE3A4-FB43-45EA-ACAD-9485F26D59F7}"/>
                </a:ext>
              </a:extLst>
            </p:cNvPr>
            <p:cNvSpPr/>
            <p:nvPr/>
          </p:nvSpPr>
          <p:spPr>
            <a:xfrm>
              <a:off x="1672400" y="1311601"/>
              <a:ext cx="193819" cy="225371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569C52E5-7081-4A4B-96D6-F2E7C4A82B99}"/>
                </a:ext>
              </a:extLst>
            </p:cNvPr>
            <p:cNvSpPr/>
            <p:nvPr/>
          </p:nvSpPr>
          <p:spPr>
            <a:xfrm>
              <a:off x="3290567" y="1311601"/>
              <a:ext cx="193819" cy="225371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D111D2B-9264-4CA6-A52B-A707B2113AD1}"/>
                </a:ext>
              </a:extLst>
            </p:cNvPr>
            <p:cNvCxnSpPr>
              <a:cxnSpLocks/>
            </p:cNvCxnSpPr>
            <p:nvPr/>
          </p:nvCxnSpPr>
          <p:spPr>
            <a:xfrm>
              <a:off x="2761673" y="1219200"/>
              <a:ext cx="0" cy="434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E4A28D7-4A4C-4F25-9330-5FEA2FF013E5}"/>
              </a:ext>
            </a:extLst>
          </p:cNvPr>
          <p:cNvGrpSpPr/>
          <p:nvPr/>
        </p:nvGrpSpPr>
        <p:grpSpPr>
          <a:xfrm>
            <a:off x="4944713" y="1294898"/>
            <a:ext cx="3962031" cy="734804"/>
            <a:chOff x="5006109" y="1089892"/>
            <a:chExt cx="3962031" cy="734804"/>
          </a:xfrm>
        </p:grpSpPr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06FE98C-1DC0-4C18-8501-B659F3E824E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109" y="1627120"/>
              <a:ext cx="1383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266B6E6-906F-49C7-B260-F97CEDE5F960}"/>
                </a:ext>
              </a:extLst>
            </p:cNvPr>
            <p:cNvSpPr/>
            <p:nvPr/>
          </p:nvSpPr>
          <p:spPr>
            <a:xfrm>
              <a:off x="5109780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AE1D43-EA6F-4F64-AF44-9748BE08CC38}"/>
                </a:ext>
              </a:extLst>
            </p:cNvPr>
            <p:cNvSpPr/>
            <p:nvPr/>
          </p:nvSpPr>
          <p:spPr>
            <a:xfrm>
              <a:off x="5997301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847BB908-8514-4E32-B2CA-278D1E4DC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485" y="1674549"/>
              <a:ext cx="64622" cy="101317"/>
            </a:xfrm>
            <a:prstGeom prst="rect">
              <a:avLst/>
            </a:prstGeom>
          </p:spPr>
        </p:pic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324FCBE-425D-4362-AE20-C27988801A8E}"/>
                </a:ext>
              </a:extLst>
            </p:cNvPr>
            <p:cNvCxnSpPr/>
            <p:nvPr/>
          </p:nvCxnSpPr>
          <p:spPr>
            <a:xfrm>
              <a:off x="6754991" y="1230467"/>
              <a:ext cx="833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8FE6E78-0118-4330-95D6-6F6C91BD8265}"/>
                </a:ext>
              </a:extLst>
            </p:cNvPr>
            <p:cNvCxnSpPr/>
            <p:nvPr/>
          </p:nvCxnSpPr>
          <p:spPr>
            <a:xfrm>
              <a:off x="6754991" y="1654165"/>
              <a:ext cx="833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C188C47-0B17-497B-9C24-BFE523EAB0D1}"/>
                </a:ext>
              </a:extLst>
            </p:cNvPr>
            <p:cNvSpPr/>
            <p:nvPr/>
          </p:nvSpPr>
          <p:spPr>
            <a:xfrm>
              <a:off x="7597881" y="1239482"/>
              <a:ext cx="423698" cy="423698"/>
            </a:xfrm>
            <a:prstGeom prst="ellipse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6" name="Picture 4" descr="Use links below to save image.">
              <a:extLst>
                <a:ext uri="{FF2B5EF4-FFF2-40B4-BE49-F238E27FC236}">
                  <a16:creationId xmlns:a16="http://schemas.microsoft.com/office/drawing/2014/main" id="{F42579CF-98AB-4137-9F3B-499EA4FE3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335" y="1089892"/>
              <a:ext cx="734805" cy="7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箭头: 右 116">
              <a:extLst>
                <a:ext uri="{FF2B5EF4-FFF2-40B4-BE49-F238E27FC236}">
                  <a16:creationId xmlns:a16="http://schemas.microsoft.com/office/drawing/2014/main" id="{F6852259-78C5-4E33-B7FB-41197FBB8C96}"/>
                </a:ext>
              </a:extLst>
            </p:cNvPr>
            <p:cNvSpPr/>
            <p:nvPr/>
          </p:nvSpPr>
          <p:spPr>
            <a:xfrm>
              <a:off x="6484546" y="1311601"/>
              <a:ext cx="193819" cy="225371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F4DB1D8B-7EB5-4957-ACAF-D778E337439D}"/>
                </a:ext>
              </a:extLst>
            </p:cNvPr>
            <p:cNvSpPr/>
            <p:nvPr/>
          </p:nvSpPr>
          <p:spPr>
            <a:xfrm>
              <a:off x="8102713" y="1311601"/>
              <a:ext cx="193819" cy="225371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3006CFF-F190-41AF-8741-ADCA7CA49FA2}"/>
                </a:ext>
              </a:extLst>
            </p:cNvPr>
            <p:cNvCxnSpPr>
              <a:cxnSpLocks/>
            </p:cNvCxnSpPr>
            <p:nvPr/>
          </p:nvCxnSpPr>
          <p:spPr>
            <a:xfrm>
              <a:off x="7573819" y="1219200"/>
              <a:ext cx="0" cy="434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FA5B32D-2B2D-490B-926E-DDDEF81504B8}"/>
                </a:ext>
              </a:extLst>
            </p:cNvPr>
            <p:cNvSpPr/>
            <p:nvPr/>
          </p:nvSpPr>
          <p:spPr>
            <a:xfrm>
              <a:off x="5331660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A084EE-BAE6-4AE7-BABD-80C613601558}"/>
                </a:ext>
              </a:extLst>
            </p:cNvPr>
            <p:cNvSpPr/>
            <p:nvPr/>
          </p:nvSpPr>
          <p:spPr>
            <a:xfrm>
              <a:off x="5553540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BA4269C-576C-4A5B-9657-9BAEDC51E894}"/>
                </a:ext>
              </a:extLst>
            </p:cNvPr>
            <p:cNvSpPr/>
            <p:nvPr/>
          </p:nvSpPr>
          <p:spPr>
            <a:xfrm>
              <a:off x="5775420" y="1208011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023DAAD-4DE3-4426-A576-C4D7A1834C17}"/>
                </a:ext>
              </a:extLst>
            </p:cNvPr>
            <p:cNvSpPr/>
            <p:nvPr/>
          </p:nvSpPr>
          <p:spPr>
            <a:xfrm>
              <a:off x="7438173" y="1235720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EF709D2-8207-49CC-B217-E85C2711F0C6}"/>
                </a:ext>
              </a:extLst>
            </p:cNvPr>
            <p:cNvSpPr/>
            <p:nvPr/>
          </p:nvSpPr>
          <p:spPr>
            <a:xfrm>
              <a:off x="7024945" y="1235720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0C8FC1-47E1-465B-A929-27C0395FFC45}"/>
                </a:ext>
              </a:extLst>
            </p:cNvPr>
            <p:cNvSpPr/>
            <p:nvPr/>
          </p:nvSpPr>
          <p:spPr>
            <a:xfrm>
              <a:off x="7161099" y="1235720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3F3D01F-23CF-4FB5-A634-B5EA7F62D143}"/>
                </a:ext>
              </a:extLst>
            </p:cNvPr>
            <p:cNvSpPr/>
            <p:nvPr/>
          </p:nvSpPr>
          <p:spPr>
            <a:xfrm>
              <a:off x="7297255" y="1235720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A9A6FB1-0A37-4672-A4A2-85270B00320D}"/>
                </a:ext>
              </a:extLst>
            </p:cNvPr>
            <p:cNvSpPr/>
            <p:nvPr/>
          </p:nvSpPr>
          <p:spPr>
            <a:xfrm>
              <a:off x="6891595" y="1235720"/>
              <a:ext cx="139730" cy="419110"/>
            </a:xfrm>
            <a:prstGeom prst="rect">
              <a:avLst/>
            </a:prstGeom>
            <a:solidFill>
              <a:srgbClr val="2A879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6">
                <a:extLst>
                  <a:ext uri="{FF2B5EF4-FFF2-40B4-BE49-F238E27FC236}">
                    <a16:creationId xmlns:a16="http://schemas.microsoft.com/office/drawing/2014/main" id="{C3F8DDAD-E974-4BDC-835E-2345B8E9EFE9}"/>
                  </a:ext>
                </a:extLst>
              </p:cNvPr>
              <p:cNvSpPr txBox="1"/>
              <p:nvPr/>
            </p:nvSpPr>
            <p:spPr>
              <a:xfrm>
                <a:off x="4898100" y="2238563"/>
                <a:ext cx="439070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1274D6"/>
                  </a:buClr>
                </a:pPr>
                <a:r>
                  <a:rPr lang="en-US" dirty="0"/>
                  <a:t>Large arrival rate</a:t>
                </a:r>
              </a:p>
              <a:p>
                <a:pPr marL="800100" lvl="1" indent="-342900">
                  <a:buClr>
                    <a:srgbClr val="1274D6"/>
                  </a:buClr>
                </a:pPr>
                <a:r>
                  <a:rPr lang="en-US" sz="2000" dirty="0"/>
                  <a:t>Full buffer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high delay</a:t>
                </a:r>
              </a:p>
              <a:p>
                <a:pPr marL="800100" lvl="1" indent="-342900">
                  <a:buClr>
                    <a:srgbClr val="1274D6"/>
                  </a:buClr>
                </a:pPr>
                <a:r>
                  <a:rPr lang="en-US" sz="2000" dirty="0"/>
                  <a:t>Become stale while waiting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high </a:t>
                </a:r>
                <a:r>
                  <a:rPr lang="en-US" sz="2000" dirty="0" err="1"/>
                  <a:t>AoI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8" name="TextBox 6">
                <a:extLst>
                  <a:ext uri="{FF2B5EF4-FFF2-40B4-BE49-F238E27FC236}">
                    <a16:creationId xmlns:a16="http://schemas.microsoft.com/office/drawing/2014/main" id="{C3F8DDAD-E974-4BDC-835E-2345B8E9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00" y="2238563"/>
                <a:ext cx="4390703" cy="1569660"/>
              </a:xfrm>
              <a:prstGeom prst="rect">
                <a:avLst/>
              </a:prstGeom>
              <a:blipFill>
                <a:blip r:embed="rId5"/>
                <a:stretch>
                  <a:fillRect l="-3745" t="-10078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6">
                <a:extLst>
                  <a:ext uri="{FF2B5EF4-FFF2-40B4-BE49-F238E27FC236}">
                    <a16:creationId xmlns:a16="http://schemas.microsoft.com/office/drawing/2014/main" id="{CAEB4D3E-0263-45BF-9696-603D6B674ADB}"/>
                  </a:ext>
                </a:extLst>
              </p:cNvPr>
              <p:cNvSpPr txBox="1"/>
              <p:nvPr/>
            </p:nvSpPr>
            <p:spPr>
              <a:xfrm>
                <a:off x="215751" y="2089658"/>
                <a:ext cx="46420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1274D6"/>
                  </a:buClr>
                </a:pPr>
                <a:r>
                  <a:rPr lang="en-US" dirty="0"/>
                  <a:t>Low arrival rate</a:t>
                </a:r>
              </a:p>
              <a:p>
                <a:pPr marL="800100" lvl="1" indent="-342900">
                  <a:buClr>
                    <a:srgbClr val="1274D6"/>
                  </a:buClr>
                </a:pPr>
                <a:r>
                  <a:rPr lang="en-US" sz="2000" dirty="0"/>
                  <a:t>Empty buffer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low delay</a:t>
                </a:r>
              </a:p>
              <a:p>
                <a:pPr marL="800100" lvl="1" indent="-342900">
                  <a:buClr>
                    <a:srgbClr val="1274D6"/>
                  </a:buClr>
                </a:pPr>
                <a:r>
                  <a:rPr lang="en-US" sz="2000" dirty="0"/>
                  <a:t>Infrequent updates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zh-CN" sz="2000" dirty="0"/>
                  <a:t>large interarrival time &amp; </a:t>
                </a:r>
                <a:r>
                  <a:rPr lang="en-US" sz="2000" dirty="0"/>
                  <a:t>high </a:t>
                </a:r>
                <a:r>
                  <a:rPr lang="en-US" sz="2000" dirty="0" err="1"/>
                  <a:t>AoI</a:t>
                </a:r>
                <a:endParaRPr lang="en-US" sz="2000" dirty="0"/>
              </a:p>
            </p:txBody>
          </p:sp>
        </mc:Choice>
        <mc:Fallback xmlns="">
          <p:sp>
            <p:nvSpPr>
              <p:cNvPr id="130" name="TextBox 6">
                <a:extLst>
                  <a:ext uri="{FF2B5EF4-FFF2-40B4-BE49-F238E27FC236}">
                    <a16:creationId xmlns:a16="http://schemas.microsoft.com/office/drawing/2014/main" id="{CAEB4D3E-0263-45BF-9696-603D6B674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1" y="2089658"/>
                <a:ext cx="4642049" cy="1569660"/>
              </a:xfrm>
              <a:prstGeom prst="rect">
                <a:avLst/>
              </a:prstGeom>
              <a:blipFill>
                <a:blip r:embed="rId6"/>
                <a:stretch>
                  <a:fillRect l="-3543" t="-10117" b="-6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图片 130">
            <a:extLst>
              <a:ext uri="{FF2B5EF4-FFF2-40B4-BE49-F238E27FC236}">
                <a16:creationId xmlns:a16="http://schemas.microsoft.com/office/drawing/2014/main" id="{1540F58A-A6E5-426E-959A-7A258987C15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892072" y="4182982"/>
            <a:ext cx="3365254" cy="246201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253116-B710-4429-800C-832828C3D57C}"/>
              </a:ext>
            </a:extLst>
          </p:cNvPr>
          <p:cNvSpPr/>
          <p:nvPr/>
        </p:nvSpPr>
        <p:spPr>
          <a:xfrm>
            <a:off x="215751" y="2553358"/>
            <a:ext cx="8857599" cy="18603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In M/M/1 FCFS queues: </a:t>
            </a:r>
            <a:r>
              <a:rPr lang="en-US" dirty="0">
                <a:solidFill>
                  <a:srgbClr val="1E6EC4"/>
                </a:solidFill>
              </a:rPr>
              <a:t>[Kaul et al.,12]</a:t>
            </a:r>
          </a:p>
          <a:p>
            <a:pPr marL="457200" indent="-457200">
              <a:buClrTx/>
            </a:pPr>
            <a:r>
              <a:rPr lang="en-US" dirty="0" err="1">
                <a:solidFill>
                  <a:schemeClr val="tx1"/>
                </a:solidFill>
              </a:rPr>
              <a:t>AoI</a:t>
            </a:r>
            <a:r>
              <a:rPr lang="en-US" dirty="0">
                <a:solidFill>
                  <a:schemeClr val="tx1"/>
                </a:solidFill>
              </a:rPr>
              <a:t> first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>
                <a:solidFill>
                  <a:schemeClr val="tx1"/>
                </a:solidFill>
              </a:rPr>
              <a:t>, then </a:t>
            </a:r>
            <a:r>
              <a:rPr lang="en-US" dirty="0">
                <a:solidFill>
                  <a:srgbClr val="FF0000"/>
                </a:solidFill>
              </a:rPr>
              <a:t>increases</a:t>
            </a:r>
            <a:r>
              <a:rPr lang="en-US" dirty="0">
                <a:solidFill>
                  <a:schemeClr val="tx1"/>
                </a:solidFill>
              </a:rPr>
              <a:t> with arrival rate</a:t>
            </a:r>
          </a:p>
          <a:p>
            <a:pPr marL="457200" indent="-457200">
              <a:buClrTx/>
            </a:pPr>
            <a:r>
              <a:rPr lang="en-US" dirty="0">
                <a:solidFill>
                  <a:schemeClr val="tx1"/>
                </a:solidFill>
              </a:rPr>
              <a:t>Delay </a:t>
            </a:r>
            <a:r>
              <a:rPr lang="en-US" dirty="0">
                <a:solidFill>
                  <a:srgbClr val="FF0000"/>
                </a:solidFill>
              </a:rPr>
              <a:t>increases</a:t>
            </a:r>
            <a:r>
              <a:rPr lang="en-US" dirty="0">
                <a:solidFill>
                  <a:schemeClr val="tx1"/>
                </a:solidFill>
              </a:rPr>
              <a:t> with arrival rate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36C47F5-EC3D-44FB-8C70-A7EC04F274B0}"/>
              </a:ext>
            </a:extLst>
          </p:cNvPr>
          <p:cNvSpPr/>
          <p:nvPr/>
        </p:nvSpPr>
        <p:spPr>
          <a:xfrm>
            <a:off x="181434" y="711095"/>
            <a:ext cx="8857599" cy="186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AoI</a:t>
            </a:r>
            <a:r>
              <a:rPr lang="en-US" dirty="0">
                <a:solidFill>
                  <a:schemeClr val="tx1"/>
                </a:solidFill>
              </a:rPr>
              <a:t> depends on both</a:t>
            </a:r>
            <a:endParaRPr lang="en-US" dirty="0">
              <a:solidFill>
                <a:srgbClr val="1E6EC4"/>
              </a:solidFill>
            </a:endParaRPr>
          </a:p>
          <a:p>
            <a:pPr marL="457200" indent="-457200">
              <a:buClrTx/>
            </a:pPr>
            <a:r>
              <a:rPr lang="en-US" b="1" dirty="0">
                <a:solidFill>
                  <a:schemeClr val="tx1"/>
                </a:solidFill>
              </a:rPr>
              <a:t>Queueing delay</a:t>
            </a:r>
            <a:r>
              <a:rPr lang="en-US" dirty="0">
                <a:solidFill>
                  <a:schemeClr val="tx1"/>
                </a:solidFill>
              </a:rPr>
              <a:t>  (how fast to deliver)</a:t>
            </a:r>
          </a:p>
          <a:p>
            <a:pPr marL="457200" indent="-457200">
              <a:buClrTx/>
            </a:pPr>
            <a:r>
              <a:rPr lang="en-US" b="1" dirty="0">
                <a:solidFill>
                  <a:schemeClr val="tx1"/>
                </a:solidFill>
              </a:rPr>
              <a:t>Inter-arrival time </a:t>
            </a:r>
            <a:r>
              <a:rPr lang="en-US" dirty="0">
                <a:solidFill>
                  <a:schemeClr val="tx1"/>
                </a:solidFill>
              </a:rPr>
              <a:t>(how often to generate)</a:t>
            </a:r>
          </a:p>
        </p:txBody>
      </p:sp>
    </p:spTree>
    <p:extLst>
      <p:ext uri="{BB962C8B-B14F-4D97-AF65-F5344CB8AC3E}">
        <p14:creationId xmlns:p14="http://schemas.microsoft.com/office/powerpoint/2010/main" val="6217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30" grpId="0"/>
      <p:bldP spid="3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8" y="360000"/>
            <a:ext cx="8702843" cy="619424"/>
          </a:xfrm>
        </p:spPr>
        <p:txBody>
          <a:bodyPr/>
          <a:lstStyle/>
          <a:p>
            <a:r>
              <a:rPr lang="en-US" dirty="0"/>
              <a:t>Anti-Aging Scheduling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462" y="1303421"/>
            <a:ext cx="7772400" cy="465428"/>
          </a:xfrm>
        </p:spPr>
        <p:txBody>
          <a:bodyPr/>
          <a:lstStyle/>
          <a:p>
            <a:r>
              <a:rPr lang="en-US" sz="2400" dirty="0"/>
              <a:t>Motivation &amp; Position</a:t>
            </a:r>
          </a:p>
          <a:p>
            <a:endParaRPr lang="en-US" sz="1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B5808B-30FE-45D7-A43C-ECC9858057DC}"/>
              </a:ext>
            </a:extLst>
          </p:cNvPr>
          <p:cNvSpPr txBox="1">
            <a:spLocks/>
          </p:cNvSpPr>
          <p:nvPr/>
        </p:nvSpPr>
        <p:spPr bwMode="auto">
          <a:xfrm>
            <a:off x="176462" y="4929562"/>
            <a:ext cx="8967538" cy="9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Contributions</a:t>
            </a:r>
          </a:p>
          <a:p>
            <a:pPr lvl="1"/>
            <a:r>
              <a:rPr lang="en-US" sz="2000" dirty="0"/>
              <a:t>Investigate the impact of scheduling policies on the </a:t>
            </a:r>
            <a:r>
              <a:rPr lang="en-US" sz="2000" dirty="0" err="1"/>
              <a:t>AoI</a:t>
            </a:r>
            <a:r>
              <a:rPr lang="en-US" sz="2000" dirty="0"/>
              <a:t> performance</a:t>
            </a:r>
          </a:p>
          <a:p>
            <a:pPr lvl="1"/>
            <a:r>
              <a:rPr lang="en-US" sz="2000" dirty="0"/>
              <a:t>S</a:t>
            </a:r>
            <a:r>
              <a:rPr lang="en-US" altLang="zh-CN" sz="2000" dirty="0"/>
              <a:t>ummarize</a:t>
            </a:r>
            <a:r>
              <a:rPr lang="en-US" sz="2000" dirty="0"/>
              <a:t> useful guidelines for the design of </a:t>
            </a:r>
            <a:r>
              <a:rPr lang="en-US" sz="2000" dirty="0" err="1"/>
              <a:t>AoI</a:t>
            </a:r>
            <a:r>
              <a:rPr lang="en-US" sz="2000" dirty="0"/>
              <a:t>-efficient policies </a:t>
            </a:r>
          </a:p>
          <a:p>
            <a:pPr lvl="1"/>
            <a:r>
              <a:rPr lang="en-US" altLang="zh-CN" sz="2000" dirty="0"/>
              <a:t>Equivalence between some size-based and </a:t>
            </a:r>
            <a:r>
              <a:rPr lang="en-US" altLang="zh-CN" sz="2000" dirty="0" err="1"/>
              <a:t>AoI</a:t>
            </a:r>
            <a:r>
              <a:rPr lang="en-US" altLang="zh-CN" sz="2000" dirty="0"/>
              <a:t>-based policies</a:t>
            </a:r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AF1F2A-E2E8-4238-8810-BC4AFEFB42DE}"/>
              </a:ext>
            </a:extLst>
          </p:cNvPr>
          <p:cNvCxnSpPr>
            <a:cxnSpLocks/>
          </p:cNvCxnSpPr>
          <p:nvPr/>
        </p:nvCxnSpPr>
        <p:spPr>
          <a:xfrm>
            <a:off x="3934355" y="3765436"/>
            <a:ext cx="23344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0484C8-B6CF-46B7-9C90-50F337856F36}"/>
              </a:ext>
            </a:extLst>
          </p:cNvPr>
          <p:cNvCxnSpPr>
            <a:cxnSpLocks/>
          </p:cNvCxnSpPr>
          <p:nvPr/>
        </p:nvCxnSpPr>
        <p:spPr>
          <a:xfrm flipV="1">
            <a:off x="3934355" y="2005909"/>
            <a:ext cx="0" cy="175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17130B-0DC8-41A2-817C-F31E03BD96F5}"/>
              </a:ext>
            </a:extLst>
          </p:cNvPr>
          <p:cNvCxnSpPr>
            <a:cxnSpLocks/>
          </p:cNvCxnSpPr>
          <p:nvPr/>
        </p:nvCxnSpPr>
        <p:spPr>
          <a:xfrm flipH="1">
            <a:off x="2936827" y="3765436"/>
            <a:ext cx="997528" cy="9203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6B72516-EBB5-40E0-B5E2-3FDA9AC8CAD3}"/>
              </a:ext>
            </a:extLst>
          </p:cNvPr>
          <p:cNvSpPr txBox="1"/>
          <p:nvPr/>
        </p:nvSpPr>
        <p:spPr>
          <a:xfrm>
            <a:off x="1751886" y="45011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Size-based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EF2D9B-5B91-4EE4-8A1B-D2CA9CA236EC}"/>
              </a:ext>
            </a:extLst>
          </p:cNvPr>
          <p:cNvSpPr txBox="1"/>
          <p:nvPr/>
        </p:nvSpPr>
        <p:spPr>
          <a:xfrm>
            <a:off x="6069210" y="3765435"/>
            <a:ext cx="19415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Arrival-time-based</a:t>
            </a:r>
          </a:p>
          <a:p>
            <a:pPr algn="ctr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(Literature)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63A39F-31A3-4C03-B7AD-7820901D31F6}"/>
              </a:ext>
            </a:extLst>
          </p:cNvPr>
          <p:cNvSpPr txBox="1"/>
          <p:nvPr/>
        </p:nvSpPr>
        <p:spPr>
          <a:xfrm>
            <a:off x="4325047" y="44557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082EAC-0874-40EA-87B7-C8C801F67E60}"/>
              </a:ext>
            </a:extLst>
          </p:cNvPr>
          <p:cNvCxnSpPr>
            <a:cxnSpLocks/>
          </p:cNvCxnSpPr>
          <p:nvPr/>
        </p:nvCxnSpPr>
        <p:spPr>
          <a:xfrm>
            <a:off x="3206991" y="4458164"/>
            <a:ext cx="171796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ECE22A-4F0C-4CED-9E87-58E5DEA6606C}"/>
              </a:ext>
            </a:extLst>
          </p:cNvPr>
          <p:cNvCxnSpPr>
            <a:cxnSpLocks/>
          </p:cNvCxnSpPr>
          <p:nvPr/>
        </p:nvCxnSpPr>
        <p:spPr>
          <a:xfrm flipV="1">
            <a:off x="4912356" y="3765435"/>
            <a:ext cx="748145" cy="6927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33E110-4D81-425B-B36C-F3EF6565078C}"/>
              </a:ext>
            </a:extLst>
          </p:cNvPr>
          <p:cNvCxnSpPr>
            <a:cxnSpLocks/>
          </p:cNvCxnSpPr>
          <p:nvPr/>
        </p:nvCxnSpPr>
        <p:spPr>
          <a:xfrm>
            <a:off x="5660501" y="2278168"/>
            <a:ext cx="0" cy="14872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41E5FD-1243-4119-9983-390824CE80C6}"/>
              </a:ext>
            </a:extLst>
          </p:cNvPr>
          <p:cNvCxnSpPr>
            <a:cxnSpLocks/>
          </p:cNvCxnSpPr>
          <p:nvPr/>
        </p:nvCxnSpPr>
        <p:spPr>
          <a:xfrm>
            <a:off x="3934355" y="2278168"/>
            <a:ext cx="171796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DA89C0-06D2-47F9-81A4-FEF78107F22C}"/>
              </a:ext>
            </a:extLst>
          </p:cNvPr>
          <p:cNvCxnSpPr>
            <a:cxnSpLocks/>
          </p:cNvCxnSpPr>
          <p:nvPr/>
        </p:nvCxnSpPr>
        <p:spPr>
          <a:xfrm>
            <a:off x="3206991" y="2970897"/>
            <a:ext cx="0" cy="14872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60DCF6-475D-46AC-BB90-6E7AF80F943E}"/>
              </a:ext>
            </a:extLst>
          </p:cNvPr>
          <p:cNvCxnSpPr>
            <a:cxnSpLocks/>
          </p:cNvCxnSpPr>
          <p:nvPr/>
        </p:nvCxnSpPr>
        <p:spPr>
          <a:xfrm flipV="1">
            <a:off x="3186210" y="2275748"/>
            <a:ext cx="748145" cy="6927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7350B6-0BAC-472F-AE67-0A1DAAE97DDC}"/>
              </a:ext>
            </a:extLst>
          </p:cNvPr>
          <p:cNvCxnSpPr>
            <a:cxnSpLocks/>
          </p:cNvCxnSpPr>
          <p:nvPr/>
        </p:nvCxnSpPr>
        <p:spPr>
          <a:xfrm>
            <a:off x="3206991" y="2968479"/>
            <a:ext cx="171796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6302649-F3BE-435B-AD02-2701D8DA44B5}"/>
              </a:ext>
            </a:extLst>
          </p:cNvPr>
          <p:cNvCxnSpPr>
            <a:cxnSpLocks/>
          </p:cNvCxnSpPr>
          <p:nvPr/>
        </p:nvCxnSpPr>
        <p:spPr>
          <a:xfrm>
            <a:off x="4924954" y="2968479"/>
            <a:ext cx="0" cy="14872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A7F498-ED3C-4894-AD29-17E2E18D0B15}"/>
              </a:ext>
            </a:extLst>
          </p:cNvPr>
          <p:cNvCxnSpPr>
            <a:cxnSpLocks/>
          </p:cNvCxnSpPr>
          <p:nvPr/>
        </p:nvCxnSpPr>
        <p:spPr>
          <a:xfrm flipV="1">
            <a:off x="4904172" y="2287186"/>
            <a:ext cx="748145" cy="69273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8EACCF-8BED-4663-84E3-09D1073801E6}"/>
              </a:ext>
            </a:extLst>
          </p:cNvPr>
          <p:cNvCxnSpPr/>
          <p:nvPr/>
        </p:nvCxnSpPr>
        <p:spPr>
          <a:xfrm>
            <a:off x="3934355" y="3765435"/>
            <a:ext cx="990599" cy="6903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039E8B-F8DD-410B-935E-A4C19B942654}"/>
              </a:ext>
            </a:extLst>
          </p:cNvPr>
          <p:cNvCxnSpPr/>
          <p:nvPr/>
        </p:nvCxnSpPr>
        <p:spPr>
          <a:xfrm flipV="1">
            <a:off x="3934355" y="2968479"/>
            <a:ext cx="969817" cy="796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D8BDE9F-A7B5-44D0-8F96-CDD9AA1620F7}"/>
              </a:ext>
            </a:extLst>
          </p:cNvPr>
          <p:cNvSpPr txBox="1"/>
          <p:nvPr/>
        </p:nvSpPr>
        <p:spPr>
          <a:xfrm>
            <a:off x="1513668" y="1941651"/>
            <a:ext cx="242887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</a:t>
            </a:r>
          </a:p>
          <a:p>
            <a:pPr algn="ctr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(Literature)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F03463-8503-4B4A-9198-65DCF76B9537}"/>
              </a:ext>
            </a:extLst>
          </p:cNvPr>
          <p:cNvSpPr txBox="1"/>
          <p:nvPr/>
        </p:nvSpPr>
        <p:spPr>
          <a:xfrm>
            <a:off x="4690683" y="2622113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Preemptive,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informative,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AoI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</a:t>
            </a:r>
          </a:p>
        </p:txBody>
      </p:sp>
    </p:spTree>
    <p:extLst>
      <p:ext uri="{BB962C8B-B14F-4D97-AF65-F5344CB8AC3E}">
        <p14:creationId xmlns:p14="http://schemas.microsoft.com/office/powerpoint/2010/main" val="38886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8" y="360000"/>
            <a:ext cx="8702843" cy="619424"/>
          </a:xfrm>
        </p:spPr>
        <p:txBody>
          <a:bodyPr/>
          <a:lstStyle/>
          <a:p>
            <a:r>
              <a:rPr lang="en-US" dirty="0"/>
              <a:t>Anti-Aging Scheduling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462" y="1303421"/>
            <a:ext cx="7772400" cy="465428"/>
          </a:xfrm>
        </p:spPr>
        <p:txBody>
          <a:bodyPr/>
          <a:lstStyle/>
          <a:p>
            <a:r>
              <a:rPr lang="en-US" sz="2400" dirty="0"/>
              <a:t>System model: G/G/1</a:t>
            </a:r>
          </a:p>
          <a:p>
            <a:endParaRPr lang="en-US" sz="1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B5808B-30FE-45D7-A43C-ECC9858057DC}"/>
              </a:ext>
            </a:extLst>
          </p:cNvPr>
          <p:cNvSpPr txBox="1">
            <a:spLocks/>
          </p:cNvSpPr>
          <p:nvPr/>
        </p:nvSpPr>
        <p:spPr bwMode="auto">
          <a:xfrm>
            <a:off x="176462" y="4116887"/>
            <a:ext cx="8627472" cy="15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Performance metrics</a:t>
            </a:r>
          </a:p>
          <a:p>
            <a:pPr lvl="1"/>
            <a:endParaRPr lang="en-US" sz="2200" dirty="0"/>
          </a:p>
          <a:p>
            <a:pPr lvl="1"/>
            <a:r>
              <a:rPr lang="en-US" sz="2000" dirty="0"/>
              <a:t>Time Average </a:t>
            </a:r>
            <a:r>
              <a:rPr lang="en-US" sz="2000" dirty="0" err="1"/>
              <a:t>AoI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12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Peak </a:t>
            </a:r>
            <a:r>
              <a:rPr lang="en-US" sz="2000" dirty="0" err="1"/>
              <a:t>AoI</a:t>
            </a:r>
            <a:r>
              <a:rPr lang="en-US" sz="2000" dirty="0"/>
              <a:t> (</a:t>
            </a:r>
            <a:r>
              <a:rPr lang="en-US" sz="2000" dirty="0" err="1"/>
              <a:t>PAoI</a:t>
            </a:r>
            <a:r>
              <a:rPr lang="en-US" sz="2000" dirty="0"/>
              <a:t>):</a:t>
            </a:r>
          </a:p>
          <a:p>
            <a:pPr lvl="1"/>
            <a:endParaRPr lang="en-US" sz="20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D25020-4E25-4BF8-9E59-0B1FA8D52CFA}"/>
              </a:ext>
            </a:extLst>
          </p:cNvPr>
          <p:cNvGrpSpPr/>
          <p:nvPr/>
        </p:nvGrpSpPr>
        <p:grpSpPr>
          <a:xfrm>
            <a:off x="1656995" y="2018408"/>
            <a:ext cx="5521518" cy="993443"/>
            <a:chOff x="4626337" y="1440873"/>
            <a:chExt cx="4500603" cy="940711"/>
          </a:xfrm>
        </p:grpSpPr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EB214A1C-17B4-4E0F-A2D1-7A87A983E9EA}"/>
                </a:ext>
              </a:extLst>
            </p:cNvPr>
            <p:cNvSpPr txBox="1"/>
            <p:nvPr/>
          </p:nvSpPr>
          <p:spPr>
            <a:xfrm>
              <a:off x="4954624" y="2034864"/>
              <a:ext cx="840388" cy="34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Source</a:t>
              </a:r>
              <a:endParaRPr lang="zh-CN" altLang="en-US" sz="1600" dirty="0"/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498E8844-BB9B-4FE6-AB6C-F644FA3307EE}"/>
                </a:ext>
              </a:extLst>
            </p:cNvPr>
            <p:cNvSpPr txBox="1"/>
            <p:nvPr/>
          </p:nvSpPr>
          <p:spPr>
            <a:xfrm>
              <a:off x="6852209" y="2037554"/>
              <a:ext cx="792118" cy="34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Server</a:t>
              </a:r>
              <a:endParaRPr lang="zh-CN" altLang="en-US" sz="1600" dirty="0"/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D7909F25-AA63-4AE7-BB4B-B7EDBCC0C6C2}"/>
                </a:ext>
              </a:extLst>
            </p:cNvPr>
            <p:cNvSpPr txBox="1"/>
            <p:nvPr/>
          </p:nvSpPr>
          <p:spPr>
            <a:xfrm>
              <a:off x="8335519" y="2056757"/>
              <a:ext cx="791421" cy="32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/>
                <a:t>Receiver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E0BC813-B3E4-4EDD-97A5-E75F1C687F4B}"/>
                </a:ext>
              </a:extLst>
            </p:cNvPr>
            <p:cNvGrpSpPr/>
            <p:nvPr/>
          </p:nvGrpSpPr>
          <p:grpSpPr>
            <a:xfrm>
              <a:off x="4626337" y="1560165"/>
              <a:ext cx="1487942" cy="550101"/>
              <a:chOff x="683606" y="1216133"/>
              <a:chExt cx="3179616" cy="1175518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581BBCA-366A-4106-8FE2-344BAFC3D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606" y="2120627"/>
                <a:ext cx="29863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5527A33-1A22-4C6B-B32E-5D3D6BA5D743}"/>
                  </a:ext>
                </a:extLst>
              </p:cNvPr>
              <p:cNvSpPr/>
              <p:nvPr/>
            </p:nvSpPr>
            <p:spPr>
              <a:xfrm>
                <a:off x="907319" y="1216133"/>
                <a:ext cx="301558" cy="904496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244217-0F00-4E45-95CC-5AEE17258E67}"/>
                  </a:ext>
                </a:extLst>
              </p:cNvPr>
              <p:cNvSpPr/>
              <p:nvPr/>
            </p:nvSpPr>
            <p:spPr>
              <a:xfrm>
                <a:off x="1666099" y="1216133"/>
                <a:ext cx="301558" cy="904496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9DF83C4-4476-4159-87B2-3FA0FDAFBC46}"/>
                  </a:ext>
                </a:extLst>
              </p:cNvPr>
              <p:cNvSpPr/>
              <p:nvPr/>
            </p:nvSpPr>
            <p:spPr>
              <a:xfrm>
                <a:off x="2862600" y="1216133"/>
                <a:ext cx="301558" cy="904496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6A99E5B6-2443-43F0-8375-185A418D8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759" y="2172995"/>
                <a:ext cx="139463" cy="218656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7CD3CFF-882A-4383-840C-B6A9B3FC5B7E}"/>
                </a:ext>
              </a:extLst>
            </p:cNvPr>
            <p:cNvGrpSpPr/>
            <p:nvPr/>
          </p:nvGrpSpPr>
          <p:grpSpPr>
            <a:xfrm>
              <a:off x="6637156" y="1580036"/>
              <a:ext cx="1284536" cy="430716"/>
              <a:chOff x="5126476" y="1229411"/>
              <a:chExt cx="2744943" cy="92040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2680EA6-168A-424F-82CD-838C4E250EB0}"/>
                  </a:ext>
                </a:extLst>
              </p:cNvPr>
              <p:cNvSpPr/>
              <p:nvPr/>
            </p:nvSpPr>
            <p:spPr>
              <a:xfrm>
                <a:off x="5904689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0FB37BF-8F65-4D24-9D56-80C7270EC83D}"/>
                  </a:ext>
                </a:extLst>
              </p:cNvPr>
              <p:cNvSpPr/>
              <p:nvPr/>
            </p:nvSpPr>
            <p:spPr>
              <a:xfrm>
                <a:off x="6254885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97767D0-26A4-448C-8264-CD3F49E56E24}"/>
                  </a:ext>
                </a:extLst>
              </p:cNvPr>
              <p:cNvSpPr/>
              <p:nvPr/>
            </p:nvSpPr>
            <p:spPr>
              <a:xfrm>
                <a:off x="6605081" y="1245316"/>
                <a:ext cx="301557" cy="904497"/>
              </a:xfrm>
              <a:prstGeom prst="rect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5E24338-DD81-4AF4-AFDB-90B1C0E8F1C0}"/>
                  </a:ext>
                </a:extLst>
              </p:cNvPr>
              <p:cNvCxnSpPr/>
              <p:nvPr/>
            </p:nvCxnSpPr>
            <p:spPr>
              <a:xfrm>
                <a:off x="5126476" y="1235413"/>
                <a:ext cx="1799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CD8AEDF-FCFF-4380-B9DE-41049DD033A2}"/>
                  </a:ext>
                </a:extLst>
              </p:cNvPr>
              <p:cNvCxnSpPr/>
              <p:nvPr/>
            </p:nvCxnSpPr>
            <p:spPr>
              <a:xfrm>
                <a:off x="5126476" y="2149813"/>
                <a:ext cx="1799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A1A07DA-D7FD-45BE-8359-A00A83D5C410}"/>
                  </a:ext>
                </a:extLst>
              </p:cNvPr>
              <p:cNvSpPr/>
              <p:nvPr/>
            </p:nvSpPr>
            <p:spPr>
              <a:xfrm>
                <a:off x="6957020" y="1229411"/>
                <a:ext cx="914399" cy="914399"/>
              </a:xfrm>
              <a:prstGeom prst="ellipse">
                <a:avLst/>
              </a:prstGeom>
              <a:solidFill>
                <a:srgbClr val="2A879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2" name="Picture 4" descr="Use links below to save image.">
              <a:extLst>
                <a:ext uri="{FF2B5EF4-FFF2-40B4-BE49-F238E27FC236}">
                  <a16:creationId xmlns:a16="http://schemas.microsoft.com/office/drawing/2014/main" id="{747F0058-F181-46FF-A295-2DC3FE8EE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837" y="1440873"/>
              <a:ext cx="742103" cy="74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667906D1-2825-4186-B9C9-12DB6C096B1E}"/>
                </a:ext>
              </a:extLst>
            </p:cNvPr>
            <p:cNvSpPr/>
            <p:nvPr/>
          </p:nvSpPr>
          <p:spPr>
            <a:xfrm>
              <a:off x="6259379" y="1657995"/>
              <a:ext cx="195744" cy="227610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9813138A-F720-4BE1-9262-3E17E0DEEE1C}"/>
                </a:ext>
              </a:extLst>
            </p:cNvPr>
            <p:cNvSpPr/>
            <p:nvPr/>
          </p:nvSpPr>
          <p:spPr>
            <a:xfrm>
              <a:off x="8139775" y="1658309"/>
              <a:ext cx="195744" cy="227610"/>
            </a:xfrm>
            <a:prstGeom prst="rightArrow">
              <a:avLst/>
            </a:prstGeom>
            <a:solidFill>
              <a:srgbClr val="2A879E"/>
            </a:solidFill>
            <a:ln>
              <a:solidFill>
                <a:srgbClr val="2A87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7DF9AC-0B02-4EA5-903F-839CAEAFBEE3}"/>
                  </a:ext>
                </a:extLst>
              </p:cNvPr>
              <p:cNvSpPr txBox="1"/>
              <p:nvPr/>
            </p:nvSpPr>
            <p:spPr>
              <a:xfrm>
                <a:off x="1682932" y="3009823"/>
                <a:ext cx="1784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1400" dirty="0"/>
                  <a:t>(avg. arrival rate: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7DF9AC-0B02-4EA5-903F-839CAEAF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32" y="3009823"/>
                <a:ext cx="1784656" cy="307777"/>
              </a:xfrm>
              <a:prstGeom prst="rect">
                <a:avLst/>
              </a:prstGeom>
              <a:blipFill>
                <a:blip r:embed="rId5"/>
                <a:stretch>
                  <a:fillRect l="-102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54A6EC1-516E-4045-9C7F-73A9BD46AD2B}"/>
                  </a:ext>
                </a:extLst>
              </p:cNvPr>
              <p:cNvSpPr txBox="1"/>
              <p:nvPr/>
            </p:nvSpPr>
            <p:spPr>
              <a:xfrm>
                <a:off x="3946096" y="3004840"/>
                <a:ext cx="18523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1400" dirty="0"/>
                  <a:t>(avg. service rate: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54A6EC1-516E-4045-9C7F-73A9BD46A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6" y="3004840"/>
                <a:ext cx="1852302" cy="307777"/>
              </a:xfrm>
              <a:prstGeom prst="rect">
                <a:avLst/>
              </a:prstGeom>
              <a:blipFill>
                <a:blip r:embed="rId6"/>
                <a:stretch>
                  <a:fillRect l="-98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6">
            <a:extLst>
              <a:ext uri="{FF2B5EF4-FFF2-40B4-BE49-F238E27FC236}">
                <a16:creationId xmlns:a16="http://schemas.microsoft.com/office/drawing/2014/main" id="{DB4ECCD7-1538-403B-9004-5785432B4852}"/>
              </a:ext>
            </a:extLst>
          </p:cNvPr>
          <p:cNvCxnSpPr/>
          <p:nvPr/>
        </p:nvCxnSpPr>
        <p:spPr bwMode="auto">
          <a:xfrm flipH="1">
            <a:off x="6125361" y="6196115"/>
            <a:ext cx="2721258" cy="5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id="{305217FD-3DBA-402D-82F5-1F1F576D2681}"/>
              </a:ext>
            </a:extLst>
          </p:cNvPr>
          <p:cNvCxnSpPr/>
          <p:nvPr/>
        </p:nvCxnSpPr>
        <p:spPr bwMode="auto">
          <a:xfrm>
            <a:off x="6107567" y="4519070"/>
            <a:ext cx="7673" cy="16858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9" name="Straight Connector 6">
            <a:extLst>
              <a:ext uri="{FF2B5EF4-FFF2-40B4-BE49-F238E27FC236}">
                <a16:creationId xmlns:a16="http://schemas.microsoft.com/office/drawing/2014/main" id="{24C2A9DF-8B62-4EED-8795-08AC92D5D17E}"/>
              </a:ext>
            </a:extLst>
          </p:cNvPr>
          <p:cNvCxnSpPr/>
          <p:nvPr/>
        </p:nvCxnSpPr>
        <p:spPr bwMode="auto">
          <a:xfrm flipH="1">
            <a:off x="6117215" y="4907700"/>
            <a:ext cx="925703" cy="925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6">
            <a:extLst>
              <a:ext uri="{FF2B5EF4-FFF2-40B4-BE49-F238E27FC236}">
                <a16:creationId xmlns:a16="http://schemas.microsoft.com/office/drawing/2014/main" id="{6761902A-59ED-4A45-9D07-B301655842C7}"/>
              </a:ext>
            </a:extLst>
          </p:cNvPr>
          <p:cNvCxnSpPr/>
          <p:nvPr/>
        </p:nvCxnSpPr>
        <p:spPr bwMode="auto">
          <a:xfrm flipH="1">
            <a:off x="7025949" y="4325064"/>
            <a:ext cx="1347802" cy="13465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D194B125-9317-4AB3-8F03-D43FD3DE707E}"/>
              </a:ext>
            </a:extLst>
          </p:cNvPr>
          <p:cNvCxnSpPr/>
          <p:nvPr/>
        </p:nvCxnSpPr>
        <p:spPr bwMode="auto">
          <a:xfrm>
            <a:off x="7039795" y="4910647"/>
            <a:ext cx="0" cy="751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6">
            <a:extLst>
              <a:ext uri="{FF2B5EF4-FFF2-40B4-BE49-F238E27FC236}">
                <a16:creationId xmlns:a16="http://schemas.microsoft.com/office/drawing/2014/main" id="{3339771D-4438-4298-B991-D6C9E54A666B}"/>
              </a:ext>
            </a:extLst>
          </p:cNvPr>
          <p:cNvCxnSpPr/>
          <p:nvPr/>
        </p:nvCxnSpPr>
        <p:spPr bwMode="auto">
          <a:xfrm>
            <a:off x="6525917" y="6140741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6">
            <a:extLst>
              <a:ext uri="{FF2B5EF4-FFF2-40B4-BE49-F238E27FC236}">
                <a16:creationId xmlns:a16="http://schemas.microsoft.com/office/drawing/2014/main" id="{F104AEDE-A433-4DDF-AA1F-E5B37E3989D4}"/>
              </a:ext>
            </a:extLst>
          </p:cNvPr>
          <p:cNvCxnSpPr/>
          <p:nvPr/>
        </p:nvCxnSpPr>
        <p:spPr bwMode="auto">
          <a:xfrm flipH="1">
            <a:off x="6511753" y="5662623"/>
            <a:ext cx="522535" cy="522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6">
            <a:extLst>
              <a:ext uri="{FF2B5EF4-FFF2-40B4-BE49-F238E27FC236}">
                <a16:creationId xmlns:a16="http://schemas.microsoft.com/office/drawing/2014/main" id="{4063DBC6-C6CD-4A7E-9890-8ACC41E379AB}"/>
              </a:ext>
            </a:extLst>
          </p:cNvPr>
          <p:cNvCxnSpPr/>
          <p:nvPr/>
        </p:nvCxnSpPr>
        <p:spPr bwMode="auto">
          <a:xfrm>
            <a:off x="7053786" y="6149333"/>
            <a:ext cx="0" cy="49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6">
            <a:extLst>
              <a:ext uri="{FF2B5EF4-FFF2-40B4-BE49-F238E27FC236}">
                <a16:creationId xmlns:a16="http://schemas.microsoft.com/office/drawing/2014/main" id="{49E8E222-ADEB-4BA9-A170-65213DF60A9A}"/>
              </a:ext>
            </a:extLst>
          </p:cNvPr>
          <p:cNvCxnSpPr/>
          <p:nvPr/>
        </p:nvCxnSpPr>
        <p:spPr bwMode="auto">
          <a:xfrm flipH="1">
            <a:off x="8374881" y="5126853"/>
            <a:ext cx="475032" cy="4749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6">
            <a:extLst>
              <a:ext uri="{FF2B5EF4-FFF2-40B4-BE49-F238E27FC236}">
                <a16:creationId xmlns:a16="http://schemas.microsoft.com/office/drawing/2014/main" id="{D39061B0-A851-4602-8562-00E4F685F7E2}"/>
              </a:ext>
            </a:extLst>
          </p:cNvPr>
          <p:cNvCxnSpPr/>
          <p:nvPr/>
        </p:nvCxnSpPr>
        <p:spPr bwMode="auto">
          <a:xfrm flipH="1">
            <a:off x="7745394" y="5597617"/>
            <a:ext cx="632268" cy="5746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6">
            <a:extLst>
              <a:ext uri="{FF2B5EF4-FFF2-40B4-BE49-F238E27FC236}">
                <a16:creationId xmlns:a16="http://schemas.microsoft.com/office/drawing/2014/main" id="{3F3E789D-34C1-4F16-9A7B-1E6501D4C67E}"/>
              </a:ext>
            </a:extLst>
          </p:cNvPr>
          <p:cNvCxnSpPr/>
          <p:nvPr/>
        </p:nvCxnSpPr>
        <p:spPr bwMode="auto">
          <a:xfrm>
            <a:off x="8369052" y="4349964"/>
            <a:ext cx="2420" cy="12374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">
            <a:extLst>
              <a:ext uri="{FF2B5EF4-FFF2-40B4-BE49-F238E27FC236}">
                <a16:creationId xmlns:a16="http://schemas.microsoft.com/office/drawing/2014/main" id="{3C1141E8-05EA-4595-956E-5B3C7D1FBC5D}"/>
              </a:ext>
            </a:extLst>
          </p:cNvPr>
          <p:cNvCxnSpPr>
            <a:cxnSpLocks/>
          </p:cNvCxnSpPr>
          <p:nvPr/>
        </p:nvCxnSpPr>
        <p:spPr bwMode="auto">
          <a:xfrm>
            <a:off x="6523525" y="6196992"/>
            <a:ext cx="8786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">
            <a:extLst>
              <a:ext uri="{FF2B5EF4-FFF2-40B4-BE49-F238E27FC236}">
                <a16:creationId xmlns:a16="http://schemas.microsoft.com/office/drawing/2014/main" id="{62DEAB31-5CF2-4577-B480-58D2B796ECC0}"/>
              </a:ext>
            </a:extLst>
          </p:cNvPr>
          <p:cNvCxnSpPr/>
          <p:nvPr/>
        </p:nvCxnSpPr>
        <p:spPr bwMode="auto">
          <a:xfrm>
            <a:off x="7737869" y="6150509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">
            <a:extLst>
              <a:ext uri="{FF2B5EF4-FFF2-40B4-BE49-F238E27FC236}">
                <a16:creationId xmlns:a16="http://schemas.microsoft.com/office/drawing/2014/main" id="{9C863891-5167-48B9-B834-DB018598B317}"/>
              </a:ext>
            </a:extLst>
          </p:cNvPr>
          <p:cNvCxnSpPr/>
          <p:nvPr/>
        </p:nvCxnSpPr>
        <p:spPr bwMode="auto">
          <a:xfrm>
            <a:off x="8385729" y="6146693"/>
            <a:ext cx="0" cy="602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图片 68" descr="latex-image-1.pdf">
            <a:extLst>
              <a:ext uri="{FF2B5EF4-FFF2-40B4-BE49-F238E27FC236}">
                <a16:creationId xmlns:a16="http://schemas.microsoft.com/office/drawing/2014/main" id="{C192DA8F-D6F4-4697-8715-9CCA27B6A9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60" y="4232326"/>
            <a:ext cx="469900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DEC043-23FD-40FC-84B0-C2A2D741A852}"/>
                  </a:ext>
                </a:extLst>
              </p:cNvPr>
              <p:cNvSpPr txBox="1"/>
              <p:nvPr/>
            </p:nvSpPr>
            <p:spPr>
              <a:xfrm>
                <a:off x="8761938" y="5997904"/>
                <a:ext cx="343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DEC043-23FD-40FC-84B0-C2A2D741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38" y="5997904"/>
                <a:ext cx="34344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9AF270-7C3A-4A42-9013-92DC9CE393AB}"/>
                  </a:ext>
                </a:extLst>
              </p:cNvPr>
              <p:cNvSpPr/>
              <p:nvPr/>
            </p:nvSpPr>
            <p:spPr>
              <a:xfrm>
                <a:off x="2607613" y="4711372"/>
                <a:ext cx="3152051" cy="780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9AF270-7C3A-4A42-9013-92DC9CE39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13" y="4711372"/>
                <a:ext cx="3152051" cy="7806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748FCA3-ADC8-45C9-A21A-B46CABD0B7EE}"/>
                  </a:ext>
                </a:extLst>
              </p:cNvPr>
              <p:cNvSpPr txBox="1"/>
              <p:nvPr/>
            </p:nvSpPr>
            <p:spPr>
              <a:xfrm>
                <a:off x="6891369" y="4558559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748FCA3-ADC8-45C9-A21A-B46CABD0B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69" y="4558559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12963" r="-3704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EC1FD2B-9C47-4B6F-B984-F72B31199678}"/>
                  </a:ext>
                </a:extLst>
              </p:cNvPr>
              <p:cNvSpPr txBox="1"/>
              <p:nvPr/>
            </p:nvSpPr>
            <p:spPr>
              <a:xfrm>
                <a:off x="8206635" y="3978451"/>
                <a:ext cx="5700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EC1FD2B-9C47-4B6F-B984-F72B3119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35" y="3978451"/>
                <a:ext cx="570092" cy="307777"/>
              </a:xfrm>
              <a:prstGeom prst="rect">
                <a:avLst/>
              </a:prstGeom>
              <a:blipFill>
                <a:blip r:embed="rId15"/>
                <a:stretch>
                  <a:fillRect l="-7447" r="-2128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A3018B7-D805-4672-8D57-1EA042F8F19E}"/>
                  </a:ext>
                </a:extLst>
              </p:cNvPr>
              <p:cNvSpPr/>
              <p:nvPr/>
            </p:nvSpPr>
            <p:spPr>
              <a:xfrm>
                <a:off x="3775543" y="5525548"/>
                <a:ext cx="197797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A3018B7-D805-4672-8D57-1EA042F8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43" y="5525548"/>
                <a:ext cx="1977977" cy="9580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735E96D0-897A-46EE-978F-8726C3963535}"/>
              </a:ext>
            </a:extLst>
          </p:cNvPr>
          <p:cNvSpPr txBox="1"/>
          <p:nvPr/>
        </p:nvSpPr>
        <p:spPr>
          <a:xfrm>
            <a:off x="3783368" y="1715319"/>
            <a:ext cx="20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scheduling policies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231CDD7-D253-43D6-82A4-84595973B2F5}"/>
                  </a:ext>
                </a:extLst>
              </p:cNvPr>
              <p:cNvSpPr txBox="1"/>
              <p:nvPr/>
            </p:nvSpPr>
            <p:spPr>
              <a:xfrm>
                <a:off x="3300234" y="3247021"/>
                <a:ext cx="3345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57DE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800" dirty="0">
                    <a:solidFill>
                      <a:srgbClr val="157DE3"/>
                    </a:solidFill>
                  </a:rPr>
                  <a:t>:job size=service requirement</a:t>
                </a:r>
                <a:endParaRPr lang="zh-CN" altLang="en-US" sz="1800" dirty="0">
                  <a:solidFill>
                    <a:srgbClr val="157DE3"/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231CDD7-D253-43D6-82A4-84595973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34" y="3247021"/>
                <a:ext cx="3345211" cy="369332"/>
              </a:xfrm>
              <a:prstGeom prst="rect">
                <a:avLst/>
              </a:prstGeom>
              <a:blipFill>
                <a:blip r:embed="rId17"/>
                <a:stretch>
                  <a:fillRect t="-10000" r="-12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34B6E8F-523B-4517-8FB2-3AC7D0C2AEDD}"/>
                  </a:ext>
                </a:extLst>
              </p:cNvPr>
              <p:cNvSpPr/>
              <p:nvPr/>
            </p:nvSpPr>
            <p:spPr>
              <a:xfrm>
                <a:off x="4198708" y="3492048"/>
                <a:ext cx="123867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157DE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157D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157DE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157D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157DE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solidFill>
                                <a:srgbClr val="157DE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157DE3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57DE3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34B6E8F-523B-4517-8FB2-3AC7D0C2A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08" y="3492048"/>
                <a:ext cx="1238672" cy="7187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3A81AE-D8CB-4D7B-8CAA-F157D1A8DBC0}"/>
                  </a:ext>
                </a:extLst>
              </p:cNvPr>
              <p:cNvSpPr txBox="1"/>
              <p:nvPr/>
            </p:nvSpPr>
            <p:spPr>
              <a:xfrm>
                <a:off x="6315559" y="6143451"/>
                <a:ext cx="497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3A81AE-D8CB-4D7B-8CAA-F157D1A8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59" y="6143451"/>
                <a:ext cx="497187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581BDFD-CABF-40D8-B6A0-8117CF924719}"/>
                  </a:ext>
                </a:extLst>
              </p:cNvPr>
              <p:cNvSpPr txBox="1"/>
              <p:nvPr/>
            </p:nvSpPr>
            <p:spPr>
              <a:xfrm>
                <a:off x="7499732" y="6128117"/>
                <a:ext cx="790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581BDFD-CABF-40D8-B6A0-8117CF92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732" y="6128117"/>
                <a:ext cx="790537" cy="461665"/>
              </a:xfrm>
              <a:prstGeom prst="rect">
                <a:avLst/>
              </a:prstGeom>
              <a:blipFill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DAD6856-5BD9-499F-AD33-D5C8F3161302}"/>
                  </a:ext>
                </a:extLst>
              </p:cNvPr>
              <p:cNvSpPr txBox="1"/>
              <p:nvPr/>
            </p:nvSpPr>
            <p:spPr>
              <a:xfrm>
                <a:off x="6848464" y="6136870"/>
                <a:ext cx="512833" cy="461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DAD6856-5BD9-499F-AD33-D5C8F316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64" y="6136870"/>
                <a:ext cx="512833" cy="46192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242CD2-17B6-40D2-8FB1-2AE45D29076D}"/>
                  </a:ext>
                </a:extLst>
              </p:cNvPr>
              <p:cNvSpPr txBox="1"/>
              <p:nvPr/>
            </p:nvSpPr>
            <p:spPr>
              <a:xfrm>
                <a:off x="8113453" y="6130308"/>
                <a:ext cx="790537" cy="461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242CD2-17B6-40D2-8FB1-2AE45D29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453" y="6130308"/>
                <a:ext cx="790537" cy="461921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8" grpId="0"/>
      <p:bldP spid="79" grpId="0"/>
      <p:bldP spid="80" grpId="0"/>
      <p:bldP spid="84" grpId="0"/>
      <p:bldP spid="62" grpId="0"/>
      <p:bldP spid="63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DB992-8DE2-486E-9B61-577DDEC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/>
              <a:t>Sized-based Policies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9BB5-749F-4568-833E-A786CF7F3E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378" y="1279236"/>
            <a:ext cx="8542421" cy="457538"/>
          </a:xfrm>
        </p:spPr>
        <p:txBody>
          <a:bodyPr/>
          <a:lstStyle/>
          <a:p>
            <a:r>
              <a:rPr lang="en-US" sz="2400" dirty="0"/>
              <a:t>Common scheduling policies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B4CC45A-3C5A-493A-9754-6F4EF974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3771"/>
              </p:ext>
            </p:extLst>
          </p:nvPr>
        </p:nvGraphicFramePr>
        <p:xfrm>
          <a:off x="394369" y="1829765"/>
          <a:ext cx="8355261" cy="305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51">
                  <a:extLst>
                    <a:ext uri="{9D8B030D-6E8A-4147-A177-3AD203B41FA5}">
                      <a16:colId xmlns:a16="http://schemas.microsoft.com/office/drawing/2014/main" val="2745963225"/>
                    </a:ext>
                  </a:extLst>
                </a:gridCol>
                <a:gridCol w="3851389">
                  <a:extLst>
                    <a:ext uri="{9D8B030D-6E8A-4147-A177-3AD203B41FA5}">
                      <a16:colId xmlns:a16="http://schemas.microsoft.com/office/drawing/2014/main" val="3647356646"/>
                    </a:ext>
                  </a:extLst>
                </a:gridCol>
                <a:gridCol w="3143721">
                  <a:extLst>
                    <a:ext uri="{9D8B030D-6E8A-4147-A177-3AD203B41FA5}">
                      <a16:colId xmlns:a16="http://schemas.microsoft.com/office/drawing/2014/main" val="320088234"/>
                    </a:ext>
                  </a:extLst>
                </a:gridCol>
              </a:tblGrid>
              <a:tr h="7184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Non-preemptive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Preemptive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47506"/>
                  </a:ext>
                </a:extLst>
              </a:tr>
              <a:tr h="11855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Blind to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FCFS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First-Come-First-Served</a:t>
                      </a:r>
                      <a:r>
                        <a:rPr lang="en-US" sz="1800" dirty="0"/>
                        <a:t>)</a:t>
                      </a:r>
                    </a:p>
                    <a:p>
                      <a:r>
                        <a:rPr lang="en-US" sz="1800" dirty="0"/>
                        <a:t>LCFS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Last-Come-First-Served</a:t>
                      </a:r>
                      <a:r>
                        <a:rPr lang="en-US" sz="1800" dirty="0"/>
                        <a:t>)</a:t>
                      </a:r>
                    </a:p>
                    <a:p>
                      <a:r>
                        <a:rPr lang="en-US" sz="1800" dirty="0"/>
                        <a:t>RANDOM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Random-Order-Service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PS (Processor-Sharing)</a:t>
                      </a:r>
                    </a:p>
                    <a:p>
                      <a:r>
                        <a:rPr lang="en-US" sz="1800" dirty="0"/>
                        <a:t>LCFS_P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75938"/>
                  </a:ext>
                </a:extLst>
              </a:tr>
              <a:tr h="115578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Uses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SJF</a:t>
                      </a:r>
                      <a:r>
                        <a:rPr lang="en-US" sz="1800" dirty="0"/>
                        <a:t> (Shortest-Job-First)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SJF_P</a:t>
                      </a:r>
                    </a:p>
                    <a:p>
                      <a:r>
                        <a:rPr lang="en-US" sz="1800" b="1" dirty="0"/>
                        <a:t>SRPT</a:t>
                      </a:r>
                      <a:r>
                        <a:rPr lang="en-US" sz="1800" dirty="0"/>
                        <a:t> (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Shortest-Remaining-Processing-Time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70693"/>
                  </a:ext>
                </a:extLst>
              </a:tr>
            </a:tbl>
          </a:graphicData>
        </a:graphic>
      </p:graphicFrame>
      <p:pic>
        <p:nvPicPr>
          <p:cNvPr id="29" name="图片 28" descr="卡通人物&#10;&#10;描述已自动生成">
            <a:extLst>
              <a:ext uri="{FF2B5EF4-FFF2-40B4-BE49-F238E27FC236}">
                <a16:creationId xmlns:a16="http://schemas.microsoft.com/office/drawing/2014/main" id="{168C9ADB-8EF5-47E7-94CF-793C313F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56" y="5119760"/>
            <a:ext cx="4015418" cy="1476703"/>
          </a:xfrm>
          <a:prstGeom prst="rect">
            <a:avLst/>
          </a:prstGeom>
        </p:spPr>
      </p:pic>
      <p:pic>
        <p:nvPicPr>
          <p:cNvPr id="31" name="图片 30" descr="卡通人物&#10;&#10;描述已自动生成">
            <a:extLst>
              <a:ext uri="{FF2B5EF4-FFF2-40B4-BE49-F238E27FC236}">
                <a16:creationId xmlns:a16="http://schemas.microsoft.com/office/drawing/2014/main" id="{2574A577-2D3F-4370-878D-AE54CA00A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324" y="5119760"/>
            <a:ext cx="3898681" cy="1438158"/>
          </a:xfrm>
          <a:prstGeom prst="rect">
            <a:avLst/>
          </a:prstGeom>
        </p:spPr>
      </p:pic>
      <p:pic>
        <p:nvPicPr>
          <p:cNvPr id="33" name="图片 32" descr="卡通人物&#10;&#10;描述已自动生成">
            <a:extLst>
              <a:ext uri="{FF2B5EF4-FFF2-40B4-BE49-F238E27FC236}">
                <a16:creationId xmlns:a16="http://schemas.microsoft.com/office/drawing/2014/main" id="{AB84402E-F49D-485E-9906-FF70E8B2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00" y="5108230"/>
            <a:ext cx="3880589" cy="1438158"/>
          </a:xfrm>
          <a:prstGeom prst="rect">
            <a:avLst/>
          </a:prstGeom>
        </p:spPr>
      </p:pic>
      <p:pic>
        <p:nvPicPr>
          <p:cNvPr id="35" name="图片 34" descr="卡通人物&#10;&#10;描述已自动生成">
            <a:extLst>
              <a:ext uri="{FF2B5EF4-FFF2-40B4-BE49-F238E27FC236}">
                <a16:creationId xmlns:a16="http://schemas.microsoft.com/office/drawing/2014/main" id="{E38975BE-A365-414C-A7B0-50AE7453E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600" y="5119472"/>
            <a:ext cx="4015418" cy="1438733"/>
          </a:xfrm>
          <a:prstGeom prst="rect">
            <a:avLst/>
          </a:prstGeom>
        </p:spPr>
      </p:pic>
      <p:pic>
        <p:nvPicPr>
          <p:cNvPr id="37" name="图片 36" descr="卡通人物&#10;&#10;描述已自动生成">
            <a:extLst>
              <a:ext uri="{FF2B5EF4-FFF2-40B4-BE49-F238E27FC236}">
                <a16:creationId xmlns:a16="http://schemas.microsoft.com/office/drawing/2014/main" id="{8D04C615-8422-41E1-AAD1-B551F8846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324" y="5012898"/>
            <a:ext cx="4079709" cy="1628821"/>
          </a:xfrm>
          <a:prstGeom prst="rect">
            <a:avLst/>
          </a:prstGeom>
        </p:spPr>
      </p:pic>
      <p:pic>
        <p:nvPicPr>
          <p:cNvPr id="39" name="图片 38" descr="卡通人物&#10;&#10;描述已自动生成">
            <a:extLst>
              <a:ext uri="{FF2B5EF4-FFF2-40B4-BE49-F238E27FC236}">
                <a16:creationId xmlns:a16="http://schemas.microsoft.com/office/drawing/2014/main" id="{ADB4542B-FF7F-465F-940E-2ADF3A677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184" y="5152841"/>
            <a:ext cx="4015419" cy="1455152"/>
          </a:xfrm>
          <a:prstGeom prst="rect">
            <a:avLst/>
          </a:prstGeom>
        </p:spPr>
      </p:pic>
      <p:pic>
        <p:nvPicPr>
          <p:cNvPr id="41" name="图片 40" descr="卡通人物&#10;&#10;描述已自动生成">
            <a:extLst>
              <a:ext uri="{FF2B5EF4-FFF2-40B4-BE49-F238E27FC236}">
                <a16:creationId xmlns:a16="http://schemas.microsoft.com/office/drawing/2014/main" id="{152BF8A4-C8AE-420D-968D-859D2688B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1899" y="5111075"/>
            <a:ext cx="3689529" cy="1452608"/>
          </a:xfrm>
          <a:prstGeom prst="rect">
            <a:avLst/>
          </a:prstGeom>
        </p:spPr>
      </p:pic>
      <p:pic>
        <p:nvPicPr>
          <p:cNvPr id="43" name="图片 42" descr="卡通人物&#10;&#10;描述已自动生成">
            <a:extLst>
              <a:ext uri="{FF2B5EF4-FFF2-40B4-BE49-F238E27FC236}">
                <a16:creationId xmlns:a16="http://schemas.microsoft.com/office/drawing/2014/main" id="{6369A6C8-2C70-45AD-8104-92644E3A2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042" y="5234485"/>
            <a:ext cx="4411702" cy="1185645"/>
          </a:xfrm>
          <a:prstGeom prst="rect">
            <a:avLst/>
          </a:prstGeom>
        </p:spPr>
      </p:pic>
      <p:sp>
        <p:nvSpPr>
          <p:cNvPr id="4" name="箭头: 左右 3">
            <a:extLst>
              <a:ext uri="{FF2B5EF4-FFF2-40B4-BE49-F238E27FC236}">
                <a16:creationId xmlns:a16="http://schemas.microsoft.com/office/drawing/2014/main" id="{FF017EDF-871B-4521-8C3F-6142B051FAE6}"/>
              </a:ext>
            </a:extLst>
          </p:cNvPr>
          <p:cNvSpPr/>
          <p:nvPr/>
        </p:nvSpPr>
        <p:spPr>
          <a:xfrm>
            <a:off x="3645658" y="6344427"/>
            <a:ext cx="1150620" cy="12625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039735-0071-4BCD-A6E8-B09F7DD02467}"/>
              </a:ext>
            </a:extLst>
          </p:cNvPr>
          <p:cNvSpPr txBox="1"/>
          <p:nvPr/>
        </p:nvSpPr>
        <p:spPr>
          <a:xfrm>
            <a:off x="3548348" y="64764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new      old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1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EB70440-7B4B-402A-BA3C-964A971D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96" y="1814631"/>
            <a:ext cx="5418192" cy="391968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25B9D7-F2D5-4845-9217-51CD0620B4E0}"/>
              </a:ext>
            </a:extLst>
          </p:cNvPr>
          <p:cNvSpPr txBox="1">
            <a:spLocks/>
          </p:cNvSpPr>
          <p:nvPr/>
        </p:nvSpPr>
        <p:spPr bwMode="auto">
          <a:xfrm>
            <a:off x="300789" y="1359130"/>
            <a:ext cx="8542421" cy="65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Average </a:t>
            </a:r>
            <a:r>
              <a:rPr lang="en-US" sz="2400" dirty="0" err="1"/>
              <a:t>AoI</a:t>
            </a:r>
            <a:r>
              <a:rPr lang="en-US" sz="2400" dirty="0"/>
              <a:t> performance (with update size info.)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ADC00-46D2-4D9B-99B6-F2AF9EF5198D}"/>
              </a:ext>
            </a:extLst>
          </p:cNvPr>
          <p:cNvSpPr/>
          <p:nvPr/>
        </p:nvSpPr>
        <p:spPr>
          <a:xfrm>
            <a:off x="2728086" y="5297474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D5A77-A917-477F-A881-8F31BC4193C4}"/>
              </a:ext>
            </a:extLst>
          </p:cNvPr>
          <p:cNvSpPr/>
          <p:nvPr/>
        </p:nvSpPr>
        <p:spPr>
          <a:xfrm>
            <a:off x="5062786" y="2306300"/>
            <a:ext cx="309838" cy="12438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655116B-566E-4B8F-85D4-57E2237C763B}"/>
              </a:ext>
            </a:extLst>
          </p:cNvPr>
          <p:cNvSpPr/>
          <p:nvPr/>
        </p:nvSpPr>
        <p:spPr>
          <a:xfrm>
            <a:off x="5676192" y="3992209"/>
            <a:ext cx="129044" cy="360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F315BC5-03D2-4A54-BAC0-80316BBB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/>
              <a:t>Sized-based Policies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E4E750-AEF8-4098-882C-7ECC5402DA7B}"/>
              </a:ext>
            </a:extLst>
          </p:cNvPr>
          <p:cNvSpPr/>
          <p:nvPr/>
        </p:nvSpPr>
        <p:spPr>
          <a:xfrm>
            <a:off x="5745388" y="5297474"/>
            <a:ext cx="1320429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899D9F-D77E-4CFB-B117-57BFDA5612B8}"/>
              </a:ext>
            </a:extLst>
          </p:cNvPr>
          <p:cNvSpPr txBox="1"/>
          <p:nvPr/>
        </p:nvSpPr>
        <p:spPr>
          <a:xfrm>
            <a:off x="4501355" y="3484381"/>
            <a:ext cx="14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/>
              <a:t>non-preemptive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1C4205-9F1B-45C5-AA4B-3B4224759BC8}"/>
              </a:ext>
            </a:extLst>
          </p:cNvPr>
          <p:cNvSpPr txBox="1"/>
          <p:nvPr/>
        </p:nvSpPr>
        <p:spPr>
          <a:xfrm>
            <a:off x="5249163" y="4305005"/>
            <a:ext cx="107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/>
              <a:t>preemptive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90E8183-769B-436F-BA62-438E7E1C3C58}"/>
              </a:ext>
            </a:extLst>
          </p:cNvPr>
          <p:cNvSpPr/>
          <p:nvPr/>
        </p:nvSpPr>
        <p:spPr>
          <a:xfrm>
            <a:off x="6949225" y="3117680"/>
            <a:ext cx="116592" cy="191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38DBD35-D2C0-44B2-BDC1-350D21F31BC9}"/>
              </a:ext>
            </a:extLst>
          </p:cNvPr>
          <p:cNvSpPr/>
          <p:nvPr/>
        </p:nvSpPr>
        <p:spPr>
          <a:xfrm>
            <a:off x="6992627" y="4224152"/>
            <a:ext cx="114640" cy="164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289BC3-2CD1-478D-BC98-47205218B288}"/>
              </a:ext>
            </a:extLst>
          </p:cNvPr>
          <p:cNvSpPr txBox="1"/>
          <p:nvPr/>
        </p:nvSpPr>
        <p:spPr>
          <a:xfrm>
            <a:off x="6316705" y="3549266"/>
            <a:ext cx="1014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/>
              <a:t>size-based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E23E9F-A981-435F-A540-43B5C955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362" y="5221885"/>
            <a:ext cx="1916516" cy="80653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229F2C-FE54-4665-8900-7BED4BBC1E3A}"/>
              </a:ext>
            </a:extLst>
          </p:cNvPr>
          <p:cNvSpPr/>
          <p:nvPr/>
        </p:nvSpPr>
        <p:spPr>
          <a:xfrm>
            <a:off x="144378" y="5984033"/>
            <a:ext cx="8542421" cy="65632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>
                <a:solidFill>
                  <a:schemeClr val="tx1"/>
                </a:solidFill>
              </a:rPr>
              <a:t>Observation 1: Size-based policies &gt; Non-size-based policies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D1A5B8-5DF2-4805-8685-08F9AE3FCAE4}"/>
              </a:ext>
            </a:extLst>
          </p:cNvPr>
          <p:cNvSpPr/>
          <p:nvPr/>
        </p:nvSpPr>
        <p:spPr>
          <a:xfrm>
            <a:off x="144378" y="6001087"/>
            <a:ext cx="8462625" cy="65632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altLang="zh-CN" b="1" dirty="0">
                <a:solidFill>
                  <a:schemeClr val="tx1"/>
                </a:solidFill>
              </a:rPr>
              <a:t>uideline 1: Prioritizing updates with small size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0F4E39-9A7E-441C-9407-0B2BF21A71BF}"/>
              </a:ext>
            </a:extLst>
          </p:cNvPr>
          <p:cNvCxnSpPr>
            <a:cxnSpLocks/>
          </p:cNvCxnSpPr>
          <p:nvPr/>
        </p:nvCxnSpPr>
        <p:spPr>
          <a:xfrm flipH="1">
            <a:off x="6871452" y="3325789"/>
            <a:ext cx="121175" cy="3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C2BE8A-81DE-447D-B14A-80F05C1728F6}"/>
              </a:ext>
            </a:extLst>
          </p:cNvPr>
          <p:cNvCxnSpPr>
            <a:cxnSpLocks/>
          </p:cNvCxnSpPr>
          <p:nvPr/>
        </p:nvCxnSpPr>
        <p:spPr>
          <a:xfrm flipH="1" flipV="1">
            <a:off x="6871452" y="3775158"/>
            <a:ext cx="129044" cy="44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EB70440-7B4B-402A-BA3C-964A971D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03" y="1816227"/>
            <a:ext cx="5418192" cy="391968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25B9D7-F2D5-4845-9217-51CD0620B4E0}"/>
              </a:ext>
            </a:extLst>
          </p:cNvPr>
          <p:cNvSpPr txBox="1">
            <a:spLocks/>
          </p:cNvSpPr>
          <p:nvPr/>
        </p:nvSpPr>
        <p:spPr bwMode="auto">
          <a:xfrm>
            <a:off x="300789" y="1359130"/>
            <a:ext cx="8542421" cy="65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marR="0" indent="-400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120000"/>
              <a:buFont typeface="Wingdings 2" pitchFamily="18" charset="2"/>
              <a:buChar char=""/>
              <a:tabLst/>
              <a:defRPr sz="26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685800" marR="0" indent="-366713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Pct val="120000"/>
              <a:buFont typeface="Wingdings 2" pitchFamily="18" charset="2"/>
              <a:buChar char="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1028700" marR="0" indent="-434975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1D0FF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 typeface="Wingdings 2" pitchFamily="18" charset="2"/>
              <a:buChar char="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5000"/>
              <a:buFontTx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Average </a:t>
            </a:r>
            <a:r>
              <a:rPr lang="en-US" sz="2400" dirty="0" err="1"/>
              <a:t>AoI</a:t>
            </a:r>
            <a:r>
              <a:rPr lang="en-US" sz="2400" dirty="0"/>
              <a:t> performance </a:t>
            </a:r>
            <a:r>
              <a:rPr lang="en-US" altLang="zh-CN" sz="2400" dirty="0"/>
              <a:t>(</a:t>
            </a:r>
            <a:r>
              <a:rPr lang="en-US" altLang="zh-CN" sz="2400" b="1" dirty="0"/>
              <a:t>without</a:t>
            </a:r>
            <a:r>
              <a:rPr lang="en-US" altLang="zh-CN" sz="2400" dirty="0"/>
              <a:t> update size info.)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ADC00-46D2-4D9B-99B6-F2AF9EF5198D}"/>
              </a:ext>
            </a:extLst>
          </p:cNvPr>
          <p:cNvSpPr/>
          <p:nvPr/>
        </p:nvSpPr>
        <p:spPr>
          <a:xfrm>
            <a:off x="2728086" y="5297474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D229F2C-FE54-4665-8900-7BED4BBC1E3A}"/>
              </a:ext>
            </a:extLst>
          </p:cNvPr>
          <p:cNvSpPr/>
          <p:nvPr/>
        </p:nvSpPr>
        <p:spPr>
          <a:xfrm>
            <a:off x="224175" y="5963397"/>
            <a:ext cx="8619035" cy="65632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>
                <a:solidFill>
                  <a:schemeClr val="tx1"/>
                </a:solidFill>
              </a:rPr>
              <a:t>Observation 2: LCFS&gt;FCFS, RANDOM; LCFS_P&gt;PS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D1A5B8-5DF2-4805-8685-08F9AE3FCAE4}"/>
              </a:ext>
            </a:extLst>
          </p:cNvPr>
          <p:cNvSpPr/>
          <p:nvPr/>
        </p:nvSpPr>
        <p:spPr>
          <a:xfrm>
            <a:off x="354663" y="5849652"/>
            <a:ext cx="8358058" cy="90559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altLang="zh-CN" b="1" dirty="0">
                <a:solidFill>
                  <a:schemeClr val="tx1"/>
                </a:solidFill>
              </a:rPr>
              <a:t>uideline 2: Prioritizing recent updates </a:t>
            </a:r>
          </a:p>
          <a:p>
            <a:pPr algn="ctr">
              <a:buNone/>
            </a:pPr>
            <a:r>
              <a:rPr lang="en-US" altLang="zh-CN" sz="2400" dirty="0">
                <a:solidFill>
                  <a:srgbClr val="1E6EC4"/>
                </a:solidFill>
              </a:rPr>
              <a:t>[Kaul et al., 2012; Costa et al., 2016]</a:t>
            </a:r>
            <a:endParaRPr lang="en-US" sz="2400" dirty="0">
              <a:solidFill>
                <a:srgbClr val="1E6EC4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3D1DF9-8B9D-458E-8615-8F9FCFD6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04" y="1816227"/>
            <a:ext cx="5418192" cy="3919681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F7818C6-0AFE-43D3-8985-F46DC9D37457}"/>
              </a:ext>
            </a:extLst>
          </p:cNvPr>
          <p:cNvSpPr/>
          <p:nvPr/>
        </p:nvSpPr>
        <p:spPr>
          <a:xfrm>
            <a:off x="4824661" y="2365419"/>
            <a:ext cx="309838" cy="1221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A8119E-ABF9-415E-A3C0-5A11A965FFAB}"/>
              </a:ext>
            </a:extLst>
          </p:cNvPr>
          <p:cNvSpPr/>
          <p:nvPr/>
        </p:nvSpPr>
        <p:spPr>
          <a:xfrm>
            <a:off x="5350412" y="3960587"/>
            <a:ext cx="120789" cy="34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EEA4E2-CD86-485B-8CD8-CD845B812955}"/>
              </a:ext>
            </a:extLst>
          </p:cNvPr>
          <p:cNvSpPr/>
          <p:nvPr/>
        </p:nvSpPr>
        <p:spPr>
          <a:xfrm>
            <a:off x="2728086" y="5411345"/>
            <a:ext cx="498764" cy="4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C1BA522-A856-4531-A028-5E954CBE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04800"/>
            <a:ext cx="7772400" cy="704311"/>
          </a:xfrm>
        </p:spPr>
        <p:txBody>
          <a:bodyPr/>
          <a:lstStyle/>
          <a:p>
            <a:r>
              <a:rPr lang="en-US" dirty="0"/>
              <a:t>Arrival-time-based Policies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3C1B4D-FD55-4D7F-954F-F66DA3859BBE}"/>
              </a:ext>
            </a:extLst>
          </p:cNvPr>
          <p:cNvSpPr txBox="1"/>
          <p:nvPr/>
        </p:nvSpPr>
        <p:spPr>
          <a:xfrm>
            <a:off x="4263230" y="3527097"/>
            <a:ext cx="1432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/>
              <a:t>non-preemptive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B31E2F-E558-4862-BAA6-77BF67E6597A}"/>
              </a:ext>
            </a:extLst>
          </p:cNvPr>
          <p:cNvSpPr txBox="1"/>
          <p:nvPr/>
        </p:nvSpPr>
        <p:spPr>
          <a:xfrm>
            <a:off x="4875595" y="4262460"/>
            <a:ext cx="107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400" dirty="0"/>
              <a:t>preemptive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D885AC4-E758-4DCB-B89A-61F4FA49A4E3}"/>
              </a:ext>
            </a:extLst>
          </p:cNvPr>
          <p:cNvSpPr/>
          <p:nvPr/>
        </p:nvSpPr>
        <p:spPr>
          <a:xfrm>
            <a:off x="6681045" y="3018882"/>
            <a:ext cx="116592" cy="191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27ED8E-4E88-4785-B3B2-21EFC7F25BF9}"/>
              </a:ext>
            </a:extLst>
          </p:cNvPr>
          <p:cNvSpPr txBox="1"/>
          <p:nvPr/>
        </p:nvSpPr>
        <p:spPr>
          <a:xfrm>
            <a:off x="6040132" y="3455531"/>
            <a:ext cx="128182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400" dirty="0"/>
              <a:t>prioritizing </a:t>
            </a:r>
          </a:p>
          <a:p>
            <a:pPr algn="ctr">
              <a:buNone/>
            </a:pPr>
            <a:r>
              <a:rPr lang="en-US" altLang="zh-CN" sz="1400" dirty="0"/>
              <a:t>recent update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5762E8A-39B5-4376-892B-9C7CBEC8C842}"/>
              </a:ext>
            </a:extLst>
          </p:cNvPr>
          <p:cNvSpPr/>
          <p:nvPr/>
        </p:nvSpPr>
        <p:spPr>
          <a:xfrm>
            <a:off x="6797637" y="4207078"/>
            <a:ext cx="116592" cy="191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95CBC6D-D8B0-452A-A3CE-C25687CD6367}"/>
              </a:ext>
            </a:extLst>
          </p:cNvPr>
          <p:cNvCxnSpPr>
            <a:cxnSpLocks/>
          </p:cNvCxnSpPr>
          <p:nvPr/>
        </p:nvCxnSpPr>
        <p:spPr>
          <a:xfrm flipH="1">
            <a:off x="6653228" y="3236345"/>
            <a:ext cx="55634" cy="24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F41F097-DB46-45C0-A5C0-B057BF486B98}"/>
              </a:ext>
            </a:extLst>
          </p:cNvPr>
          <p:cNvCxnSpPr>
            <a:cxnSpLocks/>
          </p:cNvCxnSpPr>
          <p:nvPr/>
        </p:nvCxnSpPr>
        <p:spPr>
          <a:xfrm flipH="1" flipV="1">
            <a:off x="6656490" y="3966263"/>
            <a:ext cx="137023" cy="27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AN@7LMVJGNFUVWYY57I" val="3522"/>
  <p:tag name="FIRSTPRASUN@VG1HMMSTBV2YYL02" val="4656"/>
  <p:tag name="USEAMSFONTS" val="0"/>
  <p:tag name="EMBEDFONTS" val="0"/>
  <p:tag name="USEBOLDAMS" val="0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FONTSIZE" val="10"/>
  <p:tag name="DEFAULTWORDWRAP" val="0"/>
  <p:tag name="DEFAULTWIDTH" val="455"/>
  <p:tag name="DEFAULTHEIGHT" val="3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131135</TotalTime>
  <Words>1018</Words>
  <Application>Microsoft Office PowerPoint</Application>
  <PresentationFormat>On-screen Show (4:3)</PresentationFormat>
  <Paragraphs>211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Tahoma</vt:lpstr>
      <vt:lpstr>Times</vt:lpstr>
      <vt:lpstr>Times New Roman</vt:lpstr>
      <vt:lpstr>Wingdings</vt:lpstr>
      <vt:lpstr>Wingdings 2</vt:lpstr>
      <vt:lpstr>Equity</vt:lpstr>
      <vt:lpstr>Equation</vt:lpstr>
      <vt:lpstr>Anti-Aging Scheduling in Single-Server Queues: A Systematic and Comparative Study</vt:lpstr>
      <vt:lpstr> Freshness Matters</vt:lpstr>
      <vt:lpstr> Age of Information: Definition</vt:lpstr>
      <vt:lpstr> AoI vs. Delay</vt:lpstr>
      <vt:lpstr>Anti-Aging Scheduling</vt:lpstr>
      <vt:lpstr>Anti-Aging Scheduling</vt:lpstr>
      <vt:lpstr>Sized-based Policies</vt:lpstr>
      <vt:lpstr>Sized-based Policies</vt:lpstr>
      <vt:lpstr>Arrival-time-based Policies</vt:lpstr>
      <vt:lpstr>Preemptive Policies</vt:lpstr>
      <vt:lpstr>Current Guidelines</vt:lpstr>
      <vt:lpstr>AoI-based Policies</vt:lpstr>
      <vt:lpstr>AoI-based Policies</vt:lpstr>
      <vt:lpstr>Informative Policies</vt:lpstr>
      <vt:lpstr>Preemptive, Informative,  AoI-based Policies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Liu, Zhongdong</cp:lastModifiedBy>
  <cp:revision>13673</cp:revision>
  <cp:lastPrinted>2014-02-11T19:34:53Z</cp:lastPrinted>
  <dcterms:created xsi:type="dcterms:W3CDTF">2012-07-25T04:22:20Z</dcterms:created>
  <dcterms:modified xsi:type="dcterms:W3CDTF">2021-03-02T04:37:37Z</dcterms:modified>
</cp:coreProperties>
</file>