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7" r:id="rId7"/>
    <p:sldId id="268" r:id="rId8"/>
    <p:sldId id="269" r:id="rId9"/>
    <p:sldId id="270" r:id="rId10"/>
    <p:sldId id="274" r:id="rId11"/>
    <p:sldId id="275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1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1559-66F8-418B-B2F8-43A52613597E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777B-5D8B-4D22-AE66-3B4BCB29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AlphaZero on Gomoku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6.882 Final Project</a:t>
            </a:r>
            <a:endParaRPr lang="en-US" smtClean="0"/>
          </a:p>
          <a:p>
            <a:r>
              <a:rPr lang="en-US" smtClean="0"/>
              <a:t>Zhongxia “Zee” Yan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8x8 Board (Connect 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2" y="2055263"/>
            <a:ext cx="11712516" cy="38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8x8 Board (Connect 5)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5" y="1994807"/>
            <a:ext cx="11566679" cy="40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54640" y="1900782"/>
            <a:ext cx="4741764" cy="4741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8x8 Board (Connect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Competitive play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96404" y="3118981"/>
            <a:ext cx="363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Left half: prior policy at state</a:t>
            </a:r>
          </a:p>
          <a:p>
            <a:r>
              <a:rPr lang="en-US" smtClean="0"/>
              <a:t>Right half: MCTS rollout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200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12x12 </a:t>
            </a:r>
            <a:r>
              <a:rPr lang="en-US"/>
              <a:t>Board (Connect 5)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67" y="1960943"/>
            <a:ext cx="4104500" cy="40892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50" y="1960944"/>
            <a:ext cx="4058059" cy="4058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0948" y="6104593"/>
            <a:ext cx="264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White: model (policy only</a:t>
            </a:r>
            <a:r>
              <a:rPr lang="en-US" smtClean="0"/>
              <a:t>) Black: Zee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63266" y="6104593"/>
            <a:ext cx="206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White: model (full</a:t>
            </a:r>
            <a:r>
              <a:rPr lang="en-US" smtClean="0"/>
              <a:t>)</a:t>
            </a:r>
          </a:p>
          <a:p>
            <a:r>
              <a:rPr lang="en-US" smtClean="0"/>
              <a:t>Black: Zee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20x20 Board (Connect 5)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88" y="1690688"/>
            <a:ext cx="4229690" cy="4229690"/>
          </a:xfrm>
        </p:spPr>
      </p:pic>
      <p:sp>
        <p:nvSpPr>
          <p:cNvPr id="5" name="TextBox 4"/>
          <p:cNvSpPr txBox="1"/>
          <p:nvPr/>
        </p:nvSpPr>
        <p:spPr>
          <a:xfrm>
            <a:off x="2267211" y="5920378"/>
            <a:ext cx="30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White: model (full)   Black: Zee</a:t>
            </a:r>
            <a:endParaRPr lang="en-US"/>
          </a:p>
        </p:txBody>
      </p:sp>
      <p:pic>
        <p:nvPicPr>
          <p:cNvPr id="6" name="video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08107" y="1344017"/>
            <a:ext cx="4945693" cy="49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Connect 5, 8x8 board</a:t>
            </a:r>
          </a:p>
          <a:p>
            <a:pPr lvl="1"/>
            <a:r>
              <a:rPr lang="en-US" smtClean="0"/>
              <a:t>Epoch 40k beat epoch 0: 20-0-0</a:t>
            </a:r>
          </a:p>
          <a:p>
            <a:pPr lvl="1"/>
            <a:r>
              <a:rPr lang="en-US" smtClean="0"/>
              <a:t>Epoch 60k beat epoch 40k: 11-4-5</a:t>
            </a:r>
          </a:p>
          <a:p>
            <a:r>
              <a:rPr lang="en-US" smtClean="0"/>
              <a:t>Connect 5, 12x12 board</a:t>
            </a:r>
          </a:p>
          <a:p>
            <a:pPr lvl="1"/>
            <a:r>
              <a:rPr lang="en-US" smtClean="0"/>
              <a:t>Epoch 8k beat epoch 0: 19-0-1</a:t>
            </a:r>
          </a:p>
          <a:p>
            <a:r>
              <a:rPr lang="en-US" smtClean="0"/>
              <a:t>Connect 5, 20x20 board</a:t>
            </a:r>
          </a:p>
          <a:p>
            <a:pPr lvl="1"/>
            <a:r>
              <a:rPr lang="en-US" smtClean="0"/>
              <a:t>Epoch 2k beat epoch 0: 17-0-3</a:t>
            </a:r>
          </a:p>
          <a:p>
            <a:pPr lvl="1"/>
            <a:r>
              <a:rPr lang="en-US" smtClean="0"/>
              <a:t>Epoch 4k beat epoch 2k: 18-0-2</a:t>
            </a:r>
          </a:p>
          <a:p>
            <a:pPr lvl="1"/>
            <a:r>
              <a:rPr lang="en-US" smtClean="0"/>
              <a:t>Epoch 7k beat epoch 4k: 14-0-6</a:t>
            </a:r>
          </a:p>
          <a:p>
            <a:pPr lvl="1"/>
            <a:r>
              <a:rPr lang="en-US" smtClean="0"/>
              <a:t>Epoch 7k beat epoch 2k: 18-0-2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Competitive Play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Gomoku / Connect 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player competitive game</a:t>
            </a:r>
          </a:p>
          <a:p>
            <a:r>
              <a:rPr lang="en-US" smtClean="0"/>
              <a:t>Similar to Tic Tac Toe but connect 5 pieces on 20x20 board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85" y="2957517"/>
            <a:ext cx="3509677" cy="3832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957517"/>
            <a:ext cx="3450709" cy="38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smtClean="0"/>
              <a:t>Modified) AlphaZero: Neural Network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3066" cy="4351338"/>
          </a:xfrm>
        </p:spPr>
        <p:txBody>
          <a:bodyPr>
            <a:normAutofit/>
          </a:bodyPr>
          <a:lstStyle/>
          <a:p>
            <a:r>
              <a:rPr lang="en-US" smtClean="0"/>
              <a:t>Input: 5x20x20 binary board state</a:t>
            </a:r>
          </a:p>
          <a:p>
            <a:pPr lvl="1"/>
            <a:r>
              <a:rPr lang="en-US" smtClean="0"/>
              <a:t>2x20x20 for binary player state</a:t>
            </a:r>
          </a:p>
          <a:p>
            <a:pPr lvl="1"/>
            <a:r>
              <a:rPr lang="en-US" smtClean="0"/>
              <a:t>2x20x20 for past two move coordinates</a:t>
            </a:r>
          </a:p>
          <a:p>
            <a:pPr lvl="1"/>
            <a:r>
              <a:rPr lang="en-US" smtClean="0"/>
              <a:t>1x20x20 for which player moved first</a:t>
            </a:r>
          </a:p>
          <a:p>
            <a:r>
              <a:rPr lang="en-US" smtClean="0"/>
              <a:t>Output: scalar value v</a:t>
            </a:r>
            <a:r>
              <a:rPr lang="en-US" baseline="-25000" smtClean="0"/>
              <a:t>s</a:t>
            </a:r>
            <a:r>
              <a:rPr lang="en-US" smtClean="0"/>
              <a:t>, 20x20 prior move probability P(s, ·)</a:t>
            </a:r>
          </a:p>
          <a:p>
            <a:r>
              <a:rPr lang="en-US" smtClean="0"/>
              <a:t>Tried two architectures: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</a:t>
            </a:r>
            <a:r>
              <a:rPr lang="en-US" smtClean="0"/>
              <a:t>esNet with 2 heads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Fully convolutional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3" y="5449448"/>
            <a:ext cx="11534594" cy="8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82" y="3821921"/>
            <a:ext cx="4685818" cy="3036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AlphaZero: Monte Carlo Tree Search (MCTS)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20608" cy="466777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Game value = 1 or -1 if player corresponding to board_state[0] wins or loses</a:t>
                </a:r>
              </a:p>
              <a:p>
                <a:r>
                  <a:rPr lang="en-US" smtClean="0"/>
                  <a:t>For each move, search K rollouts from state. Iterations terminate at leaves</a:t>
                </a:r>
              </a:p>
              <a:p>
                <a:r>
                  <a:rPr lang="en-US" smtClean="0"/>
                  <a:t>At each intermediate s, select next state based on Q(s, a) + U(s, a)</a:t>
                </a:r>
              </a:p>
              <a:p>
                <a:pPr lvl="1"/>
                <a:r>
                  <a:rPr lang="en-US" smtClean="0"/>
                  <a:t>Q(s, a) = W(s, a) / N(s, a)</a:t>
                </a:r>
              </a:p>
              <a:p>
                <a:pPr lvl="1"/>
                <a:r>
                  <a:rPr lang="en-US" smtClean="0"/>
                  <a:t>U(s, 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𝑝𝑢𝑐𝑡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mtClean="0"/>
              </a:p>
              <a:p>
                <a:r>
                  <a:rPr lang="en-US" smtClean="0"/>
                  <a:t>Leaf state is one of</a:t>
                </a:r>
              </a:p>
              <a:p>
                <a:pPr lvl="1"/>
                <a:r>
                  <a:rPr lang="en-US" smtClean="0"/>
                  <a:t>State corresponds to a win: propagate true game value up to root</a:t>
                </a:r>
              </a:p>
              <a:p>
                <a:pPr lvl="1"/>
                <a:r>
                  <a:rPr lang="en-US" smtClean="0"/>
                  <a:t>State has not been evaluated: feed state into NN, propagate value to root</a:t>
                </a:r>
              </a:p>
              <a:p>
                <a:r>
                  <a:rPr lang="en-US" smtClean="0"/>
                  <a:t>With propagated value, update Q(s, a), for each intermediate s</a:t>
                </a:r>
              </a:p>
              <a:p>
                <a:r>
                  <a:rPr lang="en-US" b="0" smtClean="0"/>
                  <a:t>Choosing move</a:t>
                </a:r>
              </a:p>
              <a:p>
                <a:pPr lvl="1"/>
                <a:r>
                  <a:rPr lang="en-US"/>
                  <a:t>I</a:t>
                </a:r>
                <a:r>
                  <a:rPr lang="en-US" smtClean="0"/>
                  <a:t>n self-play for generating data: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/>
                  <a:t>I</a:t>
                </a:r>
                <a:r>
                  <a:rPr lang="en-US" smtClean="0"/>
                  <a:t>n competitive play: choose argmax(N(s, a))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20608" cy="4667772"/>
              </a:xfrm>
              <a:blipFill>
                <a:blip r:embed="rId3"/>
                <a:stretch>
                  <a:fillRect l="-702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Multiprocessing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898529" cy="4633048"/>
          </a:xfrm>
        </p:spPr>
        <p:txBody>
          <a:bodyPr>
            <a:normAutofit/>
          </a:bodyPr>
          <a:lstStyle/>
          <a:p>
            <a:r>
              <a:rPr lang="en-US" smtClean="0"/>
              <a:t>Processes</a:t>
            </a:r>
          </a:p>
          <a:p>
            <a:pPr lvl="1"/>
            <a:r>
              <a:rPr lang="en-US" smtClean="0"/>
              <a:t>48 - 60 MCTS processes</a:t>
            </a:r>
          </a:p>
          <a:p>
            <a:pPr lvl="1"/>
            <a:r>
              <a:rPr lang="en-US" smtClean="0"/>
              <a:t>1 eval process – runs evaluations with NN for MCTS</a:t>
            </a:r>
          </a:p>
          <a:p>
            <a:pPr lvl="1"/>
            <a:r>
              <a:rPr lang="en-US" smtClean="0"/>
              <a:t>1 train process – trains NN </a:t>
            </a:r>
            <a:r>
              <a:rPr lang="en-US" smtClean="0"/>
              <a:t>weights</a:t>
            </a:r>
          </a:p>
          <a:p>
            <a:r>
              <a:rPr lang="en-US" smtClean="0"/>
              <a:t>Resources: CPUs, 2 GPUs (Titan X Pascal, GTX 1080)</a:t>
            </a:r>
            <a:endParaRPr lang="en-US" smtClean="0"/>
          </a:p>
          <a:p>
            <a:r>
              <a:rPr lang="en-US" smtClean="0"/>
              <a:t>Flow</a:t>
            </a:r>
          </a:p>
          <a:p>
            <a:pPr lvl="1"/>
            <a:r>
              <a:rPr lang="en-US" smtClean="0"/>
              <a:t>MCTS processes send states to eval process to evaluate</a:t>
            </a:r>
          </a:p>
          <a:p>
            <a:pPr lvl="1"/>
            <a:r>
              <a:rPr lang="en-US" smtClean="0"/>
              <a:t>MCTS processes send full games (multiple states, values, policies) to train process</a:t>
            </a:r>
          </a:p>
          <a:p>
            <a:pPr lvl="1"/>
            <a:r>
              <a:rPr lang="en-US" smtClean="0"/>
              <a:t>Train process trains on game states, send network weights to eval process</a:t>
            </a:r>
          </a:p>
        </p:txBody>
      </p:sp>
    </p:spTree>
    <p:extLst>
      <p:ext uri="{BB962C8B-B14F-4D97-AF65-F5344CB8AC3E}">
        <p14:creationId xmlns:p14="http://schemas.microsoft.com/office/powerpoint/2010/main" val="41973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898529" cy="463304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Connect 3 pieces on 3x3 board (Tic-Tac-Toe)</a:t>
            </a:r>
          </a:p>
          <a:p>
            <a:pPr lvl="1"/>
            <a:r>
              <a:rPr lang="en-US" smtClean="0"/>
              <a:t>3-block ResNet for shared layers, conv </a:t>
            </a:r>
            <a:r>
              <a:rPr lang="en-US"/>
              <a:t>–</a:t>
            </a:r>
            <a:r>
              <a:rPr lang="en-US" smtClean="0"/>
              <a:t>&gt; FC for value and policy heads</a:t>
            </a:r>
          </a:p>
          <a:p>
            <a:r>
              <a:rPr lang="en-US" smtClean="0"/>
              <a:t>Connect 4 pieces on 6x6 board</a:t>
            </a:r>
          </a:p>
          <a:p>
            <a:pPr lvl="1"/>
            <a:r>
              <a:rPr lang="en-US"/>
              <a:t>3</a:t>
            </a:r>
            <a:r>
              <a:rPr lang="en-US" smtClean="0"/>
              <a:t>-layer conv net for shared layers</a:t>
            </a:r>
          </a:p>
          <a:p>
            <a:r>
              <a:rPr lang="en-US" smtClean="0"/>
              <a:t>Connect 5 pieces on 20x20 board (attempt 1)</a:t>
            </a:r>
          </a:p>
          <a:p>
            <a:pPr lvl="1"/>
            <a:r>
              <a:rPr lang="en-US"/>
              <a:t>6</a:t>
            </a:r>
            <a:r>
              <a:rPr lang="en-US" smtClean="0"/>
              <a:t>-layer conv net for shared layers</a:t>
            </a:r>
          </a:p>
          <a:p>
            <a:r>
              <a:rPr lang="en-US" smtClean="0"/>
              <a:t>Connect 5 pieces on 8x8 board</a:t>
            </a:r>
          </a:p>
          <a:p>
            <a:pPr lvl="1"/>
            <a:r>
              <a:rPr lang="en-US" smtClean="0"/>
              <a:t>9-layer conv net for shared layer, conv –&gt; FC for value, conv for policy</a:t>
            </a:r>
          </a:p>
          <a:p>
            <a:r>
              <a:rPr lang="en-US"/>
              <a:t>Connect 5 pieces on </a:t>
            </a:r>
            <a:r>
              <a:rPr lang="en-US" smtClean="0"/>
              <a:t>12x12 </a:t>
            </a:r>
            <a:r>
              <a:rPr lang="en-US" smtClean="0"/>
              <a:t>board</a:t>
            </a:r>
          </a:p>
          <a:p>
            <a:pPr lvl="1"/>
            <a:r>
              <a:rPr lang="en-US" smtClean="0"/>
              <a:t>Curriculum learning from 8x8</a:t>
            </a:r>
            <a:endParaRPr lang="en-US" smtClean="0"/>
          </a:p>
          <a:p>
            <a:r>
              <a:rPr lang="en-US" smtClean="0"/>
              <a:t>Connect </a:t>
            </a:r>
            <a:r>
              <a:rPr lang="en-US"/>
              <a:t>5 pieces on </a:t>
            </a:r>
            <a:r>
              <a:rPr lang="en-US" smtClean="0"/>
              <a:t>20x20 board (attempt 2</a:t>
            </a:r>
            <a:r>
              <a:rPr lang="en-US" smtClean="0"/>
              <a:t>)</a:t>
            </a:r>
          </a:p>
          <a:p>
            <a:pPr lvl="1"/>
            <a:r>
              <a:rPr lang="en-US"/>
              <a:t>Curriculum learning </a:t>
            </a:r>
            <a:r>
              <a:rPr lang="en-US"/>
              <a:t>from </a:t>
            </a:r>
            <a:r>
              <a:rPr lang="en-US" smtClean="0"/>
              <a:t>12x12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16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3x3 Board (Connect 3), 6x6 Board (Connect 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Model achieves good performance</a:t>
            </a:r>
          </a:p>
          <a:p>
            <a:pPr lvl="1"/>
            <a:r>
              <a:rPr lang="en-US" smtClean="0"/>
              <a:t>Actually had a bug in the value function code for 3x3, but didn’t matter</a:t>
            </a:r>
          </a:p>
          <a:p>
            <a:r>
              <a:rPr lang="en-US" smtClean="0"/>
              <a:t>Model achieves good reflex to crucial moves and winning moves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28" y="3944556"/>
            <a:ext cx="1726595" cy="1726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79" y="3947955"/>
            <a:ext cx="1723198" cy="1723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4" y="3927503"/>
            <a:ext cx="1751029" cy="1764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30" y="3948505"/>
            <a:ext cx="1738129" cy="1725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3" y="3947954"/>
            <a:ext cx="1697668" cy="172319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883307" y="3813018"/>
            <a:ext cx="816015" cy="1187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5234" y="6047772"/>
            <a:ext cx="986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Black: </a:t>
            </a:r>
            <a:r>
              <a:rPr lang="en-US" smtClean="0"/>
              <a:t>Zee, </a:t>
            </a:r>
            <a:r>
              <a:rPr lang="en-US" smtClean="0"/>
              <a:t>White: model (policy only, no MCTS rollouts)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49872" y="3493415"/>
            <a:ext cx="152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Crucial move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93519" y="3523147"/>
            <a:ext cx="165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Winning move</a:t>
            </a:r>
            <a:endParaRPr lang="en-US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7020161" y="3892479"/>
            <a:ext cx="775388" cy="1044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71828" y="5691602"/>
            <a:ext cx="156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Final 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20x20 Board (Connect 5), attempt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Didn’t work with 40k epochs</a:t>
            </a:r>
          </a:p>
        </p:txBody>
      </p:sp>
    </p:spTree>
    <p:extLst>
      <p:ext uri="{BB962C8B-B14F-4D97-AF65-F5344CB8AC3E}">
        <p14:creationId xmlns:p14="http://schemas.microsoft.com/office/powerpoint/2010/main" val="12130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8x8 Board (Connect 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60k epochs, ~ 1 day</a:t>
            </a:r>
          </a:p>
          <a:p>
            <a:r>
              <a:rPr lang="en-US" smtClean="0"/>
              <a:t>Self-play Training</a:t>
            </a:r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Zee-play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91" y="2319836"/>
            <a:ext cx="1834205" cy="1875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948" y="2319837"/>
            <a:ext cx="1857284" cy="1877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948" y="4644100"/>
            <a:ext cx="1857284" cy="1867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91" y="4644100"/>
            <a:ext cx="1834205" cy="18549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0029" y="6511704"/>
            <a:ext cx="16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White: model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0753" y="6511704"/>
            <a:ext cx="16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White: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576</Words>
  <Application>Microsoft Office PowerPoint</Application>
  <PresentationFormat>Widescreen</PresentationFormat>
  <Paragraphs>93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AlphaZero on Gomoku</vt:lpstr>
      <vt:lpstr>Gomoku / Connect 5</vt:lpstr>
      <vt:lpstr>(Modified) AlphaZero: Neural Network</vt:lpstr>
      <vt:lpstr>AlphaZero: Monte Carlo Tree Search (MCTS)</vt:lpstr>
      <vt:lpstr>Implementation – Multiprocessing</vt:lpstr>
      <vt:lpstr>Experiments</vt:lpstr>
      <vt:lpstr>3x3 Board (Connect 3), 6x6 Board (Connect 4)</vt:lpstr>
      <vt:lpstr>20x20 Board (Connect 5), attempt 1</vt:lpstr>
      <vt:lpstr>8x8 Board (Connect 5)</vt:lpstr>
      <vt:lpstr>8x8 Board (Connect 5)</vt:lpstr>
      <vt:lpstr>8x8 Board (Connect 5)</vt:lpstr>
      <vt:lpstr>8x8 Board (Connect 5)</vt:lpstr>
      <vt:lpstr>12x12 Board (Connect 5)</vt:lpstr>
      <vt:lpstr>20x20 Board (Connect 5)</vt:lpstr>
      <vt:lpstr>Model Competitive Play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AlphaZero on Gomoku</dc:title>
  <dc:creator>Zhongxia Yan</dc:creator>
  <cp:lastModifiedBy>Zhongxia Yan</cp:lastModifiedBy>
  <cp:revision>32</cp:revision>
  <dcterms:created xsi:type="dcterms:W3CDTF">2019-04-29T17:20:13Z</dcterms:created>
  <dcterms:modified xsi:type="dcterms:W3CDTF">2019-05-16T17:38:27Z</dcterms:modified>
</cp:coreProperties>
</file>