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72" r:id="rId4"/>
    <p:sldId id="277" r:id="rId5"/>
    <p:sldId id="281" r:id="rId6"/>
    <p:sldId id="260" r:id="rId7"/>
    <p:sldId id="273" r:id="rId8"/>
    <p:sldId id="274" r:id="rId9"/>
    <p:sldId id="283" r:id="rId10"/>
    <p:sldId id="271" r:id="rId11"/>
    <p:sldId id="261" r:id="rId12"/>
    <p:sldId id="262" r:id="rId13"/>
    <p:sldId id="263" r:id="rId14"/>
    <p:sldId id="275" r:id="rId15"/>
    <p:sldId id="276" r:id="rId16"/>
    <p:sldId id="258" r:id="rId17"/>
    <p:sldId id="265" r:id="rId18"/>
    <p:sldId id="282" r:id="rId19"/>
    <p:sldId id="278" r:id="rId20"/>
    <p:sldId id="264" r:id="rId21"/>
    <p:sldId id="266" r:id="rId22"/>
    <p:sldId id="284" r:id="rId23"/>
    <p:sldId id="267" r:id="rId24"/>
    <p:sldId id="279" r:id="rId25"/>
    <p:sldId id="268" r:id="rId26"/>
    <p:sldId id="269" r:id="rId27"/>
    <p:sldId id="28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lory Joey" initials="GJ" lastIdx="1" clrIdx="0">
    <p:extLst>
      <p:ext uri="{19B8F6BF-5375-455C-9EA6-DF929625EA0E}">
        <p15:presenceInfo xmlns:p15="http://schemas.microsoft.com/office/powerpoint/2012/main" userId="e1d4f13b2ccda8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439" autoAdjust="0"/>
  </p:normalViewPr>
  <p:slideViewPr>
    <p:cSldViewPr snapToGrid="0">
      <p:cViewPr varScale="1">
        <p:scale>
          <a:sx n="65" d="100"/>
          <a:sy n="65" d="100"/>
        </p:scale>
        <p:origin x="1358" y="4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9T18:01:07.004" idx="1">
    <p:pos x="7152" y="1933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2E979-85D2-4E5A-A609-23A05FF2872A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F3FF1-35BB-436F-B424-F07383639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1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大家好，我是惠中懿</a:t>
            </a:r>
            <a:endParaRPr lang="en-US" altLang="zh-CN" dirty="0"/>
          </a:p>
          <a:p>
            <a:r>
              <a:rPr lang="zh-CN" altLang="en-US" dirty="0"/>
              <a:t>我今天来讲一下微积分的基本概念，也是高数上的前两章内容。</a:t>
            </a:r>
            <a:endParaRPr lang="en-US" altLang="zh-CN" dirty="0"/>
          </a:p>
          <a:p>
            <a:r>
              <a:rPr lang="zh-CN" altLang="en-US" dirty="0"/>
              <a:t>在高等数学的学习过程中，一上来就会引入很多概念。很多人对这些概念没有好好地去理解，然后可能就会后面的知识也不理解了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F3FF1-35BB-436F-B424-F073836397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12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书上还告诉我们了另一个重要极限</a:t>
            </a:r>
            <a:endParaRPr lang="en-US" altLang="zh-CN" dirty="0"/>
          </a:p>
          <a:p>
            <a:r>
              <a:rPr lang="zh-CN" altLang="en-US" dirty="0"/>
              <a:t>大家应该清楚，几何意义：切线</a:t>
            </a:r>
            <a:endParaRPr lang="en-US" altLang="zh-CN" dirty="0"/>
          </a:p>
          <a:p>
            <a:r>
              <a:rPr lang="zh-CN" altLang="en-US" dirty="0"/>
              <a:t>洛必达</a:t>
            </a:r>
            <a:endParaRPr lang="en-US" altLang="zh-CN" dirty="0"/>
          </a:p>
          <a:p>
            <a:r>
              <a:rPr lang="zh-CN" altLang="en-US" dirty="0"/>
              <a:t>书上的证明非常漂亮</a:t>
            </a:r>
            <a:endParaRPr lang="en-US" altLang="zh-CN" dirty="0"/>
          </a:p>
          <a:p>
            <a:r>
              <a:rPr lang="zh-CN" altLang="en-US" dirty="0"/>
              <a:t>其实也是等价无穷小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F3FF1-35BB-436F-B424-F073836397D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81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我们经常在各种物理过程中说，无穷大无穷大</a:t>
            </a:r>
            <a:endParaRPr lang="en-US" altLang="zh-CN" dirty="0"/>
          </a:p>
          <a:p>
            <a:r>
              <a:rPr lang="zh-CN" altLang="en-US" dirty="0"/>
              <a:t>可是大家知道无穷大到底是什么意思吗</a:t>
            </a:r>
            <a:endParaRPr lang="en-US" altLang="zh-CN" dirty="0"/>
          </a:p>
          <a:p>
            <a:r>
              <a:rPr lang="zh-CN" altLang="en-US" dirty="0"/>
              <a:t>一样，我们还是要来分析一下定义，哪一句是关键的？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F3FF1-35BB-436F-B424-F073836397D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33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连续性的重要性毋庸置疑</a:t>
            </a:r>
            <a:endParaRPr lang="en-US" altLang="zh-CN" dirty="0"/>
          </a:p>
          <a:p>
            <a:r>
              <a:rPr lang="zh-CN" altLang="en-US" dirty="0"/>
              <a:t>对连续性的定义也十分优雅</a:t>
            </a:r>
            <a:endParaRPr lang="en-US" altLang="zh-CN" dirty="0"/>
          </a:p>
          <a:p>
            <a:r>
              <a:rPr lang="zh-CN" altLang="en-US" dirty="0"/>
              <a:t>为什么可以这样定义？首先我们要理解极限的意义</a:t>
            </a:r>
            <a:endParaRPr lang="en-US" altLang="zh-CN" dirty="0"/>
          </a:p>
          <a:p>
            <a:r>
              <a:rPr lang="zh-CN" altLang="en-US" dirty="0"/>
              <a:t>根据上面对函数极限的定义</a:t>
            </a:r>
            <a:endParaRPr lang="en-US" altLang="zh-CN" dirty="0"/>
          </a:p>
          <a:p>
            <a:r>
              <a:rPr lang="zh-CN" altLang="en-US" dirty="0"/>
              <a:t>画个图</a:t>
            </a:r>
            <a:endParaRPr lang="en-US" altLang="zh-CN" dirty="0"/>
          </a:p>
          <a:p>
            <a:r>
              <a:rPr lang="zh-CN" altLang="en-US" dirty="0"/>
              <a:t>为什么说极限这么重要？连续性由极限定义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F3FF1-35BB-436F-B424-F073836397D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52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导数的定义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F3FF1-35BB-436F-B424-F073836397D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998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理解无穷小量</a:t>
            </a:r>
            <a:endParaRPr lang="en-US" altLang="zh-CN" dirty="0"/>
          </a:p>
          <a:p>
            <a:r>
              <a:rPr lang="zh-CN" altLang="en-US" dirty="0"/>
              <a:t>极限的重要性，有了极限我们才能够定义这些东西</a:t>
            </a:r>
            <a:endParaRPr lang="en-US" altLang="zh-CN" dirty="0"/>
          </a:p>
          <a:p>
            <a:r>
              <a:rPr lang="zh-CN" altLang="en-US" dirty="0"/>
              <a:t>而且像连续性、无穷小量这种概念，只要用到了极限的定义，它们本身的定义就十分简单了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F3FF1-35BB-436F-B424-F073836397D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56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其实都可以通过洛必达来验证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F3FF1-35BB-436F-B424-F073836397D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271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告诉为什么在乘除中可以，因为极限的四则运算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告诉为什么在加减中不行，因为根本没有任何道理。没有任何一条定理支持我们去这么做，因此就不应该去做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F3FF1-35BB-436F-B424-F073836397D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32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有的同学可能会感觉到很奇怪，明明都是求</a:t>
            </a:r>
            <a:r>
              <a:rPr lang="en-US" altLang="zh-CN" dirty="0" err="1"/>
              <a:t>dz</a:t>
            </a:r>
            <a:r>
              <a:rPr lang="zh-CN" altLang="en-US" dirty="0"/>
              <a:t>，答案难道该不相等么？</a:t>
            </a:r>
            <a:endParaRPr lang="en-US" altLang="zh-CN" dirty="0"/>
          </a:p>
          <a:p>
            <a:r>
              <a:rPr lang="zh-CN" altLang="en-US" dirty="0"/>
              <a:t>为什么还要去证明他们是相等的？</a:t>
            </a:r>
            <a:endParaRPr lang="en-US" altLang="zh-CN" dirty="0"/>
          </a:p>
          <a:p>
            <a:r>
              <a:rPr lang="zh-CN" altLang="en-US" dirty="0"/>
              <a:t>其实原因是两个</a:t>
            </a:r>
            <a:r>
              <a:rPr lang="en-US" altLang="zh-CN" dirty="0" err="1"/>
              <a:t>dz</a:t>
            </a:r>
            <a:r>
              <a:rPr lang="zh-CN" altLang="en-US" dirty="0"/>
              <a:t>不一样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F3FF1-35BB-436F-B424-F073836397D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825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和二项展开式很想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F3FF1-35BB-436F-B424-F073836397D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53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不定积分完完全全就是求导的逆运算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F3FF1-35BB-436F-B424-F073836397D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510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极限是高等数学中第一个全新的概念，我认为也是高等数学中最重要的概念之一，有了极限的概念我们才能好好地讨论数学，严谨地发展数学分析。</a:t>
            </a:r>
            <a:endParaRPr lang="en-US" altLang="zh-CN" dirty="0"/>
          </a:p>
          <a:p>
            <a:r>
              <a:rPr lang="zh-CN" altLang="en-US" dirty="0"/>
              <a:t>之前高数老师问的数学当中最重要的概念是什么，我回答的就是极限。</a:t>
            </a:r>
            <a:endParaRPr lang="en-US" altLang="zh-CN" dirty="0"/>
          </a:p>
          <a:p>
            <a:r>
              <a:rPr lang="zh-CN" altLang="en-US" dirty="0"/>
              <a:t>那么首先我们来学习一下极限的概念，再来谈一谈极限为什么如此重要。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首先，在数学分析（微积分）当中，我们只有序列的极限和函数的局限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F3FF1-35BB-436F-B424-F073836397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59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讲一下符号的演变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F3FF1-35BB-436F-B424-F073836397D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396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600" dirty="0"/>
              <a:t>理解任意一个数学概念或者物理概念，最好、最直接、也是最根本的方式就是去理解它的定义</a:t>
            </a:r>
            <a:endParaRPr lang="en-US" altLang="zh-CN" sz="600" dirty="0"/>
          </a:p>
          <a:p>
            <a:r>
              <a:rPr lang="zh-CN" altLang="en-US" sz="600" dirty="0"/>
              <a:t>那么我们首先来看序列的极限的定义</a:t>
            </a:r>
            <a:endParaRPr lang="en-US" altLang="zh-CN" sz="600" dirty="0"/>
          </a:p>
          <a:p>
            <a:r>
              <a:rPr lang="zh-CN" altLang="en-US" sz="600" dirty="0"/>
              <a:t>解释定义，绝对值的含义</a:t>
            </a:r>
            <a:endParaRPr lang="en-US" altLang="zh-CN" sz="600" dirty="0"/>
          </a:p>
          <a:p>
            <a:r>
              <a:rPr lang="zh-CN" altLang="en-US" sz="600" dirty="0"/>
              <a:t>想有多近，就有多近</a:t>
            </a:r>
            <a:endParaRPr lang="en-US" altLang="zh-CN" sz="600" dirty="0"/>
          </a:p>
          <a:p>
            <a:endParaRPr lang="zh-CN" altLang="en-US" sz="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F3FF1-35BB-436F-B424-F073836397D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497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发型 </a:t>
            </a:r>
            <a:endParaRPr lang="en-US" altLang="zh-CN" dirty="0"/>
          </a:p>
          <a:p>
            <a:r>
              <a:rPr lang="zh-CN" altLang="en-US" dirty="0"/>
              <a:t>柯西引入了极限的精确定义，所以我们用柯西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F3FF1-35BB-436F-B424-F073836397D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505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0.99</a:t>
            </a:r>
            <a:r>
              <a:rPr lang="zh-CN" altLang="en-US" dirty="0"/>
              <a:t>循环</a:t>
            </a:r>
            <a:r>
              <a:rPr lang="en-US" altLang="zh-CN" dirty="0"/>
              <a:t>=1</a:t>
            </a:r>
            <a:r>
              <a:rPr lang="zh-CN" altLang="en-US" dirty="0"/>
              <a:t>这个式子，大家初中高中一定见过，并且感觉十分疑惑</a:t>
            </a:r>
            <a:endParaRPr lang="en-US" altLang="zh-CN" dirty="0"/>
          </a:p>
          <a:p>
            <a:r>
              <a:rPr lang="zh-CN" altLang="en-US" dirty="0"/>
              <a:t>到底是为什么呢？</a:t>
            </a:r>
            <a:endParaRPr lang="en-US" altLang="zh-CN" dirty="0"/>
          </a:p>
          <a:p>
            <a:r>
              <a:rPr lang="zh-CN" altLang="en-US" dirty="0"/>
              <a:t>今天我们学了极限，就来解释一下</a:t>
            </a:r>
            <a:endParaRPr lang="en-US" altLang="zh-CN" dirty="0"/>
          </a:p>
          <a:p>
            <a:r>
              <a:rPr lang="zh-CN" altLang="en-US" dirty="0"/>
              <a:t>仅仅是数列的极限</a:t>
            </a:r>
            <a:r>
              <a:rPr lang="en-US" altLang="zh-CN" dirty="0"/>
              <a:t>=1</a:t>
            </a:r>
          </a:p>
          <a:p>
            <a:r>
              <a:rPr lang="zh-CN" altLang="en-US" dirty="0"/>
              <a:t>序列极限的意义：什么是实数，数学分析是一门严格的学科，任何概念都要经过严格的定义，那么实数是怎么定义的呢？比如任何一个无理数，圆周率，怎么定义？</a:t>
            </a:r>
            <a:endParaRPr lang="en-US" altLang="zh-CN" dirty="0"/>
          </a:p>
          <a:p>
            <a:r>
              <a:rPr lang="zh-CN" altLang="en-US" dirty="0"/>
              <a:t>就是用柯西序列来定义的，什么是柯西序列？</a:t>
            </a:r>
            <a:endParaRPr lang="en-US" altLang="zh-CN" dirty="0"/>
          </a:p>
          <a:p>
            <a:r>
              <a:rPr lang="zh-CN" altLang="en-US" dirty="0"/>
              <a:t>在实数之前我们只有有理数，怎么由有理数来构造无理数呢？看起来这是一个不可能的事情。柯西想出来了。比如圆周率是一个无限不循环小数，一个实数，怎么定义呢？怎么通过有理数来定义呢？</a:t>
            </a:r>
            <a:endParaRPr lang="en-US" altLang="zh-CN" dirty="0"/>
          </a:p>
          <a:p>
            <a:r>
              <a:rPr lang="en-US" altLang="zh-CN" dirty="0"/>
              <a:t>3.14</a:t>
            </a:r>
          </a:p>
          <a:p>
            <a:r>
              <a:rPr lang="en-US" altLang="zh-CN" dirty="0"/>
              <a:t>3.141</a:t>
            </a:r>
          </a:p>
          <a:p>
            <a:r>
              <a:rPr lang="en-US" altLang="zh-CN" dirty="0"/>
              <a:t>3.1415…</a:t>
            </a:r>
          </a:p>
          <a:p>
            <a:r>
              <a:rPr lang="zh-CN" altLang="en-US" dirty="0"/>
              <a:t>这样一个极限就是通过序列来定义的</a:t>
            </a:r>
            <a:endParaRPr lang="en-US" altLang="zh-CN" dirty="0"/>
          </a:p>
          <a:p>
            <a:r>
              <a:rPr lang="zh-CN" altLang="en-US" dirty="0"/>
              <a:t>柯西序列就是一个有理数列，每一个实数都是由柯西序列来确定的。</a:t>
            </a:r>
            <a:endParaRPr lang="en-US" altLang="zh-CN" dirty="0"/>
          </a:p>
          <a:p>
            <a:r>
              <a:rPr lang="zh-CN" altLang="en-US" dirty="0"/>
              <a:t>这样来看，</a:t>
            </a:r>
            <a:r>
              <a:rPr lang="en-US" altLang="zh-CN" dirty="0"/>
              <a:t>0.999</a:t>
            </a:r>
            <a:r>
              <a:rPr lang="zh-CN" altLang="en-US" dirty="0"/>
              <a:t>循环其实就是实数</a:t>
            </a:r>
            <a:r>
              <a:rPr lang="en-US" altLang="zh-CN" dirty="0"/>
              <a:t>1</a:t>
            </a:r>
            <a:r>
              <a:rPr lang="zh-CN" altLang="en-US" dirty="0"/>
              <a:t>的定义，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F3FF1-35BB-436F-B424-F073836397D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95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下面我们来看一个重要的极限</a:t>
            </a:r>
            <a:endParaRPr lang="en-US" altLang="zh-CN" dirty="0"/>
          </a:p>
          <a:p>
            <a:r>
              <a:rPr lang="zh-CN" altLang="en-US" dirty="0"/>
              <a:t>其实这本高数书非常实在，不整虚的，书上白纸黑字写的“一个重要极限”，那就肯定会考你</a:t>
            </a:r>
            <a:endParaRPr lang="en-US" altLang="zh-CN" dirty="0"/>
          </a:p>
          <a:p>
            <a:r>
              <a:rPr lang="zh-CN" altLang="en-US" dirty="0"/>
              <a:t>这个公式我们要记住，</a:t>
            </a:r>
            <a:r>
              <a:rPr lang="en-US" altLang="zh-CN" dirty="0"/>
              <a:t>n</a:t>
            </a:r>
            <a:r>
              <a:rPr lang="zh-CN" altLang="en-US" dirty="0"/>
              <a:t>趋近于无穷而不是零</a:t>
            </a:r>
            <a:endParaRPr lang="en-US" altLang="zh-CN" dirty="0"/>
          </a:p>
          <a:p>
            <a:r>
              <a:rPr lang="zh-CN" altLang="en-US" dirty="0"/>
              <a:t>这其实也可以作为</a:t>
            </a:r>
            <a:r>
              <a:rPr lang="en-US" altLang="zh-CN" dirty="0"/>
              <a:t>e</a:t>
            </a:r>
            <a:r>
              <a:rPr lang="zh-CN" altLang="en-US" dirty="0"/>
              <a:t>的定义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F3FF1-35BB-436F-B424-F073836397D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70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想</a:t>
            </a:r>
            <a:r>
              <a:rPr lang="en-US" altLang="zh-CN" dirty="0"/>
              <a:t>2min</a:t>
            </a:r>
          </a:p>
          <a:p>
            <a:r>
              <a:rPr lang="zh-CN" altLang="en-US" dirty="0"/>
              <a:t>当你看到这种形式的时候，肯定要想起重要极限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F3FF1-35BB-436F-B424-F073836397D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746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除了序列极限还有函数极限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F3FF1-35BB-436F-B424-F073836397D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80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注意这里的无穷其实包括了正无穷和负无穷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F3FF1-35BB-436F-B424-F073836397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52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6758-211B-4C07-BEC3-C155C3C32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4887EE-4A5B-45AF-B94B-019E571D6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A0B2E-86C8-4750-8C63-9DE320D3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E70-B430-4F69-845F-93940EC374A8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3237B-0C1E-4193-B67F-1FED6260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7D4CC-796E-4E49-969A-497755C5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85B8-98D5-4C6C-B656-2F1EA30C9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90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82E1D-31C9-407D-B54F-6F4152D0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F1E311-403C-4940-B8A5-D981E73C3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7D12E-CE41-4368-B82F-D999548F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E70-B430-4F69-845F-93940EC374A8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07FF2-F900-4C88-B3E4-D94711C4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F8D9F-D38E-4D88-9744-79C465A5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85B8-98D5-4C6C-B656-2F1EA30C9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5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488064-374B-4CEE-B84E-207EB3B08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568A9C-B392-4296-AA27-05EFF8504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3B04B3-7D44-438B-AD97-A9AF113F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E70-B430-4F69-845F-93940EC374A8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F5976-A298-4BFA-AC62-97C0BB8F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5CDFA-900B-4B8F-AC30-37BA419C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85B8-98D5-4C6C-B656-2F1EA30C9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25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4516A-9F7C-4881-BB68-B8AE36DF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B9B4A-D5F5-471D-8035-8C2279F3B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8CD2D-4CFB-4E70-A799-0D6C0EC5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E70-B430-4F69-845F-93940EC374A8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EB9E8-6992-47E9-BF96-F6C7077D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D88B3-F698-4F1A-AD17-6F8116EC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85B8-98D5-4C6C-B656-2F1EA30C9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5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5F48D-B071-4C36-BB8D-28F6CE05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B82735-048B-458D-AC06-A249CC372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27F85-6328-4E8D-A950-5CF159C3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E70-B430-4F69-845F-93940EC374A8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33968F-754D-4762-B171-1C8190D5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FB2D5-0301-4E87-9B16-D379A9E8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85B8-98D5-4C6C-B656-2F1EA30C9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DE6D2-209A-4D12-AF03-EAFBCC38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9C671-9196-4BB9-8EE9-7B4451FDB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717349-3759-42AE-8EFC-9FAAE1296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A2891C-2B38-4EE1-AD92-E05E4504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E70-B430-4F69-845F-93940EC374A8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9358D4-4FF2-4A43-A6CB-44E20806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846C48-8EC0-47FB-A806-F3A3D312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85B8-98D5-4C6C-B656-2F1EA30C9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45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56E-3B00-48BC-93D1-1A5190D6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8343CB-E623-4AE9-BD75-1B5955A99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F826B4-DF8D-487D-B68C-D48C609AA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E4A835-9913-4C6D-B7FD-B8C04B11A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8D4B76-E849-4FC3-89F8-EBACA5B2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E6294E-1146-4E71-AE1D-6A8FAEB9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E70-B430-4F69-845F-93940EC374A8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AB09DF-511E-4962-9BF5-F08F573B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B4F886-E185-4C5C-89BC-EA838E26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85B8-98D5-4C6C-B656-2F1EA30C9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36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1E819-26B6-475E-8B8F-F33E8AFB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9771C8-17D8-4191-A68E-42575473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E70-B430-4F69-845F-93940EC374A8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5BBFB5-1C02-4294-977B-259F982DF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A164D2-653D-4378-88A2-3C369187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85B8-98D5-4C6C-B656-2F1EA30C9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4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748DBA-4C70-4699-A648-0E38094C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E70-B430-4F69-845F-93940EC374A8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8D7D29-7C27-4A16-A457-628C1A4D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FCB01B-0C68-4B85-A996-1A9D081C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85B8-98D5-4C6C-B656-2F1EA30C9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8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0026D-4161-4103-A983-98EDA09C0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202AA-CAE7-425A-AD22-48FDC8CC2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D2375A-B0FC-46DB-8243-FFCC17106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F248A0-F9B1-4404-BCC9-20330499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E70-B430-4F69-845F-93940EC374A8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E98200-3BCA-4270-B541-3DE640D5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A24A2D-ECBA-41B2-B4B6-BC4B5D86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85B8-98D5-4C6C-B656-2F1EA30C9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01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1ABF8-564B-4246-A839-286D4CD6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1C97DA-FBCE-45C4-A43C-AE3021009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ADF17-0866-46FE-8D67-FC63C43C0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B975A4-9524-4EAB-80DC-0453E31D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E70-B430-4F69-845F-93940EC374A8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B26A87-019F-447C-A7AC-493905CE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14D227-A5B5-44B0-9FFD-7A1A2BA5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85B8-98D5-4C6C-B656-2F1EA30C9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4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4421D3-A470-4C46-AF12-34D8D56B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A4E164-C212-47F9-AF5B-4D9C6CC74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CD191-262E-42A9-9D8D-994A7FA01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3FE70-B430-4F69-845F-93940EC374A8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C57EB-0CD1-4591-83E3-8BFF24F3A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7474E-2960-4F46-9E5A-1C1D93905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885B8-98D5-4C6C-B656-2F1EA30C9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28FE0-7EBE-4F5F-8890-D74F0A9B9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微积分的基本概念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95E006-1E12-4CA4-A626-803D3D93D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惠中懿</a:t>
            </a:r>
            <a:endParaRPr lang="en-US" altLang="zh-CN" dirty="0"/>
          </a:p>
          <a:p>
            <a:r>
              <a:rPr lang="en-US" altLang="zh-CN" dirty="0"/>
              <a:t>2020.6.7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51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F8D8B-66F0-4667-91BF-86A1A8EC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另一个重要极限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3C387F3-A658-4AD9-8877-A8AF746BD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6330" y="3117297"/>
            <a:ext cx="10379339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6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50CC8-1F4F-42F3-985C-627F8A4B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无穷大量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9497616-DE6A-458D-AEBC-4507EFA90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0174" y="2656247"/>
            <a:ext cx="10051651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7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C4AEA-6234-47C6-AB2D-91688188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连续性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740BE07-579A-4AE1-B66E-25EB257FB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128" y="2331574"/>
            <a:ext cx="11409744" cy="21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22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3AEED-4E1C-4F1C-B44B-1357AE15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112A59-9AA6-4AF5-95D2-8BADE66AF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90" y="1825625"/>
            <a:ext cx="11072820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4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5025E-2497-430D-93B7-333AEE53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求微商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3B36766-63B3-491D-96B4-EFD1E839E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9456" y="1690688"/>
            <a:ext cx="54930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03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A923E-FA31-435F-A061-75EEF842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对数求导法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E25E868-34FE-4CCC-A5BF-8F303F8DE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101" y="2324004"/>
            <a:ext cx="8039797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22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A16F2-C25A-4A59-B06A-E8612A92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无穷小量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A6D44-A464-4C26-B3C3-AE7BD5E5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什么是无穷小量？</a:t>
            </a:r>
            <a:endParaRPr lang="en-US" altLang="zh-CN" dirty="0"/>
          </a:p>
          <a:p>
            <a:pPr lvl="1"/>
            <a:r>
              <a:rPr lang="zh-CN" altLang="en-US" dirty="0"/>
              <a:t>是一个数吗？正数还是负数？</a:t>
            </a:r>
            <a:endParaRPr lang="en-US" altLang="zh-CN" dirty="0"/>
          </a:p>
          <a:p>
            <a:pPr lvl="1"/>
            <a:r>
              <a:rPr lang="zh-CN" altLang="en-US" dirty="0"/>
              <a:t>是一个过程吗，无限向零靠近的过程？</a:t>
            </a:r>
            <a:endParaRPr lang="en-US" altLang="zh-CN" dirty="0"/>
          </a:p>
          <a:p>
            <a:pPr lvl="1"/>
            <a:r>
              <a:rPr lang="zh-CN" altLang="en-US" dirty="0"/>
              <a:t>是零吗？零是无穷小量吗？</a:t>
            </a:r>
            <a:endParaRPr lang="en-US" altLang="zh-CN" dirty="0"/>
          </a:p>
          <a:p>
            <a:pPr lvl="1"/>
            <a:r>
              <a:rPr lang="zh-CN" altLang="en-US" dirty="0"/>
              <a:t>无限趋近于零？</a:t>
            </a:r>
            <a:endParaRPr lang="en-US" altLang="zh-CN" dirty="0"/>
          </a:p>
          <a:p>
            <a:endParaRPr lang="en-US" altLang="zh-CN" sz="36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定义：以零为极限的数列或函数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CBD9F8-2C72-40EF-BD7C-608B3C84D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656" y="4001294"/>
            <a:ext cx="7936687" cy="122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9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C3525-5EF4-49D9-BFEB-AA4BD827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等价无穷小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EFD94-1B95-4D43-9F13-9B659BF5A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50E7E8-1E51-46D6-8758-0DE11DD91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3478"/>
            <a:ext cx="11070460" cy="28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39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81E08-49AA-4D63-9807-04C3F4FB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1325563"/>
          </a:xfrm>
        </p:spPr>
        <p:txBody>
          <a:bodyPr/>
          <a:lstStyle/>
          <a:p>
            <a:r>
              <a:rPr lang="zh-CN" altLang="en-US" dirty="0"/>
              <a:t>常用的等价无穷小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29CAB38-12D9-4C16-A0E5-BEED90344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5354" y="1040178"/>
            <a:ext cx="7256584" cy="536062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E4D14CB-A8E0-4DAD-9822-8F535E677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95" y="138524"/>
            <a:ext cx="11523809" cy="6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4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9EC93-0870-4B90-9DFB-3914CD90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等价无穷小求极限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36AEEF-B44C-489B-B435-A7AC880E9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只能在乘除中替换、不能在加减中替换？到底是为什么？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pt-BR" altLang="zh-CN" sz="5400" dirty="0"/>
                  <a:t>1.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sz="5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sz="5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CN" sz="5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5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altLang="zh-CN" sz="54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5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altLang="zh-CN" sz="5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5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altLang="zh-CN" sz="5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5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sz="5400" dirty="0"/>
              </a:p>
              <a:p>
                <a:pPr lvl="6"/>
                <a:endParaRPr lang="en-US" altLang="zh-CN" sz="4400" dirty="0"/>
              </a:p>
              <a:p>
                <a:r>
                  <a:rPr lang="en-US" altLang="zh-CN" sz="5400" dirty="0"/>
                  <a:t>2.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sz="5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sz="5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CN" sz="5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5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altLang="zh-CN" sz="54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5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altLang="zh-CN" sz="5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5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5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pt-BR" altLang="zh-CN" sz="54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altLang="zh-CN" sz="540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5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altLang="zh-CN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5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36AEEF-B44C-489B-B435-A7AC880E9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841" t="-2521" b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69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C53EB-8D2C-4064-921A-D3FAC78F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4D2CA-D7F4-4CF6-94EB-8D7BF4C7A6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序列极限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函数极限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3906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789C5-36EB-4AA7-922E-7ED103EE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0" y="0"/>
            <a:ext cx="10515600" cy="1325563"/>
          </a:xfrm>
        </p:spPr>
        <p:txBody>
          <a:bodyPr/>
          <a:lstStyle/>
          <a:p>
            <a:r>
              <a:rPr lang="zh-CN" altLang="en-US" dirty="0"/>
              <a:t>微分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B52A75-5FBB-491E-8F27-D54EB500C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967" y="910874"/>
            <a:ext cx="11640065" cy="235779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A14413F-56F9-4FFD-AC99-91324A35E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84" y="3268669"/>
            <a:ext cx="10112616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00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C44F9-B6DF-4AF3-9A5A-AE42DBC8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一阶微分的形式不变性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76F8819-3A4F-43BA-85E5-D739A0874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167" y="2310371"/>
            <a:ext cx="11009663" cy="11186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856469-53F4-40A7-BAC1-9A4A78BC9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324" y="4048683"/>
            <a:ext cx="8169348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1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20F0C-98CC-46BB-B9EB-0C883803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高阶微分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39039FF-93ED-436A-A9A6-09B027BAE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997188"/>
            <a:ext cx="10515600" cy="200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34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C279C-3CB8-4E26-8D96-F168AF8A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不定积分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621925E-DCBF-43FC-BE48-93E7A07DB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48" y="1846384"/>
            <a:ext cx="9905904" cy="9788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01801C-1670-40BD-8066-523AD2A14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48" y="3285470"/>
            <a:ext cx="9905904" cy="215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02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EDB3D-ABC6-40FE-95ED-34F7E0A1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定积分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A68ACC2-47F0-4BD5-9CA8-16A7F1386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2655" y="1837026"/>
            <a:ext cx="9106689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56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43D7B-AA37-40F9-9CF9-54715804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变上限积分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76795-8D2C-4CC3-89C0-75133DDE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492"/>
            <a:ext cx="10515600" cy="4758471"/>
          </a:xfrm>
        </p:spPr>
        <p:txBody>
          <a:bodyPr/>
          <a:lstStyle/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是定积分还是不定积分？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变上限积分和不定积分的关系？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17EA5B-22EA-47C7-AE1E-1F64A0DCB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82" y="2605093"/>
            <a:ext cx="8939035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28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B5249-9B0C-4AC0-88A3-90BB880B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微积分基本定理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CD17C24-2DBA-450E-B336-736A6E1B5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736" y="1690688"/>
            <a:ext cx="6538527" cy="20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43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E146E-E4ED-496E-ACFA-DBB73C02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4246E1F-6E1C-4843-A33F-8E73F6E4F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031" y="837440"/>
            <a:ext cx="8389008" cy="602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1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F294E-6002-48AD-B894-6BEDD415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序列极限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FD9AC89-6F67-41DC-BD22-857CF882D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序列极限的定义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0E0B95-8C20-4FBB-9B7A-48289FAF5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27" y="2679080"/>
            <a:ext cx="10676545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2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8E00578-4BE1-44F1-85A5-AA3691F024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24" y="0"/>
            <a:ext cx="4337538" cy="769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ED3C91-F7A2-4973-9AF0-6627FB824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999" y="0"/>
            <a:ext cx="4337537" cy="769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5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C111F-7668-487D-8FEF-77631165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0.999…=1?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9E3AD-22D4-4A65-8C8A-CD692904B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这个等式是什么意思？</a:t>
            </a:r>
            <a:endParaRPr lang="en-US" altLang="zh-CN" dirty="0"/>
          </a:p>
          <a:p>
            <a:r>
              <a:rPr lang="en-US" altLang="zh-CN" dirty="0"/>
              <a:t>0.99999…</a:t>
            </a:r>
            <a:r>
              <a:rPr lang="zh-CN" altLang="en-US" dirty="0"/>
              <a:t>是什么意思？</a:t>
            </a:r>
            <a:endParaRPr lang="en-US" altLang="zh-CN" dirty="0"/>
          </a:p>
          <a:p>
            <a:pPr lvl="1"/>
            <a:r>
              <a:rPr lang="en-US" altLang="zh-CN" dirty="0"/>
              <a:t>0.9</a:t>
            </a:r>
          </a:p>
          <a:p>
            <a:pPr lvl="1"/>
            <a:r>
              <a:rPr lang="en-US" altLang="zh-CN" dirty="0"/>
              <a:t>0.99</a:t>
            </a:r>
          </a:p>
          <a:p>
            <a:pPr lvl="1"/>
            <a:r>
              <a:rPr lang="en-US" altLang="zh-CN" dirty="0"/>
              <a:t>0.999</a:t>
            </a:r>
          </a:p>
          <a:p>
            <a:pPr lvl="1"/>
            <a:r>
              <a:rPr lang="en-US" altLang="zh-CN" dirty="0"/>
              <a:t>0.9999</a:t>
            </a:r>
          </a:p>
          <a:p>
            <a:pPr lvl="1"/>
            <a:r>
              <a:rPr lang="en-US" altLang="zh-CN" dirty="0"/>
              <a:t>0.99999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3ADCEF-B311-4631-9491-618670D69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494" y="4951513"/>
            <a:ext cx="6231666" cy="87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7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536C0-E6B4-468F-B348-89B6F02E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一个重要极限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2C2F30B-98EF-4679-8A38-89D5047E7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6209" y="1690688"/>
            <a:ext cx="6919560" cy="27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0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F49FD-00A4-46E5-BB40-2D448BFE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现学现用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FE2B9B5-5C6A-4118-A8A8-3E4BE60C6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4940" y="2477820"/>
            <a:ext cx="6682120" cy="217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8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6418F-7925-4A7F-8000-314964DC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函数极限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B35F247-D8D9-4819-A0DA-F43ADF69E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56163"/>
            <a:ext cx="8352244" cy="34902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98ED41-0533-4358-B913-C7BD447D5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732" y="3294165"/>
            <a:ext cx="2187130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5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709EF-B647-4B28-B661-BF8A0FB9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一个重要极限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402BF05-4C88-4323-95D0-9A2A59292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0504" y="2965938"/>
            <a:ext cx="10110991" cy="171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7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979</Words>
  <Application>Microsoft Office PowerPoint</Application>
  <PresentationFormat>宽屏</PresentationFormat>
  <Paragraphs>145</Paragraphs>
  <Slides>27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Arial</vt:lpstr>
      <vt:lpstr>Cambria Math</vt:lpstr>
      <vt:lpstr>Office 主题​​</vt:lpstr>
      <vt:lpstr>微积分的基本概念 </vt:lpstr>
      <vt:lpstr>极限</vt:lpstr>
      <vt:lpstr>序列极限</vt:lpstr>
      <vt:lpstr>PowerPoint 演示文稿</vt:lpstr>
      <vt:lpstr>0.999…=1?</vt:lpstr>
      <vt:lpstr>一个重要极限</vt:lpstr>
      <vt:lpstr>现学现用</vt:lpstr>
      <vt:lpstr>函数极限</vt:lpstr>
      <vt:lpstr>一个重要极限</vt:lpstr>
      <vt:lpstr>另一个重要极限</vt:lpstr>
      <vt:lpstr>无穷大量</vt:lpstr>
      <vt:lpstr>连续性</vt:lpstr>
      <vt:lpstr>微商</vt:lpstr>
      <vt:lpstr>求微商</vt:lpstr>
      <vt:lpstr>对数求导法</vt:lpstr>
      <vt:lpstr>无穷小量</vt:lpstr>
      <vt:lpstr>等价无穷小</vt:lpstr>
      <vt:lpstr>常用的等价无穷小</vt:lpstr>
      <vt:lpstr>等价无穷小求极限</vt:lpstr>
      <vt:lpstr>微分</vt:lpstr>
      <vt:lpstr>一阶微分的形式不变性</vt:lpstr>
      <vt:lpstr>高阶微分</vt:lpstr>
      <vt:lpstr>不定积分</vt:lpstr>
      <vt:lpstr>定积分</vt:lpstr>
      <vt:lpstr>变上限积分</vt:lpstr>
      <vt:lpstr>微积分基本定理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微积分的基本概念</dc:title>
  <dc:creator>Glory Joey</dc:creator>
  <cp:lastModifiedBy>Glory Joey</cp:lastModifiedBy>
  <cp:revision>45</cp:revision>
  <dcterms:created xsi:type="dcterms:W3CDTF">2020-06-04T02:29:07Z</dcterms:created>
  <dcterms:modified xsi:type="dcterms:W3CDTF">2020-06-13T03:32:30Z</dcterms:modified>
</cp:coreProperties>
</file>