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74" r:id="rId4"/>
    <p:sldId id="268" r:id="rId5"/>
    <p:sldId id="271" r:id="rId6"/>
    <p:sldId id="273" r:id="rId7"/>
    <p:sldId id="275" r:id="rId8"/>
    <p:sldId id="270" r:id="rId9"/>
    <p:sldId id="272" r:id="rId10"/>
    <p:sldId id="276" r:id="rId11"/>
    <p:sldId id="264" r:id="rId12"/>
    <p:sldId id="265" r:id="rId13"/>
    <p:sldId id="278" r:id="rId14"/>
    <p:sldId id="279" r:id="rId15"/>
    <p:sldId id="262" r:id="rId16"/>
    <p:sldId id="260"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119" autoAdjust="0"/>
  </p:normalViewPr>
  <p:slideViewPr>
    <p:cSldViewPr snapToGrid="0">
      <p:cViewPr varScale="1">
        <p:scale>
          <a:sx n="66" d="100"/>
          <a:sy n="66" d="100"/>
        </p:scale>
        <p:origin x="13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irls%20Who%20Code\Desktop\Case%20Study%20Data.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irls%20Who%20Code\Desktop\Case%20Study%20Data%20edit.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irls%20Who%20Code\Desktop\Case%20Study%20Data%20edit.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Girls%20Who%20Code\Desktop\Case%20Study%20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Gender</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Female</c:v>
                </c:pt>
                <c:pt idx="1">
                  <c:v>Male</c:v>
                </c:pt>
              </c:strCache>
            </c:strRef>
          </c:cat>
          <c:val>
            <c:numRef>
              <c:f>Sheet1!$B$2:$B$3</c:f>
              <c:numCache>
                <c:formatCode>General</c:formatCode>
                <c:ptCount val="2"/>
                <c:pt idx="0">
                  <c:v>584</c:v>
                </c:pt>
                <c:pt idx="1">
                  <c:v>878</c:v>
                </c:pt>
              </c:numCache>
            </c:numRef>
          </c:val>
          <c:extLst>
            <c:ext xmlns:c16="http://schemas.microsoft.com/office/drawing/2014/chart" uri="{C3380CC4-5D6E-409C-BE32-E72D297353CC}">
              <c16:uniqueId val="{00000000-E2A5-4E42-9763-8EF380AEBB70}"/>
            </c:ext>
          </c:extLst>
        </c:ser>
        <c:dLbls>
          <c:dLblPos val="inEnd"/>
          <c:showLegendKey val="0"/>
          <c:showVal val="1"/>
          <c:showCatName val="0"/>
          <c:showSerName val="0"/>
          <c:showPercent val="0"/>
          <c:showBubbleSize val="0"/>
        </c:dLbls>
        <c:gapWidth val="65"/>
        <c:axId val="334154480"/>
        <c:axId val="334158744"/>
      </c:barChart>
      <c:catAx>
        <c:axId val="3341544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34158744"/>
        <c:crosses val="autoZero"/>
        <c:auto val="1"/>
        <c:lblAlgn val="ctr"/>
        <c:lblOffset val="100"/>
        <c:noMultiLvlLbl val="0"/>
      </c:catAx>
      <c:valAx>
        <c:axId val="3341587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334154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 Data.csv]Sheet2!PivotTable16</c:name>
    <c:fmtId val="9"/>
  </c:pivotSource>
  <c:chart>
    <c:autoTitleDeleted val="1"/>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
        <c:idx val="3"/>
        <c:spPr>
          <a:solidFill>
            <a:schemeClr val="accent1"/>
          </a:solidFill>
          <a:ln w="9525" cap="flat" cmpd="sng" algn="ctr">
            <a:noFill/>
            <a:round/>
          </a:ln>
          <a:effectLst/>
        </c:spPr>
        <c:marker>
          <c:symbol val="none"/>
        </c:marker>
      </c:pivotFmt>
      <c:pivotFmt>
        <c:idx val="4"/>
        <c:spPr>
          <a:solidFill>
            <a:schemeClr val="accent1"/>
          </a:solidFill>
          <a:ln w="9525" cap="flat" cmpd="sng" algn="ctr">
            <a:noFill/>
            <a:round/>
          </a:ln>
          <a:effectLst/>
        </c:spPr>
        <c:marker>
          <c:symbol val="none"/>
        </c:marker>
      </c:pivotFmt>
      <c:pivotFmt>
        <c:idx val="5"/>
        <c:spPr>
          <a:solidFill>
            <a:schemeClr val="accent1"/>
          </a:solidFill>
          <a:ln w="9525" cap="flat" cmpd="sng" algn="ctr">
            <a:noFill/>
            <a:round/>
          </a:ln>
          <a:effectLst/>
        </c:spPr>
        <c:marker>
          <c:symbol val="none"/>
        </c:marker>
      </c:pivotFmt>
      <c:pivotFmt>
        <c:idx val="6"/>
        <c:spPr>
          <a:solidFill>
            <a:schemeClr val="accent1"/>
          </a:solidFill>
          <a:ln w="9525" cap="flat" cmpd="sng" algn="ctr">
            <a:noFill/>
            <a:round/>
          </a:ln>
          <a:effectLst/>
        </c:spPr>
        <c:marker>
          <c:symbol val="none"/>
        </c:marker>
      </c:pivotFmt>
      <c:pivotFmt>
        <c:idx val="7"/>
        <c:spPr>
          <a:solidFill>
            <a:schemeClr val="accent1"/>
          </a:solidFill>
          <a:ln w="9525" cap="flat" cmpd="sng" algn="ctr">
            <a:noFill/>
            <a:round/>
          </a:ln>
          <a:effectLst/>
        </c:spPr>
        <c:marker>
          <c:symbol val="none"/>
        </c:marker>
      </c:pivotFmt>
      <c:pivotFmt>
        <c:idx val="8"/>
        <c:spPr>
          <a:solidFill>
            <a:schemeClr val="accent1"/>
          </a:solidFill>
          <a:ln w="9525" cap="flat" cmpd="sng" algn="ctr">
            <a:noFill/>
            <a:round/>
          </a:ln>
          <a:effectLst/>
        </c:spPr>
        <c:marker>
          <c:symbol val="none"/>
        </c:marker>
      </c:pivotFmt>
      <c:pivotFmt>
        <c:idx val="9"/>
        <c:spPr>
          <a:solidFill>
            <a:schemeClr val="accent1"/>
          </a:solidFill>
          <a:ln w="9525" cap="flat" cmpd="sng" algn="ctr">
            <a:noFill/>
            <a:round/>
          </a:ln>
          <a:effectLst/>
        </c:spPr>
        <c:marker>
          <c:symbol val="none"/>
        </c:marker>
      </c:pivotFmt>
      <c:pivotFmt>
        <c:idx val="10"/>
        <c:spPr>
          <a:solidFill>
            <a:schemeClr val="accent1"/>
          </a:solidFill>
          <a:ln w="9525" cap="flat" cmpd="sng" algn="ctr">
            <a:noFill/>
            <a:round/>
          </a:ln>
          <a:effectLst/>
        </c:spPr>
        <c:marker>
          <c:symbol val="none"/>
        </c:marker>
      </c:pivotFmt>
      <c:pivotFmt>
        <c:idx val="11"/>
        <c:spPr>
          <a:solidFill>
            <a:schemeClr val="accent1"/>
          </a:solidFill>
          <a:ln w="9525" cap="flat" cmpd="sng" algn="ctr">
            <a:noFill/>
            <a:round/>
          </a:ln>
          <a:effectLst/>
        </c:spPr>
        <c:marker>
          <c:symbol val="none"/>
        </c:marker>
      </c:pivotFmt>
      <c:pivotFmt>
        <c:idx val="12"/>
        <c:spPr>
          <a:solidFill>
            <a:schemeClr val="accent1"/>
          </a:solidFill>
          <a:ln w="9525" cap="flat" cmpd="sng" algn="ctr">
            <a:noFill/>
            <a:round/>
          </a:ln>
          <a:effectLst/>
        </c:spPr>
        <c:marker>
          <c:symbol val="none"/>
        </c:marker>
      </c:pivotFmt>
      <c:pivotFmt>
        <c:idx val="13"/>
        <c:spPr>
          <a:solidFill>
            <a:schemeClr val="accent1"/>
          </a:solidFill>
          <a:ln w="9525" cap="flat" cmpd="sng" algn="ctr">
            <a:noFill/>
            <a:round/>
          </a:ln>
          <a:effectLst/>
        </c:spPr>
        <c:marker>
          <c:symbol val="none"/>
        </c:marker>
      </c:pivotFmt>
      <c:pivotFmt>
        <c:idx val="14"/>
        <c:spPr>
          <a:solidFill>
            <a:schemeClr val="accent1"/>
          </a:solidFill>
          <a:ln w="9525" cap="flat" cmpd="sng" algn="ctr">
            <a:noFill/>
            <a:round/>
          </a:ln>
          <a:effectLst/>
        </c:spPr>
        <c:marker>
          <c:symbol val="none"/>
        </c:marker>
      </c:pivotFmt>
    </c:pivotFmts>
    <c:plotArea>
      <c:layout/>
      <c:barChart>
        <c:barDir val="col"/>
        <c:grouping val="clustered"/>
        <c:varyColors val="0"/>
        <c:ser>
          <c:idx val="0"/>
          <c:order val="0"/>
          <c:tx>
            <c:strRef>
              <c:f>Sheet2!$B$4:$B$5</c:f>
              <c:strCache>
                <c:ptCount val="1"/>
                <c:pt idx="0">
                  <c:v>Female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Sheet2!$A$6:$A$10</c:f>
              <c:strCache>
                <c:ptCount val="5"/>
                <c:pt idx="0">
                  <c:v>HS Diploma</c:v>
                </c:pt>
                <c:pt idx="1">
                  <c:v>Associates Degree</c:v>
                </c:pt>
                <c:pt idx="2">
                  <c:v>Bachelors Degree</c:v>
                </c:pt>
                <c:pt idx="3">
                  <c:v>Masters Degree</c:v>
                </c:pt>
                <c:pt idx="4">
                  <c:v>Doctorate Degree</c:v>
                </c:pt>
              </c:strCache>
            </c:strRef>
          </c:cat>
          <c:val>
            <c:numRef>
              <c:f>Sheet2!$B$6:$B$10</c:f>
              <c:numCache>
                <c:formatCode>General</c:formatCode>
                <c:ptCount val="5"/>
                <c:pt idx="0">
                  <c:v>60</c:v>
                </c:pt>
                <c:pt idx="1">
                  <c:v>116</c:v>
                </c:pt>
                <c:pt idx="2">
                  <c:v>154</c:v>
                </c:pt>
                <c:pt idx="3">
                  <c:v>232</c:v>
                </c:pt>
                <c:pt idx="4">
                  <c:v>22</c:v>
                </c:pt>
              </c:numCache>
            </c:numRef>
          </c:val>
          <c:extLst>
            <c:ext xmlns:c16="http://schemas.microsoft.com/office/drawing/2014/chart" uri="{C3380CC4-5D6E-409C-BE32-E72D297353CC}">
              <c16:uniqueId val="{00000000-551D-4D04-B544-20B6EB176050}"/>
            </c:ext>
          </c:extLst>
        </c:ser>
        <c:ser>
          <c:idx val="1"/>
          <c:order val="1"/>
          <c:tx>
            <c:strRef>
              <c:f>Sheet2!$C$4:$C$5</c:f>
              <c:strCache>
                <c:ptCount val="1"/>
                <c:pt idx="0">
                  <c:v>Male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Sheet2!$A$6:$A$10</c:f>
              <c:strCache>
                <c:ptCount val="5"/>
                <c:pt idx="0">
                  <c:v>HS Diploma</c:v>
                </c:pt>
                <c:pt idx="1">
                  <c:v>Associates Degree</c:v>
                </c:pt>
                <c:pt idx="2">
                  <c:v>Bachelors Degree</c:v>
                </c:pt>
                <c:pt idx="3">
                  <c:v>Masters Degree</c:v>
                </c:pt>
                <c:pt idx="4">
                  <c:v>Doctorate Degree</c:v>
                </c:pt>
              </c:strCache>
            </c:strRef>
          </c:cat>
          <c:val>
            <c:numRef>
              <c:f>Sheet2!$C$6:$C$10</c:f>
              <c:numCache>
                <c:formatCode>General</c:formatCode>
                <c:ptCount val="5"/>
                <c:pt idx="0">
                  <c:v>109</c:v>
                </c:pt>
                <c:pt idx="1">
                  <c:v>164</c:v>
                </c:pt>
                <c:pt idx="2">
                  <c:v>244</c:v>
                </c:pt>
                <c:pt idx="3">
                  <c:v>335</c:v>
                </c:pt>
                <c:pt idx="4">
                  <c:v>26</c:v>
                </c:pt>
              </c:numCache>
            </c:numRef>
          </c:val>
          <c:extLst>
            <c:ext xmlns:c16="http://schemas.microsoft.com/office/drawing/2014/chart" uri="{C3380CC4-5D6E-409C-BE32-E72D297353CC}">
              <c16:uniqueId val="{00000001-551D-4D04-B544-20B6EB176050}"/>
            </c:ext>
          </c:extLst>
        </c:ser>
        <c:dLbls>
          <c:dLblPos val="inEnd"/>
          <c:showLegendKey val="0"/>
          <c:showVal val="1"/>
          <c:showCatName val="0"/>
          <c:showSerName val="0"/>
          <c:showPercent val="0"/>
          <c:showBubbleSize val="0"/>
        </c:dLbls>
        <c:gapWidth val="65"/>
        <c:axId val="560651632"/>
        <c:axId val="560653928"/>
      </c:barChart>
      <c:catAx>
        <c:axId val="56065163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60653928"/>
        <c:crosses val="autoZero"/>
        <c:auto val="1"/>
        <c:lblAlgn val="ctr"/>
        <c:lblOffset val="100"/>
        <c:noMultiLvlLbl val="0"/>
      </c:catAx>
      <c:valAx>
        <c:axId val="56065392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60651632"/>
        <c:crosses val="autoZero"/>
        <c:crossBetween val="between"/>
      </c:valAx>
      <c:spPr>
        <a:noFill/>
        <a:ln>
          <a:noFill/>
        </a:ln>
        <a:effectLst/>
      </c:spPr>
    </c:plotArea>
    <c:legend>
      <c:legendPos val="t"/>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Females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48A5-43C9-9128-E8F452D20B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48A5-43C9-9128-E8F452D20B7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48A5-43C9-9128-E8F452D20B78}"/>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8A5-43C9-9128-E8F452D20B78}"/>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8A5-43C9-9128-E8F452D20B78}"/>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8A5-43C9-9128-E8F452D20B78}"/>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Divorced</c:v>
                </c:pt>
                <c:pt idx="1">
                  <c:v>Married</c:v>
                </c:pt>
                <c:pt idx="2">
                  <c:v>Single</c:v>
                </c:pt>
              </c:strCache>
            </c:strRef>
          </c:cat>
          <c:val>
            <c:numRef>
              <c:f>Sheet1!$B$2:$B$4</c:f>
              <c:numCache>
                <c:formatCode>0%</c:formatCode>
                <c:ptCount val="3"/>
                <c:pt idx="0">
                  <c:v>0.21</c:v>
                </c:pt>
                <c:pt idx="1">
                  <c:v>0.46</c:v>
                </c:pt>
                <c:pt idx="2">
                  <c:v>0.33</c:v>
                </c:pt>
              </c:numCache>
            </c:numRef>
          </c:val>
          <c:extLst>
            <c:ext xmlns:c16="http://schemas.microsoft.com/office/drawing/2014/chart" uri="{C3380CC4-5D6E-409C-BE32-E72D297353CC}">
              <c16:uniqueId val="{00000000-48A5-43C9-9128-E8F452D20B7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173A-49B3-8844-FC05C023C1E6}"/>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173A-49B3-8844-FC05C023C1E6}"/>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173A-49B3-8844-FC05C023C1E6}"/>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3A-49B3-8844-FC05C023C1E6}"/>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73A-49B3-8844-FC05C023C1E6}"/>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73A-49B3-8844-FC05C023C1E6}"/>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Divorced</c:v>
                </c:pt>
                <c:pt idx="1">
                  <c:v>Married</c:v>
                </c:pt>
                <c:pt idx="2">
                  <c:v>Single</c:v>
                </c:pt>
              </c:strCache>
            </c:strRef>
          </c:cat>
          <c:val>
            <c:numRef>
              <c:f>Sheet1!$B$2:$B$4</c:f>
              <c:numCache>
                <c:formatCode>0%</c:formatCode>
                <c:ptCount val="3"/>
                <c:pt idx="0">
                  <c:v>0.24</c:v>
                </c:pt>
                <c:pt idx="1">
                  <c:v>0.46</c:v>
                </c:pt>
                <c:pt idx="2">
                  <c:v>0.3</c:v>
                </c:pt>
              </c:numCache>
            </c:numRef>
          </c:val>
          <c:extLst>
            <c:ext xmlns:c16="http://schemas.microsoft.com/office/drawing/2014/chart" uri="{C3380CC4-5D6E-409C-BE32-E72D297353CC}">
              <c16:uniqueId val="{00000006-173A-49B3-8844-FC05C023C1E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 Data edit.xlsx]Sheet2!PivotTable1</c:name>
    <c:fmtId val="3"/>
  </c:pivotSource>
  <c:chart>
    <c:autoTitleDeleted val="1"/>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pivotFmt>
      <c:pivotFmt>
        <c:idx val="2"/>
        <c:spPr>
          <a:solidFill>
            <a:schemeClr val="accent1"/>
          </a:solidFill>
          <a:ln w="9525" cap="flat" cmpd="sng" algn="ctr">
            <a:noFill/>
            <a:round/>
          </a:ln>
          <a:effectLst/>
        </c:spPr>
        <c:marker>
          <c:symbol val="none"/>
        </c:marker>
      </c:pivotFmt>
      <c:pivotFmt>
        <c:idx val="3"/>
        <c:spPr>
          <a:solidFill>
            <a:schemeClr val="accent1"/>
          </a:solidFill>
          <a:ln w="9525" cap="flat" cmpd="sng" algn="ctr">
            <a:noFill/>
            <a:round/>
          </a:ln>
          <a:effectLst/>
        </c:spPr>
        <c:marker>
          <c:symbol val="none"/>
        </c:marker>
      </c:pivotFmt>
    </c:pivotFmts>
    <c:plotArea>
      <c:layout/>
      <c:barChart>
        <c:barDir val="col"/>
        <c:grouping val="stacked"/>
        <c:varyColors val="0"/>
        <c:ser>
          <c:idx val="0"/>
          <c:order val="0"/>
          <c:tx>
            <c:strRef>
              <c:f>Sheet2!$B$3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1"/>
            <c:invertIfNegative val="0"/>
            <c:bubble3D val="0"/>
            <c:spPr>
              <a:solidFill>
                <a:srgbClr val="FFC000"/>
              </a:solidFill>
              <a:ln w="9525" cap="flat" cmpd="sng" algn="ctr">
                <a:solidFill>
                  <a:schemeClr val="lt1">
                    <a:alpha val="50000"/>
                  </a:schemeClr>
                </a:solidFill>
                <a:round/>
              </a:ln>
              <a:effectLst/>
            </c:spPr>
            <c:extLst>
              <c:ext xmlns:c16="http://schemas.microsoft.com/office/drawing/2014/chart" uri="{C3380CC4-5D6E-409C-BE32-E72D297353CC}">
                <c16:uniqueId val="{00000001-8F6E-4070-B1A9-B3A0CD7DF606}"/>
              </c:ext>
            </c:extLst>
          </c:dPt>
          <c:dPt>
            <c:idx val="3"/>
            <c:invertIfNegative val="0"/>
            <c:bubble3D val="0"/>
            <c:spPr>
              <a:solidFill>
                <a:srgbClr val="FFC000"/>
              </a:solidFill>
              <a:ln w="9525" cap="flat" cmpd="sng" algn="ctr">
                <a:solidFill>
                  <a:schemeClr val="lt1">
                    <a:alpha val="50000"/>
                  </a:schemeClr>
                </a:solidFill>
                <a:round/>
              </a:ln>
              <a:effectLst/>
            </c:spPr>
            <c:extLst>
              <c:ext xmlns:c16="http://schemas.microsoft.com/office/drawing/2014/chart" uri="{C3380CC4-5D6E-409C-BE32-E72D297353CC}">
                <c16:uniqueId val="{00000002-8F6E-4070-B1A9-B3A0CD7DF606}"/>
              </c:ext>
            </c:extLst>
          </c:dPt>
          <c:dPt>
            <c:idx val="5"/>
            <c:invertIfNegative val="0"/>
            <c:bubble3D val="0"/>
            <c:spPr>
              <a:solidFill>
                <a:srgbClr val="FFC000"/>
              </a:solidFill>
              <a:ln w="9525" cap="flat" cmpd="sng" algn="ctr">
                <a:solidFill>
                  <a:schemeClr val="lt1">
                    <a:alpha val="50000"/>
                  </a:schemeClr>
                </a:solidFill>
                <a:round/>
              </a:ln>
              <a:effectLst/>
            </c:spPr>
            <c:extLst>
              <c:ext xmlns:c16="http://schemas.microsoft.com/office/drawing/2014/chart" uri="{C3380CC4-5D6E-409C-BE32-E72D297353CC}">
                <c16:uniqueId val="{00000003-8F6E-4070-B1A9-B3A0CD7DF606}"/>
              </c:ext>
            </c:extLst>
          </c:dPt>
          <c:dPt>
            <c:idx val="7"/>
            <c:invertIfNegative val="0"/>
            <c:bubble3D val="0"/>
            <c:spPr>
              <a:solidFill>
                <a:srgbClr val="FFC000"/>
              </a:solidFill>
              <a:ln w="9525" cap="flat" cmpd="sng" algn="ctr">
                <a:solidFill>
                  <a:schemeClr val="lt1">
                    <a:alpha val="50000"/>
                  </a:schemeClr>
                </a:solidFill>
                <a:round/>
              </a:ln>
              <a:effectLst/>
            </c:spPr>
            <c:extLst>
              <c:ext xmlns:c16="http://schemas.microsoft.com/office/drawing/2014/chart" uri="{C3380CC4-5D6E-409C-BE32-E72D297353CC}">
                <c16:uniqueId val="{00000004-8F6E-4070-B1A9-B3A0CD7DF60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Sheet2!$A$4:$A$16</c:f>
              <c:multiLvlStrCache>
                <c:ptCount val="8"/>
                <c:lvl>
                  <c:pt idx="0">
                    <c:v>Female</c:v>
                  </c:pt>
                  <c:pt idx="1">
                    <c:v>Male</c:v>
                  </c:pt>
                  <c:pt idx="2">
                    <c:v>Female</c:v>
                  </c:pt>
                  <c:pt idx="3">
                    <c:v>Male</c:v>
                  </c:pt>
                  <c:pt idx="4">
                    <c:v>Female</c:v>
                  </c:pt>
                  <c:pt idx="5">
                    <c:v>Male</c:v>
                  </c:pt>
                  <c:pt idx="6">
                    <c:v>Female</c:v>
                  </c:pt>
                  <c:pt idx="7">
                    <c:v>Male</c:v>
                  </c:pt>
                </c:lvl>
                <c:lvl>
                  <c:pt idx="0">
                    <c:v>Manager</c:v>
                  </c:pt>
                  <c:pt idx="2">
                    <c:v>Manufacturing Director</c:v>
                  </c:pt>
                  <c:pt idx="4">
                    <c:v>Research Director</c:v>
                  </c:pt>
                  <c:pt idx="6">
                    <c:v>Sales Executive</c:v>
                  </c:pt>
                </c:lvl>
              </c:multiLvlStrCache>
            </c:multiLvlStrRef>
          </c:cat>
          <c:val>
            <c:numRef>
              <c:f>Sheet2!$B$4:$B$16</c:f>
              <c:numCache>
                <c:formatCode>General</c:formatCode>
                <c:ptCount val="8"/>
                <c:pt idx="0">
                  <c:v>47</c:v>
                </c:pt>
                <c:pt idx="1">
                  <c:v>55</c:v>
                </c:pt>
                <c:pt idx="2">
                  <c:v>72</c:v>
                </c:pt>
                <c:pt idx="3">
                  <c:v>73</c:v>
                </c:pt>
                <c:pt idx="4">
                  <c:v>33</c:v>
                </c:pt>
                <c:pt idx="5">
                  <c:v>47</c:v>
                </c:pt>
                <c:pt idx="6">
                  <c:v>132</c:v>
                </c:pt>
                <c:pt idx="7">
                  <c:v>194</c:v>
                </c:pt>
              </c:numCache>
            </c:numRef>
          </c:val>
          <c:extLst>
            <c:ext xmlns:c16="http://schemas.microsoft.com/office/drawing/2014/chart" uri="{C3380CC4-5D6E-409C-BE32-E72D297353CC}">
              <c16:uniqueId val="{00000000-8F6E-4070-B1A9-B3A0CD7DF606}"/>
            </c:ext>
          </c:extLst>
        </c:ser>
        <c:dLbls>
          <c:dLblPos val="ctr"/>
          <c:showLegendKey val="0"/>
          <c:showVal val="1"/>
          <c:showCatName val="0"/>
          <c:showSerName val="0"/>
          <c:showPercent val="0"/>
          <c:showBubbleSize val="0"/>
        </c:dLbls>
        <c:gapWidth val="150"/>
        <c:overlap val="100"/>
        <c:axId val="321682080"/>
        <c:axId val="321674864"/>
      </c:barChart>
      <c:catAx>
        <c:axId val="3216820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21674864"/>
        <c:crosses val="autoZero"/>
        <c:auto val="1"/>
        <c:lblAlgn val="ctr"/>
        <c:lblOffset val="100"/>
        <c:noMultiLvlLbl val="0"/>
      </c:catAx>
      <c:valAx>
        <c:axId val="32167486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321682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 Data edit.xlsx]Sheet3!PivotTable1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Female</c:v>
                </c:pt>
              </c:strCache>
            </c:strRef>
          </c:tx>
          <c:spPr>
            <a:solidFill>
              <a:schemeClr val="bg1">
                <a:lumMod val="50000"/>
              </a:schemeClr>
            </a:solidFill>
            <a:ln>
              <a:noFill/>
            </a:ln>
            <a:effectLst/>
          </c:spPr>
          <c:invertIfNegative val="0"/>
          <c:dPt>
            <c:idx val="3"/>
            <c:invertIfNegative val="0"/>
            <c:bubble3D val="0"/>
            <c:spPr>
              <a:solidFill>
                <a:srgbClr val="FF0000"/>
              </a:solidFill>
              <a:ln>
                <a:noFill/>
              </a:ln>
              <a:effectLst/>
            </c:spPr>
            <c:extLst>
              <c:ext xmlns:c16="http://schemas.microsoft.com/office/drawing/2014/chart" uri="{C3380CC4-5D6E-409C-BE32-E72D297353CC}">
                <c16:uniqueId val="{00000002-C5B2-4936-B7BE-5AC9A0B10032}"/>
              </c:ext>
            </c:extLst>
          </c:dPt>
          <c:dPt>
            <c:idx val="4"/>
            <c:invertIfNegative val="0"/>
            <c:bubble3D val="0"/>
            <c:spPr>
              <a:solidFill>
                <a:srgbClr val="FF0000"/>
              </a:solidFill>
              <a:ln>
                <a:noFill/>
              </a:ln>
              <a:effectLst/>
            </c:spPr>
            <c:extLst>
              <c:ext xmlns:c16="http://schemas.microsoft.com/office/drawing/2014/chart" uri="{C3380CC4-5D6E-409C-BE32-E72D297353CC}">
                <c16:uniqueId val="{00000004-C5B2-4936-B7BE-5AC9A0B10032}"/>
              </c:ext>
            </c:extLst>
          </c:dPt>
          <c:dPt>
            <c:idx val="5"/>
            <c:invertIfNegative val="0"/>
            <c:bubble3D val="0"/>
            <c:spPr>
              <a:solidFill>
                <a:srgbClr val="FF0000"/>
              </a:solidFill>
              <a:ln>
                <a:noFill/>
              </a:ln>
              <a:effectLst/>
            </c:spPr>
            <c:extLst>
              <c:ext xmlns:c16="http://schemas.microsoft.com/office/drawing/2014/chart" uri="{C3380CC4-5D6E-409C-BE32-E72D297353CC}">
                <c16:uniqueId val="{00000006-C5B2-4936-B7BE-5AC9A0B10032}"/>
              </c:ext>
            </c:extLst>
          </c:dPt>
          <c:dPt>
            <c:idx val="7"/>
            <c:invertIfNegative val="0"/>
            <c:bubble3D val="0"/>
            <c:spPr>
              <a:solidFill>
                <a:srgbClr val="FF0000"/>
              </a:solidFill>
              <a:ln>
                <a:noFill/>
              </a:ln>
              <a:effectLst/>
            </c:spPr>
            <c:extLst>
              <c:ext xmlns:c16="http://schemas.microsoft.com/office/drawing/2014/chart" uri="{C3380CC4-5D6E-409C-BE32-E72D297353CC}">
                <c16:uniqueId val="{00000008-C5B2-4936-B7BE-5AC9A0B10032}"/>
              </c:ext>
            </c:extLst>
          </c:dPt>
          <c:cat>
            <c:strRef>
              <c:f>Sheet3!$A$5:$A$14</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Sheet3!$B$5:$B$14</c:f>
              <c:numCache>
                <c:formatCode>0.00</c:formatCode>
                <c:ptCount val="9"/>
                <c:pt idx="0">
                  <c:v>2.8431372549019609</c:v>
                </c:pt>
                <c:pt idx="1">
                  <c:v>2.6875</c:v>
                </c:pt>
                <c:pt idx="2">
                  <c:v>2.5833333333333335</c:v>
                </c:pt>
                <c:pt idx="3">
                  <c:v>2.6382978723404253</c:v>
                </c:pt>
                <c:pt idx="4">
                  <c:v>2.5972222222222223</c:v>
                </c:pt>
                <c:pt idx="5">
                  <c:v>2.5757575757575757</c:v>
                </c:pt>
                <c:pt idx="6">
                  <c:v>2.6283185840707963</c:v>
                </c:pt>
                <c:pt idx="7">
                  <c:v>2.7348484848484849</c:v>
                </c:pt>
                <c:pt idx="8">
                  <c:v>2.9166666666666665</c:v>
                </c:pt>
              </c:numCache>
            </c:numRef>
          </c:val>
          <c:extLst>
            <c:ext xmlns:c16="http://schemas.microsoft.com/office/drawing/2014/chart" uri="{C3380CC4-5D6E-409C-BE32-E72D297353CC}">
              <c16:uniqueId val="{00000000-C5B2-4936-B7BE-5AC9A0B10032}"/>
            </c:ext>
          </c:extLst>
        </c:ser>
        <c:ser>
          <c:idx val="1"/>
          <c:order val="1"/>
          <c:tx>
            <c:strRef>
              <c:f>Sheet3!$C$3:$C$4</c:f>
              <c:strCache>
                <c:ptCount val="1"/>
                <c:pt idx="0">
                  <c:v>Male</c:v>
                </c:pt>
              </c:strCache>
            </c:strRef>
          </c:tx>
          <c:spPr>
            <a:solidFill>
              <a:schemeClr val="bg1">
                <a:lumMod val="65000"/>
              </a:schemeClr>
            </a:solidFill>
            <a:ln>
              <a:noFill/>
            </a:ln>
            <a:effectLst/>
          </c:spPr>
          <c:invertIfNegative val="0"/>
          <c:dPt>
            <c:idx val="3"/>
            <c:invertIfNegative val="0"/>
            <c:bubble3D val="0"/>
            <c:spPr>
              <a:solidFill>
                <a:schemeClr val="accent2"/>
              </a:solidFill>
              <a:ln>
                <a:noFill/>
              </a:ln>
              <a:effectLst/>
            </c:spPr>
            <c:extLst>
              <c:ext xmlns:c16="http://schemas.microsoft.com/office/drawing/2014/chart" uri="{C3380CC4-5D6E-409C-BE32-E72D297353CC}">
                <c16:uniqueId val="{00000003-C5B2-4936-B7BE-5AC9A0B10032}"/>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5-C5B2-4936-B7BE-5AC9A0B10032}"/>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7-C5B2-4936-B7BE-5AC9A0B10032}"/>
              </c:ext>
            </c:extLst>
          </c:dPt>
          <c:dPt>
            <c:idx val="7"/>
            <c:invertIfNegative val="0"/>
            <c:bubble3D val="0"/>
            <c:spPr>
              <a:solidFill>
                <a:schemeClr val="accent2"/>
              </a:solidFill>
              <a:ln>
                <a:noFill/>
              </a:ln>
              <a:effectLst/>
            </c:spPr>
            <c:extLst>
              <c:ext xmlns:c16="http://schemas.microsoft.com/office/drawing/2014/chart" uri="{C3380CC4-5D6E-409C-BE32-E72D297353CC}">
                <c16:uniqueId val="{00000009-C5B2-4936-B7BE-5AC9A0B10032}"/>
              </c:ext>
            </c:extLst>
          </c:dPt>
          <c:cat>
            <c:strRef>
              <c:f>Sheet3!$A$5:$A$14</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Sheet3!$C$5:$C$14</c:f>
              <c:numCache>
                <c:formatCode>0.00</c:formatCode>
                <c:ptCount val="9"/>
                <c:pt idx="0">
                  <c:v>2.75</c:v>
                </c:pt>
                <c:pt idx="1">
                  <c:v>2.5</c:v>
                </c:pt>
                <c:pt idx="2">
                  <c:v>2.7325581395348837</c:v>
                </c:pt>
                <c:pt idx="3">
                  <c:v>2.7636363636363637</c:v>
                </c:pt>
                <c:pt idx="4">
                  <c:v>2.7671232876712328</c:v>
                </c:pt>
                <c:pt idx="5">
                  <c:v>2.7872340425531914</c:v>
                </c:pt>
                <c:pt idx="6">
                  <c:v>2.8587570621468927</c:v>
                </c:pt>
                <c:pt idx="7">
                  <c:v>2.768041237113402</c:v>
                </c:pt>
                <c:pt idx="8">
                  <c:v>2.5681818181818183</c:v>
                </c:pt>
              </c:numCache>
            </c:numRef>
          </c:val>
          <c:extLst>
            <c:ext xmlns:c16="http://schemas.microsoft.com/office/drawing/2014/chart" uri="{C3380CC4-5D6E-409C-BE32-E72D297353CC}">
              <c16:uniqueId val="{00000001-C5B2-4936-B7BE-5AC9A0B10032}"/>
            </c:ext>
          </c:extLst>
        </c:ser>
        <c:dLbls>
          <c:showLegendKey val="0"/>
          <c:showVal val="0"/>
          <c:showCatName val="0"/>
          <c:showSerName val="0"/>
          <c:showPercent val="0"/>
          <c:showBubbleSize val="0"/>
        </c:dLbls>
        <c:gapWidth val="219"/>
        <c:overlap val="-27"/>
        <c:axId val="359935248"/>
        <c:axId val="359931968"/>
      </c:barChart>
      <c:catAx>
        <c:axId val="35993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59931968"/>
        <c:crosses val="autoZero"/>
        <c:auto val="1"/>
        <c:lblAlgn val="ctr"/>
        <c:lblOffset val="100"/>
        <c:noMultiLvlLbl val="0"/>
      </c:catAx>
      <c:valAx>
        <c:axId val="3599319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9935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94C0-4D3E-81C8-25C71C95CA4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4C0-4D3E-81C8-25C71C95CA4D}"/>
              </c:ext>
            </c:extLst>
          </c:dPt>
          <c:dLbls>
            <c:dLbl>
              <c:idx val="0"/>
              <c:tx>
                <c:rich>
                  <a:bodyPr/>
                  <a:lstStyle/>
                  <a:p>
                    <a:fld id="{C1142D50-0265-4F93-9F25-CA86E1F9DD16}" type="VALUE">
                      <a:rPr lang="en-US" smtClean="0"/>
                      <a:pPr/>
                      <a:t>[VALUE]</a:t>
                    </a:fld>
                    <a:endParaRPr lang="en-US"/>
                  </a:p>
                </c:rich>
              </c:tx>
              <c:dLblPos val="inEnd"/>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94C0-4D3E-81C8-25C71C95CA4D}"/>
                </c:ext>
              </c:extLst>
            </c:dLbl>
            <c:dLbl>
              <c:idx val="1"/>
              <c:tx>
                <c:rich>
                  <a:bodyPr/>
                  <a:lstStyle/>
                  <a:p>
                    <a:fld id="{E512255B-7A13-42AC-A327-D3E125720CB1}" type="VALUE">
                      <a:rPr lang="en-US" smtClean="0"/>
                      <a:pPr/>
                      <a:t>[VALUE]</a:t>
                    </a:fld>
                    <a:r>
                      <a:rPr lang="en-US" baseline="0" dirty="0"/>
                      <a:t> </a:t>
                    </a:r>
                  </a:p>
                </c:rich>
              </c:tx>
              <c:dLblPos val="inEnd"/>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4C0-4D3E-81C8-25C71C95CA4D}"/>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c:formatCode>
                <c:ptCount val="2"/>
                <c:pt idx="0">
                  <c:v>0.4</c:v>
                </c:pt>
                <c:pt idx="1">
                  <c:v>0.6</c:v>
                </c:pt>
              </c:numCache>
            </c:numRef>
          </c:val>
          <c:extLst>
            <c:ext xmlns:c16="http://schemas.microsoft.com/office/drawing/2014/chart" uri="{C3380CC4-5D6E-409C-BE32-E72D297353CC}">
              <c16:uniqueId val="{00000000-94C0-4D3E-81C8-25C71C95CA4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'Case Study Data'!$A$2:$A$1463</cx:f>
        <cx:lvl ptCount="1462" formatCode="General">
          <cx:pt idx="0">19</cx:pt>
          <cx:pt idx="1">19</cx:pt>
          <cx:pt idx="2">19</cx:pt>
          <cx:pt idx="3">19</cx:pt>
          <cx:pt idx="4">19</cx:pt>
          <cx:pt idx="5">19</cx:pt>
          <cx:pt idx="6">19</cx:pt>
          <cx:pt idx="7">19</cx:pt>
          <cx:pt idx="8">19</cx:pt>
          <cx:pt idx="9">20</cx:pt>
          <cx:pt idx="10">20</cx:pt>
          <cx:pt idx="11">20</cx:pt>
          <cx:pt idx="12">20</cx:pt>
          <cx:pt idx="13">20</cx:pt>
          <cx:pt idx="14">20</cx:pt>
          <cx:pt idx="15">20</cx:pt>
          <cx:pt idx="16">20</cx:pt>
          <cx:pt idx="17">20</cx:pt>
          <cx:pt idx="18">20</cx:pt>
          <cx:pt idx="19">20</cx:pt>
          <cx:pt idx="20">21</cx:pt>
          <cx:pt idx="21">21</cx:pt>
          <cx:pt idx="22">21</cx:pt>
          <cx:pt idx="23">21</cx:pt>
          <cx:pt idx="24">21</cx:pt>
          <cx:pt idx="25">21</cx:pt>
          <cx:pt idx="26">21</cx:pt>
          <cx:pt idx="27">21</cx:pt>
          <cx:pt idx="28">21</cx:pt>
          <cx:pt idx="29">21</cx:pt>
          <cx:pt idx="30">21</cx:pt>
          <cx:pt idx="31">21</cx:pt>
          <cx:pt idx="32">21</cx:pt>
          <cx:pt idx="33">22</cx:pt>
          <cx:pt idx="34">22</cx:pt>
          <cx:pt idx="35">22</cx:pt>
          <cx:pt idx="36">22</cx:pt>
          <cx:pt idx="37">22</cx:pt>
          <cx:pt idx="38">22</cx:pt>
          <cx:pt idx="39">22</cx:pt>
          <cx:pt idx="40">22</cx:pt>
          <cx:pt idx="41">22</cx:pt>
          <cx:pt idx="42">22</cx:pt>
          <cx:pt idx="43">22</cx:pt>
          <cx:pt idx="44">22</cx:pt>
          <cx:pt idx="45">22</cx:pt>
          <cx:pt idx="46">22</cx:pt>
          <cx:pt idx="47">22</cx:pt>
          <cx:pt idx="48">22</cx:pt>
          <cx:pt idx="49">23</cx:pt>
          <cx:pt idx="50">23</cx:pt>
          <cx:pt idx="51">23</cx:pt>
          <cx:pt idx="52">23</cx:pt>
          <cx:pt idx="53">23</cx:pt>
          <cx:pt idx="54">23</cx:pt>
          <cx:pt idx="55">23</cx:pt>
          <cx:pt idx="56">23</cx:pt>
          <cx:pt idx="57">23</cx:pt>
          <cx:pt idx="58">23</cx:pt>
          <cx:pt idx="59">23</cx:pt>
          <cx:pt idx="60">23</cx:pt>
          <cx:pt idx="61">23</cx:pt>
          <cx:pt idx="62">23</cx:pt>
          <cx:pt idx="63">24</cx:pt>
          <cx:pt idx="64">24</cx:pt>
          <cx:pt idx="65">24</cx:pt>
          <cx:pt idx="66">24</cx:pt>
          <cx:pt idx="67">24</cx:pt>
          <cx:pt idx="68">24</cx:pt>
          <cx:pt idx="69">24</cx:pt>
          <cx:pt idx="70">24</cx:pt>
          <cx:pt idx="71">24</cx:pt>
          <cx:pt idx="72">24</cx:pt>
          <cx:pt idx="73">24</cx:pt>
          <cx:pt idx="74">24</cx:pt>
          <cx:pt idx="75">24</cx:pt>
          <cx:pt idx="76">24</cx:pt>
          <cx:pt idx="77">24</cx:pt>
          <cx:pt idx="78">24</cx:pt>
          <cx:pt idx="79">24</cx:pt>
          <cx:pt idx="80">24</cx:pt>
          <cx:pt idx="81">24</cx:pt>
          <cx:pt idx="82">24</cx:pt>
          <cx:pt idx="83">24</cx:pt>
          <cx:pt idx="84">24</cx:pt>
          <cx:pt idx="85">24</cx:pt>
          <cx:pt idx="86">24</cx:pt>
          <cx:pt idx="87">24</cx:pt>
          <cx:pt idx="88">24</cx:pt>
          <cx:pt idx="89">25</cx:pt>
          <cx:pt idx="90">25</cx:pt>
          <cx:pt idx="91">25</cx:pt>
          <cx:pt idx="92">25</cx:pt>
          <cx:pt idx="93">25</cx:pt>
          <cx:pt idx="94">25</cx:pt>
          <cx:pt idx="95">25</cx:pt>
          <cx:pt idx="96">25</cx:pt>
          <cx:pt idx="97">25</cx:pt>
          <cx:pt idx="98">25</cx:pt>
          <cx:pt idx="99">25</cx:pt>
          <cx:pt idx="100">25</cx:pt>
          <cx:pt idx="101">25</cx:pt>
          <cx:pt idx="102">25</cx:pt>
          <cx:pt idx="103">25</cx:pt>
          <cx:pt idx="104">25</cx:pt>
          <cx:pt idx="105">25</cx:pt>
          <cx:pt idx="106">25</cx:pt>
          <cx:pt idx="107">25</cx:pt>
          <cx:pt idx="108">25</cx:pt>
          <cx:pt idx="109">25</cx:pt>
          <cx:pt idx="110">25</cx:pt>
          <cx:pt idx="111">25</cx:pt>
          <cx:pt idx="112">25</cx:pt>
          <cx:pt idx="113">25</cx:pt>
          <cx:pt idx="114">25</cx:pt>
          <cx:pt idx="115">26</cx:pt>
          <cx:pt idx="116">26</cx:pt>
          <cx:pt idx="117">26</cx:pt>
          <cx:pt idx="118">26</cx:pt>
          <cx:pt idx="119">26</cx:pt>
          <cx:pt idx="120">26</cx:pt>
          <cx:pt idx="121">26</cx:pt>
          <cx:pt idx="122">26</cx:pt>
          <cx:pt idx="123">26</cx:pt>
          <cx:pt idx="124">26</cx:pt>
          <cx:pt idx="125">26</cx:pt>
          <cx:pt idx="126">26</cx:pt>
          <cx:pt idx="127">26</cx:pt>
          <cx:pt idx="128">26</cx:pt>
          <cx:pt idx="129">26</cx:pt>
          <cx:pt idx="130">26</cx:pt>
          <cx:pt idx="131">26</cx:pt>
          <cx:pt idx="132">26</cx:pt>
          <cx:pt idx="133">26</cx:pt>
          <cx:pt idx="134">26</cx:pt>
          <cx:pt idx="135">26</cx:pt>
          <cx:pt idx="136">26</cx:pt>
          <cx:pt idx="137">26</cx:pt>
          <cx:pt idx="138">26</cx:pt>
          <cx:pt idx="139">26</cx:pt>
          <cx:pt idx="140">26</cx:pt>
          <cx:pt idx="141">26</cx:pt>
          <cx:pt idx="142">26</cx:pt>
          <cx:pt idx="143">26</cx:pt>
          <cx:pt idx="144">26</cx:pt>
          <cx:pt idx="145">26</cx:pt>
          <cx:pt idx="146">26</cx:pt>
          <cx:pt idx="147">26</cx:pt>
          <cx:pt idx="148">26</cx:pt>
          <cx:pt idx="149">26</cx:pt>
          <cx:pt idx="150">26</cx:pt>
          <cx:pt idx="151">26</cx:pt>
          <cx:pt idx="152">26</cx:pt>
          <cx:pt idx="153">26</cx:pt>
          <cx:pt idx="154">27</cx:pt>
          <cx:pt idx="155">27</cx:pt>
          <cx:pt idx="156">27</cx:pt>
          <cx:pt idx="157">27</cx:pt>
          <cx:pt idx="158">27</cx:pt>
          <cx:pt idx="159">27</cx:pt>
          <cx:pt idx="160">27</cx:pt>
          <cx:pt idx="161">27</cx:pt>
          <cx:pt idx="162">27</cx:pt>
          <cx:pt idx="163">27</cx:pt>
          <cx:pt idx="164">27</cx:pt>
          <cx:pt idx="165">27</cx:pt>
          <cx:pt idx="166">27</cx:pt>
          <cx:pt idx="167">27</cx:pt>
          <cx:pt idx="168">27</cx:pt>
          <cx:pt idx="169">27</cx:pt>
          <cx:pt idx="170">27</cx:pt>
          <cx:pt idx="171">27</cx:pt>
          <cx:pt idx="172">27</cx:pt>
          <cx:pt idx="173">27</cx:pt>
          <cx:pt idx="174">27</cx:pt>
          <cx:pt idx="175">27</cx:pt>
          <cx:pt idx="176">27</cx:pt>
          <cx:pt idx="177">27</cx:pt>
          <cx:pt idx="178">27</cx:pt>
          <cx:pt idx="179">27</cx:pt>
          <cx:pt idx="180">27</cx:pt>
          <cx:pt idx="181">27</cx:pt>
          <cx:pt idx="182">27</cx:pt>
          <cx:pt idx="183">27</cx:pt>
          <cx:pt idx="184">27</cx:pt>
          <cx:pt idx="185">27</cx:pt>
          <cx:pt idx="186">27</cx:pt>
          <cx:pt idx="187">27</cx:pt>
          <cx:pt idx="188">27</cx:pt>
          <cx:pt idx="189">27</cx:pt>
          <cx:pt idx="190">27</cx:pt>
          <cx:pt idx="191">27</cx:pt>
          <cx:pt idx="192">27</cx:pt>
          <cx:pt idx="193">27</cx:pt>
          <cx:pt idx="194">27</cx:pt>
          <cx:pt idx="195">27</cx:pt>
          <cx:pt idx="196">27</cx:pt>
          <cx:pt idx="197">27</cx:pt>
          <cx:pt idx="198">27</cx:pt>
          <cx:pt idx="199">27</cx:pt>
          <cx:pt idx="200">27</cx:pt>
          <cx:pt idx="201">27</cx:pt>
          <cx:pt idx="202">28</cx:pt>
          <cx:pt idx="203">28</cx:pt>
          <cx:pt idx="204">28</cx:pt>
          <cx:pt idx="205">28</cx:pt>
          <cx:pt idx="206">28</cx:pt>
          <cx:pt idx="207">28</cx:pt>
          <cx:pt idx="208">28</cx:pt>
          <cx:pt idx="209">28</cx:pt>
          <cx:pt idx="210">28</cx:pt>
          <cx:pt idx="211">28</cx:pt>
          <cx:pt idx="212">28</cx:pt>
          <cx:pt idx="213">28</cx:pt>
          <cx:pt idx="214">28</cx:pt>
          <cx:pt idx="215">28</cx:pt>
          <cx:pt idx="216">28</cx:pt>
          <cx:pt idx="217">28</cx:pt>
          <cx:pt idx="218">28</cx:pt>
          <cx:pt idx="219">28</cx:pt>
          <cx:pt idx="220">28</cx:pt>
          <cx:pt idx="221">28</cx:pt>
          <cx:pt idx="222">28</cx:pt>
          <cx:pt idx="223">28</cx:pt>
          <cx:pt idx="224">28</cx:pt>
          <cx:pt idx="225">28</cx:pt>
          <cx:pt idx="226">28</cx:pt>
          <cx:pt idx="227">28</cx:pt>
          <cx:pt idx="228">28</cx:pt>
          <cx:pt idx="229">28</cx:pt>
          <cx:pt idx="230">28</cx:pt>
          <cx:pt idx="231">28</cx:pt>
          <cx:pt idx="232">28</cx:pt>
          <cx:pt idx="233">28</cx:pt>
          <cx:pt idx="234">28</cx:pt>
          <cx:pt idx="235">28</cx:pt>
          <cx:pt idx="236">28</cx:pt>
          <cx:pt idx="237">28</cx:pt>
          <cx:pt idx="238">28</cx:pt>
          <cx:pt idx="239">28</cx:pt>
          <cx:pt idx="240">28</cx:pt>
          <cx:pt idx="241">28</cx:pt>
          <cx:pt idx="242">28</cx:pt>
          <cx:pt idx="243">28</cx:pt>
          <cx:pt idx="244">28</cx:pt>
          <cx:pt idx="245">28</cx:pt>
          <cx:pt idx="246">28</cx:pt>
          <cx:pt idx="247">28</cx:pt>
          <cx:pt idx="248">28</cx:pt>
          <cx:pt idx="249">28</cx:pt>
          <cx:pt idx="250">29</cx:pt>
          <cx:pt idx="251">29</cx:pt>
          <cx:pt idx="252">29</cx:pt>
          <cx:pt idx="253">29</cx:pt>
          <cx:pt idx="254">29</cx:pt>
          <cx:pt idx="255">29</cx:pt>
          <cx:pt idx="256">29</cx:pt>
          <cx:pt idx="257">29</cx:pt>
          <cx:pt idx="258">29</cx:pt>
          <cx:pt idx="259">29</cx:pt>
          <cx:pt idx="260">29</cx:pt>
          <cx:pt idx="261">29</cx:pt>
          <cx:pt idx="262">29</cx:pt>
          <cx:pt idx="263">29</cx:pt>
          <cx:pt idx="264">29</cx:pt>
          <cx:pt idx="265">29</cx:pt>
          <cx:pt idx="266">29</cx:pt>
          <cx:pt idx="267">29</cx:pt>
          <cx:pt idx="268">29</cx:pt>
          <cx:pt idx="269">29</cx:pt>
          <cx:pt idx="270">29</cx:pt>
          <cx:pt idx="271">29</cx:pt>
          <cx:pt idx="272">29</cx:pt>
          <cx:pt idx="273">29</cx:pt>
          <cx:pt idx="274">29</cx:pt>
          <cx:pt idx="275">29</cx:pt>
          <cx:pt idx="276">29</cx:pt>
          <cx:pt idx="277">29</cx:pt>
          <cx:pt idx="278">29</cx:pt>
          <cx:pt idx="279">29</cx:pt>
          <cx:pt idx="280">29</cx:pt>
          <cx:pt idx="281">29</cx:pt>
          <cx:pt idx="282">29</cx:pt>
          <cx:pt idx="283">29</cx:pt>
          <cx:pt idx="284">29</cx:pt>
          <cx:pt idx="285">29</cx:pt>
          <cx:pt idx="286">29</cx:pt>
          <cx:pt idx="287">29</cx:pt>
          <cx:pt idx="288">29</cx:pt>
          <cx:pt idx="289">29</cx:pt>
          <cx:pt idx="290">29</cx:pt>
          <cx:pt idx="291">29</cx:pt>
          <cx:pt idx="292">29</cx:pt>
          <cx:pt idx="293">29</cx:pt>
          <cx:pt idx="294">29</cx:pt>
          <cx:pt idx="295">29</cx:pt>
          <cx:pt idx="296">29</cx:pt>
          <cx:pt idx="297">29</cx:pt>
          <cx:pt idx="298">29</cx:pt>
          <cx:pt idx="299">29</cx:pt>
          <cx:pt idx="300">29</cx:pt>
          <cx:pt idx="301">29</cx:pt>
          <cx:pt idx="302">29</cx:pt>
          <cx:pt idx="303">29</cx:pt>
          <cx:pt idx="304">29</cx:pt>
          <cx:pt idx="305">29</cx:pt>
          <cx:pt idx="306">29</cx:pt>
          <cx:pt idx="307">29</cx:pt>
          <cx:pt idx="308">29</cx:pt>
          <cx:pt idx="309">29</cx:pt>
          <cx:pt idx="310">29</cx:pt>
          <cx:pt idx="311">29</cx:pt>
          <cx:pt idx="312">29</cx:pt>
          <cx:pt idx="313">29</cx:pt>
          <cx:pt idx="314">29</cx:pt>
          <cx:pt idx="315">29</cx:pt>
          <cx:pt idx="316">29</cx:pt>
          <cx:pt idx="317">29</cx:pt>
          <cx:pt idx="318">30</cx:pt>
          <cx:pt idx="319">30</cx:pt>
          <cx:pt idx="320">30</cx:pt>
          <cx:pt idx="321">30</cx:pt>
          <cx:pt idx="322">30</cx:pt>
          <cx:pt idx="323">30</cx:pt>
          <cx:pt idx="324">30</cx:pt>
          <cx:pt idx="325">30</cx:pt>
          <cx:pt idx="326">30</cx:pt>
          <cx:pt idx="327">30</cx:pt>
          <cx:pt idx="328">30</cx:pt>
          <cx:pt idx="329">30</cx:pt>
          <cx:pt idx="330">30</cx:pt>
          <cx:pt idx="331">30</cx:pt>
          <cx:pt idx="332">30</cx:pt>
          <cx:pt idx="333">30</cx:pt>
          <cx:pt idx="334">30</cx:pt>
          <cx:pt idx="335">30</cx:pt>
          <cx:pt idx="336">30</cx:pt>
          <cx:pt idx="337">30</cx:pt>
          <cx:pt idx="338">30</cx:pt>
          <cx:pt idx="339">30</cx:pt>
          <cx:pt idx="340">30</cx:pt>
          <cx:pt idx="341">30</cx:pt>
          <cx:pt idx="342">30</cx:pt>
          <cx:pt idx="343">30</cx:pt>
          <cx:pt idx="344">30</cx:pt>
          <cx:pt idx="345">30</cx:pt>
          <cx:pt idx="346">30</cx:pt>
          <cx:pt idx="347">30</cx:pt>
          <cx:pt idx="348">30</cx:pt>
          <cx:pt idx="349">30</cx:pt>
          <cx:pt idx="350">30</cx:pt>
          <cx:pt idx="351">30</cx:pt>
          <cx:pt idx="352">30</cx:pt>
          <cx:pt idx="353">30</cx:pt>
          <cx:pt idx="354">30</cx:pt>
          <cx:pt idx="355">30</cx:pt>
          <cx:pt idx="356">30</cx:pt>
          <cx:pt idx="357">30</cx:pt>
          <cx:pt idx="358">30</cx:pt>
          <cx:pt idx="359">30</cx:pt>
          <cx:pt idx="360">30</cx:pt>
          <cx:pt idx="361">30</cx:pt>
          <cx:pt idx="362">30</cx:pt>
          <cx:pt idx="363">30</cx:pt>
          <cx:pt idx="364">30</cx:pt>
          <cx:pt idx="365">30</cx:pt>
          <cx:pt idx="366">30</cx:pt>
          <cx:pt idx="367">30</cx:pt>
          <cx:pt idx="368">30</cx:pt>
          <cx:pt idx="369">30</cx:pt>
          <cx:pt idx="370">30</cx:pt>
          <cx:pt idx="371">30</cx:pt>
          <cx:pt idx="372">30</cx:pt>
          <cx:pt idx="373">30</cx:pt>
          <cx:pt idx="374">30</cx:pt>
          <cx:pt idx="375">30</cx:pt>
          <cx:pt idx="376">30</cx:pt>
          <cx:pt idx="377">30</cx:pt>
          <cx:pt idx="378">31</cx:pt>
          <cx:pt idx="379">31</cx:pt>
          <cx:pt idx="380">31</cx:pt>
          <cx:pt idx="381">31</cx:pt>
          <cx:pt idx="382">31</cx:pt>
          <cx:pt idx="383">31</cx:pt>
          <cx:pt idx="384">31</cx:pt>
          <cx:pt idx="385">31</cx:pt>
          <cx:pt idx="386">31</cx:pt>
          <cx:pt idx="387">31</cx:pt>
          <cx:pt idx="388">31</cx:pt>
          <cx:pt idx="389">31</cx:pt>
          <cx:pt idx="390">31</cx:pt>
          <cx:pt idx="391">31</cx:pt>
          <cx:pt idx="392">31</cx:pt>
          <cx:pt idx="393">31</cx:pt>
          <cx:pt idx="394">31</cx:pt>
          <cx:pt idx="395">31</cx:pt>
          <cx:pt idx="396">31</cx:pt>
          <cx:pt idx="397">31</cx:pt>
          <cx:pt idx="398">31</cx:pt>
          <cx:pt idx="399">31</cx:pt>
          <cx:pt idx="400">31</cx:pt>
          <cx:pt idx="401">31</cx:pt>
          <cx:pt idx="402">31</cx:pt>
          <cx:pt idx="403">31</cx:pt>
          <cx:pt idx="404">31</cx:pt>
          <cx:pt idx="405">31</cx:pt>
          <cx:pt idx="406">31</cx:pt>
          <cx:pt idx="407">31</cx:pt>
          <cx:pt idx="408">31</cx:pt>
          <cx:pt idx="409">31</cx:pt>
          <cx:pt idx="410">31</cx:pt>
          <cx:pt idx="411">31</cx:pt>
          <cx:pt idx="412">31</cx:pt>
          <cx:pt idx="413">31</cx:pt>
          <cx:pt idx="414">31</cx:pt>
          <cx:pt idx="415">31</cx:pt>
          <cx:pt idx="416">31</cx:pt>
          <cx:pt idx="417">31</cx:pt>
          <cx:pt idx="418">31</cx:pt>
          <cx:pt idx="419">31</cx:pt>
          <cx:pt idx="420">31</cx:pt>
          <cx:pt idx="421">31</cx:pt>
          <cx:pt idx="422">31</cx:pt>
          <cx:pt idx="423">31</cx:pt>
          <cx:pt idx="424">31</cx:pt>
          <cx:pt idx="425">31</cx:pt>
          <cx:pt idx="426">31</cx:pt>
          <cx:pt idx="427">31</cx:pt>
          <cx:pt idx="428">31</cx:pt>
          <cx:pt idx="429">31</cx:pt>
          <cx:pt idx="430">31</cx:pt>
          <cx:pt idx="431">31</cx:pt>
          <cx:pt idx="432">31</cx:pt>
          <cx:pt idx="433">31</cx:pt>
          <cx:pt idx="434">31</cx:pt>
          <cx:pt idx="435">31</cx:pt>
          <cx:pt idx="436">31</cx:pt>
          <cx:pt idx="437">31</cx:pt>
          <cx:pt idx="438">31</cx:pt>
          <cx:pt idx="439">31</cx:pt>
          <cx:pt idx="440">31</cx:pt>
          <cx:pt idx="441">31</cx:pt>
          <cx:pt idx="442">31</cx:pt>
          <cx:pt idx="443">31</cx:pt>
          <cx:pt idx="444">31</cx:pt>
          <cx:pt idx="445">31</cx:pt>
          <cx:pt idx="446">31</cx:pt>
          <cx:pt idx="447">32</cx:pt>
          <cx:pt idx="448">32</cx:pt>
          <cx:pt idx="449">32</cx:pt>
          <cx:pt idx="450">32</cx:pt>
          <cx:pt idx="451">32</cx:pt>
          <cx:pt idx="452">32</cx:pt>
          <cx:pt idx="453">32</cx:pt>
          <cx:pt idx="454">32</cx:pt>
          <cx:pt idx="455">32</cx:pt>
          <cx:pt idx="456">32</cx:pt>
          <cx:pt idx="457">32</cx:pt>
          <cx:pt idx="458">32</cx:pt>
          <cx:pt idx="459">32</cx:pt>
          <cx:pt idx="460">32</cx:pt>
          <cx:pt idx="461">32</cx:pt>
          <cx:pt idx="462">32</cx:pt>
          <cx:pt idx="463">32</cx:pt>
          <cx:pt idx="464">32</cx:pt>
          <cx:pt idx="465">32</cx:pt>
          <cx:pt idx="466">32</cx:pt>
          <cx:pt idx="467">32</cx:pt>
          <cx:pt idx="468">32</cx:pt>
          <cx:pt idx="469">32</cx:pt>
          <cx:pt idx="470">32</cx:pt>
          <cx:pt idx="471">32</cx:pt>
          <cx:pt idx="472">32</cx:pt>
          <cx:pt idx="473">32</cx:pt>
          <cx:pt idx="474">32</cx:pt>
          <cx:pt idx="475">32</cx:pt>
          <cx:pt idx="476">32</cx:pt>
          <cx:pt idx="477">32</cx:pt>
          <cx:pt idx="478">32</cx:pt>
          <cx:pt idx="479">32</cx:pt>
          <cx:pt idx="480">32</cx:pt>
          <cx:pt idx="481">32</cx:pt>
          <cx:pt idx="482">32</cx:pt>
          <cx:pt idx="483">32</cx:pt>
          <cx:pt idx="484">32</cx:pt>
          <cx:pt idx="485">32</cx:pt>
          <cx:pt idx="486">32</cx:pt>
          <cx:pt idx="487">32</cx:pt>
          <cx:pt idx="488">32</cx:pt>
          <cx:pt idx="489">32</cx:pt>
          <cx:pt idx="490">32</cx:pt>
          <cx:pt idx="491">32</cx:pt>
          <cx:pt idx="492">32</cx:pt>
          <cx:pt idx="493">32</cx:pt>
          <cx:pt idx="494">32</cx:pt>
          <cx:pt idx="495">32</cx:pt>
          <cx:pt idx="496">32</cx:pt>
          <cx:pt idx="497">32</cx:pt>
          <cx:pt idx="498">32</cx:pt>
          <cx:pt idx="499">32</cx:pt>
          <cx:pt idx="500">32</cx:pt>
          <cx:pt idx="501">32</cx:pt>
          <cx:pt idx="502">32</cx:pt>
          <cx:pt idx="503">32</cx:pt>
          <cx:pt idx="504">32</cx:pt>
          <cx:pt idx="505">32</cx:pt>
          <cx:pt idx="506">32</cx:pt>
          <cx:pt idx="507">32</cx:pt>
          <cx:pt idx="508">33</cx:pt>
          <cx:pt idx="509">33</cx:pt>
          <cx:pt idx="510">33</cx:pt>
          <cx:pt idx="511">33</cx:pt>
          <cx:pt idx="512">33</cx:pt>
          <cx:pt idx="513">33</cx:pt>
          <cx:pt idx="514">33</cx:pt>
          <cx:pt idx="515">33</cx:pt>
          <cx:pt idx="516">33</cx:pt>
          <cx:pt idx="517">33</cx:pt>
          <cx:pt idx="518">33</cx:pt>
          <cx:pt idx="519">33</cx:pt>
          <cx:pt idx="520">33</cx:pt>
          <cx:pt idx="521">33</cx:pt>
          <cx:pt idx="522">33</cx:pt>
          <cx:pt idx="523">33</cx:pt>
          <cx:pt idx="524">33</cx:pt>
          <cx:pt idx="525">33</cx:pt>
          <cx:pt idx="526">33</cx:pt>
          <cx:pt idx="527">33</cx:pt>
          <cx:pt idx="528">33</cx:pt>
          <cx:pt idx="529">33</cx:pt>
          <cx:pt idx="530">33</cx:pt>
          <cx:pt idx="531">33</cx:pt>
          <cx:pt idx="532">33</cx:pt>
          <cx:pt idx="533">33</cx:pt>
          <cx:pt idx="534">33</cx:pt>
          <cx:pt idx="535">33</cx:pt>
          <cx:pt idx="536">33</cx:pt>
          <cx:pt idx="537">33</cx:pt>
          <cx:pt idx="538">33</cx:pt>
          <cx:pt idx="539">33</cx:pt>
          <cx:pt idx="540">33</cx:pt>
          <cx:pt idx="541">33</cx:pt>
          <cx:pt idx="542">33</cx:pt>
          <cx:pt idx="543">33</cx:pt>
          <cx:pt idx="544">33</cx:pt>
          <cx:pt idx="545">33</cx:pt>
          <cx:pt idx="546">33</cx:pt>
          <cx:pt idx="547">33</cx:pt>
          <cx:pt idx="548">33</cx:pt>
          <cx:pt idx="549">33</cx:pt>
          <cx:pt idx="550">33</cx:pt>
          <cx:pt idx="551">33</cx:pt>
          <cx:pt idx="552">33</cx:pt>
          <cx:pt idx="553">33</cx:pt>
          <cx:pt idx="554">33</cx:pt>
          <cx:pt idx="555">33</cx:pt>
          <cx:pt idx="556">33</cx:pt>
          <cx:pt idx="557">33</cx:pt>
          <cx:pt idx="558">33</cx:pt>
          <cx:pt idx="559">33</cx:pt>
          <cx:pt idx="560">33</cx:pt>
          <cx:pt idx="561">33</cx:pt>
          <cx:pt idx="562">33</cx:pt>
          <cx:pt idx="563">33</cx:pt>
          <cx:pt idx="564">33</cx:pt>
          <cx:pt idx="565">33</cx:pt>
          <cx:pt idx="566">34</cx:pt>
          <cx:pt idx="567">34</cx:pt>
          <cx:pt idx="568">34</cx:pt>
          <cx:pt idx="569">34</cx:pt>
          <cx:pt idx="570">34</cx:pt>
          <cx:pt idx="571">34</cx:pt>
          <cx:pt idx="572">34</cx:pt>
          <cx:pt idx="573">34</cx:pt>
          <cx:pt idx="574">34</cx:pt>
          <cx:pt idx="575">34</cx:pt>
          <cx:pt idx="576">34</cx:pt>
          <cx:pt idx="577">34</cx:pt>
          <cx:pt idx="578">34</cx:pt>
          <cx:pt idx="579">34</cx:pt>
          <cx:pt idx="580">34</cx:pt>
          <cx:pt idx="581">34</cx:pt>
          <cx:pt idx="582">34</cx:pt>
          <cx:pt idx="583">34</cx:pt>
          <cx:pt idx="584">34</cx:pt>
          <cx:pt idx="585">34</cx:pt>
          <cx:pt idx="586">34</cx:pt>
          <cx:pt idx="587">34</cx:pt>
          <cx:pt idx="588">34</cx:pt>
          <cx:pt idx="589">34</cx:pt>
          <cx:pt idx="590">34</cx:pt>
          <cx:pt idx="591">34</cx:pt>
          <cx:pt idx="592">34</cx:pt>
          <cx:pt idx="593">34</cx:pt>
          <cx:pt idx="594">34</cx:pt>
          <cx:pt idx="595">34</cx:pt>
          <cx:pt idx="596">34</cx:pt>
          <cx:pt idx="597">34</cx:pt>
          <cx:pt idx="598">34</cx:pt>
          <cx:pt idx="599">34</cx:pt>
          <cx:pt idx="600">34</cx:pt>
          <cx:pt idx="601">34</cx:pt>
          <cx:pt idx="602">34</cx:pt>
          <cx:pt idx="603">34</cx:pt>
          <cx:pt idx="604">34</cx:pt>
          <cx:pt idx="605">34</cx:pt>
          <cx:pt idx="606">34</cx:pt>
          <cx:pt idx="607">34</cx:pt>
          <cx:pt idx="608">34</cx:pt>
          <cx:pt idx="609">34</cx:pt>
          <cx:pt idx="610">34</cx:pt>
          <cx:pt idx="611">34</cx:pt>
          <cx:pt idx="612">34</cx:pt>
          <cx:pt idx="613">34</cx:pt>
          <cx:pt idx="614">34</cx:pt>
          <cx:pt idx="615">34</cx:pt>
          <cx:pt idx="616">34</cx:pt>
          <cx:pt idx="617">34</cx:pt>
          <cx:pt idx="618">34</cx:pt>
          <cx:pt idx="619">34</cx:pt>
          <cx:pt idx="620">34</cx:pt>
          <cx:pt idx="621">34</cx:pt>
          <cx:pt idx="622">34</cx:pt>
          <cx:pt idx="623">34</cx:pt>
          <cx:pt idx="624">34</cx:pt>
          <cx:pt idx="625">34</cx:pt>
          <cx:pt idx="626">34</cx:pt>
          <cx:pt idx="627">34</cx:pt>
          <cx:pt idx="628">34</cx:pt>
          <cx:pt idx="629">34</cx:pt>
          <cx:pt idx="630">34</cx:pt>
          <cx:pt idx="631">34</cx:pt>
          <cx:pt idx="632">34</cx:pt>
          <cx:pt idx="633">34</cx:pt>
          <cx:pt idx="634">34</cx:pt>
          <cx:pt idx="635">34</cx:pt>
          <cx:pt idx="636">34</cx:pt>
          <cx:pt idx="637">34</cx:pt>
          <cx:pt idx="638">34</cx:pt>
          <cx:pt idx="639">34</cx:pt>
          <cx:pt idx="640">34</cx:pt>
          <cx:pt idx="641">34</cx:pt>
          <cx:pt idx="642">34</cx:pt>
          <cx:pt idx="643">35</cx:pt>
          <cx:pt idx="644">35</cx:pt>
          <cx:pt idx="645">35</cx:pt>
          <cx:pt idx="646">35</cx:pt>
          <cx:pt idx="647">35</cx:pt>
          <cx:pt idx="648">35</cx:pt>
          <cx:pt idx="649">35</cx:pt>
          <cx:pt idx="650">35</cx:pt>
          <cx:pt idx="651">35</cx:pt>
          <cx:pt idx="652">35</cx:pt>
          <cx:pt idx="653">35</cx:pt>
          <cx:pt idx="654">35</cx:pt>
          <cx:pt idx="655">35</cx:pt>
          <cx:pt idx="656">35</cx:pt>
          <cx:pt idx="657">35</cx:pt>
          <cx:pt idx="658">35</cx:pt>
          <cx:pt idx="659">35</cx:pt>
          <cx:pt idx="660">35</cx:pt>
          <cx:pt idx="661">35</cx:pt>
          <cx:pt idx="662">35</cx:pt>
          <cx:pt idx="663">35</cx:pt>
          <cx:pt idx="664">35</cx:pt>
          <cx:pt idx="665">35</cx:pt>
          <cx:pt idx="666">35</cx:pt>
          <cx:pt idx="667">35</cx:pt>
          <cx:pt idx="668">35</cx:pt>
          <cx:pt idx="669">35</cx:pt>
          <cx:pt idx="670">35</cx:pt>
          <cx:pt idx="671">35</cx:pt>
          <cx:pt idx="672">35</cx:pt>
          <cx:pt idx="673">35</cx:pt>
          <cx:pt idx="674">35</cx:pt>
          <cx:pt idx="675">35</cx:pt>
          <cx:pt idx="676">35</cx:pt>
          <cx:pt idx="677">35</cx:pt>
          <cx:pt idx="678">35</cx:pt>
          <cx:pt idx="679">35</cx:pt>
          <cx:pt idx="680">35</cx:pt>
          <cx:pt idx="681">35</cx:pt>
          <cx:pt idx="682">35</cx:pt>
          <cx:pt idx="683">35</cx:pt>
          <cx:pt idx="684">35</cx:pt>
          <cx:pt idx="685">35</cx:pt>
          <cx:pt idx="686">35</cx:pt>
          <cx:pt idx="687">35</cx:pt>
          <cx:pt idx="688">35</cx:pt>
          <cx:pt idx="689">35</cx:pt>
          <cx:pt idx="690">35</cx:pt>
          <cx:pt idx="691">35</cx:pt>
          <cx:pt idx="692">35</cx:pt>
          <cx:pt idx="693">35</cx:pt>
          <cx:pt idx="694">35</cx:pt>
          <cx:pt idx="695">35</cx:pt>
          <cx:pt idx="696">35</cx:pt>
          <cx:pt idx="697">35</cx:pt>
          <cx:pt idx="698">35</cx:pt>
          <cx:pt idx="699">35</cx:pt>
          <cx:pt idx="700">35</cx:pt>
          <cx:pt idx="701">35</cx:pt>
          <cx:pt idx="702">35</cx:pt>
          <cx:pt idx="703">35</cx:pt>
          <cx:pt idx="704">35</cx:pt>
          <cx:pt idx="705">35</cx:pt>
          <cx:pt idx="706">35</cx:pt>
          <cx:pt idx="707">35</cx:pt>
          <cx:pt idx="708">35</cx:pt>
          <cx:pt idx="709">35</cx:pt>
          <cx:pt idx="710">35</cx:pt>
          <cx:pt idx="711">35</cx:pt>
          <cx:pt idx="712">35</cx:pt>
          <cx:pt idx="713">35</cx:pt>
          <cx:pt idx="714">35</cx:pt>
          <cx:pt idx="715">35</cx:pt>
          <cx:pt idx="716">35</cx:pt>
          <cx:pt idx="717">35</cx:pt>
          <cx:pt idx="718">35</cx:pt>
          <cx:pt idx="719">35</cx:pt>
          <cx:pt idx="720">35</cx:pt>
          <cx:pt idx="721">36</cx:pt>
          <cx:pt idx="722">36</cx:pt>
          <cx:pt idx="723">36</cx:pt>
          <cx:pt idx="724">36</cx:pt>
          <cx:pt idx="725">36</cx:pt>
          <cx:pt idx="726">36</cx:pt>
          <cx:pt idx="727">36</cx:pt>
          <cx:pt idx="728">36</cx:pt>
          <cx:pt idx="729">36</cx:pt>
          <cx:pt idx="730">36</cx:pt>
          <cx:pt idx="731">36</cx:pt>
          <cx:pt idx="732">36</cx:pt>
          <cx:pt idx="733">36</cx:pt>
          <cx:pt idx="734">36</cx:pt>
          <cx:pt idx="735">36</cx:pt>
          <cx:pt idx="736">36</cx:pt>
          <cx:pt idx="737">36</cx:pt>
          <cx:pt idx="738">36</cx:pt>
          <cx:pt idx="739">36</cx:pt>
          <cx:pt idx="740">36</cx:pt>
          <cx:pt idx="741">36</cx:pt>
          <cx:pt idx="742">36</cx:pt>
          <cx:pt idx="743">36</cx:pt>
          <cx:pt idx="744">36</cx:pt>
          <cx:pt idx="745">36</cx:pt>
          <cx:pt idx="746">36</cx:pt>
          <cx:pt idx="747">36</cx:pt>
          <cx:pt idx="748">36</cx:pt>
          <cx:pt idx="749">36</cx:pt>
          <cx:pt idx="750">36</cx:pt>
          <cx:pt idx="751">36</cx:pt>
          <cx:pt idx="752">36</cx:pt>
          <cx:pt idx="753">36</cx:pt>
          <cx:pt idx="754">36</cx:pt>
          <cx:pt idx="755">36</cx:pt>
          <cx:pt idx="756">36</cx:pt>
          <cx:pt idx="757">36</cx:pt>
          <cx:pt idx="758">36</cx:pt>
          <cx:pt idx="759">36</cx:pt>
          <cx:pt idx="760">36</cx:pt>
          <cx:pt idx="761">36</cx:pt>
          <cx:pt idx="762">36</cx:pt>
          <cx:pt idx="763">36</cx:pt>
          <cx:pt idx="764">36</cx:pt>
          <cx:pt idx="765">36</cx:pt>
          <cx:pt idx="766">36</cx:pt>
          <cx:pt idx="767">36</cx:pt>
          <cx:pt idx="768">36</cx:pt>
          <cx:pt idx="769">36</cx:pt>
          <cx:pt idx="770">36</cx:pt>
          <cx:pt idx="771">36</cx:pt>
          <cx:pt idx="772">36</cx:pt>
          <cx:pt idx="773">36</cx:pt>
          <cx:pt idx="774">36</cx:pt>
          <cx:pt idx="775">36</cx:pt>
          <cx:pt idx="776">36</cx:pt>
          <cx:pt idx="777">36</cx:pt>
          <cx:pt idx="778">36</cx:pt>
          <cx:pt idx="779">36</cx:pt>
          <cx:pt idx="780">36</cx:pt>
          <cx:pt idx="781">36</cx:pt>
          <cx:pt idx="782">36</cx:pt>
          <cx:pt idx="783">36</cx:pt>
          <cx:pt idx="784">36</cx:pt>
          <cx:pt idx="785">36</cx:pt>
          <cx:pt idx="786">36</cx:pt>
          <cx:pt idx="787">36</cx:pt>
          <cx:pt idx="788">36</cx:pt>
          <cx:pt idx="789">36</cx:pt>
          <cx:pt idx="790">37</cx:pt>
          <cx:pt idx="791">37</cx:pt>
          <cx:pt idx="792">37</cx:pt>
          <cx:pt idx="793">37</cx:pt>
          <cx:pt idx="794">37</cx:pt>
          <cx:pt idx="795">37</cx:pt>
          <cx:pt idx="796">37</cx:pt>
          <cx:pt idx="797">37</cx:pt>
          <cx:pt idx="798">37</cx:pt>
          <cx:pt idx="799">37</cx:pt>
          <cx:pt idx="800">37</cx:pt>
          <cx:pt idx="801">37</cx:pt>
          <cx:pt idx="802">37</cx:pt>
          <cx:pt idx="803">37</cx:pt>
          <cx:pt idx="804">37</cx:pt>
          <cx:pt idx="805">37</cx:pt>
          <cx:pt idx="806">37</cx:pt>
          <cx:pt idx="807">37</cx:pt>
          <cx:pt idx="808">37</cx:pt>
          <cx:pt idx="809">37</cx:pt>
          <cx:pt idx="810">37</cx:pt>
          <cx:pt idx="811">37</cx:pt>
          <cx:pt idx="812">37</cx:pt>
          <cx:pt idx="813">37</cx:pt>
          <cx:pt idx="814">37</cx:pt>
          <cx:pt idx="815">37</cx:pt>
          <cx:pt idx="816">37</cx:pt>
          <cx:pt idx="817">37</cx:pt>
          <cx:pt idx="818">37</cx:pt>
          <cx:pt idx="819">37</cx:pt>
          <cx:pt idx="820">37</cx:pt>
          <cx:pt idx="821">37</cx:pt>
          <cx:pt idx="822">37</cx:pt>
          <cx:pt idx="823">37</cx:pt>
          <cx:pt idx="824">37</cx:pt>
          <cx:pt idx="825">37</cx:pt>
          <cx:pt idx="826">37</cx:pt>
          <cx:pt idx="827">37</cx:pt>
          <cx:pt idx="828">37</cx:pt>
          <cx:pt idx="829">37</cx:pt>
          <cx:pt idx="830">37</cx:pt>
          <cx:pt idx="831">37</cx:pt>
          <cx:pt idx="832">37</cx:pt>
          <cx:pt idx="833">37</cx:pt>
          <cx:pt idx="834">37</cx:pt>
          <cx:pt idx="835">37</cx:pt>
          <cx:pt idx="836">37</cx:pt>
          <cx:pt idx="837">37</cx:pt>
          <cx:pt idx="838">37</cx:pt>
          <cx:pt idx="839">37</cx:pt>
          <cx:pt idx="840">38</cx:pt>
          <cx:pt idx="841">38</cx:pt>
          <cx:pt idx="842">38</cx:pt>
          <cx:pt idx="843">38</cx:pt>
          <cx:pt idx="844">38</cx:pt>
          <cx:pt idx="845">38</cx:pt>
          <cx:pt idx="846">38</cx:pt>
          <cx:pt idx="847">38</cx:pt>
          <cx:pt idx="848">38</cx:pt>
          <cx:pt idx="849">38</cx:pt>
          <cx:pt idx="850">38</cx:pt>
          <cx:pt idx="851">38</cx:pt>
          <cx:pt idx="852">38</cx:pt>
          <cx:pt idx="853">38</cx:pt>
          <cx:pt idx="854">38</cx:pt>
          <cx:pt idx="855">38</cx:pt>
          <cx:pt idx="856">38</cx:pt>
          <cx:pt idx="857">38</cx:pt>
          <cx:pt idx="858">38</cx:pt>
          <cx:pt idx="859">38</cx:pt>
          <cx:pt idx="860">38</cx:pt>
          <cx:pt idx="861">38</cx:pt>
          <cx:pt idx="862">38</cx:pt>
          <cx:pt idx="863">38</cx:pt>
          <cx:pt idx="864">38</cx:pt>
          <cx:pt idx="865">38</cx:pt>
          <cx:pt idx="866">38</cx:pt>
          <cx:pt idx="867">38</cx:pt>
          <cx:pt idx="868">38</cx:pt>
          <cx:pt idx="869">38</cx:pt>
          <cx:pt idx="870">38</cx:pt>
          <cx:pt idx="871">38</cx:pt>
          <cx:pt idx="872">38</cx:pt>
          <cx:pt idx="873">38</cx:pt>
          <cx:pt idx="874">38</cx:pt>
          <cx:pt idx="875">38</cx:pt>
          <cx:pt idx="876">38</cx:pt>
          <cx:pt idx="877">38</cx:pt>
          <cx:pt idx="878">38</cx:pt>
          <cx:pt idx="879">38</cx:pt>
          <cx:pt idx="880">38</cx:pt>
          <cx:pt idx="881">38</cx:pt>
          <cx:pt idx="882">38</cx:pt>
          <cx:pt idx="883">38</cx:pt>
          <cx:pt idx="884">38</cx:pt>
          <cx:pt idx="885">38</cx:pt>
          <cx:pt idx="886">38</cx:pt>
          <cx:pt idx="887">38</cx:pt>
          <cx:pt idx="888">38</cx:pt>
          <cx:pt idx="889">38</cx:pt>
          <cx:pt idx="890">38</cx:pt>
          <cx:pt idx="891">38</cx:pt>
          <cx:pt idx="892">38</cx:pt>
          <cx:pt idx="893">38</cx:pt>
          <cx:pt idx="894">38</cx:pt>
          <cx:pt idx="895">38</cx:pt>
          <cx:pt idx="896">38</cx:pt>
          <cx:pt idx="897">38</cx:pt>
          <cx:pt idx="898">39</cx:pt>
          <cx:pt idx="899">39</cx:pt>
          <cx:pt idx="900">39</cx:pt>
          <cx:pt idx="901">39</cx:pt>
          <cx:pt idx="902">39</cx:pt>
          <cx:pt idx="903">39</cx:pt>
          <cx:pt idx="904">39</cx:pt>
          <cx:pt idx="905">39</cx:pt>
          <cx:pt idx="906">39</cx:pt>
          <cx:pt idx="907">39</cx:pt>
          <cx:pt idx="908">39</cx:pt>
          <cx:pt idx="909">39</cx:pt>
          <cx:pt idx="910">39</cx:pt>
          <cx:pt idx="911">39</cx:pt>
          <cx:pt idx="912">39</cx:pt>
          <cx:pt idx="913">39</cx:pt>
          <cx:pt idx="914">39</cx:pt>
          <cx:pt idx="915">39</cx:pt>
          <cx:pt idx="916">39</cx:pt>
          <cx:pt idx="917">39</cx:pt>
          <cx:pt idx="918">39</cx:pt>
          <cx:pt idx="919">39</cx:pt>
          <cx:pt idx="920">39</cx:pt>
          <cx:pt idx="921">39</cx:pt>
          <cx:pt idx="922">39</cx:pt>
          <cx:pt idx="923">39</cx:pt>
          <cx:pt idx="924">39</cx:pt>
          <cx:pt idx="925">39</cx:pt>
          <cx:pt idx="926">39</cx:pt>
          <cx:pt idx="927">39</cx:pt>
          <cx:pt idx="928">39</cx:pt>
          <cx:pt idx="929">39</cx:pt>
          <cx:pt idx="930">39</cx:pt>
          <cx:pt idx="931">39</cx:pt>
          <cx:pt idx="932">39</cx:pt>
          <cx:pt idx="933">39</cx:pt>
          <cx:pt idx="934">39</cx:pt>
          <cx:pt idx="935">39</cx:pt>
          <cx:pt idx="936">39</cx:pt>
          <cx:pt idx="937">39</cx:pt>
          <cx:pt idx="938">39</cx:pt>
          <cx:pt idx="939">39</cx:pt>
          <cx:pt idx="940">40</cx:pt>
          <cx:pt idx="941">40</cx:pt>
          <cx:pt idx="942">40</cx:pt>
          <cx:pt idx="943">40</cx:pt>
          <cx:pt idx="944">40</cx:pt>
          <cx:pt idx="945">40</cx:pt>
          <cx:pt idx="946">40</cx:pt>
          <cx:pt idx="947">40</cx:pt>
          <cx:pt idx="948">40</cx:pt>
          <cx:pt idx="949">40</cx:pt>
          <cx:pt idx="950">40</cx:pt>
          <cx:pt idx="951">40</cx:pt>
          <cx:pt idx="952">40</cx:pt>
          <cx:pt idx="953">40</cx:pt>
          <cx:pt idx="954">40</cx:pt>
          <cx:pt idx="955">40</cx:pt>
          <cx:pt idx="956">40</cx:pt>
          <cx:pt idx="957">40</cx:pt>
          <cx:pt idx="958">40</cx:pt>
          <cx:pt idx="959">40</cx:pt>
          <cx:pt idx="960">40</cx:pt>
          <cx:pt idx="961">40</cx:pt>
          <cx:pt idx="962">40</cx:pt>
          <cx:pt idx="963">40</cx:pt>
          <cx:pt idx="964">40</cx:pt>
          <cx:pt idx="965">40</cx:pt>
          <cx:pt idx="966">40</cx:pt>
          <cx:pt idx="967">40</cx:pt>
          <cx:pt idx="968">40</cx:pt>
          <cx:pt idx="969">40</cx:pt>
          <cx:pt idx="970">40</cx:pt>
          <cx:pt idx="971">40</cx:pt>
          <cx:pt idx="972">40</cx:pt>
          <cx:pt idx="973">40</cx:pt>
          <cx:pt idx="974">40</cx:pt>
          <cx:pt idx="975">40</cx:pt>
          <cx:pt idx="976">40</cx:pt>
          <cx:pt idx="977">40</cx:pt>
          <cx:pt idx="978">40</cx:pt>
          <cx:pt idx="979">40</cx:pt>
          <cx:pt idx="980">40</cx:pt>
          <cx:pt idx="981">40</cx:pt>
          <cx:pt idx="982">40</cx:pt>
          <cx:pt idx="983">40</cx:pt>
          <cx:pt idx="984">40</cx:pt>
          <cx:pt idx="985">40</cx:pt>
          <cx:pt idx="986">40</cx:pt>
          <cx:pt idx="987">40</cx:pt>
          <cx:pt idx="988">40</cx:pt>
          <cx:pt idx="989">40</cx:pt>
          <cx:pt idx="990">40</cx:pt>
          <cx:pt idx="991">40</cx:pt>
          <cx:pt idx="992">40</cx:pt>
          <cx:pt idx="993">40</cx:pt>
          <cx:pt idx="994">40</cx:pt>
          <cx:pt idx="995">40</cx:pt>
          <cx:pt idx="996">40</cx:pt>
          <cx:pt idx="997">41</cx:pt>
          <cx:pt idx="998">41</cx:pt>
          <cx:pt idx="999">41</cx:pt>
          <cx:pt idx="1000">41</cx:pt>
          <cx:pt idx="1001">41</cx:pt>
          <cx:pt idx="1002">41</cx:pt>
          <cx:pt idx="1003">41</cx:pt>
          <cx:pt idx="1004">41</cx:pt>
          <cx:pt idx="1005">41</cx:pt>
          <cx:pt idx="1006">41</cx:pt>
          <cx:pt idx="1007">41</cx:pt>
          <cx:pt idx="1008">41</cx:pt>
          <cx:pt idx="1009">41</cx:pt>
          <cx:pt idx="1010">41</cx:pt>
          <cx:pt idx="1011">41</cx:pt>
          <cx:pt idx="1012">41</cx:pt>
          <cx:pt idx="1013">41</cx:pt>
          <cx:pt idx="1014">41</cx:pt>
          <cx:pt idx="1015">41</cx:pt>
          <cx:pt idx="1016">41</cx:pt>
          <cx:pt idx="1017">41</cx:pt>
          <cx:pt idx="1018">41</cx:pt>
          <cx:pt idx="1019">41</cx:pt>
          <cx:pt idx="1020">41</cx:pt>
          <cx:pt idx="1021">41</cx:pt>
          <cx:pt idx="1022">41</cx:pt>
          <cx:pt idx="1023">41</cx:pt>
          <cx:pt idx="1024">41</cx:pt>
          <cx:pt idx="1025">41</cx:pt>
          <cx:pt idx="1026">41</cx:pt>
          <cx:pt idx="1027">41</cx:pt>
          <cx:pt idx="1028">41</cx:pt>
          <cx:pt idx="1029">41</cx:pt>
          <cx:pt idx="1030">41</cx:pt>
          <cx:pt idx="1031">41</cx:pt>
          <cx:pt idx="1032">41</cx:pt>
          <cx:pt idx="1033">41</cx:pt>
          <cx:pt idx="1034">41</cx:pt>
          <cx:pt idx="1035">41</cx:pt>
          <cx:pt idx="1036">41</cx:pt>
          <cx:pt idx="1037">42</cx:pt>
          <cx:pt idx="1038">42</cx:pt>
          <cx:pt idx="1039">42</cx:pt>
          <cx:pt idx="1040">42</cx:pt>
          <cx:pt idx="1041">42</cx:pt>
          <cx:pt idx="1042">42</cx:pt>
          <cx:pt idx="1043">42</cx:pt>
          <cx:pt idx="1044">42</cx:pt>
          <cx:pt idx="1045">42</cx:pt>
          <cx:pt idx="1046">42</cx:pt>
          <cx:pt idx="1047">42</cx:pt>
          <cx:pt idx="1048">42</cx:pt>
          <cx:pt idx="1049">42</cx:pt>
          <cx:pt idx="1050">42</cx:pt>
          <cx:pt idx="1051">42</cx:pt>
          <cx:pt idx="1052">42</cx:pt>
          <cx:pt idx="1053">42</cx:pt>
          <cx:pt idx="1054">42</cx:pt>
          <cx:pt idx="1055">42</cx:pt>
          <cx:pt idx="1056">42</cx:pt>
          <cx:pt idx="1057">42</cx:pt>
          <cx:pt idx="1058">42</cx:pt>
          <cx:pt idx="1059">42</cx:pt>
          <cx:pt idx="1060">42</cx:pt>
          <cx:pt idx="1061">42</cx:pt>
          <cx:pt idx="1062">42</cx:pt>
          <cx:pt idx="1063">42</cx:pt>
          <cx:pt idx="1064">42</cx:pt>
          <cx:pt idx="1065">42</cx:pt>
          <cx:pt idx="1066">42</cx:pt>
          <cx:pt idx="1067">42</cx:pt>
          <cx:pt idx="1068">42</cx:pt>
          <cx:pt idx="1069">42</cx:pt>
          <cx:pt idx="1070">42</cx:pt>
          <cx:pt idx="1071">42</cx:pt>
          <cx:pt idx="1072">42</cx:pt>
          <cx:pt idx="1073">42</cx:pt>
          <cx:pt idx="1074">42</cx:pt>
          <cx:pt idx="1075">42</cx:pt>
          <cx:pt idx="1076">42</cx:pt>
          <cx:pt idx="1077">42</cx:pt>
          <cx:pt idx="1078">42</cx:pt>
          <cx:pt idx="1079">42</cx:pt>
          <cx:pt idx="1080">42</cx:pt>
          <cx:pt idx="1081">42</cx:pt>
          <cx:pt idx="1082">42</cx:pt>
          <cx:pt idx="1083">43</cx:pt>
          <cx:pt idx="1084">43</cx:pt>
          <cx:pt idx="1085">43</cx:pt>
          <cx:pt idx="1086">43</cx:pt>
          <cx:pt idx="1087">43</cx:pt>
          <cx:pt idx="1088">43</cx:pt>
          <cx:pt idx="1089">43</cx:pt>
          <cx:pt idx="1090">43</cx:pt>
          <cx:pt idx="1091">43</cx:pt>
          <cx:pt idx="1092">43</cx:pt>
          <cx:pt idx="1093">43</cx:pt>
          <cx:pt idx="1094">43</cx:pt>
          <cx:pt idx="1095">43</cx:pt>
          <cx:pt idx="1096">43</cx:pt>
          <cx:pt idx="1097">43</cx:pt>
          <cx:pt idx="1098">43</cx:pt>
          <cx:pt idx="1099">43</cx:pt>
          <cx:pt idx="1100">43</cx:pt>
          <cx:pt idx="1101">43</cx:pt>
          <cx:pt idx="1102">43</cx:pt>
          <cx:pt idx="1103">43</cx:pt>
          <cx:pt idx="1104">43</cx:pt>
          <cx:pt idx="1105">43</cx:pt>
          <cx:pt idx="1106">43</cx:pt>
          <cx:pt idx="1107">43</cx:pt>
          <cx:pt idx="1108">43</cx:pt>
          <cx:pt idx="1109">43</cx:pt>
          <cx:pt idx="1110">43</cx:pt>
          <cx:pt idx="1111">43</cx:pt>
          <cx:pt idx="1112">43</cx:pt>
          <cx:pt idx="1113">43</cx:pt>
          <cx:pt idx="1114">43</cx:pt>
          <cx:pt idx="1115">44</cx:pt>
          <cx:pt idx="1116">44</cx:pt>
          <cx:pt idx="1117">44</cx:pt>
          <cx:pt idx="1118">44</cx:pt>
          <cx:pt idx="1119">44</cx:pt>
          <cx:pt idx="1120">44</cx:pt>
          <cx:pt idx="1121">44</cx:pt>
          <cx:pt idx="1122">44</cx:pt>
          <cx:pt idx="1123">44</cx:pt>
          <cx:pt idx="1124">44</cx:pt>
          <cx:pt idx="1125">44</cx:pt>
          <cx:pt idx="1126">44</cx:pt>
          <cx:pt idx="1127">44</cx:pt>
          <cx:pt idx="1128">44</cx:pt>
          <cx:pt idx="1129">44</cx:pt>
          <cx:pt idx="1130">44</cx:pt>
          <cx:pt idx="1131">44</cx:pt>
          <cx:pt idx="1132">44</cx:pt>
          <cx:pt idx="1133">44</cx:pt>
          <cx:pt idx="1134">44</cx:pt>
          <cx:pt idx="1135">44</cx:pt>
          <cx:pt idx="1136">44</cx:pt>
          <cx:pt idx="1137">44</cx:pt>
          <cx:pt idx="1138">44</cx:pt>
          <cx:pt idx="1139">44</cx:pt>
          <cx:pt idx="1140">44</cx:pt>
          <cx:pt idx="1141">44</cx:pt>
          <cx:pt idx="1142">44</cx:pt>
          <cx:pt idx="1143">44</cx:pt>
          <cx:pt idx="1144">44</cx:pt>
          <cx:pt idx="1145">44</cx:pt>
          <cx:pt idx="1146">44</cx:pt>
          <cx:pt idx="1147">44</cx:pt>
          <cx:pt idx="1148">45</cx:pt>
          <cx:pt idx="1149">45</cx:pt>
          <cx:pt idx="1150">45</cx:pt>
          <cx:pt idx="1151">45</cx:pt>
          <cx:pt idx="1152">45</cx:pt>
          <cx:pt idx="1153">45</cx:pt>
          <cx:pt idx="1154">45</cx:pt>
          <cx:pt idx="1155">45</cx:pt>
          <cx:pt idx="1156">45</cx:pt>
          <cx:pt idx="1157">45</cx:pt>
          <cx:pt idx="1158">45</cx:pt>
          <cx:pt idx="1159">45</cx:pt>
          <cx:pt idx="1160">45</cx:pt>
          <cx:pt idx="1161">45</cx:pt>
          <cx:pt idx="1162">45</cx:pt>
          <cx:pt idx="1163">45</cx:pt>
          <cx:pt idx="1164">45</cx:pt>
          <cx:pt idx="1165">45</cx:pt>
          <cx:pt idx="1166">45</cx:pt>
          <cx:pt idx="1167">45</cx:pt>
          <cx:pt idx="1168">45</cx:pt>
          <cx:pt idx="1169">45</cx:pt>
          <cx:pt idx="1170">45</cx:pt>
          <cx:pt idx="1171">45</cx:pt>
          <cx:pt idx="1172">45</cx:pt>
          <cx:pt idx="1173">45</cx:pt>
          <cx:pt idx="1174">45</cx:pt>
          <cx:pt idx="1175">45</cx:pt>
          <cx:pt idx="1176">45</cx:pt>
          <cx:pt idx="1177">45</cx:pt>
          <cx:pt idx="1178">45</cx:pt>
          <cx:pt idx="1179">45</cx:pt>
          <cx:pt idx="1180">45</cx:pt>
          <cx:pt idx="1181">45</cx:pt>
          <cx:pt idx="1182">45</cx:pt>
          <cx:pt idx="1183">45</cx:pt>
          <cx:pt idx="1184">45</cx:pt>
          <cx:pt idx="1185">45</cx:pt>
          <cx:pt idx="1186">45</cx:pt>
          <cx:pt idx="1187">45</cx:pt>
          <cx:pt idx="1188">45</cx:pt>
          <cx:pt idx="1189">46</cx:pt>
          <cx:pt idx="1190">46</cx:pt>
          <cx:pt idx="1191">46</cx:pt>
          <cx:pt idx="1192">46</cx:pt>
          <cx:pt idx="1193">46</cx:pt>
          <cx:pt idx="1194">46</cx:pt>
          <cx:pt idx="1195">46</cx:pt>
          <cx:pt idx="1196">46</cx:pt>
          <cx:pt idx="1197">46</cx:pt>
          <cx:pt idx="1198">46</cx:pt>
          <cx:pt idx="1199">46</cx:pt>
          <cx:pt idx="1200">46</cx:pt>
          <cx:pt idx="1201">46</cx:pt>
          <cx:pt idx="1202">46</cx:pt>
          <cx:pt idx="1203">46</cx:pt>
          <cx:pt idx="1204">46</cx:pt>
          <cx:pt idx="1205">46</cx:pt>
          <cx:pt idx="1206">46</cx:pt>
          <cx:pt idx="1207">46</cx:pt>
          <cx:pt idx="1208">46</cx:pt>
          <cx:pt idx="1209">46</cx:pt>
          <cx:pt idx="1210">46</cx:pt>
          <cx:pt idx="1211">46</cx:pt>
          <cx:pt idx="1212">46</cx:pt>
          <cx:pt idx="1213">46</cx:pt>
          <cx:pt idx="1214">46</cx:pt>
          <cx:pt idx="1215">46</cx:pt>
          <cx:pt idx="1216">46</cx:pt>
          <cx:pt idx="1217">46</cx:pt>
          <cx:pt idx="1218">46</cx:pt>
          <cx:pt idx="1219">46</cx:pt>
          <cx:pt idx="1220">46</cx:pt>
          <cx:pt idx="1221">46</cx:pt>
          <cx:pt idx="1222">47</cx:pt>
          <cx:pt idx="1223">47</cx:pt>
          <cx:pt idx="1224">47</cx:pt>
          <cx:pt idx="1225">47</cx:pt>
          <cx:pt idx="1226">47</cx:pt>
          <cx:pt idx="1227">47</cx:pt>
          <cx:pt idx="1228">47</cx:pt>
          <cx:pt idx="1229">47</cx:pt>
          <cx:pt idx="1230">47</cx:pt>
          <cx:pt idx="1231">47</cx:pt>
          <cx:pt idx="1232">47</cx:pt>
          <cx:pt idx="1233">47</cx:pt>
          <cx:pt idx="1234">47</cx:pt>
          <cx:pt idx="1235">47</cx:pt>
          <cx:pt idx="1236">47</cx:pt>
          <cx:pt idx="1237">47</cx:pt>
          <cx:pt idx="1238">47</cx:pt>
          <cx:pt idx="1239">47</cx:pt>
          <cx:pt idx="1240">47</cx:pt>
          <cx:pt idx="1241">47</cx:pt>
          <cx:pt idx="1242">47</cx:pt>
          <cx:pt idx="1243">47</cx:pt>
          <cx:pt idx="1244">47</cx:pt>
          <cx:pt idx="1245">47</cx:pt>
          <cx:pt idx="1246">48</cx:pt>
          <cx:pt idx="1247">48</cx:pt>
          <cx:pt idx="1248">48</cx:pt>
          <cx:pt idx="1249">48</cx:pt>
          <cx:pt idx="1250">48</cx:pt>
          <cx:pt idx="1251">48</cx:pt>
          <cx:pt idx="1252">48</cx:pt>
          <cx:pt idx="1253">48</cx:pt>
          <cx:pt idx="1254">48</cx:pt>
          <cx:pt idx="1255">48</cx:pt>
          <cx:pt idx="1256">48</cx:pt>
          <cx:pt idx="1257">48</cx:pt>
          <cx:pt idx="1258">48</cx:pt>
          <cx:pt idx="1259">48</cx:pt>
          <cx:pt idx="1260">48</cx:pt>
          <cx:pt idx="1261">48</cx:pt>
          <cx:pt idx="1262">48</cx:pt>
          <cx:pt idx="1263">48</cx:pt>
          <cx:pt idx="1264">48</cx:pt>
          <cx:pt idx="1265">49</cx:pt>
          <cx:pt idx="1266">49</cx:pt>
          <cx:pt idx="1267">49</cx:pt>
          <cx:pt idx="1268">49</cx:pt>
          <cx:pt idx="1269">49</cx:pt>
          <cx:pt idx="1270">49</cx:pt>
          <cx:pt idx="1271">49</cx:pt>
          <cx:pt idx="1272">49</cx:pt>
          <cx:pt idx="1273">49</cx:pt>
          <cx:pt idx="1274">49</cx:pt>
          <cx:pt idx="1275">49</cx:pt>
          <cx:pt idx="1276">49</cx:pt>
          <cx:pt idx="1277">49</cx:pt>
          <cx:pt idx="1278">49</cx:pt>
          <cx:pt idx="1279">49</cx:pt>
          <cx:pt idx="1280">49</cx:pt>
          <cx:pt idx="1281">49</cx:pt>
          <cx:pt idx="1282">49</cx:pt>
          <cx:pt idx="1283">49</cx:pt>
          <cx:pt idx="1284">49</cx:pt>
          <cx:pt idx="1285">49</cx:pt>
          <cx:pt idx="1286">49</cx:pt>
          <cx:pt idx="1287">49</cx:pt>
          <cx:pt idx="1288">49</cx:pt>
          <cx:pt idx="1289">50</cx:pt>
          <cx:pt idx="1290">50</cx:pt>
          <cx:pt idx="1291">50</cx:pt>
          <cx:pt idx="1292">50</cx:pt>
          <cx:pt idx="1293">50</cx:pt>
          <cx:pt idx="1294">50</cx:pt>
          <cx:pt idx="1295">50</cx:pt>
          <cx:pt idx="1296">50</cx:pt>
          <cx:pt idx="1297">50</cx:pt>
          <cx:pt idx="1298">50</cx:pt>
          <cx:pt idx="1299">50</cx:pt>
          <cx:pt idx="1300">50</cx:pt>
          <cx:pt idx="1301">50</cx:pt>
          <cx:pt idx="1302">50</cx:pt>
          <cx:pt idx="1303">50</cx:pt>
          <cx:pt idx="1304">50</cx:pt>
          <cx:pt idx="1305">50</cx:pt>
          <cx:pt idx="1306">50</cx:pt>
          <cx:pt idx="1307">50</cx:pt>
          <cx:pt idx="1308">50</cx:pt>
          <cx:pt idx="1309">50</cx:pt>
          <cx:pt idx="1310">50</cx:pt>
          <cx:pt idx="1311">50</cx:pt>
          <cx:pt idx="1312">50</cx:pt>
          <cx:pt idx="1313">50</cx:pt>
          <cx:pt idx="1314">50</cx:pt>
          <cx:pt idx="1315">50</cx:pt>
          <cx:pt idx="1316">50</cx:pt>
          <cx:pt idx="1317">50</cx:pt>
          <cx:pt idx="1318">50</cx:pt>
          <cx:pt idx="1319">51</cx:pt>
          <cx:pt idx="1320">51</cx:pt>
          <cx:pt idx="1321">51</cx:pt>
          <cx:pt idx="1322">51</cx:pt>
          <cx:pt idx="1323">51</cx:pt>
          <cx:pt idx="1324">51</cx:pt>
          <cx:pt idx="1325">51</cx:pt>
          <cx:pt idx="1326">51</cx:pt>
          <cx:pt idx="1327">51</cx:pt>
          <cx:pt idx="1328">51</cx:pt>
          <cx:pt idx="1329">51</cx:pt>
          <cx:pt idx="1330">51</cx:pt>
          <cx:pt idx="1331">51</cx:pt>
          <cx:pt idx="1332">51</cx:pt>
          <cx:pt idx="1333">51</cx:pt>
          <cx:pt idx="1334">51</cx:pt>
          <cx:pt idx="1335">51</cx:pt>
          <cx:pt idx="1336">51</cx:pt>
          <cx:pt idx="1337">51</cx:pt>
          <cx:pt idx="1338">52</cx:pt>
          <cx:pt idx="1339">52</cx:pt>
          <cx:pt idx="1340">52</cx:pt>
          <cx:pt idx="1341">52</cx:pt>
          <cx:pt idx="1342">52</cx:pt>
          <cx:pt idx="1343">52</cx:pt>
          <cx:pt idx="1344">52</cx:pt>
          <cx:pt idx="1345">52</cx:pt>
          <cx:pt idx="1346">52</cx:pt>
          <cx:pt idx="1347">52</cx:pt>
          <cx:pt idx="1348">52</cx:pt>
          <cx:pt idx="1349">52</cx:pt>
          <cx:pt idx="1350">52</cx:pt>
          <cx:pt idx="1351">52</cx:pt>
          <cx:pt idx="1352">52</cx:pt>
          <cx:pt idx="1353">52</cx:pt>
          <cx:pt idx="1354">52</cx:pt>
          <cx:pt idx="1355">52</cx:pt>
          <cx:pt idx="1356">53</cx:pt>
          <cx:pt idx="1357">53</cx:pt>
          <cx:pt idx="1358">53</cx:pt>
          <cx:pt idx="1359">53</cx:pt>
          <cx:pt idx="1360">53</cx:pt>
          <cx:pt idx="1361">53</cx:pt>
          <cx:pt idx="1362">53</cx:pt>
          <cx:pt idx="1363">53</cx:pt>
          <cx:pt idx="1364">53</cx:pt>
          <cx:pt idx="1365">53</cx:pt>
          <cx:pt idx="1366">53</cx:pt>
          <cx:pt idx="1367">53</cx:pt>
          <cx:pt idx="1368">53</cx:pt>
          <cx:pt idx="1369">53</cx:pt>
          <cx:pt idx="1370">53</cx:pt>
          <cx:pt idx="1371">53</cx:pt>
          <cx:pt idx="1372">53</cx:pt>
          <cx:pt idx="1373">53</cx:pt>
          <cx:pt idx="1374">53</cx:pt>
          <cx:pt idx="1375">54</cx:pt>
          <cx:pt idx="1376">54</cx:pt>
          <cx:pt idx="1377">54</cx:pt>
          <cx:pt idx="1378">54</cx:pt>
          <cx:pt idx="1379">54</cx:pt>
          <cx:pt idx="1380">54</cx:pt>
          <cx:pt idx="1381">54</cx:pt>
          <cx:pt idx="1382">54</cx:pt>
          <cx:pt idx="1383">54</cx:pt>
          <cx:pt idx="1384">54</cx:pt>
          <cx:pt idx="1385">54</cx:pt>
          <cx:pt idx="1386">54</cx:pt>
          <cx:pt idx="1387">54</cx:pt>
          <cx:pt idx="1388">54</cx:pt>
          <cx:pt idx="1389">54</cx:pt>
          <cx:pt idx="1390">54</cx:pt>
          <cx:pt idx="1391">54</cx:pt>
          <cx:pt idx="1392">54</cx:pt>
          <cx:pt idx="1393">55</cx:pt>
          <cx:pt idx="1394">55</cx:pt>
          <cx:pt idx="1395">55</cx:pt>
          <cx:pt idx="1396">55</cx:pt>
          <cx:pt idx="1397">55</cx:pt>
          <cx:pt idx="1398">55</cx:pt>
          <cx:pt idx="1399">55</cx:pt>
          <cx:pt idx="1400">55</cx:pt>
          <cx:pt idx="1401">55</cx:pt>
          <cx:pt idx="1402">55</cx:pt>
          <cx:pt idx="1403">55</cx:pt>
          <cx:pt idx="1404">55</cx:pt>
          <cx:pt idx="1405">55</cx:pt>
          <cx:pt idx="1406">55</cx:pt>
          <cx:pt idx="1407">55</cx:pt>
          <cx:pt idx="1408">55</cx:pt>
          <cx:pt idx="1409">55</cx:pt>
          <cx:pt idx="1410">55</cx:pt>
          <cx:pt idx="1411">55</cx:pt>
          <cx:pt idx="1412">55</cx:pt>
          <cx:pt idx="1413">55</cx:pt>
          <cx:pt idx="1414">55</cx:pt>
          <cx:pt idx="1415">56</cx:pt>
          <cx:pt idx="1416">56</cx:pt>
          <cx:pt idx="1417">56</cx:pt>
          <cx:pt idx="1418">56</cx:pt>
          <cx:pt idx="1419">56</cx:pt>
          <cx:pt idx="1420">56</cx:pt>
          <cx:pt idx="1421">56</cx:pt>
          <cx:pt idx="1422">56</cx:pt>
          <cx:pt idx="1423">56</cx:pt>
          <cx:pt idx="1424">56</cx:pt>
          <cx:pt idx="1425">56</cx:pt>
          <cx:pt idx="1426">56</cx:pt>
          <cx:pt idx="1427">56</cx:pt>
          <cx:pt idx="1428">56</cx:pt>
          <cx:pt idx="1429">57</cx:pt>
          <cx:pt idx="1430">57</cx:pt>
          <cx:pt idx="1431">57</cx:pt>
          <cx:pt idx="1432">57</cx:pt>
          <cx:pt idx="1433">58</cx:pt>
          <cx:pt idx="1434">58</cx:pt>
          <cx:pt idx="1435">58</cx:pt>
          <cx:pt idx="1436">58</cx:pt>
          <cx:pt idx="1437">58</cx:pt>
          <cx:pt idx="1438">58</cx:pt>
          <cx:pt idx="1439">58</cx:pt>
          <cx:pt idx="1440">58</cx:pt>
          <cx:pt idx="1441">58</cx:pt>
          <cx:pt idx="1442">58</cx:pt>
          <cx:pt idx="1443">58</cx:pt>
          <cx:pt idx="1444">58</cx:pt>
          <cx:pt idx="1445">58</cx:pt>
          <cx:pt idx="1446">58</cx:pt>
          <cx:pt idx="1447">59</cx:pt>
          <cx:pt idx="1448">59</cx:pt>
          <cx:pt idx="1449">59</cx:pt>
          <cx:pt idx="1450">59</cx:pt>
          <cx:pt idx="1451">59</cx:pt>
          <cx:pt idx="1452">59</cx:pt>
          <cx:pt idx="1453">59</cx:pt>
          <cx:pt idx="1454">59</cx:pt>
          <cx:pt idx="1455">59</cx:pt>
          <cx:pt idx="1456">59</cx:pt>
          <cx:pt idx="1457">60</cx:pt>
          <cx:pt idx="1458">60</cx:pt>
          <cx:pt idx="1459">60</cx:pt>
          <cx:pt idx="1460">60</cx:pt>
          <cx:pt idx="1461">60</cx:pt>
        </cx:lvl>
      </cx:numDim>
    </cx:data>
  </cx:chartData>
  <cx:chart>
    <cx:plotArea>
      <cx:plotAreaRegion>
        <cx:series layoutId="clusteredColumn" uniqueId="{DAD0B3D4-2061-4C87-A864-B7CF5CF602C7}">
          <cx:tx>
            <cx:txData>
              <cx:f>'Case Study Data'!$A$1</cx:f>
              <cx:v>Age</cx:v>
            </cx:txData>
          </cx:tx>
          <cx:dataLabels pos="inEnd">
            <cx:visibility seriesName="0" categoryName="0" value="1"/>
          </cx:dataLabels>
          <cx:dataId val="0"/>
          <cx:layoutPr>
            <cx:binning intervalClosed="r"/>
          </cx:layoutPr>
        </cx:series>
      </cx:plotAreaRegion>
      <cx:axis id="0">
        <cx:catScaling gapWidth="0"/>
        <cx:tickLabels/>
      </cx:axis>
      <cx:axis id="1" hidden="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4BC42-3505-46CF-8912-627FBDE50A08}"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187A6B16-69C5-4008-8000-D0A77DE92966}">
      <dgm:prSet/>
      <dgm:spPr/>
      <dgm:t>
        <a:bodyPr/>
        <a:lstStyle/>
        <a:p>
          <a:r>
            <a:rPr lang="en-US" dirty="0"/>
            <a:t>SUCCESSION PLANNING will be key to future success </a:t>
          </a:r>
        </a:p>
      </dgm:t>
    </dgm:pt>
    <dgm:pt modelId="{DD7DFA53-A64B-470E-9DC3-A5F3BC500811}" type="parTrans" cxnId="{E2518947-7984-49BB-8269-4C5B4A95C341}">
      <dgm:prSet/>
      <dgm:spPr/>
      <dgm:t>
        <a:bodyPr/>
        <a:lstStyle/>
        <a:p>
          <a:endParaRPr lang="en-US"/>
        </a:p>
      </dgm:t>
    </dgm:pt>
    <dgm:pt modelId="{FF9CB81F-B502-47E9-9B33-F58E7F91883A}" type="sibTrans" cxnId="{E2518947-7984-49BB-8269-4C5B4A95C341}">
      <dgm:prSet phldrT="01" phldr="0"/>
      <dgm:spPr/>
      <dgm:t>
        <a:bodyPr/>
        <a:lstStyle/>
        <a:p>
          <a:r>
            <a:rPr lang="en-US"/>
            <a:t>01</a:t>
          </a:r>
        </a:p>
      </dgm:t>
    </dgm:pt>
    <dgm:pt modelId="{DA7712EF-406B-45DA-9F53-21FD770FABB5}">
      <dgm:prSet/>
      <dgm:spPr/>
      <dgm:t>
        <a:bodyPr/>
        <a:lstStyle/>
        <a:p>
          <a:r>
            <a:rPr lang="en-US" dirty="0"/>
            <a:t>WOMEN IN LEADERSHIP conduct focus groups regarding the low satisfaction scores </a:t>
          </a:r>
        </a:p>
      </dgm:t>
    </dgm:pt>
    <dgm:pt modelId="{593BDF93-1218-4E45-A74E-0CA22572328C}" type="parTrans" cxnId="{C4B21982-EADE-4008-8F57-CACA1DB03B1D}">
      <dgm:prSet/>
      <dgm:spPr/>
      <dgm:t>
        <a:bodyPr/>
        <a:lstStyle/>
        <a:p>
          <a:endParaRPr lang="en-US"/>
        </a:p>
      </dgm:t>
    </dgm:pt>
    <dgm:pt modelId="{55C259AD-D077-466B-BDF1-AC8E7D6E958A}" type="sibTrans" cxnId="{C4B21982-EADE-4008-8F57-CACA1DB03B1D}">
      <dgm:prSet phldrT="02" phldr="0"/>
      <dgm:spPr/>
      <dgm:t>
        <a:bodyPr/>
        <a:lstStyle/>
        <a:p>
          <a:r>
            <a:rPr lang="en-US"/>
            <a:t>02</a:t>
          </a:r>
        </a:p>
      </dgm:t>
    </dgm:pt>
    <dgm:pt modelId="{F97DABFB-D7CB-4F25-A7CB-8FDE922059FB}">
      <dgm:prSet/>
      <dgm:spPr/>
      <dgm:t>
        <a:bodyPr/>
        <a:lstStyle/>
        <a:p>
          <a:r>
            <a:rPr lang="en-US" dirty="0"/>
            <a:t>BRAND POWER – Invest in the brand by promoting employee</a:t>
          </a:r>
        </a:p>
      </dgm:t>
    </dgm:pt>
    <dgm:pt modelId="{651B215A-5786-48B8-B913-A0EE0F6E7F24}" type="parTrans" cxnId="{E4E41280-B1DA-4792-8220-350323051014}">
      <dgm:prSet/>
      <dgm:spPr/>
      <dgm:t>
        <a:bodyPr/>
        <a:lstStyle/>
        <a:p>
          <a:endParaRPr lang="en-US"/>
        </a:p>
      </dgm:t>
    </dgm:pt>
    <dgm:pt modelId="{E1AD6A95-14D1-4FAC-B3C1-FDEC8BB090D6}" type="sibTrans" cxnId="{E4E41280-B1DA-4792-8220-350323051014}">
      <dgm:prSet phldrT="03" phldr="0"/>
      <dgm:spPr/>
      <dgm:t>
        <a:bodyPr/>
        <a:lstStyle/>
        <a:p>
          <a:r>
            <a:rPr lang="en-US"/>
            <a:t>03</a:t>
          </a:r>
        </a:p>
      </dgm:t>
    </dgm:pt>
    <dgm:pt modelId="{04B7A2D7-4C03-4EFD-B694-AA27AA89552C}">
      <dgm:prSet/>
      <dgm:spPr/>
      <dgm:t>
        <a:bodyPr/>
        <a:lstStyle/>
        <a:p>
          <a:r>
            <a:rPr lang="en-US" dirty="0"/>
            <a:t>TRAINING &amp; DEVELOPMENT consider utilizing training as a tool to motivate and develop employees</a:t>
          </a:r>
        </a:p>
      </dgm:t>
    </dgm:pt>
    <dgm:pt modelId="{1395EEEF-CBE2-4F94-87D4-7F6724671EC4}" type="parTrans" cxnId="{A475B4B3-327D-4BEA-9B9E-A6E19B7740AD}">
      <dgm:prSet/>
      <dgm:spPr/>
      <dgm:t>
        <a:bodyPr/>
        <a:lstStyle/>
        <a:p>
          <a:endParaRPr lang="en-US"/>
        </a:p>
      </dgm:t>
    </dgm:pt>
    <dgm:pt modelId="{C300D233-F551-491C-89C3-151F5EC3E779}" type="sibTrans" cxnId="{A475B4B3-327D-4BEA-9B9E-A6E19B7740AD}">
      <dgm:prSet phldrT="04" phldr="0"/>
      <dgm:spPr/>
      <dgm:t>
        <a:bodyPr/>
        <a:lstStyle/>
        <a:p>
          <a:r>
            <a:rPr lang="en-US"/>
            <a:t>04</a:t>
          </a:r>
        </a:p>
      </dgm:t>
    </dgm:pt>
    <dgm:pt modelId="{3F1FAA46-306C-41F9-98B0-E5AFFF3C5CF3}" type="pres">
      <dgm:prSet presAssocID="{16C4BC42-3505-46CF-8912-627FBDE50A08}" presName="Name0" presStyleCnt="0">
        <dgm:presLayoutVars>
          <dgm:animLvl val="lvl"/>
          <dgm:resizeHandles val="exact"/>
        </dgm:presLayoutVars>
      </dgm:prSet>
      <dgm:spPr/>
    </dgm:pt>
    <dgm:pt modelId="{337FD8D8-9003-4E58-9273-B1E59DDC2A37}" type="pres">
      <dgm:prSet presAssocID="{187A6B16-69C5-4008-8000-D0A77DE92966}" presName="compositeNode" presStyleCnt="0">
        <dgm:presLayoutVars>
          <dgm:bulletEnabled val="1"/>
        </dgm:presLayoutVars>
      </dgm:prSet>
      <dgm:spPr/>
    </dgm:pt>
    <dgm:pt modelId="{164226FB-6543-466F-BBBE-175C67E1FB61}" type="pres">
      <dgm:prSet presAssocID="{187A6B16-69C5-4008-8000-D0A77DE92966}" presName="bgRect" presStyleLbl="alignNode1" presStyleIdx="0" presStyleCnt="4"/>
      <dgm:spPr/>
    </dgm:pt>
    <dgm:pt modelId="{D39EA92D-346A-4EB6-8142-2C8CE05F2F9B}" type="pres">
      <dgm:prSet presAssocID="{FF9CB81F-B502-47E9-9B33-F58E7F91883A}" presName="sibTransNodeRect" presStyleLbl="alignNode1" presStyleIdx="0" presStyleCnt="4">
        <dgm:presLayoutVars>
          <dgm:chMax val="0"/>
          <dgm:bulletEnabled val="1"/>
        </dgm:presLayoutVars>
      </dgm:prSet>
      <dgm:spPr/>
    </dgm:pt>
    <dgm:pt modelId="{24AB6B37-5D89-49EA-BBE0-828CA96BE3FF}" type="pres">
      <dgm:prSet presAssocID="{187A6B16-69C5-4008-8000-D0A77DE92966}" presName="nodeRect" presStyleLbl="alignNode1" presStyleIdx="0" presStyleCnt="4">
        <dgm:presLayoutVars>
          <dgm:bulletEnabled val="1"/>
        </dgm:presLayoutVars>
      </dgm:prSet>
      <dgm:spPr/>
    </dgm:pt>
    <dgm:pt modelId="{D96EE96C-39E3-4907-9E39-7C9ACCD8FA06}" type="pres">
      <dgm:prSet presAssocID="{FF9CB81F-B502-47E9-9B33-F58E7F91883A}" presName="sibTrans" presStyleCnt="0"/>
      <dgm:spPr/>
    </dgm:pt>
    <dgm:pt modelId="{B8A99AD1-D74B-4A5C-B5E5-044A2737609F}" type="pres">
      <dgm:prSet presAssocID="{DA7712EF-406B-45DA-9F53-21FD770FABB5}" presName="compositeNode" presStyleCnt="0">
        <dgm:presLayoutVars>
          <dgm:bulletEnabled val="1"/>
        </dgm:presLayoutVars>
      </dgm:prSet>
      <dgm:spPr/>
    </dgm:pt>
    <dgm:pt modelId="{F02BC791-1399-4ED6-8AF3-A15E2649AF73}" type="pres">
      <dgm:prSet presAssocID="{DA7712EF-406B-45DA-9F53-21FD770FABB5}" presName="bgRect" presStyleLbl="alignNode1" presStyleIdx="1" presStyleCnt="4"/>
      <dgm:spPr/>
    </dgm:pt>
    <dgm:pt modelId="{B6B12B1A-2415-4867-AFDD-2B4B0676D618}" type="pres">
      <dgm:prSet presAssocID="{55C259AD-D077-466B-BDF1-AC8E7D6E958A}" presName="sibTransNodeRect" presStyleLbl="alignNode1" presStyleIdx="1" presStyleCnt="4">
        <dgm:presLayoutVars>
          <dgm:chMax val="0"/>
          <dgm:bulletEnabled val="1"/>
        </dgm:presLayoutVars>
      </dgm:prSet>
      <dgm:spPr/>
    </dgm:pt>
    <dgm:pt modelId="{81F263FE-DA10-4FA5-833B-16DC53007CAF}" type="pres">
      <dgm:prSet presAssocID="{DA7712EF-406B-45DA-9F53-21FD770FABB5}" presName="nodeRect" presStyleLbl="alignNode1" presStyleIdx="1" presStyleCnt="4">
        <dgm:presLayoutVars>
          <dgm:bulletEnabled val="1"/>
        </dgm:presLayoutVars>
      </dgm:prSet>
      <dgm:spPr/>
    </dgm:pt>
    <dgm:pt modelId="{E732AF84-837C-41E7-BDCA-FFAAA90CC015}" type="pres">
      <dgm:prSet presAssocID="{55C259AD-D077-466B-BDF1-AC8E7D6E958A}" presName="sibTrans" presStyleCnt="0"/>
      <dgm:spPr/>
    </dgm:pt>
    <dgm:pt modelId="{9338071F-8852-40D3-B74D-EFAE3E808A92}" type="pres">
      <dgm:prSet presAssocID="{F97DABFB-D7CB-4F25-A7CB-8FDE922059FB}" presName="compositeNode" presStyleCnt="0">
        <dgm:presLayoutVars>
          <dgm:bulletEnabled val="1"/>
        </dgm:presLayoutVars>
      </dgm:prSet>
      <dgm:spPr/>
    </dgm:pt>
    <dgm:pt modelId="{35EC215D-85EE-4627-B13F-4FA598724184}" type="pres">
      <dgm:prSet presAssocID="{F97DABFB-D7CB-4F25-A7CB-8FDE922059FB}" presName="bgRect" presStyleLbl="alignNode1" presStyleIdx="2" presStyleCnt="4"/>
      <dgm:spPr/>
    </dgm:pt>
    <dgm:pt modelId="{CAE1894E-261C-49DF-90EE-1B618A7D13F4}" type="pres">
      <dgm:prSet presAssocID="{E1AD6A95-14D1-4FAC-B3C1-FDEC8BB090D6}" presName="sibTransNodeRect" presStyleLbl="alignNode1" presStyleIdx="2" presStyleCnt="4">
        <dgm:presLayoutVars>
          <dgm:chMax val="0"/>
          <dgm:bulletEnabled val="1"/>
        </dgm:presLayoutVars>
      </dgm:prSet>
      <dgm:spPr/>
    </dgm:pt>
    <dgm:pt modelId="{263403AE-F39A-4BF7-9ABC-BD58D2C09DAE}" type="pres">
      <dgm:prSet presAssocID="{F97DABFB-D7CB-4F25-A7CB-8FDE922059FB}" presName="nodeRect" presStyleLbl="alignNode1" presStyleIdx="2" presStyleCnt="4">
        <dgm:presLayoutVars>
          <dgm:bulletEnabled val="1"/>
        </dgm:presLayoutVars>
      </dgm:prSet>
      <dgm:spPr/>
    </dgm:pt>
    <dgm:pt modelId="{F6EE8D97-DACE-4C60-A4A6-E6FBF1AE9CAA}" type="pres">
      <dgm:prSet presAssocID="{E1AD6A95-14D1-4FAC-B3C1-FDEC8BB090D6}" presName="sibTrans" presStyleCnt="0"/>
      <dgm:spPr/>
    </dgm:pt>
    <dgm:pt modelId="{304EF887-DA42-4249-B93B-6638CBEDCF7A}" type="pres">
      <dgm:prSet presAssocID="{04B7A2D7-4C03-4EFD-B694-AA27AA89552C}" presName="compositeNode" presStyleCnt="0">
        <dgm:presLayoutVars>
          <dgm:bulletEnabled val="1"/>
        </dgm:presLayoutVars>
      </dgm:prSet>
      <dgm:spPr/>
    </dgm:pt>
    <dgm:pt modelId="{9D02D13A-CC4B-4EF7-943F-E94406FEE622}" type="pres">
      <dgm:prSet presAssocID="{04B7A2D7-4C03-4EFD-B694-AA27AA89552C}" presName="bgRect" presStyleLbl="alignNode1" presStyleIdx="3" presStyleCnt="4"/>
      <dgm:spPr/>
    </dgm:pt>
    <dgm:pt modelId="{92289C3D-0069-4155-A646-18F95F7BC115}" type="pres">
      <dgm:prSet presAssocID="{C300D233-F551-491C-89C3-151F5EC3E779}" presName="sibTransNodeRect" presStyleLbl="alignNode1" presStyleIdx="3" presStyleCnt="4">
        <dgm:presLayoutVars>
          <dgm:chMax val="0"/>
          <dgm:bulletEnabled val="1"/>
        </dgm:presLayoutVars>
      </dgm:prSet>
      <dgm:spPr/>
    </dgm:pt>
    <dgm:pt modelId="{1438D1A2-BC52-43FE-B154-6B8F2989DE98}" type="pres">
      <dgm:prSet presAssocID="{04B7A2D7-4C03-4EFD-B694-AA27AA89552C}" presName="nodeRect" presStyleLbl="alignNode1" presStyleIdx="3" presStyleCnt="4">
        <dgm:presLayoutVars>
          <dgm:bulletEnabled val="1"/>
        </dgm:presLayoutVars>
      </dgm:prSet>
      <dgm:spPr/>
    </dgm:pt>
  </dgm:ptLst>
  <dgm:cxnLst>
    <dgm:cxn modelId="{C3494501-18F5-42C6-B4A5-7B7973A652DC}" type="presOf" srcId="{55C259AD-D077-466B-BDF1-AC8E7D6E958A}" destId="{B6B12B1A-2415-4867-AFDD-2B4B0676D618}" srcOrd="0" destOrd="0" presId="urn:microsoft.com/office/officeart/2016/7/layout/LinearBlockProcessNumbered"/>
    <dgm:cxn modelId="{A562B602-666E-4FA3-8162-D17F43E59F34}" type="presOf" srcId="{04B7A2D7-4C03-4EFD-B694-AA27AA89552C}" destId="{9D02D13A-CC4B-4EF7-943F-E94406FEE622}" srcOrd="0" destOrd="0" presId="urn:microsoft.com/office/officeart/2016/7/layout/LinearBlockProcessNumbered"/>
    <dgm:cxn modelId="{270DCA11-7A41-4086-B70E-59806B6685D3}" type="presOf" srcId="{C300D233-F551-491C-89C3-151F5EC3E779}" destId="{92289C3D-0069-4155-A646-18F95F7BC115}" srcOrd="0" destOrd="0" presId="urn:microsoft.com/office/officeart/2016/7/layout/LinearBlockProcessNumbered"/>
    <dgm:cxn modelId="{20431620-70A9-4686-AA8F-04880C312164}" type="presOf" srcId="{187A6B16-69C5-4008-8000-D0A77DE92966}" destId="{24AB6B37-5D89-49EA-BBE0-828CA96BE3FF}" srcOrd="1" destOrd="0" presId="urn:microsoft.com/office/officeart/2016/7/layout/LinearBlockProcessNumbered"/>
    <dgm:cxn modelId="{4643D423-E8C1-4D6F-8327-24EFC4FCCEB9}" type="presOf" srcId="{04B7A2D7-4C03-4EFD-B694-AA27AA89552C}" destId="{1438D1A2-BC52-43FE-B154-6B8F2989DE98}" srcOrd="1" destOrd="0" presId="urn:microsoft.com/office/officeart/2016/7/layout/LinearBlockProcessNumbered"/>
    <dgm:cxn modelId="{51FB4C2C-92B8-4B0B-83C8-2C3D9BE375CC}" type="presOf" srcId="{F97DABFB-D7CB-4F25-A7CB-8FDE922059FB}" destId="{263403AE-F39A-4BF7-9ABC-BD58D2C09DAE}" srcOrd="1" destOrd="0" presId="urn:microsoft.com/office/officeart/2016/7/layout/LinearBlockProcessNumbered"/>
    <dgm:cxn modelId="{F7581435-F845-4EF1-8C70-4301AACDEA38}" type="presOf" srcId="{F97DABFB-D7CB-4F25-A7CB-8FDE922059FB}" destId="{35EC215D-85EE-4627-B13F-4FA598724184}" srcOrd="0" destOrd="0" presId="urn:microsoft.com/office/officeart/2016/7/layout/LinearBlockProcessNumbered"/>
    <dgm:cxn modelId="{34DA2E38-0000-453A-9D08-42D3F43AB344}" type="presOf" srcId="{FF9CB81F-B502-47E9-9B33-F58E7F91883A}" destId="{D39EA92D-346A-4EB6-8142-2C8CE05F2F9B}" srcOrd="0" destOrd="0" presId="urn:microsoft.com/office/officeart/2016/7/layout/LinearBlockProcessNumbered"/>
    <dgm:cxn modelId="{E2518947-7984-49BB-8269-4C5B4A95C341}" srcId="{16C4BC42-3505-46CF-8912-627FBDE50A08}" destId="{187A6B16-69C5-4008-8000-D0A77DE92966}" srcOrd="0" destOrd="0" parTransId="{DD7DFA53-A64B-470E-9DC3-A5F3BC500811}" sibTransId="{FF9CB81F-B502-47E9-9B33-F58E7F91883A}"/>
    <dgm:cxn modelId="{5087B567-678A-4098-9049-AAFA8AB08CAB}" type="presOf" srcId="{DA7712EF-406B-45DA-9F53-21FD770FABB5}" destId="{81F263FE-DA10-4FA5-833B-16DC53007CAF}" srcOrd="1" destOrd="0" presId="urn:microsoft.com/office/officeart/2016/7/layout/LinearBlockProcessNumbered"/>
    <dgm:cxn modelId="{E4E41280-B1DA-4792-8220-350323051014}" srcId="{16C4BC42-3505-46CF-8912-627FBDE50A08}" destId="{F97DABFB-D7CB-4F25-A7CB-8FDE922059FB}" srcOrd="2" destOrd="0" parTransId="{651B215A-5786-48B8-B913-A0EE0F6E7F24}" sibTransId="{E1AD6A95-14D1-4FAC-B3C1-FDEC8BB090D6}"/>
    <dgm:cxn modelId="{C4B21982-EADE-4008-8F57-CACA1DB03B1D}" srcId="{16C4BC42-3505-46CF-8912-627FBDE50A08}" destId="{DA7712EF-406B-45DA-9F53-21FD770FABB5}" srcOrd="1" destOrd="0" parTransId="{593BDF93-1218-4E45-A74E-0CA22572328C}" sibTransId="{55C259AD-D077-466B-BDF1-AC8E7D6E958A}"/>
    <dgm:cxn modelId="{0D0CB082-1735-4B81-8C52-27FD1F7AA442}" type="presOf" srcId="{DA7712EF-406B-45DA-9F53-21FD770FABB5}" destId="{F02BC791-1399-4ED6-8AF3-A15E2649AF73}" srcOrd="0" destOrd="0" presId="urn:microsoft.com/office/officeart/2016/7/layout/LinearBlockProcessNumbered"/>
    <dgm:cxn modelId="{1FB13D89-5450-4A8B-837A-4A12514ECEC1}" type="presOf" srcId="{187A6B16-69C5-4008-8000-D0A77DE92966}" destId="{164226FB-6543-466F-BBBE-175C67E1FB61}" srcOrd="0" destOrd="0" presId="urn:microsoft.com/office/officeart/2016/7/layout/LinearBlockProcessNumbered"/>
    <dgm:cxn modelId="{728A779B-87E4-4A61-8F27-6D3574110E24}" type="presOf" srcId="{E1AD6A95-14D1-4FAC-B3C1-FDEC8BB090D6}" destId="{CAE1894E-261C-49DF-90EE-1B618A7D13F4}" srcOrd="0" destOrd="0" presId="urn:microsoft.com/office/officeart/2016/7/layout/LinearBlockProcessNumbered"/>
    <dgm:cxn modelId="{A475B4B3-327D-4BEA-9B9E-A6E19B7740AD}" srcId="{16C4BC42-3505-46CF-8912-627FBDE50A08}" destId="{04B7A2D7-4C03-4EFD-B694-AA27AA89552C}" srcOrd="3" destOrd="0" parTransId="{1395EEEF-CBE2-4F94-87D4-7F6724671EC4}" sibTransId="{C300D233-F551-491C-89C3-151F5EC3E779}"/>
    <dgm:cxn modelId="{B1358CBD-1876-457C-AE1E-C8885105219D}" type="presOf" srcId="{16C4BC42-3505-46CF-8912-627FBDE50A08}" destId="{3F1FAA46-306C-41F9-98B0-E5AFFF3C5CF3}" srcOrd="0" destOrd="0" presId="urn:microsoft.com/office/officeart/2016/7/layout/LinearBlockProcessNumbered"/>
    <dgm:cxn modelId="{BCB9B243-1FC1-4E84-9A5B-7C0D59599383}" type="presParOf" srcId="{3F1FAA46-306C-41F9-98B0-E5AFFF3C5CF3}" destId="{337FD8D8-9003-4E58-9273-B1E59DDC2A37}" srcOrd="0" destOrd="0" presId="urn:microsoft.com/office/officeart/2016/7/layout/LinearBlockProcessNumbered"/>
    <dgm:cxn modelId="{E1D641B0-DFDF-4E4F-8C6B-D570F54E0060}" type="presParOf" srcId="{337FD8D8-9003-4E58-9273-B1E59DDC2A37}" destId="{164226FB-6543-466F-BBBE-175C67E1FB61}" srcOrd="0" destOrd="0" presId="urn:microsoft.com/office/officeart/2016/7/layout/LinearBlockProcessNumbered"/>
    <dgm:cxn modelId="{4CC72476-E158-48E7-A08E-BE1684BC4EA5}" type="presParOf" srcId="{337FD8D8-9003-4E58-9273-B1E59DDC2A37}" destId="{D39EA92D-346A-4EB6-8142-2C8CE05F2F9B}" srcOrd="1" destOrd="0" presId="urn:microsoft.com/office/officeart/2016/7/layout/LinearBlockProcessNumbered"/>
    <dgm:cxn modelId="{7761C9BE-9534-4BF5-95C7-A862475B6D91}" type="presParOf" srcId="{337FD8D8-9003-4E58-9273-B1E59DDC2A37}" destId="{24AB6B37-5D89-49EA-BBE0-828CA96BE3FF}" srcOrd="2" destOrd="0" presId="urn:microsoft.com/office/officeart/2016/7/layout/LinearBlockProcessNumbered"/>
    <dgm:cxn modelId="{FB526369-75F9-4E6A-A970-F0A782CEA11D}" type="presParOf" srcId="{3F1FAA46-306C-41F9-98B0-E5AFFF3C5CF3}" destId="{D96EE96C-39E3-4907-9E39-7C9ACCD8FA06}" srcOrd="1" destOrd="0" presId="urn:microsoft.com/office/officeart/2016/7/layout/LinearBlockProcessNumbered"/>
    <dgm:cxn modelId="{AD013A27-2027-48E9-AD05-A63EB16433E0}" type="presParOf" srcId="{3F1FAA46-306C-41F9-98B0-E5AFFF3C5CF3}" destId="{B8A99AD1-D74B-4A5C-B5E5-044A2737609F}" srcOrd="2" destOrd="0" presId="urn:microsoft.com/office/officeart/2016/7/layout/LinearBlockProcessNumbered"/>
    <dgm:cxn modelId="{15514368-8513-4209-AFDE-EA74E58D3293}" type="presParOf" srcId="{B8A99AD1-D74B-4A5C-B5E5-044A2737609F}" destId="{F02BC791-1399-4ED6-8AF3-A15E2649AF73}" srcOrd="0" destOrd="0" presId="urn:microsoft.com/office/officeart/2016/7/layout/LinearBlockProcessNumbered"/>
    <dgm:cxn modelId="{70D48A09-3C03-451E-92DA-1E1E999D8207}" type="presParOf" srcId="{B8A99AD1-D74B-4A5C-B5E5-044A2737609F}" destId="{B6B12B1A-2415-4867-AFDD-2B4B0676D618}" srcOrd="1" destOrd="0" presId="urn:microsoft.com/office/officeart/2016/7/layout/LinearBlockProcessNumbered"/>
    <dgm:cxn modelId="{2430E359-4D6F-4A8D-BF3F-CC0A200ED62B}" type="presParOf" srcId="{B8A99AD1-D74B-4A5C-B5E5-044A2737609F}" destId="{81F263FE-DA10-4FA5-833B-16DC53007CAF}" srcOrd="2" destOrd="0" presId="urn:microsoft.com/office/officeart/2016/7/layout/LinearBlockProcessNumbered"/>
    <dgm:cxn modelId="{6B897373-4892-4D5A-BB91-C918BA14E049}" type="presParOf" srcId="{3F1FAA46-306C-41F9-98B0-E5AFFF3C5CF3}" destId="{E732AF84-837C-41E7-BDCA-FFAAA90CC015}" srcOrd="3" destOrd="0" presId="urn:microsoft.com/office/officeart/2016/7/layout/LinearBlockProcessNumbered"/>
    <dgm:cxn modelId="{E5F3132A-47F2-43CD-B943-535900E8AAD5}" type="presParOf" srcId="{3F1FAA46-306C-41F9-98B0-E5AFFF3C5CF3}" destId="{9338071F-8852-40D3-B74D-EFAE3E808A92}" srcOrd="4" destOrd="0" presId="urn:microsoft.com/office/officeart/2016/7/layout/LinearBlockProcessNumbered"/>
    <dgm:cxn modelId="{D02DFE79-DC47-496E-AFF7-17FD1E21B222}" type="presParOf" srcId="{9338071F-8852-40D3-B74D-EFAE3E808A92}" destId="{35EC215D-85EE-4627-B13F-4FA598724184}" srcOrd="0" destOrd="0" presId="urn:microsoft.com/office/officeart/2016/7/layout/LinearBlockProcessNumbered"/>
    <dgm:cxn modelId="{F2C0A822-884B-41DC-9B4C-E260DC45F889}" type="presParOf" srcId="{9338071F-8852-40D3-B74D-EFAE3E808A92}" destId="{CAE1894E-261C-49DF-90EE-1B618A7D13F4}" srcOrd="1" destOrd="0" presId="urn:microsoft.com/office/officeart/2016/7/layout/LinearBlockProcessNumbered"/>
    <dgm:cxn modelId="{813EEEC6-579B-4218-8A1E-EB3E7180075B}" type="presParOf" srcId="{9338071F-8852-40D3-B74D-EFAE3E808A92}" destId="{263403AE-F39A-4BF7-9ABC-BD58D2C09DAE}" srcOrd="2" destOrd="0" presId="urn:microsoft.com/office/officeart/2016/7/layout/LinearBlockProcessNumbered"/>
    <dgm:cxn modelId="{EB5D8723-084F-4C56-B60E-3709C43D3BBD}" type="presParOf" srcId="{3F1FAA46-306C-41F9-98B0-E5AFFF3C5CF3}" destId="{F6EE8D97-DACE-4C60-A4A6-E6FBF1AE9CAA}" srcOrd="5" destOrd="0" presId="urn:microsoft.com/office/officeart/2016/7/layout/LinearBlockProcessNumbered"/>
    <dgm:cxn modelId="{69FA682F-7AFB-4C03-BE41-97E50BA55DAE}" type="presParOf" srcId="{3F1FAA46-306C-41F9-98B0-E5AFFF3C5CF3}" destId="{304EF887-DA42-4249-B93B-6638CBEDCF7A}" srcOrd="6" destOrd="0" presId="urn:microsoft.com/office/officeart/2016/7/layout/LinearBlockProcessNumbered"/>
    <dgm:cxn modelId="{EB004621-9F6E-4D86-B5C8-BC32D09CF86D}" type="presParOf" srcId="{304EF887-DA42-4249-B93B-6638CBEDCF7A}" destId="{9D02D13A-CC4B-4EF7-943F-E94406FEE622}" srcOrd="0" destOrd="0" presId="urn:microsoft.com/office/officeart/2016/7/layout/LinearBlockProcessNumbered"/>
    <dgm:cxn modelId="{83992466-21E7-4297-95E3-F27C1469CDA6}" type="presParOf" srcId="{304EF887-DA42-4249-B93B-6638CBEDCF7A}" destId="{92289C3D-0069-4155-A646-18F95F7BC115}" srcOrd="1" destOrd="0" presId="urn:microsoft.com/office/officeart/2016/7/layout/LinearBlockProcessNumbered"/>
    <dgm:cxn modelId="{1BB32610-6E57-434E-AFEB-3F5051F36B57}" type="presParOf" srcId="{304EF887-DA42-4249-B93B-6638CBEDCF7A}" destId="{1438D1A2-BC52-43FE-B154-6B8F2989DE9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226FB-6543-466F-BBBE-175C67E1FB61}">
      <dsp:nvSpPr>
        <dsp:cNvPr id="0" name=""/>
        <dsp:cNvSpPr/>
      </dsp:nvSpPr>
      <dsp:spPr>
        <a:xfrm>
          <a:off x="211" y="233902"/>
          <a:ext cx="2551881" cy="306225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52069" tIns="0" rIns="252069" bIns="330200" numCol="1" spcCol="1270" anchor="t" anchorCtr="0">
          <a:noAutofit/>
        </a:bodyPr>
        <a:lstStyle/>
        <a:p>
          <a:pPr marL="0" lvl="0" indent="0" algn="l" defTabSz="711200">
            <a:lnSpc>
              <a:spcPct val="90000"/>
            </a:lnSpc>
            <a:spcBef>
              <a:spcPct val="0"/>
            </a:spcBef>
            <a:spcAft>
              <a:spcPct val="35000"/>
            </a:spcAft>
            <a:buNone/>
          </a:pPr>
          <a:r>
            <a:rPr lang="en-US" sz="1600" kern="1200" dirty="0"/>
            <a:t>SUCCESSION PLANNING will be key to future success </a:t>
          </a:r>
        </a:p>
      </dsp:txBody>
      <dsp:txXfrm>
        <a:off x="211" y="1458805"/>
        <a:ext cx="2551881" cy="1837354"/>
      </dsp:txXfrm>
    </dsp:sp>
    <dsp:sp modelId="{D39EA92D-346A-4EB6-8142-2C8CE05F2F9B}">
      <dsp:nvSpPr>
        <dsp:cNvPr id="0" name=""/>
        <dsp:cNvSpPr/>
      </dsp:nvSpPr>
      <dsp:spPr>
        <a:xfrm>
          <a:off x="211" y="233902"/>
          <a:ext cx="2551881" cy="1224903"/>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52069" tIns="165100" rIns="252069"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211" y="233902"/>
        <a:ext cx="2551881" cy="1224903"/>
      </dsp:txXfrm>
    </dsp:sp>
    <dsp:sp modelId="{F02BC791-1399-4ED6-8AF3-A15E2649AF73}">
      <dsp:nvSpPr>
        <dsp:cNvPr id="0" name=""/>
        <dsp:cNvSpPr/>
      </dsp:nvSpPr>
      <dsp:spPr>
        <a:xfrm>
          <a:off x="2756243" y="233902"/>
          <a:ext cx="2551881" cy="3062257"/>
        </a:xfrm>
        <a:prstGeom prst="rect">
          <a:avLst/>
        </a:prstGeom>
        <a:solidFill>
          <a:schemeClr val="accent2">
            <a:hueOff val="383163"/>
            <a:satOff val="-6257"/>
            <a:lumOff val="392"/>
            <a:alphaOff val="0"/>
          </a:schemeClr>
        </a:solidFill>
        <a:ln w="12700" cap="flat" cmpd="sng" algn="ctr">
          <a:solidFill>
            <a:schemeClr val="accent2">
              <a:hueOff val="383163"/>
              <a:satOff val="-6257"/>
              <a:lumOff val="39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52069" tIns="0" rIns="252069" bIns="330200" numCol="1" spcCol="1270" anchor="t" anchorCtr="0">
          <a:noAutofit/>
        </a:bodyPr>
        <a:lstStyle/>
        <a:p>
          <a:pPr marL="0" lvl="0" indent="0" algn="l" defTabSz="711200">
            <a:lnSpc>
              <a:spcPct val="90000"/>
            </a:lnSpc>
            <a:spcBef>
              <a:spcPct val="0"/>
            </a:spcBef>
            <a:spcAft>
              <a:spcPct val="35000"/>
            </a:spcAft>
            <a:buNone/>
          </a:pPr>
          <a:r>
            <a:rPr lang="en-US" sz="1600" kern="1200" dirty="0"/>
            <a:t>WOMEN IN LEADERSHIP conduct focus groups regarding the low satisfaction scores </a:t>
          </a:r>
        </a:p>
      </dsp:txBody>
      <dsp:txXfrm>
        <a:off x="2756243" y="1458805"/>
        <a:ext cx="2551881" cy="1837354"/>
      </dsp:txXfrm>
    </dsp:sp>
    <dsp:sp modelId="{B6B12B1A-2415-4867-AFDD-2B4B0676D618}">
      <dsp:nvSpPr>
        <dsp:cNvPr id="0" name=""/>
        <dsp:cNvSpPr/>
      </dsp:nvSpPr>
      <dsp:spPr>
        <a:xfrm>
          <a:off x="2756243" y="233902"/>
          <a:ext cx="2551881" cy="1224903"/>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52069" tIns="165100" rIns="252069"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756243" y="233902"/>
        <a:ext cx="2551881" cy="1224903"/>
      </dsp:txXfrm>
    </dsp:sp>
    <dsp:sp modelId="{35EC215D-85EE-4627-B13F-4FA598724184}">
      <dsp:nvSpPr>
        <dsp:cNvPr id="0" name=""/>
        <dsp:cNvSpPr/>
      </dsp:nvSpPr>
      <dsp:spPr>
        <a:xfrm>
          <a:off x="5512275" y="233902"/>
          <a:ext cx="2551881" cy="3062257"/>
        </a:xfrm>
        <a:prstGeom prst="rect">
          <a:avLst/>
        </a:prstGeom>
        <a:solidFill>
          <a:schemeClr val="accent2">
            <a:hueOff val="766327"/>
            <a:satOff val="-12515"/>
            <a:lumOff val="784"/>
            <a:alphaOff val="0"/>
          </a:schemeClr>
        </a:solidFill>
        <a:ln w="12700" cap="flat" cmpd="sng" algn="ctr">
          <a:solidFill>
            <a:schemeClr val="accent2">
              <a:hueOff val="766327"/>
              <a:satOff val="-12515"/>
              <a:lumOff val="78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52069" tIns="0" rIns="252069" bIns="330200" numCol="1" spcCol="1270" anchor="t" anchorCtr="0">
          <a:noAutofit/>
        </a:bodyPr>
        <a:lstStyle/>
        <a:p>
          <a:pPr marL="0" lvl="0" indent="0" algn="l" defTabSz="711200">
            <a:lnSpc>
              <a:spcPct val="90000"/>
            </a:lnSpc>
            <a:spcBef>
              <a:spcPct val="0"/>
            </a:spcBef>
            <a:spcAft>
              <a:spcPct val="35000"/>
            </a:spcAft>
            <a:buNone/>
          </a:pPr>
          <a:r>
            <a:rPr lang="en-US" sz="1600" kern="1200" dirty="0"/>
            <a:t>BRAND POWER – Invest in the brand by promoting employee</a:t>
          </a:r>
        </a:p>
      </dsp:txBody>
      <dsp:txXfrm>
        <a:off x="5512275" y="1458805"/>
        <a:ext cx="2551881" cy="1837354"/>
      </dsp:txXfrm>
    </dsp:sp>
    <dsp:sp modelId="{CAE1894E-261C-49DF-90EE-1B618A7D13F4}">
      <dsp:nvSpPr>
        <dsp:cNvPr id="0" name=""/>
        <dsp:cNvSpPr/>
      </dsp:nvSpPr>
      <dsp:spPr>
        <a:xfrm>
          <a:off x="5512275" y="233902"/>
          <a:ext cx="2551881" cy="1224903"/>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52069" tIns="165100" rIns="252069"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512275" y="233902"/>
        <a:ext cx="2551881" cy="1224903"/>
      </dsp:txXfrm>
    </dsp:sp>
    <dsp:sp modelId="{9D02D13A-CC4B-4EF7-943F-E94406FEE622}">
      <dsp:nvSpPr>
        <dsp:cNvPr id="0" name=""/>
        <dsp:cNvSpPr/>
      </dsp:nvSpPr>
      <dsp:spPr>
        <a:xfrm>
          <a:off x="8268307" y="233902"/>
          <a:ext cx="2551881" cy="3062257"/>
        </a:xfrm>
        <a:prstGeom prst="rect">
          <a:avLst/>
        </a:prstGeom>
        <a:solidFill>
          <a:schemeClr val="accent2">
            <a:hueOff val="1149490"/>
            <a:satOff val="-18772"/>
            <a:lumOff val="1176"/>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52069" tIns="0" rIns="252069" bIns="330200" numCol="1" spcCol="1270" anchor="t" anchorCtr="0">
          <a:noAutofit/>
        </a:bodyPr>
        <a:lstStyle/>
        <a:p>
          <a:pPr marL="0" lvl="0" indent="0" algn="l" defTabSz="711200">
            <a:lnSpc>
              <a:spcPct val="90000"/>
            </a:lnSpc>
            <a:spcBef>
              <a:spcPct val="0"/>
            </a:spcBef>
            <a:spcAft>
              <a:spcPct val="35000"/>
            </a:spcAft>
            <a:buNone/>
          </a:pPr>
          <a:r>
            <a:rPr lang="en-US" sz="1600" kern="1200" dirty="0"/>
            <a:t>TRAINING &amp; DEVELOPMENT consider utilizing training as a tool to motivate and develop employees</a:t>
          </a:r>
        </a:p>
      </dsp:txBody>
      <dsp:txXfrm>
        <a:off x="8268307" y="1458805"/>
        <a:ext cx="2551881" cy="1837354"/>
      </dsp:txXfrm>
    </dsp:sp>
    <dsp:sp modelId="{92289C3D-0069-4155-A646-18F95F7BC115}">
      <dsp:nvSpPr>
        <dsp:cNvPr id="0" name=""/>
        <dsp:cNvSpPr/>
      </dsp:nvSpPr>
      <dsp:spPr>
        <a:xfrm>
          <a:off x="8268307" y="233902"/>
          <a:ext cx="2551881" cy="1224903"/>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52069" tIns="165100" rIns="252069"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8268307" y="233902"/>
        <a:ext cx="2551881" cy="122490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19EA9-5985-4BB3-B3F5-9DCD05A3AE9A}"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7106-D42B-4B99-8901-907358ED60BE}" type="slidenum">
              <a:rPr lang="en-US" smtClean="0"/>
              <a:t>‹#›</a:t>
            </a:fld>
            <a:endParaRPr lang="en-US"/>
          </a:p>
        </p:txBody>
      </p:sp>
    </p:spTree>
    <p:extLst>
      <p:ext uri="{BB962C8B-B14F-4D97-AF65-F5344CB8AC3E}">
        <p14:creationId xmlns:p14="http://schemas.microsoft.com/office/powerpoint/2010/main" val="2738963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CAMILLE: Good evening.  We are the Beta Firm.  We are excited to present you with our findings regarding DDS Analytics.  Let’s take a look at our objectives</a:t>
            </a:r>
          </a:p>
        </p:txBody>
      </p:sp>
      <p:sp>
        <p:nvSpPr>
          <p:cNvPr id="4" name="Slide Number Placeholder 3"/>
          <p:cNvSpPr>
            <a:spLocks noGrp="1"/>
          </p:cNvSpPr>
          <p:nvPr>
            <p:ph type="sldNum" sz="quarter" idx="10"/>
          </p:nvPr>
        </p:nvSpPr>
        <p:spPr/>
        <p:txBody>
          <a:bodyPr/>
          <a:lstStyle/>
          <a:p>
            <a:fld id="{B0277106-D42B-4B99-8901-907358ED60BE}" type="slidenum">
              <a:rPr lang="en-US" smtClean="0"/>
              <a:t>1</a:t>
            </a:fld>
            <a:endParaRPr lang="en-US"/>
          </a:p>
        </p:txBody>
      </p:sp>
    </p:spTree>
    <p:extLst>
      <p:ext uri="{BB962C8B-B14F-4D97-AF65-F5344CB8AC3E}">
        <p14:creationId xmlns:p14="http://schemas.microsoft.com/office/powerpoint/2010/main" val="2588738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Next, we took a look at a few elements related to culture and how they could or could not impact retention.  I’ll now turn it over to Sara to discuss what we found.</a:t>
            </a:r>
          </a:p>
        </p:txBody>
      </p:sp>
      <p:sp>
        <p:nvSpPr>
          <p:cNvPr id="4" name="Slide Number Placeholder 3"/>
          <p:cNvSpPr>
            <a:spLocks noGrp="1"/>
          </p:cNvSpPr>
          <p:nvPr>
            <p:ph type="sldNum" sz="quarter" idx="10"/>
          </p:nvPr>
        </p:nvSpPr>
        <p:spPr/>
        <p:txBody>
          <a:bodyPr/>
          <a:lstStyle/>
          <a:p>
            <a:fld id="{B0277106-D42B-4B99-8901-907358ED60BE}" type="slidenum">
              <a:rPr lang="en-US" smtClean="0"/>
              <a:t>10</a:t>
            </a:fld>
            <a:endParaRPr lang="en-US"/>
          </a:p>
        </p:txBody>
      </p:sp>
    </p:spTree>
    <p:extLst>
      <p:ext uri="{BB962C8B-B14F-4D97-AF65-F5344CB8AC3E}">
        <p14:creationId xmlns:p14="http://schemas.microsoft.com/office/powerpoint/2010/main" val="115623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a:t>
            </a:r>
            <a:r>
              <a:rPr lang="en-US" sz="1200" b="0" i="0" kern="1200" dirty="0">
                <a:solidFill>
                  <a:schemeClr val="tx1"/>
                </a:solidFill>
                <a:effectLst/>
                <a:latin typeface="+mn-lt"/>
                <a:ea typeface="+mn-ea"/>
                <a:cs typeface="+mn-cs"/>
              </a:rPr>
              <a:t>First we took a look at the relationship between age and income in the organization. </a:t>
            </a:r>
          </a:p>
          <a:p>
            <a:r>
              <a:rPr lang="en-US" sz="1200" b="0" i="0" kern="1200" dirty="0">
                <a:solidFill>
                  <a:schemeClr val="tx1"/>
                </a:solidFill>
                <a:effectLst/>
                <a:latin typeface="+mn-lt"/>
                <a:ea typeface="+mn-ea"/>
                <a:cs typeface="+mn-cs"/>
              </a:rPr>
              <a:t>In order to find the relation between age and income, we created a scatter plot and colored each point based on the gender. Correlation value shows a descent relationship between age and income. In another word, in average, older employee have higher salary than younger one!</a:t>
            </a:r>
          </a:p>
          <a:p>
            <a:endParaRPr lang="en-US" dirty="0"/>
          </a:p>
        </p:txBody>
      </p:sp>
      <p:sp>
        <p:nvSpPr>
          <p:cNvPr id="4" name="Slide Number Placeholder 3"/>
          <p:cNvSpPr>
            <a:spLocks noGrp="1"/>
          </p:cNvSpPr>
          <p:nvPr>
            <p:ph type="sldNum" sz="quarter" idx="10"/>
          </p:nvPr>
        </p:nvSpPr>
        <p:spPr/>
        <p:txBody>
          <a:bodyPr/>
          <a:lstStyle/>
          <a:p>
            <a:fld id="{B0277106-D42B-4B99-8901-907358ED60BE}" type="slidenum">
              <a:rPr lang="en-US" smtClean="0"/>
              <a:t>11</a:t>
            </a:fld>
            <a:endParaRPr lang="en-US"/>
          </a:p>
        </p:txBody>
      </p:sp>
    </p:spTree>
    <p:extLst>
      <p:ext uri="{BB962C8B-B14F-4D97-AF65-F5344CB8AC3E}">
        <p14:creationId xmlns:p14="http://schemas.microsoft.com/office/powerpoint/2010/main" val="2731965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a:t>
            </a:r>
            <a:r>
              <a:rPr lang="en-US" sz="1200" b="0" i="0" kern="1200" dirty="0">
                <a:solidFill>
                  <a:schemeClr val="tx1"/>
                </a:solidFill>
                <a:effectLst/>
                <a:latin typeface="+mn-lt"/>
                <a:ea typeface="+mn-ea"/>
                <a:cs typeface="+mn-cs"/>
              </a:rPr>
              <a:t>Then, we were trying to investigate the relationship between life satisfaction (we used environment satisfaction as a representor of life satisfaction) and other parameters in the data. First we plotted the Age and environment satisfaction and it seems there is not any clear relationship between these two values!</a:t>
            </a:r>
            <a:endParaRPr lang="en-US" dirty="0"/>
          </a:p>
        </p:txBody>
      </p:sp>
      <p:sp>
        <p:nvSpPr>
          <p:cNvPr id="4" name="Slide Number Placeholder 3"/>
          <p:cNvSpPr>
            <a:spLocks noGrp="1"/>
          </p:cNvSpPr>
          <p:nvPr>
            <p:ph type="sldNum" sz="quarter" idx="10"/>
          </p:nvPr>
        </p:nvSpPr>
        <p:spPr/>
        <p:txBody>
          <a:bodyPr/>
          <a:lstStyle/>
          <a:p>
            <a:fld id="{B0277106-D42B-4B99-8901-907358ED60BE}" type="slidenum">
              <a:rPr lang="en-US" smtClean="0"/>
              <a:t>12</a:t>
            </a:fld>
            <a:endParaRPr lang="en-US"/>
          </a:p>
        </p:txBody>
      </p:sp>
    </p:spTree>
    <p:extLst>
      <p:ext uri="{BB962C8B-B14F-4D97-AF65-F5344CB8AC3E}">
        <p14:creationId xmlns:p14="http://schemas.microsoft.com/office/powerpoint/2010/main" val="2840931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a:t>
            </a:r>
            <a:r>
              <a:rPr lang="en-US" sz="1200" b="0" i="0" kern="1200" dirty="0">
                <a:solidFill>
                  <a:schemeClr val="tx1"/>
                </a:solidFill>
                <a:effectLst/>
                <a:latin typeface="+mn-lt"/>
                <a:ea typeface="+mn-ea"/>
                <a:cs typeface="+mn-cs"/>
              </a:rPr>
              <a:t> CORRELATION BETWEEN environmental SATISFACTION &amp;  OTHER PARAMETERS (New Slid)</a:t>
            </a:r>
          </a:p>
          <a:p>
            <a:r>
              <a:rPr lang="en-US" sz="1200" b="0" i="0" kern="1200" dirty="0">
                <a:solidFill>
                  <a:schemeClr val="tx1"/>
                </a:solidFill>
                <a:effectLst/>
                <a:latin typeface="+mn-lt"/>
                <a:ea typeface="+mn-ea"/>
                <a:cs typeface="+mn-cs"/>
              </a:rPr>
              <a:t>When we dig into the data and calculate the correlation between environmental satisfaction with other data sets, we realize that there is not any discernible relationship between life satisfaction and other variables!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you can see all correlation coefficient are small!</a:t>
            </a:r>
          </a:p>
          <a:p>
            <a:endParaRPr lang="en-US" dirty="0"/>
          </a:p>
        </p:txBody>
      </p:sp>
      <p:sp>
        <p:nvSpPr>
          <p:cNvPr id="4" name="Slide Number Placeholder 3"/>
          <p:cNvSpPr>
            <a:spLocks noGrp="1"/>
          </p:cNvSpPr>
          <p:nvPr>
            <p:ph type="sldNum" sz="quarter" idx="10"/>
          </p:nvPr>
        </p:nvSpPr>
        <p:spPr/>
        <p:txBody>
          <a:bodyPr/>
          <a:lstStyle/>
          <a:p>
            <a:fld id="{B0277106-D42B-4B99-8901-907358ED60BE}" type="slidenum">
              <a:rPr lang="en-US" smtClean="0"/>
              <a:t>13</a:t>
            </a:fld>
            <a:endParaRPr lang="en-US"/>
          </a:p>
        </p:txBody>
      </p:sp>
    </p:spTree>
    <p:extLst>
      <p:ext uri="{BB962C8B-B14F-4D97-AF65-F5344CB8AC3E}">
        <p14:creationId xmlns:p14="http://schemas.microsoft.com/office/powerpoint/2010/main" val="229003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I will now turn it back over to John to discuss attrition and recommendations.</a:t>
            </a:r>
          </a:p>
        </p:txBody>
      </p:sp>
      <p:sp>
        <p:nvSpPr>
          <p:cNvPr id="4" name="Slide Number Placeholder 3"/>
          <p:cNvSpPr>
            <a:spLocks noGrp="1"/>
          </p:cNvSpPr>
          <p:nvPr>
            <p:ph type="sldNum" sz="quarter" idx="10"/>
          </p:nvPr>
        </p:nvSpPr>
        <p:spPr/>
        <p:txBody>
          <a:bodyPr/>
          <a:lstStyle/>
          <a:p>
            <a:fld id="{B0277106-D42B-4B99-8901-907358ED60BE}" type="slidenum">
              <a:rPr lang="en-US" smtClean="0"/>
              <a:t>14</a:t>
            </a:fld>
            <a:endParaRPr lang="en-US"/>
          </a:p>
        </p:txBody>
      </p:sp>
    </p:spTree>
    <p:extLst>
      <p:ext uri="{BB962C8B-B14F-4D97-AF65-F5344CB8AC3E}">
        <p14:creationId xmlns:p14="http://schemas.microsoft.com/office/powerpoint/2010/main" val="379676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10"/>
          </p:nvPr>
        </p:nvSpPr>
        <p:spPr/>
        <p:txBody>
          <a:bodyPr/>
          <a:lstStyle/>
          <a:p>
            <a:fld id="{B0277106-D42B-4B99-8901-907358ED60BE}" type="slidenum">
              <a:rPr lang="en-US" smtClean="0"/>
              <a:t>15</a:t>
            </a:fld>
            <a:endParaRPr lang="en-US"/>
          </a:p>
        </p:txBody>
      </p:sp>
    </p:spTree>
    <p:extLst>
      <p:ext uri="{BB962C8B-B14F-4D97-AF65-F5344CB8AC3E}">
        <p14:creationId xmlns:p14="http://schemas.microsoft.com/office/powerpoint/2010/main" val="1011180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Based on the data we analyzed, it’s evident the organization has a strong culture.  The key to growth and retention in the future, will come down to growth opportunities at all levels of the organization.  </a:t>
            </a:r>
          </a:p>
          <a:p>
            <a:endParaRPr lang="en-US" dirty="0"/>
          </a:p>
          <a:p>
            <a:r>
              <a:rPr lang="en-US" dirty="0"/>
              <a:t>While women are well-represented in leadership, the low job satisfaction average for women in this population could be a red flag.  </a:t>
            </a:r>
          </a:p>
          <a:p>
            <a:endParaRPr lang="en-US" dirty="0"/>
          </a:p>
          <a:p>
            <a:r>
              <a:rPr lang="en-US" dirty="0"/>
              <a:t>The organization has a great mix of employees in all stages of their career.  The organization should utilize this broad mix to promote the diversity of the company.</a:t>
            </a:r>
          </a:p>
          <a:p>
            <a:endParaRPr lang="en-US" dirty="0"/>
          </a:p>
          <a:p>
            <a:r>
              <a:rPr lang="en-US" dirty="0"/>
              <a:t>And finally, the average training opportunities in the last year was around 2.5 training opportunities for the year.  Given the preponderance of highly degreed employees, training could be a great way to not only invest in employees, but it can be motivational as well.  Employees will be able to see first hand the organizations commitment by having a robust training program.</a:t>
            </a:r>
          </a:p>
        </p:txBody>
      </p:sp>
      <p:sp>
        <p:nvSpPr>
          <p:cNvPr id="4" name="Slide Number Placeholder 3"/>
          <p:cNvSpPr>
            <a:spLocks noGrp="1"/>
          </p:cNvSpPr>
          <p:nvPr>
            <p:ph type="sldNum" sz="quarter" idx="10"/>
          </p:nvPr>
        </p:nvSpPr>
        <p:spPr/>
        <p:txBody>
          <a:bodyPr/>
          <a:lstStyle/>
          <a:p>
            <a:fld id="{B0277106-D42B-4B99-8901-907358ED60BE}" type="slidenum">
              <a:rPr lang="en-US" smtClean="0"/>
              <a:t>16</a:t>
            </a:fld>
            <a:endParaRPr lang="en-US"/>
          </a:p>
        </p:txBody>
      </p:sp>
    </p:spTree>
    <p:extLst>
      <p:ext uri="{BB962C8B-B14F-4D97-AF65-F5344CB8AC3E}">
        <p14:creationId xmlns:p14="http://schemas.microsoft.com/office/powerpoint/2010/main" val="28903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CAMILLE:  In conclusion, DDS Analytics is a dynamic workforce with a demographic that is widely diverse in both age, gender and education.  This is rare for a highly specialized technical company, where competition for talent is fierce.  In order for DDS Analytics to remain competitive, they will have to ensure they create an environment where talent is treated as a competitive advantage.</a:t>
            </a:r>
          </a:p>
          <a:p>
            <a:endParaRPr lang="en-US" dirty="0"/>
          </a:p>
          <a:p>
            <a:r>
              <a:rPr lang="en-US" dirty="0"/>
              <a:t>Finally, there was a unique facet of the data we wanted to point out related to years in role.  The industry average that employees spend in technical roles in organizations similar to DDS Analytics is 2.5 years.  The average time in a specific role for DDS was 4 years.  This is an area to be mindful of as you create processes and projects in the organization.  You will want to ensure employees aren’t in roles too long where they become stagnant and lack engagement.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feel DDS Analytics is a great organization for you to pilot and develop your first application for talent management related to predictive attrition.  Are there any questions?</a:t>
            </a:r>
          </a:p>
          <a:p>
            <a:endParaRPr lang="en-US" dirty="0"/>
          </a:p>
          <a:p>
            <a:endParaRPr lang="en-US" dirty="0"/>
          </a:p>
          <a:p>
            <a:r>
              <a:rPr lang="en-US" dirty="0"/>
              <a:t>Thank you for your time.</a:t>
            </a:r>
          </a:p>
        </p:txBody>
      </p:sp>
      <p:sp>
        <p:nvSpPr>
          <p:cNvPr id="4" name="Slide Number Placeholder 3"/>
          <p:cNvSpPr>
            <a:spLocks noGrp="1"/>
          </p:cNvSpPr>
          <p:nvPr>
            <p:ph type="sldNum" sz="quarter" idx="10"/>
          </p:nvPr>
        </p:nvSpPr>
        <p:spPr/>
        <p:txBody>
          <a:bodyPr/>
          <a:lstStyle/>
          <a:p>
            <a:fld id="{B0277106-D42B-4B99-8901-907358ED60BE}" type="slidenum">
              <a:rPr lang="en-US" smtClean="0"/>
              <a:t>17</a:t>
            </a:fld>
            <a:endParaRPr lang="en-US"/>
          </a:p>
        </p:txBody>
      </p:sp>
    </p:spTree>
    <p:extLst>
      <p:ext uri="{BB962C8B-B14F-4D97-AF65-F5344CB8AC3E}">
        <p14:creationId xmlns:p14="http://schemas.microsoft.com/office/powerpoint/2010/main" val="3685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CAMILLE</a:t>
            </a:r>
          </a:p>
        </p:txBody>
      </p:sp>
      <p:sp>
        <p:nvSpPr>
          <p:cNvPr id="4" name="Slide Number Placeholder 3"/>
          <p:cNvSpPr>
            <a:spLocks noGrp="1"/>
          </p:cNvSpPr>
          <p:nvPr>
            <p:ph type="sldNum" sz="quarter" idx="10"/>
          </p:nvPr>
        </p:nvSpPr>
        <p:spPr/>
        <p:txBody>
          <a:bodyPr/>
          <a:lstStyle/>
          <a:p>
            <a:fld id="{B0277106-D42B-4B99-8901-907358ED60BE}" type="slidenum">
              <a:rPr lang="en-US" smtClean="0"/>
              <a:t>2</a:t>
            </a:fld>
            <a:endParaRPr lang="en-US"/>
          </a:p>
        </p:txBody>
      </p:sp>
    </p:spTree>
    <p:extLst>
      <p:ext uri="{BB962C8B-B14F-4D97-AF65-F5344CB8AC3E}">
        <p14:creationId xmlns:p14="http://schemas.microsoft.com/office/powerpoint/2010/main" val="168496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CAMILLE: Before we get started, lets take a look at a few descriptive statistics about the population.   We chose to focus on the demographic profile from a gender based perspective because we felt it would be useful in understanding the perspectives of each population, rather than looking at the company as a whole.  Analyzing from this perspective also allows you to consider whether there are any gender specific engagement initiatives the company may want to consider</a:t>
            </a:r>
          </a:p>
          <a:p>
            <a:endParaRPr lang="en-US" dirty="0"/>
          </a:p>
          <a:p>
            <a:r>
              <a:rPr lang="en-US" dirty="0"/>
              <a:t>The total employee population consists of 1,462 employees, with an average age of 37, tenure of 7 years and average years working experience of 11 years.  This is not an inexperienced work population.  Many appear to be mid-career  Therefore, retention should be pretty consistent throughout the organization.</a:t>
            </a:r>
          </a:p>
        </p:txBody>
      </p:sp>
      <p:sp>
        <p:nvSpPr>
          <p:cNvPr id="4" name="Slide Number Placeholder 3"/>
          <p:cNvSpPr>
            <a:spLocks noGrp="1"/>
          </p:cNvSpPr>
          <p:nvPr>
            <p:ph type="sldNum" sz="quarter" idx="10"/>
          </p:nvPr>
        </p:nvSpPr>
        <p:spPr/>
        <p:txBody>
          <a:bodyPr/>
          <a:lstStyle/>
          <a:p>
            <a:fld id="{B0277106-D42B-4B99-8901-907358ED60BE}" type="slidenum">
              <a:rPr lang="en-US" smtClean="0"/>
              <a:t>3</a:t>
            </a:fld>
            <a:endParaRPr lang="en-US"/>
          </a:p>
        </p:txBody>
      </p:sp>
    </p:spTree>
    <p:extLst>
      <p:ext uri="{BB962C8B-B14F-4D97-AF65-F5344CB8AC3E}">
        <p14:creationId xmlns:p14="http://schemas.microsoft.com/office/powerpoint/2010/main" val="103042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CAMILLE: In terms of age distribution, there is a healthy age distribution.  This is important because it allows the organization to consider its talent pipeline and to ensure they have a healthy succession planning program in place.</a:t>
            </a:r>
          </a:p>
        </p:txBody>
      </p:sp>
      <p:sp>
        <p:nvSpPr>
          <p:cNvPr id="4" name="Slide Number Placeholder 3"/>
          <p:cNvSpPr>
            <a:spLocks noGrp="1"/>
          </p:cNvSpPr>
          <p:nvPr>
            <p:ph type="sldNum" sz="quarter" idx="10"/>
          </p:nvPr>
        </p:nvSpPr>
        <p:spPr/>
        <p:txBody>
          <a:bodyPr/>
          <a:lstStyle/>
          <a:p>
            <a:fld id="{B0277106-D42B-4B99-8901-907358ED60BE}" type="slidenum">
              <a:rPr lang="en-US" smtClean="0"/>
              <a:t>4</a:t>
            </a:fld>
            <a:endParaRPr lang="en-US"/>
          </a:p>
        </p:txBody>
      </p:sp>
    </p:spTree>
    <p:extLst>
      <p:ext uri="{BB962C8B-B14F-4D97-AF65-F5344CB8AC3E}">
        <p14:creationId xmlns:p14="http://schemas.microsoft.com/office/powerpoint/2010/main" val="197505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CAMILLE:This</a:t>
            </a:r>
            <a:r>
              <a:rPr lang="en-US" dirty="0"/>
              <a:t> is a highly educated population, which should further strengthen the organizations talent pipeline.  Given such an educated workforce, it will be important to ensure there are adequate advancement opportunities in the organization.  If the organization fails to address this, they may be subject to poaching by competitors.</a:t>
            </a:r>
          </a:p>
        </p:txBody>
      </p:sp>
      <p:sp>
        <p:nvSpPr>
          <p:cNvPr id="4" name="Slide Number Placeholder 3"/>
          <p:cNvSpPr>
            <a:spLocks noGrp="1"/>
          </p:cNvSpPr>
          <p:nvPr>
            <p:ph type="sldNum" sz="quarter" idx="10"/>
          </p:nvPr>
        </p:nvSpPr>
        <p:spPr/>
        <p:txBody>
          <a:bodyPr/>
          <a:lstStyle/>
          <a:p>
            <a:fld id="{B0277106-D42B-4B99-8901-907358ED60BE}" type="slidenum">
              <a:rPr lang="en-US" smtClean="0"/>
              <a:t>5</a:t>
            </a:fld>
            <a:endParaRPr lang="en-US"/>
          </a:p>
        </p:txBody>
      </p:sp>
    </p:spTree>
    <p:extLst>
      <p:ext uri="{BB962C8B-B14F-4D97-AF65-F5344CB8AC3E}">
        <p14:creationId xmlns:p14="http://schemas.microsoft.com/office/powerpoint/2010/main" val="3360736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from a demographic perspective we analyzed the marital status of the employee population.  There was nothing statistically significant to consider between males and females.  Are there any questions about the demographic profile of the organization?</a:t>
            </a:r>
          </a:p>
        </p:txBody>
      </p:sp>
      <p:sp>
        <p:nvSpPr>
          <p:cNvPr id="4" name="Slide Number Placeholder 3"/>
          <p:cNvSpPr>
            <a:spLocks noGrp="1"/>
          </p:cNvSpPr>
          <p:nvPr>
            <p:ph type="sldNum" sz="quarter" idx="10"/>
          </p:nvPr>
        </p:nvSpPr>
        <p:spPr/>
        <p:txBody>
          <a:bodyPr/>
          <a:lstStyle/>
          <a:p>
            <a:fld id="{B0277106-D42B-4B99-8901-907358ED60BE}" type="slidenum">
              <a:rPr lang="en-US" smtClean="0"/>
              <a:t>6</a:t>
            </a:fld>
            <a:endParaRPr lang="en-US"/>
          </a:p>
        </p:txBody>
      </p:sp>
    </p:spTree>
    <p:extLst>
      <p:ext uri="{BB962C8B-B14F-4D97-AF65-F5344CB8AC3E}">
        <p14:creationId xmlns:p14="http://schemas.microsoft.com/office/powerpoint/2010/main" val="15383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CAMILLE:  I will now turn it over to John to discuss leadership trends in the organization.</a:t>
            </a:r>
          </a:p>
        </p:txBody>
      </p:sp>
      <p:sp>
        <p:nvSpPr>
          <p:cNvPr id="4" name="Slide Number Placeholder 3"/>
          <p:cNvSpPr>
            <a:spLocks noGrp="1"/>
          </p:cNvSpPr>
          <p:nvPr>
            <p:ph type="sldNum" sz="quarter" idx="10"/>
          </p:nvPr>
        </p:nvSpPr>
        <p:spPr/>
        <p:txBody>
          <a:bodyPr/>
          <a:lstStyle/>
          <a:p>
            <a:fld id="{B0277106-D42B-4B99-8901-907358ED60BE}" type="slidenum">
              <a:rPr lang="en-US" smtClean="0"/>
              <a:t>7</a:t>
            </a:fld>
            <a:endParaRPr lang="en-US"/>
          </a:p>
        </p:txBody>
      </p:sp>
    </p:spTree>
    <p:extLst>
      <p:ext uri="{BB962C8B-B14F-4D97-AF65-F5344CB8AC3E}">
        <p14:creationId xmlns:p14="http://schemas.microsoft.com/office/powerpoint/2010/main" val="255553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One of the key parameters we were asked to analyze was to consider  whether there were any specific data trends by role in the organization. This slide provides you a great overview of the roles identified as management roles in the organization.  &lt;NEXT SLIDE&gt;</a:t>
            </a:r>
          </a:p>
        </p:txBody>
      </p:sp>
      <p:sp>
        <p:nvSpPr>
          <p:cNvPr id="4" name="Slide Number Placeholder 3"/>
          <p:cNvSpPr>
            <a:spLocks noGrp="1"/>
          </p:cNvSpPr>
          <p:nvPr>
            <p:ph type="sldNum" sz="quarter" idx="10"/>
          </p:nvPr>
        </p:nvSpPr>
        <p:spPr/>
        <p:txBody>
          <a:bodyPr/>
          <a:lstStyle/>
          <a:p>
            <a:fld id="{B0277106-D42B-4B99-8901-907358ED60BE}" type="slidenum">
              <a:rPr lang="en-US" smtClean="0"/>
              <a:t>8</a:t>
            </a:fld>
            <a:endParaRPr lang="en-US"/>
          </a:p>
        </p:txBody>
      </p:sp>
    </p:spTree>
    <p:extLst>
      <p:ext uri="{BB962C8B-B14F-4D97-AF65-F5344CB8AC3E}">
        <p14:creationId xmlns:p14="http://schemas.microsoft.com/office/powerpoint/2010/main" val="3364784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JOHN:As we delved deeper into the organization, we understood one of the most important factors you wanted considered was trends in job satisfaction.  </a:t>
            </a:r>
          </a:p>
          <a:p>
            <a:endParaRPr lang="en-US" dirty="0"/>
          </a:p>
          <a:p>
            <a:r>
              <a:rPr lang="en-US" dirty="0"/>
              <a:t>We analyzed job satisfaction in all roles in the organization.  Interestingly we found that job satisfaction was rated lowest by women in management positions, compared to men.  The average job satisfaction for women overall was 2.67 out of a 4 point scale, compared to 2.75 for men. Women are represented in red and men are represented in orange.  This could be a great area for the organization to consider addressing.</a:t>
            </a:r>
          </a:p>
          <a:p>
            <a:endParaRPr lang="en-US" dirty="0"/>
          </a:p>
        </p:txBody>
      </p:sp>
      <p:sp>
        <p:nvSpPr>
          <p:cNvPr id="4" name="Slide Number Placeholder 3"/>
          <p:cNvSpPr>
            <a:spLocks noGrp="1"/>
          </p:cNvSpPr>
          <p:nvPr>
            <p:ph type="sldNum" sz="quarter" idx="10"/>
          </p:nvPr>
        </p:nvSpPr>
        <p:spPr/>
        <p:txBody>
          <a:bodyPr/>
          <a:lstStyle/>
          <a:p>
            <a:fld id="{B0277106-D42B-4B99-8901-907358ED60BE}" type="slidenum">
              <a:rPr lang="en-US" smtClean="0"/>
              <a:t>9</a:t>
            </a:fld>
            <a:endParaRPr lang="en-US"/>
          </a:p>
        </p:txBody>
      </p:sp>
    </p:spTree>
    <p:extLst>
      <p:ext uri="{BB962C8B-B14F-4D97-AF65-F5344CB8AC3E}">
        <p14:creationId xmlns:p14="http://schemas.microsoft.com/office/powerpoint/2010/main" val="1838529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12/2/2018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12/2/2018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12/2/2018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7627EC7-9227-47A4-8495-83DF7076FA96}"/>
                  </a:ext>
                </a:extLst>
              </p:cNvPr>
              <p:cNvSpPr>
                <a:spLocks noGrp="1"/>
              </p:cNvSpPr>
              <p:nvPr>
                <p:ph type="ctrTitle"/>
              </p:nvPr>
            </p:nvSpPr>
            <p:spPr>
              <a:xfrm>
                <a:off x="3854450" y="965200"/>
                <a:ext cx="7372350" cy="3404680"/>
              </a:xfrm>
            </p:spPr>
            <p:txBody>
              <a:bodyPr>
                <a:normAutofit/>
              </a:bodyPr>
              <a:lstStyle/>
              <a:p>
                <a14:m>
                  <m:oMath xmlns:m="http://schemas.openxmlformats.org/officeDocument/2006/math">
                    <m:r>
                      <a:rPr lang="en-US" sz="8800" b="0" i="1" smtClean="0">
                        <a:effectLst>
                          <a:outerShdw blurRad="38100" dist="38100" dir="2700000" algn="tl">
                            <a:srgbClr val="000000">
                              <a:alpha val="43137"/>
                            </a:srgbClr>
                          </a:outerShdw>
                        </a:effectLst>
                        <a:latin typeface="Cambria Math" panose="02040503050406030204" pitchFamily="18" charset="0"/>
                      </a:rPr>
                      <m:t>𝑇h𝑒</m:t>
                    </m:r>
                    <m:r>
                      <a:rPr lang="en-US" sz="8800" b="0" i="1" smtClean="0">
                        <a:effectLst>
                          <a:outerShdw blurRad="38100" dist="38100" dir="2700000" algn="tl">
                            <a:srgbClr val="000000">
                              <a:alpha val="43137"/>
                            </a:srgbClr>
                          </a:outerShdw>
                        </a:effectLst>
                        <a:latin typeface="Cambria Math" panose="02040503050406030204" pitchFamily="18" charset="0"/>
                      </a:rPr>
                      <m:t> </m:t>
                    </m:r>
                    <m:sSub>
                      <m:sSubPr>
                        <m:ctrlPr>
                          <a:rPr lang="en-US" sz="8800" i="1">
                            <a:effectLst>
                              <a:outerShdw blurRad="38100" dist="38100" dir="2700000" algn="tl">
                                <a:srgbClr val="000000">
                                  <a:alpha val="43137"/>
                                </a:srgbClr>
                              </a:outerShdw>
                            </a:effectLst>
                            <a:latin typeface="Cambria Math" panose="02040503050406030204" pitchFamily="18" charset="0"/>
                          </a:rPr>
                        </m:ctrlPr>
                      </m:sSubPr>
                      <m:e>
                        <m:r>
                          <a:rPr lang="en-US" sz="8800" i="1">
                            <a:effectLst>
                              <a:outerShdw blurRad="38100" dist="38100" dir="2700000" algn="tl">
                                <a:srgbClr val="000000">
                                  <a:alpha val="43137"/>
                                </a:srgbClr>
                              </a:outerShdw>
                            </a:effectLst>
                            <a:latin typeface="Cambria Math" panose="02040503050406030204" pitchFamily="18" charset="0"/>
                          </a:rPr>
                          <m:t>𝛽</m:t>
                        </m:r>
                      </m:e>
                      <m:sub>
                        <m:r>
                          <a:rPr lang="en-US" sz="8800" b="0" i="1" smtClean="0">
                            <a:effectLst>
                              <a:outerShdw blurRad="38100" dist="38100" dir="2700000" algn="tl">
                                <a:srgbClr val="000000">
                                  <a:alpha val="43137"/>
                                </a:srgbClr>
                              </a:outerShdw>
                            </a:effectLst>
                            <a:latin typeface="Cambria Math" panose="02040503050406030204" pitchFamily="18" charset="0"/>
                          </a:rPr>
                          <m:t>𝑒𝑡𝑎</m:t>
                        </m:r>
                        <m:r>
                          <a:rPr lang="en-US" sz="8800" b="0" i="1" smtClean="0">
                            <a:effectLst>
                              <a:outerShdw blurRad="38100" dist="38100" dir="2700000" algn="tl">
                                <a:srgbClr val="000000">
                                  <a:alpha val="43137"/>
                                </a:srgbClr>
                              </a:outerShdw>
                            </a:effectLst>
                            <a:latin typeface="Cambria Math" panose="02040503050406030204" pitchFamily="18" charset="0"/>
                          </a:rPr>
                          <m:t> </m:t>
                        </m:r>
                      </m:sub>
                    </m:sSub>
                  </m:oMath>
                </a14:m>
                <a:r>
                  <a:rPr lang="en-US" sz="8800" dirty="0">
                    <a:effectLst>
                      <a:outerShdw blurRad="38100" dist="38100" dir="2700000" algn="tl">
                        <a:srgbClr val="000000">
                          <a:alpha val="43137"/>
                        </a:srgbClr>
                      </a:outerShdw>
                    </a:effectLst>
                  </a:rPr>
                  <a:t> </a:t>
                </a:r>
                <a14:m>
                  <m:oMath xmlns:m="http://schemas.openxmlformats.org/officeDocument/2006/math">
                    <m:r>
                      <a:rPr lang="en-US" sz="8800" b="0" i="1" dirty="0" smtClean="0">
                        <a:effectLst>
                          <a:outerShdw blurRad="38100" dist="38100" dir="2700000" algn="tl">
                            <a:srgbClr val="000000">
                              <a:alpha val="43137"/>
                            </a:srgbClr>
                          </a:outerShdw>
                        </a:effectLst>
                        <a:latin typeface="Cambria Math" panose="02040503050406030204" pitchFamily="18" charset="0"/>
                      </a:rPr>
                      <m:t>𝐹𝑖𝑟𝑚</m:t>
                    </m:r>
                  </m:oMath>
                </a14:m>
                <a:endParaRPr lang="en-US" sz="8800" dirty="0">
                  <a:effectLst>
                    <a:outerShdw blurRad="38100" dist="38100" dir="2700000" algn="tl">
                      <a:srgbClr val="000000">
                        <a:alpha val="43137"/>
                      </a:srgbClr>
                    </a:outerShdw>
                  </a:effectLst>
                  <a:latin typeface="Arial Narrow" panose="020B0606020202030204" pitchFamily="34" charset="0"/>
                </a:endParaRPr>
              </a:p>
            </p:txBody>
          </p:sp>
        </mc:Choice>
        <mc:Fallback xmlns="">
          <p:sp>
            <p:nvSpPr>
              <p:cNvPr id="2" name="Title 1">
                <a:extLst>
                  <a:ext uri="{FF2B5EF4-FFF2-40B4-BE49-F238E27FC236}">
                    <a16:creationId xmlns:a16="http://schemas.microsoft.com/office/drawing/2014/main" id="{47627EC7-9227-47A4-8495-83DF7076FA96}"/>
                  </a:ext>
                </a:extLst>
              </p:cNvPr>
              <p:cNvSpPr>
                <a:spLocks noGrp="1" noRot="1" noChangeAspect="1" noMove="1" noResize="1" noEditPoints="1" noAdjustHandles="1" noChangeArrowheads="1" noChangeShapeType="1" noTextEdit="1"/>
              </p:cNvSpPr>
              <p:nvPr>
                <p:ph type="ctrTitle"/>
              </p:nvPr>
            </p:nvSpPr>
            <p:spPr>
              <a:xfrm>
                <a:off x="3854450" y="965200"/>
                <a:ext cx="7372350" cy="3404680"/>
              </a:xfrm>
              <a:blipFill>
                <a:blip r:embed="rId3"/>
                <a:stretch>
                  <a:fillRect b="-35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1" name="Picture 10" descr="A picture containing sitting&#10;&#10;Description generated with high confidence">
            <a:extLst>
              <a:ext uri="{FF2B5EF4-FFF2-40B4-BE49-F238E27FC236}">
                <a16:creationId xmlns:a16="http://schemas.microsoft.com/office/drawing/2014/main" id="{A57D80F0-E0CE-4DCF-A32A-DB7CE73647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531" r="43746" b="531"/>
          <a:stretch/>
        </p:blipFill>
        <p:spPr>
          <a:xfrm rot="5400000" flipH="1" flipV="1">
            <a:off x="-1264032" y="2187576"/>
            <a:ext cx="6857999" cy="2482850"/>
          </a:xfrm>
          <a:prstGeom prst="rect">
            <a:avLst/>
          </a:prstGeom>
        </p:spPr>
      </p:pic>
      <p:sp>
        <p:nvSpPr>
          <p:cNvPr id="6" name="TextBox 5">
            <a:extLst>
              <a:ext uri="{FF2B5EF4-FFF2-40B4-BE49-F238E27FC236}">
                <a16:creationId xmlns:a16="http://schemas.microsoft.com/office/drawing/2014/main" id="{251BF02C-7CDD-4F1F-A117-5E96100842D9}"/>
              </a:ext>
            </a:extLst>
          </p:cNvPr>
          <p:cNvSpPr txBox="1"/>
          <p:nvPr/>
        </p:nvSpPr>
        <p:spPr>
          <a:xfrm>
            <a:off x="4086225" y="5476875"/>
            <a:ext cx="6743700" cy="369332"/>
          </a:xfrm>
          <a:prstGeom prst="rect">
            <a:avLst/>
          </a:prstGeom>
          <a:noFill/>
        </p:spPr>
        <p:txBody>
          <a:bodyPr wrap="square" rtlCol="0">
            <a:spAutoFit/>
          </a:bodyPr>
          <a:lstStyle/>
          <a:p>
            <a:r>
              <a:rPr lang="en-US" dirty="0"/>
              <a:t>Camille Howard, John Yan, Sara </a:t>
            </a:r>
            <a:r>
              <a:rPr lang="en-US" dirty="0" err="1"/>
              <a:t>Zaheri</a:t>
            </a:r>
            <a:endParaRPr lang="en-US" dirty="0"/>
          </a:p>
        </p:txBody>
      </p:sp>
      <p:sp>
        <p:nvSpPr>
          <p:cNvPr id="8" name="TextBox 7">
            <a:extLst>
              <a:ext uri="{FF2B5EF4-FFF2-40B4-BE49-F238E27FC236}">
                <a16:creationId xmlns:a16="http://schemas.microsoft.com/office/drawing/2014/main" id="{F4EFC1CD-9CCC-4822-B4D3-672604433B06}"/>
              </a:ext>
            </a:extLst>
          </p:cNvPr>
          <p:cNvSpPr txBox="1"/>
          <p:nvPr/>
        </p:nvSpPr>
        <p:spPr>
          <a:xfrm>
            <a:off x="3952020" y="4605688"/>
            <a:ext cx="8371908" cy="646331"/>
          </a:xfrm>
          <a:prstGeom prst="rect">
            <a:avLst/>
          </a:prstGeom>
          <a:noFill/>
        </p:spPr>
        <p:txBody>
          <a:bodyPr wrap="square" rtlCol="0">
            <a:spAutoFit/>
          </a:bodyPr>
          <a:lstStyle/>
          <a:p>
            <a:r>
              <a:rPr lang="en-US" dirty="0"/>
              <a:t>AN EXPLORATORY ANALYSIS OF EMPLOYEE ENGAGEMENT &amp; PREDICTIVE ATTRITION</a:t>
            </a:r>
          </a:p>
        </p:txBody>
      </p:sp>
    </p:spTree>
    <p:extLst>
      <p:ext uri="{BB962C8B-B14F-4D97-AF65-F5344CB8AC3E}">
        <p14:creationId xmlns:p14="http://schemas.microsoft.com/office/powerpoint/2010/main" val="63791194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5" name="Rectangle 14">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296AD860-9E88-4EAA-A115-5103B24D23CC}"/>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800"/>
              <a:t>Culture and retention</a:t>
            </a:r>
          </a:p>
        </p:txBody>
      </p:sp>
      <p:pic>
        <p:nvPicPr>
          <p:cNvPr id="8" name="Graphic 7" descr="Group">
            <a:extLst>
              <a:ext uri="{FF2B5EF4-FFF2-40B4-BE49-F238E27FC236}">
                <a16:creationId xmlns:a16="http://schemas.microsoft.com/office/drawing/2014/main" id="{2B4D7510-6D39-41CC-9302-B73B8FFDC4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15122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8">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441DC80-9171-4B28-927D-7BE9FCED6695}"/>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Correlation between age and income</a:t>
            </a:r>
          </a:p>
        </p:txBody>
      </p:sp>
      <p:pic>
        <p:nvPicPr>
          <p:cNvPr id="23" name="Picture 22">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7AA2F128-A59A-47CF-B269-78B970E0A1D3}"/>
              </a:ext>
            </a:extLst>
          </p:cNvPr>
          <p:cNvSpPr>
            <a:spLocks noGrp="1"/>
          </p:cNvSpPr>
          <p:nvPr>
            <p:ph idx="1"/>
          </p:nvPr>
        </p:nvSpPr>
        <p:spPr>
          <a:xfrm>
            <a:off x="685800" y="2821774"/>
            <a:ext cx="3687417" cy="3148329"/>
          </a:xfrm>
        </p:spPr>
        <p:txBody>
          <a:bodyPr>
            <a:normAutofit/>
          </a:bodyPr>
          <a:lstStyle/>
          <a:p>
            <a:pPr marL="0" indent="0">
              <a:buNone/>
            </a:pPr>
            <a:endParaRPr lang="en-US" sz="1600">
              <a:solidFill>
                <a:schemeClr val="bg1"/>
              </a:solidFill>
            </a:endParaRPr>
          </a:p>
          <a:p>
            <a:pPr marL="0" indent="0">
              <a:buNone/>
            </a:pPr>
            <a:endParaRPr lang="en-US" sz="1600">
              <a:solidFill>
                <a:schemeClr val="bg1"/>
              </a:solidFill>
            </a:endParaRPr>
          </a:p>
        </p:txBody>
      </p:sp>
      <p:pic>
        <p:nvPicPr>
          <p:cNvPr id="4" name="Picture 3">
            <a:extLst>
              <a:ext uri="{FF2B5EF4-FFF2-40B4-BE49-F238E27FC236}">
                <a16:creationId xmlns:a16="http://schemas.microsoft.com/office/drawing/2014/main" id="{924D6D01-23B6-4451-BF01-A83CFFD79BE7}"/>
              </a:ext>
            </a:extLst>
          </p:cNvPr>
          <p:cNvPicPr>
            <a:picLocks noChangeAspect="1"/>
          </p:cNvPicPr>
          <p:nvPr/>
        </p:nvPicPr>
        <p:blipFill rotWithShape="1">
          <a:blip r:embed="rId5"/>
          <a:srcRect t="10708"/>
          <a:stretch/>
        </p:blipFill>
        <p:spPr>
          <a:xfrm>
            <a:off x="4897196" y="2436048"/>
            <a:ext cx="7033616" cy="3878203"/>
          </a:xfrm>
          <a:prstGeom prst="rect">
            <a:avLst/>
          </a:prstGeom>
        </p:spPr>
      </p:pic>
      <p:graphicFrame>
        <p:nvGraphicFramePr>
          <p:cNvPr id="9" name="Table 8">
            <a:extLst>
              <a:ext uri="{FF2B5EF4-FFF2-40B4-BE49-F238E27FC236}">
                <a16:creationId xmlns:a16="http://schemas.microsoft.com/office/drawing/2014/main" id="{A9662D69-8A38-44D2-9CA9-C3967D35ABC6}"/>
              </a:ext>
            </a:extLst>
          </p:cNvPr>
          <p:cNvGraphicFramePr>
            <a:graphicFrameLocks noGrp="1"/>
          </p:cNvGraphicFramePr>
          <p:nvPr>
            <p:extLst>
              <p:ext uri="{D42A27DB-BD31-4B8C-83A1-F6EECF244321}">
                <p14:modId xmlns:p14="http://schemas.microsoft.com/office/powerpoint/2010/main" val="2827177626"/>
              </p:ext>
            </p:extLst>
          </p:nvPr>
        </p:nvGraphicFramePr>
        <p:xfrm>
          <a:off x="5503316" y="341724"/>
          <a:ext cx="4803714" cy="1752600"/>
        </p:xfrm>
        <a:graphic>
          <a:graphicData uri="http://schemas.openxmlformats.org/drawingml/2006/table">
            <a:tbl>
              <a:tblPr firstRow="1" bandRow="1">
                <a:tableStyleId>{21E4AEA4-8DFA-4A89-87EB-49C32662AFE0}</a:tableStyleId>
              </a:tblPr>
              <a:tblGrid>
                <a:gridCol w="2401857">
                  <a:extLst>
                    <a:ext uri="{9D8B030D-6E8A-4147-A177-3AD203B41FA5}">
                      <a16:colId xmlns:a16="http://schemas.microsoft.com/office/drawing/2014/main" val="20000"/>
                    </a:ext>
                  </a:extLst>
                </a:gridCol>
                <a:gridCol w="2401857">
                  <a:extLst>
                    <a:ext uri="{9D8B030D-6E8A-4147-A177-3AD203B41FA5}">
                      <a16:colId xmlns:a16="http://schemas.microsoft.com/office/drawing/2014/main" val="20001"/>
                    </a:ext>
                  </a:extLst>
                </a:gridCol>
              </a:tblGrid>
              <a:tr h="370840">
                <a:tc>
                  <a:txBody>
                    <a:bodyPr/>
                    <a:lstStyle/>
                    <a:p>
                      <a:r>
                        <a:rPr lang="en-US" dirty="0"/>
                        <a:t>Age and Income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P-value</a:t>
                      </a:r>
                    </a:p>
                  </a:txBody>
                  <a:tcPr/>
                </a:tc>
                <a:tc>
                  <a:txBody>
                    <a:bodyPr/>
                    <a:lstStyle/>
                    <a:p>
                      <a:r>
                        <a:rPr lang="en-US" dirty="0"/>
                        <a:t>&lt; 2.2e</a:t>
                      </a:r>
                      <a:r>
                        <a:rPr lang="en-US" baseline="0" dirty="0"/>
                        <a:t> -16</a:t>
                      </a:r>
                      <a:endParaRPr lang="en-US" dirty="0"/>
                    </a:p>
                  </a:txBody>
                  <a:tcPr/>
                </a:tc>
                <a:extLst>
                  <a:ext uri="{0D108BD9-81ED-4DB2-BD59-A6C34878D82A}">
                    <a16:rowId xmlns:a16="http://schemas.microsoft.com/office/drawing/2014/main" val="10001"/>
                  </a:ext>
                </a:extLst>
              </a:tr>
              <a:tr h="370840">
                <a:tc>
                  <a:txBody>
                    <a:bodyPr/>
                    <a:lstStyle/>
                    <a:p>
                      <a:r>
                        <a:rPr lang="en-US" dirty="0"/>
                        <a:t>95%</a:t>
                      </a:r>
                      <a:r>
                        <a:rPr lang="en-US" baseline="0" dirty="0"/>
                        <a:t> confidence Interval</a:t>
                      </a:r>
                      <a:endParaRPr lang="en-US" dirty="0"/>
                    </a:p>
                  </a:txBody>
                  <a:tcPr/>
                </a:tc>
                <a:tc>
                  <a:txBody>
                    <a:bodyPr/>
                    <a:lstStyle/>
                    <a:p>
                      <a:r>
                        <a:rPr lang="en-US" dirty="0"/>
                        <a:t>0.458 </a:t>
                      </a:r>
                      <a:r>
                        <a:rPr lang="mr-IN" dirty="0"/>
                        <a:t>–</a:t>
                      </a:r>
                      <a:r>
                        <a:rPr lang="en-US" dirty="0"/>
                        <a:t> 0.535</a:t>
                      </a:r>
                    </a:p>
                  </a:txBody>
                  <a:tcPr/>
                </a:tc>
                <a:extLst>
                  <a:ext uri="{0D108BD9-81ED-4DB2-BD59-A6C34878D82A}">
                    <a16:rowId xmlns:a16="http://schemas.microsoft.com/office/drawing/2014/main" val="10002"/>
                  </a:ext>
                </a:extLst>
              </a:tr>
              <a:tr h="370840">
                <a:tc>
                  <a:txBody>
                    <a:bodyPr/>
                    <a:lstStyle/>
                    <a:p>
                      <a:r>
                        <a:rPr lang="en-US" dirty="0"/>
                        <a:t>Correlation</a:t>
                      </a:r>
                    </a:p>
                  </a:txBody>
                  <a:tcPr/>
                </a:tc>
                <a:tc>
                  <a:txBody>
                    <a:bodyPr/>
                    <a:lstStyle/>
                    <a:p>
                      <a:r>
                        <a:rPr lang="en-US" dirty="0"/>
                        <a:t>0.4978</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688930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4" name="Picture 33">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C899B1E3-D8FA-460E-BD57-705636510F00}"/>
              </a:ext>
            </a:extLst>
          </p:cNvPr>
          <p:cNvSpPr>
            <a:spLocks noGrp="1"/>
          </p:cNvSpPr>
          <p:nvPr>
            <p:ph type="title"/>
          </p:nvPr>
        </p:nvSpPr>
        <p:spPr>
          <a:xfrm>
            <a:off x="7946780" y="673240"/>
            <a:ext cx="4054720" cy="3446373"/>
          </a:xfrm>
          <a:noFill/>
          <a:ln w="19050">
            <a:noFill/>
            <a:prstDash val="dash"/>
          </a:ln>
        </p:spPr>
        <p:txBody>
          <a:bodyPr vert="horz" lIns="91440" tIns="45720" rIns="91440" bIns="45720" rtlCol="0" anchor="b">
            <a:normAutofit/>
          </a:bodyPr>
          <a:lstStyle/>
          <a:p>
            <a:pPr algn="ctr"/>
            <a:r>
              <a:rPr lang="en-US" sz="3400" dirty="0"/>
              <a:t>CORRELATION BETWEEN </a:t>
            </a:r>
            <a:br>
              <a:rPr lang="en-US" sz="3400" dirty="0"/>
            </a:br>
            <a:r>
              <a:rPr lang="en-US" sz="3400" dirty="0"/>
              <a:t>environmental SATISFACTION &amp;  GENDER</a:t>
            </a:r>
          </a:p>
        </p:txBody>
      </p:sp>
      <p:sp>
        <p:nvSpPr>
          <p:cNvPr id="36" name="Rectangle 35">
            <a:extLst>
              <a:ext uri="{FF2B5EF4-FFF2-40B4-BE49-F238E27FC236}">
                <a16:creationId xmlns:a16="http://schemas.microsoft.com/office/drawing/2014/main" id="{11432301-4726-4BC7-A053-C83570C6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F533E5-9750-4E88-96EA-897A0D703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11">
            <a:extLst>
              <a:ext uri="{FF2B5EF4-FFF2-40B4-BE49-F238E27FC236}">
                <a16:creationId xmlns:a16="http://schemas.microsoft.com/office/drawing/2014/main" id="{F41BBC71-7D18-4156-8DE4-06F1CB298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6E7C0B4D-C475-4982-80B6-7064F91FA3EE}"/>
              </a:ext>
            </a:extLst>
          </p:cNvPr>
          <p:cNvPicPr>
            <a:picLocks noChangeAspect="1"/>
          </p:cNvPicPr>
          <p:nvPr/>
        </p:nvPicPr>
        <p:blipFill rotWithShape="1">
          <a:blip r:embed="rId5"/>
          <a:srcRect l="168" t="9572" r="2595" b="-485"/>
          <a:stretch/>
        </p:blipFill>
        <p:spPr>
          <a:xfrm>
            <a:off x="723388" y="1776118"/>
            <a:ext cx="6500002" cy="3727867"/>
          </a:xfrm>
          <a:prstGeom prst="rect">
            <a:avLst/>
          </a:prstGeom>
        </p:spPr>
      </p:pic>
      <p:sp>
        <p:nvSpPr>
          <p:cNvPr id="3" name="TextBox 2">
            <a:extLst>
              <a:ext uri="{FF2B5EF4-FFF2-40B4-BE49-F238E27FC236}">
                <a16:creationId xmlns:a16="http://schemas.microsoft.com/office/drawing/2014/main" id="{8C826214-7C2D-45A7-8BF2-3C13E2BEA83B}"/>
              </a:ext>
            </a:extLst>
          </p:cNvPr>
          <p:cNvSpPr txBox="1"/>
          <p:nvPr/>
        </p:nvSpPr>
        <p:spPr>
          <a:xfrm>
            <a:off x="1678329" y="5089850"/>
            <a:ext cx="3831220" cy="369332"/>
          </a:xfrm>
          <a:prstGeom prst="rect">
            <a:avLst/>
          </a:prstGeom>
          <a:solidFill>
            <a:schemeClr val="tx1"/>
          </a:solidFill>
        </p:spPr>
        <p:txBody>
          <a:bodyPr wrap="square" rtlCol="0">
            <a:spAutoFit/>
          </a:bodyPr>
          <a:lstStyle/>
          <a:p>
            <a:pPr algn="ctr"/>
            <a:r>
              <a:rPr lang="en-US" b="1" dirty="0">
                <a:solidFill>
                  <a:schemeClr val="bg1"/>
                </a:solidFill>
              </a:rPr>
              <a:t>Environmental Satisfaction Score</a:t>
            </a:r>
          </a:p>
        </p:txBody>
      </p:sp>
      <p:sp>
        <p:nvSpPr>
          <p:cNvPr id="10" name="TextBox 9">
            <a:extLst>
              <a:ext uri="{FF2B5EF4-FFF2-40B4-BE49-F238E27FC236}">
                <a16:creationId xmlns:a16="http://schemas.microsoft.com/office/drawing/2014/main" id="{55A422B2-D9E3-4200-BDD1-04F463B9D928}"/>
              </a:ext>
            </a:extLst>
          </p:cNvPr>
          <p:cNvSpPr txBox="1"/>
          <p:nvPr/>
        </p:nvSpPr>
        <p:spPr>
          <a:xfrm rot="16200000">
            <a:off x="-995983" y="3163846"/>
            <a:ext cx="3831220" cy="369332"/>
          </a:xfrm>
          <a:prstGeom prst="rect">
            <a:avLst/>
          </a:prstGeom>
          <a:solidFill>
            <a:schemeClr val="tx1"/>
          </a:solidFill>
        </p:spPr>
        <p:txBody>
          <a:bodyPr wrap="square" rtlCol="0">
            <a:spAutoFit/>
          </a:bodyPr>
          <a:lstStyle/>
          <a:p>
            <a:pPr algn="ctr"/>
            <a:r>
              <a:rPr lang="en-US" b="1" dirty="0">
                <a:solidFill>
                  <a:schemeClr val="bg1"/>
                </a:solidFill>
              </a:rPr>
              <a:t>Age</a:t>
            </a:r>
          </a:p>
        </p:txBody>
      </p:sp>
    </p:spTree>
    <p:extLst>
      <p:ext uri="{BB962C8B-B14F-4D97-AF65-F5344CB8AC3E}">
        <p14:creationId xmlns:p14="http://schemas.microsoft.com/office/powerpoint/2010/main" val="304791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18">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4441DC80-9171-4B28-927D-7BE9FCED6695}"/>
              </a:ext>
            </a:extLst>
          </p:cNvPr>
          <p:cNvSpPr>
            <a:spLocks noGrp="1"/>
          </p:cNvSpPr>
          <p:nvPr>
            <p:ph type="title"/>
          </p:nvPr>
        </p:nvSpPr>
        <p:spPr>
          <a:xfrm>
            <a:off x="713750" y="1441450"/>
            <a:ext cx="3687417" cy="1920372"/>
          </a:xfrm>
        </p:spPr>
        <p:txBody>
          <a:bodyPr>
            <a:normAutofit fontScale="90000"/>
          </a:bodyPr>
          <a:lstStyle/>
          <a:p>
            <a:pPr algn="l"/>
            <a:r>
              <a:rPr lang="en-US" sz="3600" dirty="0">
                <a:solidFill>
                  <a:schemeClr val="bg1"/>
                </a:solidFill>
              </a:rPr>
              <a:t>Correlation between environment satisfaction &amp; other variables</a:t>
            </a:r>
          </a:p>
        </p:txBody>
      </p:sp>
      <p:pic>
        <p:nvPicPr>
          <p:cNvPr id="23" name="Picture 22">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7AA2F128-A59A-47CF-B269-78B970E0A1D3}"/>
              </a:ext>
            </a:extLst>
          </p:cNvPr>
          <p:cNvSpPr>
            <a:spLocks noGrp="1"/>
          </p:cNvSpPr>
          <p:nvPr>
            <p:ph idx="1"/>
          </p:nvPr>
        </p:nvSpPr>
        <p:spPr>
          <a:xfrm>
            <a:off x="685800" y="2821774"/>
            <a:ext cx="3687417" cy="3148329"/>
          </a:xfrm>
        </p:spPr>
        <p:txBody>
          <a:bodyPr>
            <a:normAutofit/>
          </a:bodyPr>
          <a:lstStyle/>
          <a:p>
            <a:pPr marL="0" indent="0">
              <a:buNone/>
            </a:pPr>
            <a:endParaRPr lang="en-US" sz="1600">
              <a:solidFill>
                <a:schemeClr val="bg1"/>
              </a:solidFill>
            </a:endParaRPr>
          </a:p>
          <a:p>
            <a:pPr marL="0" indent="0">
              <a:buNone/>
            </a:pPr>
            <a:endParaRPr lang="en-US" sz="1600">
              <a:solidFill>
                <a:schemeClr val="bg1"/>
              </a:solidFill>
            </a:endParaRPr>
          </a:p>
        </p:txBody>
      </p:sp>
      <p:pic>
        <p:nvPicPr>
          <p:cNvPr id="6" name="Picture 5" descr="A screenshot of a cell phone&#10;&#10;Description generated with very high confidence">
            <a:extLst>
              <a:ext uri="{FF2B5EF4-FFF2-40B4-BE49-F238E27FC236}">
                <a16:creationId xmlns:a16="http://schemas.microsoft.com/office/drawing/2014/main" id="{32EE90F2-E907-4FCC-BD3E-0E1D8B874014}"/>
              </a:ext>
            </a:extLst>
          </p:cNvPr>
          <p:cNvPicPr>
            <a:picLocks noChangeAspect="1"/>
          </p:cNvPicPr>
          <p:nvPr/>
        </p:nvPicPr>
        <p:blipFill>
          <a:blip r:embed="rId5"/>
          <a:stretch>
            <a:fillRect/>
          </a:stretch>
        </p:blipFill>
        <p:spPr>
          <a:xfrm>
            <a:off x="5551741" y="1169503"/>
            <a:ext cx="5724525" cy="4800600"/>
          </a:xfrm>
          <a:prstGeom prst="rect">
            <a:avLst/>
          </a:prstGeom>
        </p:spPr>
      </p:pic>
    </p:spTree>
    <p:extLst>
      <p:ext uri="{BB962C8B-B14F-4D97-AF65-F5344CB8AC3E}">
        <p14:creationId xmlns:p14="http://schemas.microsoft.com/office/powerpoint/2010/main" val="34321853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4" name="Picture 13">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4E13C67-C4A9-4052-9E71-AD043147304A}"/>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6000"/>
              <a:t>summary</a:t>
            </a:r>
          </a:p>
        </p:txBody>
      </p:sp>
      <p:pic>
        <p:nvPicPr>
          <p:cNvPr id="7" name="Graphic 6" descr="Presentation with Checklist">
            <a:extLst>
              <a:ext uri="{FF2B5EF4-FFF2-40B4-BE49-F238E27FC236}">
                <a16:creationId xmlns:a16="http://schemas.microsoft.com/office/drawing/2014/main" id="{6D170730-4D53-42B4-9BC5-A7EBB6EBC4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70552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441DC80-9171-4B28-927D-7BE9FCED6695}"/>
              </a:ext>
            </a:extLst>
          </p:cNvPr>
          <p:cNvSpPr>
            <a:spLocks noGrp="1"/>
          </p:cNvSpPr>
          <p:nvPr>
            <p:ph type="title"/>
          </p:nvPr>
        </p:nvSpPr>
        <p:spPr>
          <a:xfrm>
            <a:off x="2186153" y="764373"/>
            <a:ext cx="9320048" cy="1293028"/>
          </a:xfrm>
        </p:spPr>
        <p:txBody>
          <a:bodyPr>
            <a:normAutofit/>
          </a:bodyPr>
          <a:lstStyle/>
          <a:p>
            <a:r>
              <a:rPr lang="en-US" dirty="0">
                <a:solidFill>
                  <a:schemeClr val="bg1"/>
                </a:solidFill>
              </a:rPr>
              <a:t>Top reasons for attrition</a:t>
            </a:r>
          </a:p>
        </p:txBody>
      </p:sp>
      <p:graphicFrame>
        <p:nvGraphicFramePr>
          <p:cNvPr id="6" name="Chart 5">
            <a:extLst>
              <a:ext uri="{FF2B5EF4-FFF2-40B4-BE49-F238E27FC236}">
                <a16:creationId xmlns:a16="http://schemas.microsoft.com/office/drawing/2014/main" id="{9B661998-8C8A-434C-A842-568BC15F2365}"/>
              </a:ext>
            </a:extLst>
          </p:cNvPr>
          <p:cNvGraphicFramePr/>
          <p:nvPr>
            <p:extLst>
              <p:ext uri="{D42A27DB-BD31-4B8C-83A1-F6EECF244321}">
                <p14:modId xmlns:p14="http://schemas.microsoft.com/office/powerpoint/2010/main" val="707450652"/>
              </p:ext>
            </p:extLst>
          </p:nvPr>
        </p:nvGraphicFramePr>
        <p:xfrm>
          <a:off x="7292896" y="2530227"/>
          <a:ext cx="5037204" cy="38828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Table 8">
            <a:extLst>
              <a:ext uri="{FF2B5EF4-FFF2-40B4-BE49-F238E27FC236}">
                <a16:creationId xmlns:a16="http://schemas.microsoft.com/office/drawing/2014/main" id="{25C5C050-F38B-4088-AE36-AC867A1E2718}"/>
              </a:ext>
            </a:extLst>
          </p:cNvPr>
          <p:cNvGraphicFramePr>
            <a:graphicFrameLocks noGrp="1"/>
          </p:cNvGraphicFramePr>
          <p:nvPr>
            <p:extLst>
              <p:ext uri="{D42A27DB-BD31-4B8C-83A1-F6EECF244321}">
                <p14:modId xmlns:p14="http://schemas.microsoft.com/office/powerpoint/2010/main" val="3811477889"/>
              </p:ext>
            </p:extLst>
          </p:nvPr>
        </p:nvGraphicFramePr>
        <p:xfrm>
          <a:off x="390292" y="3320526"/>
          <a:ext cx="7393259" cy="2513070"/>
        </p:xfrm>
        <a:graphic>
          <a:graphicData uri="http://schemas.openxmlformats.org/drawingml/2006/table">
            <a:tbl>
              <a:tblPr firstRow="1" bandRow="1">
                <a:tableStyleId>{5DA37D80-6434-44D0-A028-1B22A696006F}</a:tableStyleId>
              </a:tblPr>
              <a:tblGrid>
                <a:gridCol w="2571125">
                  <a:extLst>
                    <a:ext uri="{9D8B030D-6E8A-4147-A177-3AD203B41FA5}">
                      <a16:colId xmlns:a16="http://schemas.microsoft.com/office/drawing/2014/main" val="3141603401"/>
                    </a:ext>
                  </a:extLst>
                </a:gridCol>
                <a:gridCol w="1032225">
                  <a:extLst>
                    <a:ext uri="{9D8B030D-6E8A-4147-A177-3AD203B41FA5}">
                      <a16:colId xmlns:a16="http://schemas.microsoft.com/office/drawing/2014/main" val="3727085928"/>
                    </a:ext>
                  </a:extLst>
                </a:gridCol>
                <a:gridCol w="2626294">
                  <a:extLst>
                    <a:ext uri="{9D8B030D-6E8A-4147-A177-3AD203B41FA5}">
                      <a16:colId xmlns:a16="http://schemas.microsoft.com/office/drawing/2014/main" val="2605329200"/>
                    </a:ext>
                  </a:extLst>
                </a:gridCol>
                <a:gridCol w="1163615">
                  <a:extLst>
                    <a:ext uri="{9D8B030D-6E8A-4147-A177-3AD203B41FA5}">
                      <a16:colId xmlns:a16="http://schemas.microsoft.com/office/drawing/2014/main" val="1373431344"/>
                    </a:ext>
                  </a:extLst>
                </a:gridCol>
              </a:tblGrid>
              <a:tr h="456922">
                <a:tc>
                  <a:txBody>
                    <a:bodyPr/>
                    <a:lstStyle/>
                    <a:p>
                      <a:pPr algn="ctr"/>
                      <a:r>
                        <a:rPr lang="en-US" sz="1800" dirty="0">
                          <a:effectLst>
                            <a:outerShdw blurRad="38100" dist="38100" dir="2700000" algn="tl">
                              <a:srgbClr val="000000">
                                <a:alpha val="43137"/>
                              </a:srgbClr>
                            </a:outerShdw>
                          </a:effectLst>
                        </a:rPr>
                        <a:t>Female</a:t>
                      </a:r>
                    </a:p>
                  </a:txBody>
                  <a:tcPr/>
                </a:tc>
                <a:tc>
                  <a:txBody>
                    <a:bodyPr/>
                    <a:lstStyle/>
                    <a:p>
                      <a:pPr algn="ctr"/>
                      <a:r>
                        <a:rPr lang="en-US" sz="1800" dirty="0">
                          <a:effectLst>
                            <a:outerShdw blurRad="38100" dist="38100" dir="2700000" algn="tl">
                              <a:srgbClr val="000000">
                                <a:alpha val="43137"/>
                              </a:srgbClr>
                            </a:outerShdw>
                          </a:effectLst>
                        </a:rPr>
                        <a:t>Avg.</a:t>
                      </a:r>
                    </a:p>
                  </a:txBody>
                  <a:tcPr/>
                </a:tc>
                <a:tc>
                  <a:txBody>
                    <a:bodyPr/>
                    <a:lstStyle/>
                    <a:p>
                      <a:pPr algn="ctr"/>
                      <a:r>
                        <a:rPr lang="en-US" sz="1800" dirty="0">
                          <a:effectLst>
                            <a:outerShdw blurRad="38100" dist="38100" dir="2700000" algn="tl">
                              <a:srgbClr val="000000">
                                <a:alpha val="43137"/>
                              </a:srgbClr>
                            </a:outerShdw>
                          </a:effectLst>
                        </a:rPr>
                        <a:t>Male</a:t>
                      </a:r>
                    </a:p>
                  </a:txBody>
                  <a:tcPr/>
                </a:tc>
                <a:tc>
                  <a:txBody>
                    <a:bodyPr/>
                    <a:lstStyle/>
                    <a:p>
                      <a:pPr algn="ctr"/>
                      <a:r>
                        <a:rPr lang="en-US" sz="1800" dirty="0">
                          <a:effectLst>
                            <a:outerShdw blurRad="38100" dist="38100" dir="2700000" algn="tl">
                              <a:srgbClr val="000000">
                                <a:alpha val="43137"/>
                              </a:srgbClr>
                            </a:outerShdw>
                          </a:effectLst>
                        </a:rPr>
                        <a:t>Avg.</a:t>
                      </a:r>
                    </a:p>
                  </a:txBody>
                  <a:tcPr/>
                </a:tc>
                <a:extLst>
                  <a:ext uri="{0D108BD9-81ED-4DB2-BD59-A6C34878D82A}">
                    <a16:rowId xmlns:a16="http://schemas.microsoft.com/office/drawing/2014/main" val="2691733625"/>
                  </a:ext>
                </a:extLst>
              </a:tr>
              <a:tr h="799613">
                <a:tc>
                  <a:txBody>
                    <a:bodyPr/>
                    <a:lstStyle/>
                    <a:p>
                      <a:pPr marL="342900" indent="-342900">
                        <a:buFont typeface="+mj-lt"/>
                        <a:buAutoNum type="arabicPeriod"/>
                      </a:pPr>
                      <a:r>
                        <a:rPr lang="en-US" sz="1800" dirty="0"/>
                        <a:t>Relationship Satisfaction</a:t>
                      </a:r>
                    </a:p>
                  </a:txBody>
                  <a:tcPr/>
                </a:tc>
                <a:tc>
                  <a:txBody>
                    <a:bodyPr/>
                    <a:lstStyle/>
                    <a:p>
                      <a:pPr algn="ctr"/>
                      <a:r>
                        <a:rPr lang="en-US" sz="1800" dirty="0"/>
                        <a:t>2.68</a:t>
                      </a:r>
                    </a:p>
                  </a:txBody>
                  <a:tcPr/>
                </a:tc>
                <a:tc>
                  <a:txBody>
                    <a:bodyPr/>
                    <a:lstStyle/>
                    <a:p>
                      <a:r>
                        <a:rPr lang="en-US" sz="1800" dirty="0"/>
                        <a:t>Relationship Satisfaction</a:t>
                      </a:r>
                    </a:p>
                  </a:txBody>
                  <a:tcPr/>
                </a:tc>
                <a:tc>
                  <a:txBody>
                    <a:bodyPr/>
                    <a:lstStyle/>
                    <a:p>
                      <a:pPr algn="ctr"/>
                      <a:r>
                        <a:rPr lang="en-US" sz="1800" dirty="0"/>
                        <a:t>2.72</a:t>
                      </a:r>
                    </a:p>
                  </a:txBody>
                  <a:tcPr/>
                </a:tc>
                <a:extLst>
                  <a:ext uri="{0D108BD9-81ED-4DB2-BD59-A6C34878D82A}">
                    <a16:rowId xmlns:a16="http://schemas.microsoft.com/office/drawing/2014/main" val="2977577954"/>
                  </a:ext>
                </a:extLst>
              </a:tr>
              <a:tr h="456922">
                <a:tc>
                  <a:txBody>
                    <a:bodyPr/>
                    <a:lstStyle/>
                    <a:p>
                      <a:pPr marL="0" indent="0">
                        <a:buFont typeface="+mj-lt"/>
                        <a:buNone/>
                      </a:pPr>
                      <a:r>
                        <a:rPr lang="en-US" sz="1800" dirty="0"/>
                        <a:t>2. Job Satisfaction</a:t>
                      </a:r>
                    </a:p>
                  </a:txBody>
                  <a:tcPr/>
                </a:tc>
                <a:tc>
                  <a:txBody>
                    <a:bodyPr/>
                    <a:lstStyle/>
                    <a:p>
                      <a:pPr algn="ctr"/>
                      <a:r>
                        <a:rPr lang="en-US" sz="1800" dirty="0"/>
                        <a:t>2.71</a:t>
                      </a:r>
                    </a:p>
                  </a:txBody>
                  <a:tcPr/>
                </a:tc>
                <a:tc>
                  <a:txBody>
                    <a:bodyPr/>
                    <a:lstStyle/>
                    <a:p>
                      <a:r>
                        <a:rPr lang="en-US" sz="1800" dirty="0"/>
                        <a:t>Job Involvement</a:t>
                      </a:r>
                    </a:p>
                  </a:txBody>
                  <a:tcPr/>
                </a:tc>
                <a:tc>
                  <a:txBody>
                    <a:bodyPr/>
                    <a:lstStyle/>
                    <a:p>
                      <a:pPr algn="ctr"/>
                      <a:r>
                        <a:rPr lang="en-US" sz="1800" dirty="0"/>
                        <a:t>2.73</a:t>
                      </a:r>
                    </a:p>
                  </a:txBody>
                  <a:tcPr/>
                </a:tc>
                <a:extLst>
                  <a:ext uri="{0D108BD9-81ED-4DB2-BD59-A6C34878D82A}">
                    <a16:rowId xmlns:a16="http://schemas.microsoft.com/office/drawing/2014/main" val="4041425785"/>
                  </a:ext>
                </a:extLst>
              </a:tr>
              <a:tr h="799613">
                <a:tc>
                  <a:txBody>
                    <a:bodyPr/>
                    <a:lstStyle/>
                    <a:p>
                      <a:pPr marL="0" indent="0">
                        <a:buFont typeface="+mj-lt"/>
                        <a:buNone/>
                      </a:pPr>
                      <a:r>
                        <a:rPr lang="en-US" sz="1800" dirty="0"/>
                        <a:t>3. Work Life Balance</a:t>
                      </a:r>
                    </a:p>
                  </a:txBody>
                  <a:tcPr/>
                </a:tc>
                <a:tc>
                  <a:txBody>
                    <a:bodyPr/>
                    <a:lstStyle/>
                    <a:p>
                      <a:pPr algn="ctr"/>
                      <a:r>
                        <a:rPr lang="en-US" sz="1800" dirty="0"/>
                        <a:t>2.76</a:t>
                      </a:r>
                    </a:p>
                  </a:txBody>
                  <a:tcPr/>
                </a:tc>
                <a:tc>
                  <a:txBody>
                    <a:bodyPr/>
                    <a:lstStyle/>
                    <a:p>
                      <a:r>
                        <a:rPr lang="en-US" sz="1800" dirty="0"/>
                        <a:t>Job Satisfaction / </a:t>
                      </a:r>
                    </a:p>
                    <a:p>
                      <a:r>
                        <a:rPr lang="en-US" sz="1800" dirty="0"/>
                        <a:t>Work Life Balance</a:t>
                      </a:r>
                    </a:p>
                  </a:txBody>
                  <a:tcPr/>
                </a:tc>
                <a:tc>
                  <a:txBody>
                    <a:bodyPr/>
                    <a:lstStyle/>
                    <a:p>
                      <a:pPr algn="ctr"/>
                      <a:r>
                        <a:rPr lang="en-US" sz="1800" dirty="0"/>
                        <a:t>2.75</a:t>
                      </a:r>
                    </a:p>
                  </a:txBody>
                  <a:tcPr/>
                </a:tc>
                <a:extLst>
                  <a:ext uri="{0D108BD9-81ED-4DB2-BD59-A6C34878D82A}">
                    <a16:rowId xmlns:a16="http://schemas.microsoft.com/office/drawing/2014/main" val="2004460124"/>
                  </a:ext>
                </a:extLst>
              </a:tr>
            </a:tbl>
          </a:graphicData>
        </a:graphic>
      </p:graphicFrame>
    </p:spTree>
    <p:extLst>
      <p:ext uri="{BB962C8B-B14F-4D97-AF65-F5344CB8AC3E}">
        <p14:creationId xmlns:p14="http://schemas.microsoft.com/office/powerpoint/2010/main" val="365255596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DC80-9171-4B28-927D-7BE9FCED6695}"/>
              </a:ext>
            </a:extLst>
          </p:cNvPr>
          <p:cNvSpPr>
            <a:spLocks noGrp="1"/>
          </p:cNvSpPr>
          <p:nvPr>
            <p:ph type="title"/>
          </p:nvPr>
        </p:nvSpPr>
        <p:spPr>
          <a:xfrm>
            <a:off x="2895600" y="764373"/>
            <a:ext cx="8610600" cy="1293028"/>
          </a:xfrm>
        </p:spPr>
        <p:txBody>
          <a:bodyPr>
            <a:normAutofit/>
          </a:bodyPr>
          <a:lstStyle/>
          <a:p>
            <a:r>
              <a:rPr lang="en-US" dirty="0"/>
              <a:t>recommendations</a:t>
            </a:r>
          </a:p>
        </p:txBody>
      </p:sp>
      <p:graphicFrame>
        <p:nvGraphicFramePr>
          <p:cNvPr id="14" name="Content Placeholder 4">
            <a:extLst>
              <a:ext uri="{FF2B5EF4-FFF2-40B4-BE49-F238E27FC236}">
                <a16:creationId xmlns:a16="http://schemas.microsoft.com/office/drawing/2014/main" id="{F8067081-CE5C-436D-9992-B1725B96B144}"/>
              </a:ext>
            </a:extLst>
          </p:cNvPr>
          <p:cNvGraphicFramePr>
            <a:graphicFrameLocks noGrp="1"/>
          </p:cNvGraphicFramePr>
          <p:nvPr>
            <p:ph idx="1"/>
            <p:extLst>
              <p:ext uri="{D42A27DB-BD31-4B8C-83A1-F6EECF244321}">
                <p14:modId xmlns:p14="http://schemas.microsoft.com/office/powerpoint/2010/main" val="394586512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549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7B89-CEE1-4115-A685-9C3B27438608}"/>
              </a:ext>
            </a:extLst>
          </p:cNvPr>
          <p:cNvSpPr>
            <a:spLocks noGrp="1"/>
          </p:cNvSpPr>
          <p:nvPr>
            <p:ph type="title"/>
          </p:nvPr>
        </p:nvSpPr>
        <p:spPr>
          <a:xfrm>
            <a:off x="619760" y="764373"/>
            <a:ext cx="6832600" cy="129302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05C1EA3E-6536-4834-A79D-CF97B2AB9F56}"/>
              </a:ext>
            </a:extLst>
          </p:cNvPr>
          <p:cNvSpPr>
            <a:spLocks noGrp="1"/>
          </p:cNvSpPr>
          <p:nvPr>
            <p:ph idx="1"/>
          </p:nvPr>
        </p:nvSpPr>
        <p:spPr>
          <a:xfrm>
            <a:off x="619760" y="2194560"/>
            <a:ext cx="6832600" cy="4024125"/>
          </a:xfrm>
        </p:spPr>
        <p:txBody>
          <a:bodyPr>
            <a:normAutofit/>
          </a:bodyPr>
          <a:lstStyle/>
          <a:p>
            <a:r>
              <a:rPr lang="en-US" dirty="0"/>
              <a:t>Dynamic workforce with a healthy demographic</a:t>
            </a:r>
          </a:p>
          <a:p>
            <a:r>
              <a:rPr lang="en-US" dirty="0"/>
              <a:t>Beware of external competition for Talent</a:t>
            </a:r>
          </a:p>
          <a:p>
            <a:r>
              <a:rPr lang="en-US" dirty="0"/>
              <a:t>Consider Job Rotation</a:t>
            </a:r>
          </a:p>
          <a:p>
            <a:endParaRPr lang="en-US" dirty="0"/>
          </a:p>
        </p:txBody>
      </p:sp>
      <p:pic>
        <p:nvPicPr>
          <p:cNvPr id="7" name="Graphic 6" descr="Group Brainstorm">
            <a:extLst>
              <a:ext uri="{FF2B5EF4-FFF2-40B4-BE49-F238E27FC236}">
                <a16:creationId xmlns:a16="http://schemas.microsoft.com/office/drawing/2014/main" id="{E1D7493C-7598-4595-9539-3C56C48E8C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339780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DC80-9171-4B28-927D-7BE9FCED6695}"/>
              </a:ext>
            </a:extLst>
          </p:cNvPr>
          <p:cNvSpPr>
            <a:spLocks noGrp="1"/>
          </p:cNvSpPr>
          <p:nvPr>
            <p:ph type="title"/>
          </p:nvPr>
        </p:nvSpPr>
        <p:spPr>
          <a:xfrm>
            <a:off x="2895600" y="764373"/>
            <a:ext cx="8610600" cy="1293028"/>
          </a:xfrm>
        </p:spPr>
        <p:txBody>
          <a:bodyPr>
            <a:normAutofit/>
          </a:bodyPr>
          <a:lstStyle/>
          <a:p>
            <a:r>
              <a:rPr lang="en-US"/>
              <a:t>Business objectives</a:t>
            </a:r>
          </a:p>
        </p:txBody>
      </p:sp>
      <p:pic>
        <p:nvPicPr>
          <p:cNvPr id="16" name="Graphic 15" descr="Meeting">
            <a:extLst>
              <a:ext uri="{FF2B5EF4-FFF2-40B4-BE49-F238E27FC236}">
                <a16:creationId xmlns:a16="http://schemas.microsoft.com/office/drawing/2014/main" id="{18D30217-CF06-416B-9460-38D7A08A68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6731" y="2272748"/>
            <a:ext cx="3639337" cy="3639337"/>
          </a:xfrm>
          <a:prstGeom prst="rect">
            <a:avLst/>
          </a:prstGeom>
        </p:spPr>
      </p:pic>
      <p:sp>
        <p:nvSpPr>
          <p:cNvPr id="3" name="Content Placeholder 2">
            <a:extLst>
              <a:ext uri="{FF2B5EF4-FFF2-40B4-BE49-F238E27FC236}">
                <a16:creationId xmlns:a16="http://schemas.microsoft.com/office/drawing/2014/main" id="{7AA2F128-A59A-47CF-B269-78B970E0A1D3}"/>
              </a:ext>
            </a:extLst>
          </p:cNvPr>
          <p:cNvSpPr>
            <a:spLocks noGrp="1"/>
          </p:cNvSpPr>
          <p:nvPr>
            <p:ph idx="1"/>
          </p:nvPr>
        </p:nvSpPr>
        <p:spPr>
          <a:xfrm>
            <a:off x="5689600" y="2194560"/>
            <a:ext cx="5816600" cy="4024125"/>
          </a:xfrm>
        </p:spPr>
        <p:txBody>
          <a:bodyPr>
            <a:normAutofit/>
          </a:bodyPr>
          <a:lstStyle/>
          <a:p>
            <a:pPr marL="0" indent="0">
              <a:buNone/>
            </a:pPr>
            <a:r>
              <a:rPr lang="en-US" dirty="0"/>
              <a:t>DDS Analytics hired our firm to assess the following areas for the existing population:</a:t>
            </a:r>
          </a:p>
          <a:p>
            <a:r>
              <a:rPr lang="en-US" dirty="0"/>
              <a:t>Top reasons for employee turnover</a:t>
            </a:r>
          </a:p>
          <a:p>
            <a:r>
              <a:rPr lang="en-US" dirty="0"/>
              <a:t>Analyze role-specific trends regarding job satisfaction </a:t>
            </a:r>
          </a:p>
          <a:p>
            <a:r>
              <a:rPr lang="en-US" dirty="0"/>
              <a:t>Identify any unique observations</a:t>
            </a:r>
          </a:p>
          <a:p>
            <a:endParaRPr lang="en-US" dirty="0"/>
          </a:p>
          <a:p>
            <a:pPr marL="0" indent="0">
              <a:buNone/>
            </a:pPr>
            <a:endParaRPr lang="en-US" dirty="0"/>
          </a:p>
        </p:txBody>
      </p:sp>
    </p:spTree>
    <p:extLst>
      <p:ext uri="{BB962C8B-B14F-4D97-AF65-F5344CB8AC3E}">
        <p14:creationId xmlns:p14="http://schemas.microsoft.com/office/powerpoint/2010/main" val="44082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146C-01CB-4E92-9C91-FE6E6C09549C}"/>
              </a:ext>
            </a:extLst>
          </p:cNvPr>
          <p:cNvSpPr>
            <a:spLocks noGrp="1"/>
          </p:cNvSpPr>
          <p:nvPr>
            <p:ph type="title"/>
          </p:nvPr>
        </p:nvSpPr>
        <p:spPr/>
        <p:txBody>
          <a:bodyPr/>
          <a:lstStyle/>
          <a:p>
            <a:r>
              <a:rPr lang="en-US" dirty="0"/>
              <a:t>Demographic profile</a:t>
            </a:r>
          </a:p>
        </p:txBody>
      </p:sp>
      <p:graphicFrame>
        <p:nvGraphicFramePr>
          <p:cNvPr id="5" name="Table 4">
            <a:extLst>
              <a:ext uri="{FF2B5EF4-FFF2-40B4-BE49-F238E27FC236}">
                <a16:creationId xmlns:a16="http://schemas.microsoft.com/office/drawing/2014/main" id="{A5100D49-A4DD-4F18-9D9D-138D950CBA13}"/>
              </a:ext>
            </a:extLst>
          </p:cNvPr>
          <p:cNvGraphicFramePr>
            <a:graphicFrameLocks noGrp="1"/>
          </p:cNvGraphicFramePr>
          <p:nvPr>
            <p:extLst>
              <p:ext uri="{D42A27DB-BD31-4B8C-83A1-F6EECF244321}">
                <p14:modId xmlns:p14="http://schemas.microsoft.com/office/powerpoint/2010/main" val="1514568899"/>
              </p:ext>
            </p:extLst>
          </p:nvPr>
        </p:nvGraphicFramePr>
        <p:xfrm>
          <a:off x="6956424" y="5281029"/>
          <a:ext cx="4397376" cy="1107440"/>
        </p:xfrm>
        <a:graphic>
          <a:graphicData uri="http://schemas.openxmlformats.org/drawingml/2006/table">
            <a:tbl>
              <a:tblPr firstRow="1" bandRow="1">
                <a:tableStyleId>{93296810-A885-4BE3-A3E7-6D5BEEA58F35}</a:tableStyleId>
              </a:tblPr>
              <a:tblGrid>
                <a:gridCol w="1568451">
                  <a:extLst>
                    <a:ext uri="{9D8B030D-6E8A-4147-A177-3AD203B41FA5}">
                      <a16:colId xmlns:a16="http://schemas.microsoft.com/office/drawing/2014/main" val="542780650"/>
                    </a:ext>
                  </a:extLst>
                </a:gridCol>
                <a:gridCol w="2828925">
                  <a:extLst>
                    <a:ext uri="{9D8B030D-6E8A-4147-A177-3AD203B41FA5}">
                      <a16:colId xmlns:a16="http://schemas.microsoft.com/office/drawing/2014/main" val="393204738"/>
                    </a:ext>
                  </a:extLst>
                </a:gridCol>
              </a:tblGrid>
              <a:tr h="0">
                <a:tc>
                  <a:txBody>
                    <a:bodyPr/>
                    <a:lstStyle/>
                    <a:p>
                      <a:r>
                        <a:rPr lang="en-US" dirty="0"/>
                        <a:t>Gender</a:t>
                      </a:r>
                    </a:p>
                  </a:txBody>
                  <a:tcPr/>
                </a:tc>
                <a:tc>
                  <a:txBody>
                    <a:bodyPr/>
                    <a:lstStyle/>
                    <a:p>
                      <a:r>
                        <a:rPr lang="en-US" dirty="0"/>
                        <a:t>Average Years Working</a:t>
                      </a:r>
                    </a:p>
                  </a:txBody>
                  <a:tcPr/>
                </a:tc>
                <a:extLst>
                  <a:ext uri="{0D108BD9-81ED-4DB2-BD59-A6C34878D82A}">
                    <a16:rowId xmlns:a16="http://schemas.microsoft.com/office/drawing/2014/main" val="2692575035"/>
                  </a:ext>
                </a:extLst>
              </a:tr>
              <a:tr h="370840">
                <a:tc>
                  <a:txBody>
                    <a:bodyPr/>
                    <a:lstStyle/>
                    <a:p>
                      <a:r>
                        <a:rPr lang="en-US" dirty="0"/>
                        <a:t>Female</a:t>
                      </a:r>
                    </a:p>
                  </a:txBody>
                  <a:tcPr/>
                </a:tc>
                <a:tc>
                  <a:txBody>
                    <a:bodyPr/>
                    <a:lstStyle/>
                    <a:p>
                      <a:r>
                        <a:rPr lang="en-US" dirty="0"/>
                        <a:t>11.8 years</a:t>
                      </a:r>
                    </a:p>
                  </a:txBody>
                  <a:tcPr/>
                </a:tc>
                <a:extLst>
                  <a:ext uri="{0D108BD9-81ED-4DB2-BD59-A6C34878D82A}">
                    <a16:rowId xmlns:a16="http://schemas.microsoft.com/office/drawing/2014/main" val="742319073"/>
                  </a:ext>
                </a:extLst>
              </a:tr>
              <a:tr h="370840">
                <a:tc>
                  <a:txBody>
                    <a:bodyPr/>
                    <a:lstStyle/>
                    <a:p>
                      <a:r>
                        <a:rPr lang="en-US" dirty="0"/>
                        <a:t>Male</a:t>
                      </a:r>
                    </a:p>
                  </a:txBody>
                  <a:tcPr/>
                </a:tc>
                <a:tc>
                  <a:txBody>
                    <a:bodyPr/>
                    <a:lstStyle/>
                    <a:p>
                      <a:r>
                        <a:rPr lang="en-US" dirty="0"/>
                        <a:t>11 years</a:t>
                      </a:r>
                    </a:p>
                  </a:txBody>
                  <a:tcPr/>
                </a:tc>
                <a:extLst>
                  <a:ext uri="{0D108BD9-81ED-4DB2-BD59-A6C34878D82A}">
                    <a16:rowId xmlns:a16="http://schemas.microsoft.com/office/drawing/2014/main" val="4096372483"/>
                  </a:ext>
                </a:extLst>
              </a:tr>
            </a:tbl>
          </a:graphicData>
        </a:graphic>
      </p:graphicFrame>
      <p:graphicFrame>
        <p:nvGraphicFramePr>
          <p:cNvPr id="6" name="Table 5">
            <a:extLst>
              <a:ext uri="{FF2B5EF4-FFF2-40B4-BE49-F238E27FC236}">
                <a16:creationId xmlns:a16="http://schemas.microsoft.com/office/drawing/2014/main" id="{5BF42B37-5F75-47CD-9762-7BBDB7737067}"/>
              </a:ext>
            </a:extLst>
          </p:cNvPr>
          <p:cNvGraphicFramePr>
            <a:graphicFrameLocks noGrp="1"/>
          </p:cNvGraphicFramePr>
          <p:nvPr>
            <p:extLst>
              <p:ext uri="{D42A27DB-BD31-4B8C-83A1-F6EECF244321}">
                <p14:modId xmlns:p14="http://schemas.microsoft.com/office/powerpoint/2010/main" val="4249983763"/>
              </p:ext>
            </p:extLst>
          </p:nvPr>
        </p:nvGraphicFramePr>
        <p:xfrm>
          <a:off x="6956424" y="3658782"/>
          <a:ext cx="4435475" cy="1107440"/>
        </p:xfrm>
        <a:graphic>
          <a:graphicData uri="http://schemas.openxmlformats.org/drawingml/2006/table">
            <a:tbl>
              <a:tblPr firstRow="1" bandRow="1">
                <a:tableStyleId>{5C22544A-7EE6-4342-B048-85BDC9FD1C3A}</a:tableStyleId>
              </a:tblPr>
              <a:tblGrid>
                <a:gridCol w="1587501">
                  <a:extLst>
                    <a:ext uri="{9D8B030D-6E8A-4147-A177-3AD203B41FA5}">
                      <a16:colId xmlns:a16="http://schemas.microsoft.com/office/drawing/2014/main" val="542780650"/>
                    </a:ext>
                  </a:extLst>
                </a:gridCol>
                <a:gridCol w="2847974">
                  <a:extLst>
                    <a:ext uri="{9D8B030D-6E8A-4147-A177-3AD203B41FA5}">
                      <a16:colId xmlns:a16="http://schemas.microsoft.com/office/drawing/2014/main" val="393204738"/>
                    </a:ext>
                  </a:extLst>
                </a:gridCol>
              </a:tblGrid>
              <a:tr h="0">
                <a:tc>
                  <a:txBody>
                    <a:bodyPr/>
                    <a:lstStyle/>
                    <a:p>
                      <a:r>
                        <a:rPr lang="en-US" dirty="0"/>
                        <a:t>Gender</a:t>
                      </a:r>
                    </a:p>
                  </a:txBody>
                  <a:tcPr/>
                </a:tc>
                <a:tc>
                  <a:txBody>
                    <a:bodyPr/>
                    <a:lstStyle/>
                    <a:p>
                      <a:r>
                        <a:rPr lang="en-US" dirty="0"/>
                        <a:t>Average Tenure</a:t>
                      </a:r>
                    </a:p>
                  </a:txBody>
                  <a:tcPr/>
                </a:tc>
                <a:extLst>
                  <a:ext uri="{0D108BD9-81ED-4DB2-BD59-A6C34878D82A}">
                    <a16:rowId xmlns:a16="http://schemas.microsoft.com/office/drawing/2014/main" val="2692575035"/>
                  </a:ext>
                </a:extLst>
              </a:tr>
              <a:tr h="370840">
                <a:tc>
                  <a:txBody>
                    <a:bodyPr/>
                    <a:lstStyle/>
                    <a:p>
                      <a:r>
                        <a:rPr lang="en-US" dirty="0"/>
                        <a:t>Female</a:t>
                      </a:r>
                    </a:p>
                  </a:txBody>
                  <a:tcPr/>
                </a:tc>
                <a:tc>
                  <a:txBody>
                    <a:bodyPr/>
                    <a:lstStyle/>
                    <a:p>
                      <a:r>
                        <a:rPr lang="en-US" dirty="0"/>
                        <a:t>7.2 years</a:t>
                      </a:r>
                    </a:p>
                  </a:txBody>
                  <a:tcPr/>
                </a:tc>
                <a:extLst>
                  <a:ext uri="{0D108BD9-81ED-4DB2-BD59-A6C34878D82A}">
                    <a16:rowId xmlns:a16="http://schemas.microsoft.com/office/drawing/2014/main" val="742319073"/>
                  </a:ext>
                </a:extLst>
              </a:tr>
              <a:tr h="370840">
                <a:tc>
                  <a:txBody>
                    <a:bodyPr/>
                    <a:lstStyle/>
                    <a:p>
                      <a:r>
                        <a:rPr lang="en-US" dirty="0"/>
                        <a:t>Male</a:t>
                      </a:r>
                    </a:p>
                  </a:txBody>
                  <a:tcPr/>
                </a:tc>
                <a:tc>
                  <a:txBody>
                    <a:bodyPr/>
                    <a:lstStyle/>
                    <a:p>
                      <a:r>
                        <a:rPr lang="en-US" dirty="0"/>
                        <a:t>6.8 years</a:t>
                      </a:r>
                    </a:p>
                  </a:txBody>
                  <a:tcPr/>
                </a:tc>
                <a:extLst>
                  <a:ext uri="{0D108BD9-81ED-4DB2-BD59-A6C34878D82A}">
                    <a16:rowId xmlns:a16="http://schemas.microsoft.com/office/drawing/2014/main" val="4096372483"/>
                  </a:ext>
                </a:extLst>
              </a:tr>
            </a:tbl>
          </a:graphicData>
        </a:graphic>
      </p:graphicFrame>
      <p:graphicFrame>
        <p:nvGraphicFramePr>
          <p:cNvPr id="7" name="Content Placeholder 4">
            <a:extLst>
              <a:ext uri="{FF2B5EF4-FFF2-40B4-BE49-F238E27FC236}">
                <a16:creationId xmlns:a16="http://schemas.microsoft.com/office/drawing/2014/main" id="{341324A5-1B42-4838-8382-73AE8B1AF0BE}"/>
              </a:ext>
            </a:extLst>
          </p:cNvPr>
          <p:cNvGraphicFramePr>
            <a:graphicFrameLocks/>
          </p:cNvGraphicFramePr>
          <p:nvPr>
            <p:extLst/>
          </p:nvPr>
        </p:nvGraphicFramePr>
        <p:xfrm>
          <a:off x="447675" y="2238376"/>
          <a:ext cx="5457825" cy="35242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96BCE921-BB82-4D4F-B954-76BB62268B0D}"/>
              </a:ext>
            </a:extLst>
          </p:cNvPr>
          <p:cNvGraphicFramePr>
            <a:graphicFrameLocks noGrp="1"/>
          </p:cNvGraphicFramePr>
          <p:nvPr>
            <p:extLst>
              <p:ext uri="{D42A27DB-BD31-4B8C-83A1-F6EECF244321}">
                <p14:modId xmlns:p14="http://schemas.microsoft.com/office/powerpoint/2010/main" val="31473723"/>
              </p:ext>
            </p:extLst>
          </p:nvPr>
        </p:nvGraphicFramePr>
        <p:xfrm>
          <a:off x="6956424" y="2035932"/>
          <a:ext cx="4397376" cy="1107440"/>
        </p:xfrm>
        <a:graphic>
          <a:graphicData uri="http://schemas.openxmlformats.org/drawingml/2006/table">
            <a:tbl>
              <a:tblPr firstRow="1" bandRow="1">
                <a:tableStyleId>{00A15C55-8517-42AA-B614-E9B94910E393}</a:tableStyleId>
              </a:tblPr>
              <a:tblGrid>
                <a:gridCol w="1568451">
                  <a:extLst>
                    <a:ext uri="{9D8B030D-6E8A-4147-A177-3AD203B41FA5}">
                      <a16:colId xmlns:a16="http://schemas.microsoft.com/office/drawing/2014/main" val="542780650"/>
                    </a:ext>
                  </a:extLst>
                </a:gridCol>
                <a:gridCol w="2828925">
                  <a:extLst>
                    <a:ext uri="{9D8B030D-6E8A-4147-A177-3AD203B41FA5}">
                      <a16:colId xmlns:a16="http://schemas.microsoft.com/office/drawing/2014/main" val="393204738"/>
                    </a:ext>
                  </a:extLst>
                </a:gridCol>
              </a:tblGrid>
              <a:tr h="0">
                <a:tc>
                  <a:txBody>
                    <a:bodyPr/>
                    <a:lstStyle/>
                    <a:p>
                      <a:r>
                        <a:rPr lang="en-US" dirty="0"/>
                        <a:t>Gender</a:t>
                      </a:r>
                    </a:p>
                  </a:txBody>
                  <a:tcPr/>
                </a:tc>
                <a:tc>
                  <a:txBody>
                    <a:bodyPr/>
                    <a:lstStyle/>
                    <a:p>
                      <a:r>
                        <a:rPr lang="en-US" dirty="0"/>
                        <a:t>Average Age</a:t>
                      </a:r>
                    </a:p>
                  </a:txBody>
                  <a:tcPr/>
                </a:tc>
                <a:extLst>
                  <a:ext uri="{0D108BD9-81ED-4DB2-BD59-A6C34878D82A}">
                    <a16:rowId xmlns:a16="http://schemas.microsoft.com/office/drawing/2014/main" val="2692575035"/>
                  </a:ext>
                </a:extLst>
              </a:tr>
              <a:tr h="370840">
                <a:tc>
                  <a:txBody>
                    <a:bodyPr/>
                    <a:lstStyle/>
                    <a:p>
                      <a:r>
                        <a:rPr lang="en-US" dirty="0"/>
                        <a:t>Female</a:t>
                      </a:r>
                    </a:p>
                  </a:txBody>
                  <a:tcPr/>
                </a:tc>
                <a:tc>
                  <a:txBody>
                    <a:bodyPr/>
                    <a:lstStyle/>
                    <a:p>
                      <a:r>
                        <a:rPr lang="en-US" dirty="0"/>
                        <a:t>37.4</a:t>
                      </a:r>
                    </a:p>
                  </a:txBody>
                  <a:tcPr/>
                </a:tc>
                <a:extLst>
                  <a:ext uri="{0D108BD9-81ED-4DB2-BD59-A6C34878D82A}">
                    <a16:rowId xmlns:a16="http://schemas.microsoft.com/office/drawing/2014/main" val="742319073"/>
                  </a:ext>
                </a:extLst>
              </a:tr>
              <a:tr h="370840">
                <a:tc>
                  <a:txBody>
                    <a:bodyPr/>
                    <a:lstStyle/>
                    <a:p>
                      <a:r>
                        <a:rPr lang="en-US" dirty="0"/>
                        <a:t>Male</a:t>
                      </a:r>
                    </a:p>
                  </a:txBody>
                  <a:tcPr/>
                </a:tc>
                <a:tc>
                  <a:txBody>
                    <a:bodyPr/>
                    <a:lstStyle/>
                    <a:p>
                      <a:r>
                        <a:rPr lang="en-US" dirty="0"/>
                        <a:t>36.7</a:t>
                      </a:r>
                    </a:p>
                  </a:txBody>
                  <a:tcPr/>
                </a:tc>
                <a:extLst>
                  <a:ext uri="{0D108BD9-81ED-4DB2-BD59-A6C34878D82A}">
                    <a16:rowId xmlns:a16="http://schemas.microsoft.com/office/drawing/2014/main" val="4096372483"/>
                  </a:ext>
                </a:extLst>
              </a:tr>
            </a:tbl>
          </a:graphicData>
        </a:graphic>
      </p:graphicFrame>
    </p:spTree>
    <p:extLst>
      <p:ext uri="{BB962C8B-B14F-4D97-AF65-F5344CB8AC3E}">
        <p14:creationId xmlns:p14="http://schemas.microsoft.com/office/powerpoint/2010/main" val="283835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E717-E0C8-4850-A2FC-26D0DDE1248A}"/>
              </a:ext>
            </a:extLst>
          </p:cNvPr>
          <p:cNvSpPr>
            <a:spLocks noGrp="1"/>
          </p:cNvSpPr>
          <p:nvPr>
            <p:ph type="title"/>
          </p:nvPr>
        </p:nvSpPr>
        <p:spPr>
          <a:xfrm>
            <a:off x="2990850" y="642571"/>
            <a:ext cx="8610600" cy="1293028"/>
          </a:xfrm>
        </p:spPr>
        <p:txBody>
          <a:bodyPr>
            <a:normAutofit/>
          </a:bodyPr>
          <a:lstStyle/>
          <a:p>
            <a:r>
              <a:rPr lang="en-US" dirty="0"/>
              <a:t>Employee age distribution</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612C0823-27BA-4C61-B389-DA117C719272}"/>
                  </a:ext>
                </a:extLst>
              </p:cNvPr>
              <p:cNvGraphicFramePr/>
              <p:nvPr>
                <p:extLst>
                  <p:ext uri="{D42A27DB-BD31-4B8C-83A1-F6EECF244321}">
                    <p14:modId xmlns:p14="http://schemas.microsoft.com/office/powerpoint/2010/main" val="804937158"/>
                  </p:ext>
                </p:extLst>
              </p:nvPr>
            </p:nvGraphicFramePr>
            <p:xfrm>
              <a:off x="1400175" y="1733550"/>
              <a:ext cx="7535742" cy="443566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612C0823-27BA-4C61-B389-DA117C719272}"/>
                  </a:ext>
                </a:extLst>
              </p:cNvPr>
              <p:cNvPicPr>
                <a:picLocks noGrp="1" noRot="1" noChangeAspect="1" noMove="1" noResize="1" noEditPoints="1" noAdjustHandles="1" noChangeArrowheads="1" noChangeShapeType="1"/>
              </p:cNvPicPr>
              <p:nvPr/>
            </p:nvPicPr>
            <p:blipFill>
              <a:blip r:embed="rId4"/>
              <a:stretch>
                <a:fillRect/>
              </a:stretch>
            </p:blipFill>
            <p:spPr>
              <a:xfrm>
                <a:off x="1400175" y="1733550"/>
                <a:ext cx="7535742" cy="4435665"/>
              </a:xfrm>
              <a:prstGeom prst="rect">
                <a:avLst/>
              </a:prstGeom>
            </p:spPr>
          </p:pic>
        </mc:Fallback>
      </mc:AlternateContent>
    </p:spTree>
    <p:extLst>
      <p:ext uri="{BB962C8B-B14F-4D97-AF65-F5344CB8AC3E}">
        <p14:creationId xmlns:p14="http://schemas.microsoft.com/office/powerpoint/2010/main" val="99933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E717-E0C8-4850-A2FC-26D0DDE1248A}"/>
              </a:ext>
            </a:extLst>
          </p:cNvPr>
          <p:cNvSpPr>
            <a:spLocks noGrp="1"/>
          </p:cNvSpPr>
          <p:nvPr>
            <p:ph type="title"/>
          </p:nvPr>
        </p:nvSpPr>
        <p:spPr>
          <a:xfrm>
            <a:off x="2990850" y="642571"/>
            <a:ext cx="8610600" cy="1293028"/>
          </a:xfrm>
        </p:spPr>
        <p:txBody>
          <a:bodyPr>
            <a:normAutofit/>
          </a:bodyPr>
          <a:lstStyle/>
          <a:p>
            <a:r>
              <a:rPr lang="en-US" dirty="0"/>
              <a:t>Education level by gender</a:t>
            </a:r>
          </a:p>
        </p:txBody>
      </p:sp>
      <p:graphicFrame>
        <p:nvGraphicFramePr>
          <p:cNvPr id="5" name="Chart 4">
            <a:extLst>
              <a:ext uri="{FF2B5EF4-FFF2-40B4-BE49-F238E27FC236}">
                <a16:creationId xmlns:a16="http://schemas.microsoft.com/office/drawing/2014/main" id="{C204B060-763E-4ABD-8BD1-EC0C9DE0B9FB}"/>
              </a:ext>
            </a:extLst>
          </p:cNvPr>
          <p:cNvGraphicFramePr>
            <a:graphicFrameLocks/>
          </p:cNvGraphicFramePr>
          <p:nvPr>
            <p:extLst>
              <p:ext uri="{D42A27DB-BD31-4B8C-83A1-F6EECF244321}">
                <p14:modId xmlns:p14="http://schemas.microsoft.com/office/powerpoint/2010/main" val="4244872486"/>
              </p:ext>
            </p:extLst>
          </p:nvPr>
        </p:nvGraphicFramePr>
        <p:xfrm>
          <a:off x="2105025" y="2057399"/>
          <a:ext cx="6581775" cy="41580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287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146C-01CB-4E92-9C91-FE6E6C09549C}"/>
              </a:ext>
            </a:extLst>
          </p:cNvPr>
          <p:cNvSpPr>
            <a:spLocks noGrp="1"/>
          </p:cNvSpPr>
          <p:nvPr>
            <p:ph type="title"/>
          </p:nvPr>
        </p:nvSpPr>
        <p:spPr/>
        <p:txBody>
          <a:bodyPr/>
          <a:lstStyle/>
          <a:p>
            <a:r>
              <a:rPr lang="en-US" dirty="0"/>
              <a:t>Demographic profile</a:t>
            </a:r>
          </a:p>
        </p:txBody>
      </p:sp>
      <p:graphicFrame>
        <p:nvGraphicFramePr>
          <p:cNvPr id="8" name="Chart 7">
            <a:extLst>
              <a:ext uri="{FF2B5EF4-FFF2-40B4-BE49-F238E27FC236}">
                <a16:creationId xmlns:a16="http://schemas.microsoft.com/office/drawing/2014/main" id="{9C56855D-3D94-4CFB-BA55-C200D27DDECC}"/>
              </a:ext>
            </a:extLst>
          </p:cNvPr>
          <p:cNvGraphicFramePr/>
          <p:nvPr>
            <p:extLst>
              <p:ext uri="{D42A27DB-BD31-4B8C-83A1-F6EECF244321}">
                <p14:modId xmlns:p14="http://schemas.microsoft.com/office/powerpoint/2010/main" val="3919053141"/>
              </p:ext>
            </p:extLst>
          </p:nvPr>
        </p:nvGraphicFramePr>
        <p:xfrm>
          <a:off x="234174" y="2363957"/>
          <a:ext cx="6322743" cy="419296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9">
            <a:extLst>
              <a:ext uri="{FF2B5EF4-FFF2-40B4-BE49-F238E27FC236}">
                <a16:creationId xmlns:a16="http://schemas.microsoft.com/office/drawing/2014/main" id="{21F0618D-9EA0-40C5-A7CA-5245A55A6777}"/>
              </a:ext>
            </a:extLst>
          </p:cNvPr>
          <p:cNvCxnSpPr/>
          <p:nvPr/>
        </p:nvCxnSpPr>
        <p:spPr>
          <a:xfrm>
            <a:off x="6211229" y="2732049"/>
            <a:ext cx="0" cy="3490331"/>
          </a:xfrm>
          <a:prstGeom prst="line">
            <a:avLst/>
          </a:prstGeom>
          <a:ln w="57150"/>
        </p:spPr>
        <p:style>
          <a:lnRef idx="1">
            <a:schemeClr val="accent4"/>
          </a:lnRef>
          <a:fillRef idx="0">
            <a:schemeClr val="accent4"/>
          </a:fillRef>
          <a:effectRef idx="0">
            <a:schemeClr val="accent4"/>
          </a:effectRef>
          <a:fontRef idx="minor">
            <a:schemeClr val="tx1"/>
          </a:fontRef>
        </p:style>
      </p:cxnSp>
      <p:graphicFrame>
        <p:nvGraphicFramePr>
          <p:cNvPr id="11" name="Chart 10">
            <a:extLst>
              <a:ext uri="{FF2B5EF4-FFF2-40B4-BE49-F238E27FC236}">
                <a16:creationId xmlns:a16="http://schemas.microsoft.com/office/drawing/2014/main" id="{EB68BA6F-B20F-47F0-B612-B6ADB878C67F}"/>
              </a:ext>
            </a:extLst>
          </p:cNvPr>
          <p:cNvGraphicFramePr/>
          <p:nvPr>
            <p:extLst>
              <p:ext uri="{D42A27DB-BD31-4B8C-83A1-F6EECF244321}">
                <p14:modId xmlns:p14="http://schemas.microsoft.com/office/powerpoint/2010/main" val="1936846461"/>
              </p:ext>
            </p:extLst>
          </p:nvPr>
        </p:nvGraphicFramePr>
        <p:xfrm>
          <a:off x="5850666" y="2393694"/>
          <a:ext cx="6322743" cy="41929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187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5" name="Rectangle 14">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31F6F3B1-0569-4430-B2FD-608A28059FA2}"/>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800"/>
              <a:t>Leadership </a:t>
            </a:r>
          </a:p>
        </p:txBody>
      </p:sp>
      <p:pic>
        <p:nvPicPr>
          <p:cNvPr id="8" name="Graphic 7" descr="Lecturer">
            <a:extLst>
              <a:ext uri="{FF2B5EF4-FFF2-40B4-BE49-F238E27FC236}">
                <a16:creationId xmlns:a16="http://schemas.microsoft.com/office/drawing/2014/main" id="{3B85527E-570E-42B3-8CF7-68E693F3B9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259897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146C-01CB-4E92-9C91-FE6E6C09549C}"/>
              </a:ext>
            </a:extLst>
          </p:cNvPr>
          <p:cNvSpPr>
            <a:spLocks noGrp="1"/>
          </p:cNvSpPr>
          <p:nvPr>
            <p:ph type="title"/>
          </p:nvPr>
        </p:nvSpPr>
        <p:spPr/>
        <p:txBody>
          <a:bodyPr/>
          <a:lstStyle/>
          <a:p>
            <a:r>
              <a:rPr lang="en-US" dirty="0"/>
              <a:t>Leadership roles by gender</a:t>
            </a:r>
          </a:p>
        </p:txBody>
      </p:sp>
      <p:graphicFrame>
        <p:nvGraphicFramePr>
          <p:cNvPr id="10" name="Chart 9">
            <a:extLst>
              <a:ext uri="{FF2B5EF4-FFF2-40B4-BE49-F238E27FC236}">
                <a16:creationId xmlns:a16="http://schemas.microsoft.com/office/drawing/2014/main" id="{2124FE6C-6132-4D4B-B36C-A2D0084E38DC}"/>
              </a:ext>
            </a:extLst>
          </p:cNvPr>
          <p:cNvGraphicFramePr>
            <a:graphicFrameLocks/>
          </p:cNvGraphicFramePr>
          <p:nvPr>
            <p:extLst>
              <p:ext uri="{D42A27DB-BD31-4B8C-83A1-F6EECF244321}">
                <p14:modId xmlns:p14="http://schemas.microsoft.com/office/powerpoint/2010/main" val="3947275324"/>
              </p:ext>
            </p:extLst>
          </p:nvPr>
        </p:nvGraphicFramePr>
        <p:xfrm>
          <a:off x="1485899" y="1838325"/>
          <a:ext cx="7419975" cy="42553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626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441DC80-9171-4B28-927D-7BE9FCED6695}"/>
              </a:ext>
            </a:extLst>
          </p:cNvPr>
          <p:cNvSpPr>
            <a:spLocks noGrp="1"/>
          </p:cNvSpPr>
          <p:nvPr>
            <p:ph type="title"/>
          </p:nvPr>
        </p:nvSpPr>
        <p:spPr>
          <a:xfrm>
            <a:off x="2186153" y="764373"/>
            <a:ext cx="9320048" cy="1293028"/>
          </a:xfrm>
        </p:spPr>
        <p:txBody>
          <a:bodyPr>
            <a:normAutofit/>
          </a:bodyPr>
          <a:lstStyle/>
          <a:p>
            <a:r>
              <a:rPr lang="en-US" dirty="0">
                <a:solidFill>
                  <a:schemeClr val="bg1"/>
                </a:solidFill>
              </a:rPr>
              <a:t>Trends in job satisfaction </a:t>
            </a:r>
          </a:p>
        </p:txBody>
      </p:sp>
      <p:graphicFrame>
        <p:nvGraphicFramePr>
          <p:cNvPr id="9" name="Chart 8">
            <a:extLst>
              <a:ext uri="{FF2B5EF4-FFF2-40B4-BE49-F238E27FC236}">
                <a16:creationId xmlns:a16="http://schemas.microsoft.com/office/drawing/2014/main" id="{8C9FE2BD-09A1-4B4C-9961-E5D0898E6BFD}"/>
              </a:ext>
            </a:extLst>
          </p:cNvPr>
          <p:cNvGraphicFramePr>
            <a:graphicFrameLocks/>
          </p:cNvGraphicFramePr>
          <p:nvPr>
            <p:extLst>
              <p:ext uri="{D42A27DB-BD31-4B8C-83A1-F6EECF244321}">
                <p14:modId xmlns:p14="http://schemas.microsoft.com/office/powerpoint/2010/main" val="857295456"/>
              </p:ext>
            </p:extLst>
          </p:nvPr>
        </p:nvGraphicFramePr>
        <p:xfrm>
          <a:off x="1271239" y="2514599"/>
          <a:ext cx="8837265" cy="43066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4019802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861</TotalTime>
  <Words>1231</Words>
  <Application>Microsoft Office PowerPoint</Application>
  <PresentationFormat>Widescreen</PresentationFormat>
  <Paragraphs>143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Calibri</vt:lpstr>
      <vt:lpstr>Cambria Math</vt:lpstr>
      <vt:lpstr>Century Gothic</vt:lpstr>
      <vt:lpstr>Mangal</vt:lpstr>
      <vt:lpstr>Vapor Trail</vt:lpstr>
      <vt:lpstr>The β_(eta ) Firm</vt:lpstr>
      <vt:lpstr>Business objectives</vt:lpstr>
      <vt:lpstr>Demographic profile</vt:lpstr>
      <vt:lpstr>Employee age distribution</vt:lpstr>
      <vt:lpstr>Education level by gender</vt:lpstr>
      <vt:lpstr>Demographic profile</vt:lpstr>
      <vt:lpstr>Leadership </vt:lpstr>
      <vt:lpstr>Leadership roles by gender</vt:lpstr>
      <vt:lpstr>Trends in job satisfaction </vt:lpstr>
      <vt:lpstr>Culture and retention</vt:lpstr>
      <vt:lpstr>Correlation between age and income</vt:lpstr>
      <vt:lpstr>CORRELATION BETWEEN  environmental SATISFACTION &amp;  GENDER</vt:lpstr>
      <vt:lpstr>Correlation between environment satisfaction &amp; other variables</vt:lpstr>
      <vt:lpstr>summary</vt:lpstr>
      <vt:lpstr>Top reasons for attrition</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β_(eta ) Firm</dc:title>
  <dc:creator>CamilleHoward</dc:creator>
  <cp:lastModifiedBy>CamilleHoward</cp:lastModifiedBy>
  <cp:revision>63</cp:revision>
  <dcterms:created xsi:type="dcterms:W3CDTF">2018-11-20T00:15:15Z</dcterms:created>
  <dcterms:modified xsi:type="dcterms:W3CDTF">2018-12-02T17:32:12Z</dcterms:modified>
</cp:coreProperties>
</file>