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aleway"/>
      <p:regular r:id="rId27"/>
      <p:bold r:id="rId28"/>
      <p:italic r:id="rId29"/>
      <p:boldItalic r:id="rId30"/>
    </p:embeddedFont>
    <p:embeddedFont>
      <p:font typeface="Roboto"/>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A09FF2B-0C73-4DE1-933B-A88A01F218AC}">
  <a:tblStyle styleId="{DA09FF2B-0C73-4DE1-933B-A88A01F218A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100F7D7-9C94-4B21-9405-4D2187869042}"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font" Target="fonts/Raleway-boldItalic.fntdata"/><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35" Type="http://schemas.openxmlformats.org/officeDocument/2006/relationships/font" Target="fonts/Lato-regular.fntdata"/><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37" Type="http://schemas.openxmlformats.org/officeDocument/2006/relationships/font" Target="fonts/Lato-italic.fntdata"/><Relationship Id="rId14" Type="http://schemas.openxmlformats.org/officeDocument/2006/relationships/slide" Target="slides/slide8.xml"/><Relationship Id="rId36" Type="http://schemas.openxmlformats.org/officeDocument/2006/relationships/font" Target="fonts/Lat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La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ccd1465c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ccd1465c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cd356d727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cd356d727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ccd1465c8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ccd1465c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ccd1465c8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ccd1465c8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cf78d289e6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cf78d289e6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ccd1465c8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ccd1465c8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cf3068ce33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cf3068ce33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cfb43cec74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cfb43cec74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cf78d289e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cf78d289e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cf56c4e28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cf56c4e28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Vector representation is really important. If we don’t have meaningful vector representations, it’s difficult to train a decent model. And coming up with meaningful vector representation would probably require interdisciplinary collaboration between people with an understanding of statistics and people having deep domain knowledge in chemistry.</a:t>
            </a:r>
            <a:endParaRPr sz="1300">
              <a:solidFill>
                <a:srgbClr val="595959"/>
              </a:solidFill>
              <a:latin typeface="Lato"/>
              <a:ea typeface="Lato"/>
              <a:cs typeface="Lato"/>
              <a:sym typeface="Lato"/>
            </a:endParaRPr>
          </a:p>
          <a:p>
            <a:pPr indent="0" lvl="0" marL="0" rtl="0" algn="l">
              <a:lnSpc>
                <a:spcPct val="30000"/>
              </a:lnSpc>
              <a:spcBef>
                <a:spcPts val="1200"/>
              </a:spcBef>
              <a:spcAft>
                <a:spcPts val="0"/>
              </a:spcAft>
              <a:buClr>
                <a:schemeClr val="dk1"/>
              </a:buClr>
              <a:buSzPts val="1100"/>
              <a:buFont typeface="Arial"/>
              <a:buNone/>
            </a:pPr>
            <a:r>
              <a:t/>
            </a:r>
            <a:endParaRPr sz="1300">
              <a:solidFill>
                <a:srgbClr val="595959"/>
              </a:solidFill>
              <a:latin typeface="Lato"/>
              <a:ea typeface="Lato"/>
              <a:cs typeface="Lato"/>
              <a:sym typeface="Lato"/>
            </a:endParaRPr>
          </a:p>
          <a:p>
            <a:pPr indent="-311150" lvl="0" marL="457200" rtl="0" algn="l">
              <a:lnSpc>
                <a:spcPct val="115000"/>
              </a:lnSpc>
              <a:spcBef>
                <a:spcPts val="120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There was a lack of negative samples for training machine learning models. Scientists should pay more attention to negative samples and add them to databases. Although we created negative samples, we are not sure if they are truly negative samples, because there are no experimental results showing that the protein-ligand pair does not bind.</a:t>
            </a:r>
            <a:endParaRPr sz="1300">
              <a:solidFill>
                <a:srgbClr val="595959"/>
              </a:solidFill>
              <a:latin typeface="Lato"/>
              <a:ea typeface="Lato"/>
              <a:cs typeface="Lato"/>
              <a:sym typeface="Lato"/>
            </a:endParaRPr>
          </a:p>
          <a:p>
            <a:pPr indent="0" lvl="0" marL="0" rtl="0" algn="l">
              <a:lnSpc>
                <a:spcPct val="30000"/>
              </a:lnSpc>
              <a:spcBef>
                <a:spcPts val="1200"/>
              </a:spcBef>
              <a:spcAft>
                <a:spcPts val="0"/>
              </a:spcAft>
              <a:buClr>
                <a:schemeClr val="dk1"/>
              </a:buClr>
              <a:buSzPts val="1100"/>
              <a:buFont typeface="Arial"/>
              <a:buNone/>
            </a:pPr>
            <a:r>
              <a:t/>
            </a:r>
            <a:endParaRPr sz="1300">
              <a:solidFill>
                <a:srgbClr val="595959"/>
              </a:solidFill>
              <a:latin typeface="Lato"/>
              <a:ea typeface="Lato"/>
              <a:cs typeface="Lato"/>
              <a:sym typeface="Lato"/>
            </a:endParaRPr>
          </a:p>
          <a:p>
            <a:pPr indent="-311150" lvl="0" marL="457200" rtl="0" algn="l">
              <a:lnSpc>
                <a:spcPct val="115000"/>
              </a:lnSpc>
              <a:spcBef>
                <a:spcPts val="120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To ensure the performance of a machine learning model, a large number of data points was required.  RL methods can be integrated to learn low-dimensional features from compound and protein feature space to improve model performances. This suggests its advantages in both efficiency and effectiveness.</a:t>
            </a:r>
            <a:endParaRPr sz="1300">
              <a:solidFill>
                <a:srgbClr val="595959"/>
              </a:solidFill>
              <a:latin typeface="Lato"/>
              <a:ea typeface="Lato"/>
              <a:cs typeface="Lato"/>
              <a:sym typeface="Lato"/>
            </a:endParaRPr>
          </a:p>
          <a:p>
            <a:pPr indent="0" lvl="0" marL="0" rtl="0" algn="l">
              <a:lnSpc>
                <a:spcPct val="30000"/>
              </a:lnSpc>
              <a:spcBef>
                <a:spcPts val="1200"/>
              </a:spcBef>
              <a:spcAft>
                <a:spcPts val="0"/>
              </a:spcAft>
              <a:buNone/>
            </a:pPr>
            <a:r>
              <a:t/>
            </a:r>
            <a:endParaRPr sz="1300">
              <a:solidFill>
                <a:srgbClr val="595959"/>
              </a:solidFill>
              <a:latin typeface="Lato"/>
              <a:ea typeface="Lato"/>
              <a:cs typeface="Lato"/>
              <a:sym typeface="Lato"/>
            </a:endParaRPr>
          </a:p>
          <a:p>
            <a:pPr indent="-311150" lvl="0" marL="457200" rtl="0" algn="l">
              <a:lnSpc>
                <a:spcPct val="115000"/>
              </a:lnSpc>
              <a:spcBef>
                <a:spcPts val="120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It appears that ML-based prediction methods can reach a higher level of accuracy if we incorporate the use of a large number of physicochemical properties and implement state-of-the-art deep learning techniques.</a:t>
            </a:r>
            <a:endParaRPr sz="1300">
              <a:solidFill>
                <a:srgbClr val="595959"/>
              </a:solidFill>
              <a:latin typeface="Lato"/>
              <a:ea typeface="Lato"/>
              <a:cs typeface="Lato"/>
              <a:sym typeface="La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f8924216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f8924216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ccd1465c8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ccd1465c8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f8924216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cf8924216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cf8924216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cf8924216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f8924216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f8924216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cf56c4e28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cf56c4e28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highlight>
                  <a:srgbClr val="FFFF00"/>
                </a:highlight>
              </a:rPr>
              <a:t>With the growing availability of high-resolution protein structure in various databases, new possibilities for machine learning applications have been opened up. </a:t>
            </a:r>
            <a:r>
              <a:rPr lang="en">
                <a:solidFill>
                  <a:schemeClr val="dk1"/>
                </a:solidFill>
              </a:rPr>
              <a:t>Machine learning can directly learn a parameterized function from a large amount of data integrating multiple sources of information, leading to better accuracy of predicting protein-ligand interaction.</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f56c4e28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cf56c4e28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Various machine learning methods have been developed in the last decades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Due to the complexity of protein structures, the performance of machine learning methods relies heavily on data representation (or features). Therefore, the design of data preprocessing and data transformation is of great concern to ensure that the data representation can support efficient machine learning algorithms.  However, these feature extraction methods require tremendous manpower and expert insights.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Representation Learning aims to automatically learn the representations (or features) from raw data that can be effectively utilized by downstream machine learning models to improve the performance of the model. For example, Word2vec  is one of the most popular RL methods. Word2vec has been adapted to protein sequences (ProtVec) for classification of protein families and prediction of disordered Proteins.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The SMILES2Vec is a model introduces a direct conversion of chemical structures from SMILES (Simplified Molecular-Input Line-Entry System) strings into vectors. These works show that RL technologies represented by Word2vec can automatically learn low-dimensional features from compound and protein feature space and achieve excellent performances.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SPVec vectors were constructed via the combination of SMILES2Vec and ProtVec to represent specific interactions. This method will be further explained by my teammate weifeng in his model explanation.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cf56c4e2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cf56c4e2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82828"/>
                </a:solidFill>
                <a:highlight>
                  <a:srgbClr val="F7F7F7"/>
                </a:highlight>
                <a:latin typeface="Georgia"/>
                <a:ea typeface="Georgia"/>
                <a:cs typeface="Georgia"/>
                <a:sym typeface="Georgia"/>
              </a:rPr>
              <a:t>drug-target interactions</a:t>
            </a:r>
            <a:endParaRPr sz="15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5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500">
                <a:solidFill>
                  <a:srgbClr val="0D0D0D"/>
                </a:solidFill>
                <a:highlight>
                  <a:srgbClr val="FFFFFF"/>
                </a:highlight>
                <a:latin typeface="Roboto"/>
                <a:ea typeface="Roboto"/>
                <a:cs typeface="Roboto"/>
                <a:sym typeface="Roboto"/>
              </a:rPr>
              <a:t>This </a:t>
            </a:r>
            <a:r>
              <a:rPr lang="en" sz="1500">
                <a:solidFill>
                  <a:srgbClr val="0D0D0D"/>
                </a:solidFill>
                <a:highlight>
                  <a:srgbClr val="FFFFFF"/>
                </a:highlight>
                <a:latin typeface="Courier New"/>
                <a:ea typeface="Courier New"/>
                <a:cs typeface="Courier New"/>
                <a:sym typeface="Courier New"/>
              </a:rPr>
              <a:t>--f</a:t>
            </a:r>
            <a:r>
              <a:rPr lang="en" sz="1500">
                <a:solidFill>
                  <a:srgbClr val="0D0D0D"/>
                </a:solidFill>
                <a:highlight>
                  <a:srgbClr val="FFFFFF"/>
                </a:highlight>
                <a:latin typeface="Roboto"/>
                <a:ea typeface="Roboto"/>
                <a:cs typeface="Roboto"/>
                <a:sym typeface="Roboto"/>
              </a:rPr>
              <a:t> argument is typically used internally by Jupyter to specify a connection file. The file contains the necessary information to set up the communication with the Jupyter notebook interface. This file should not be provided manually; it's usually handled automatically by the Jupyter infrastructure.</a:t>
            </a:r>
            <a:endParaRPr sz="15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cca6a2ba2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cca6a2ba2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82476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180">
                <a:latin typeface="Times New Roman"/>
                <a:ea typeface="Times New Roman"/>
                <a:cs typeface="Times New Roman"/>
                <a:sym typeface="Times New Roman"/>
              </a:rPr>
              <a:t>Protein-Ligand Interaction Classification Using Machine Learning Models</a:t>
            </a:r>
            <a:endParaRPr sz="3180">
              <a:latin typeface="Times New Roman"/>
              <a:ea typeface="Times New Roman"/>
              <a:cs typeface="Times New Roman"/>
              <a:sym typeface="Times New Roman"/>
            </a:endParaRPr>
          </a:p>
        </p:txBody>
      </p:sp>
      <p:sp>
        <p:nvSpPr>
          <p:cNvPr id="87" name="Google Shape;87;p13"/>
          <p:cNvSpPr txBox="1"/>
          <p:nvPr>
            <p:ph idx="1" type="subTitle"/>
          </p:nvPr>
        </p:nvSpPr>
        <p:spPr>
          <a:xfrm>
            <a:off x="791850" y="2702525"/>
            <a:ext cx="8122800" cy="10518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None/>
            </a:pPr>
            <a:r>
              <a:rPr lang="en" sz="2047">
                <a:solidFill>
                  <a:srgbClr val="000000"/>
                </a:solidFill>
                <a:latin typeface="Times New Roman"/>
                <a:ea typeface="Times New Roman"/>
                <a:cs typeface="Times New Roman"/>
                <a:sym typeface="Times New Roman"/>
              </a:rPr>
              <a:t>Group 12: </a:t>
            </a:r>
            <a:r>
              <a:rPr lang="en" sz="2047">
                <a:solidFill>
                  <a:srgbClr val="000000"/>
                </a:solidFill>
                <a:latin typeface="Times New Roman"/>
                <a:ea typeface="Times New Roman"/>
                <a:cs typeface="Times New Roman"/>
                <a:sym typeface="Times New Roman"/>
              </a:rPr>
              <a:t>Jiacheng Zu</a:t>
            </a:r>
            <a:r>
              <a:rPr lang="en" sz="2047">
                <a:solidFill>
                  <a:srgbClr val="000000"/>
                </a:solidFill>
                <a:latin typeface="Times New Roman"/>
                <a:ea typeface="Times New Roman"/>
                <a:cs typeface="Times New Roman"/>
                <a:sym typeface="Times New Roman"/>
              </a:rPr>
              <a:t>, Zhongzheng Mao, </a:t>
            </a:r>
            <a:r>
              <a:rPr lang="en" sz="2047">
                <a:solidFill>
                  <a:srgbClr val="000000"/>
                </a:solidFill>
                <a:latin typeface="Times New Roman"/>
                <a:ea typeface="Times New Roman"/>
                <a:cs typeface="Times New Roman"/>
                <a:sym typeface="Times New Roman"/>
              </a:rPr>
              <a:t>Wei Feng Siew, </a:t>
            </a:r>
            <a:r>
              <a:rPr lang="en" sz="2047">
                <a:solidFill>
                  <a:srgbClr val="000000"/>
                </a:solidFill>
                <a:latin typeface="Times New Roman"/>
                <a:ea typeface="Times New Roman"/>
                <a:cs typeface="Times New Roman"/>
                <a:sym typeface="Times New Roman"/>
              </a:rPr>
              <a:t>Xinyi Guo, </a:t>
            </a:r>
            <a:r>
              <a:rPr lang="en" sz="2047">
                <a:solidFill>
                  <a:srgbClr val="000000"/>
                </a:solidFill>
                <a:latin typeface="Times New Roman"/>
                <a:ea typeface="Times New Roman"/>
                <a:cs typeface="Times New Roman"/>
                <a:sym typeface="Times New Roman"/>
              </a:rPr>
              <a:t>Shuangrui Chen</a:t>
            </a:r>
            <a:endParaRPr sz="2047">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Data preprocessing</a:t>
            </a:r>
            <a:endParaRPr>
              <a:latin typeface="Times New Roman"/>
              <a:ea typeface="Times New Roman"/>
              <a:cs typeface="Times New Roman"/>
              <a:sym typeface="Times New Roman"/>
            </a:endParaRPr>
          </a:p>
        </p:txBody>
      </p:sp>
      <p:sp>
        <p:nvSpPr>
          <p:cNvPr id="150" name="Google Shape;150;p22"/>
          <p:cNvSpPr txBox="1"/>
          <p:nvPr>
            <p:ph idx="1" type="body"/>
          </p:nvPr>
        </p:nvSpPr>
        <p:spPr>
          <a:xfrm>
            <a:off x="727650" y="1910575"/>
            <a:ext cx="7688700" cy="22611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Generate negative samples</a:t>
            </a:r>
            <a:endParaRPr sz="1600">
              <a:solidFill>
                <a:schemeClr val="dk2"/>
              </a:solidFill>
              <a:latin typeface="Times New Roman"/>
              <a:ea typeface="Times New Roman"/>
              <a:cs typeface="Times New Roman"/>
              <a:sym typeface="Times New Roman"/>
            </a:endParaRPr>
          </a:p>
          <a:p>
            <a:pPr indent="-330200" lvl="0" marL="457200" rtl="0" algn="l">
              <a:spcBef>
                <a:spcPts val="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Since all the data have positive labels, we need to generate negative labels manually.</a:t>
            </a:r>
            <a:endParaRPr sz="1600">
              <a:solidFill>
                <a:schemeClr val="dk2"/>
              </a:solidFill>
              <a:latin typeface="Times New Roman"/>
              <a:ea typeface="Times New Roman"/>
              <a:cs typeface="Times New Roman"/>
              <a:sym typeface="Times New Roman"/>
            </a:endParaRPr>
          </a:p>
          <a:p>
            <a:pPr indent="-330200" lvl="0" marL="457200" rtl="0" algn="l">
              <a:spcBef>
                <a:spcPts val="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First create a dictionary containing protein-ligand pairs that are known to bind (positive samples).</a:t>
            </a:r>
            <a:endParaRPr sz="1600">
              <a:solidFill>
                <a:schemeClr val="dk2"/>
              </a:solidFill>
              <a:latin typeface="Times New Roman"/>
              <a:ea typeface="Times New Roman"/>
              <a:cs typeface="Times New Roman"/>
              <a:sym typeface="Times New Roman"/>
            </a:endParaRPr>
          </a:p>
          <a:p>
            <a:pPr indent="-330200" lvl="0" marL="457200" rtl="0" algn="l">
              <a:spcBef>
                <a:spcPts val="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Then</a:t>
            </a:r>
            <a:r>
              <a:rPr lang="en" sz="1600">
                <a:solidFill>
                  <a:schemeClr val="dk2"/>
                </a:solidFill>
                <a:latin typeface="Times New Roman"/>
                <a:ea typeface="Times New Roman"/>
                <a:cs typeface="Times New Roman"/>
                <a:sym typeface="Times New Roman"/>
              </a:rPr>
              <a:t> create a negative sample by </a:t>
            </a:r>
            <a:r>
              <a:rPr lang="en" sz="1600">
                <a:solidFill>
                  <a:schemeClr val="dk2"/>
                </a:solidFill>
                <a:latin typeface="Times New Roman"/>
                <a:ea typeface="Times New Roman"/>
                <a:cs typeface="Times New Roman"/>
                <a:sym typeface="Times New Roman"/>
              </a:rPr>
              <a:t>randomly selecting a protein-ligand pair not in the dictionary and adding their attributes to a new row in the data frame.</a:t>
            </a:r>
            <a:endParaRPr sz="1600">
              <a:solidFill>
                <a:schemeClr val="dk2"/>
              </a:solidFill>
              <a:latin typeface="Times New Roman"/>
              <a:ea typeface="Times New Roman"/>
              <a:cs typeface="Times New Roman"/>
              <a:sym typeface="Times New Roman"/>
            </a:endParaRPr>
          </a:p>
          <a:p>
            <a:pPr indent="-330200" lvl="0" marL="457200" rtl="0" algn="l">
              <a:spcBef>
                <a:spcPts val="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This process is repeated until the same number of negative samples as positive samples are generated (class-balanced dataset)</a:t>
            </a:r>
            <a:r>
              <a:rPr lang="en" sz="1600">
                <a:solidFill>
                  <a:schemeClr val="dk2"/>
                </a:solidFill>
                <a:latin typeface="Times New Roman"/>
                <a:ea typeface="Times New Roman"/>
                <a:cs typeface="Times New Roman"/>
                <a:sym typeface="Times New Roman"/>
              </a:rPr>
              <a:t>.</a:t>
            </a:r>
            <a:endParaRPr sz="1600">
              <a:solidFill>
                <a:schemeClr val="dk2"/>
              </a:solidFill>
              <a:latin typeface="Times New Roman"/>
              <a:ea typeface="Times New Roman"/>
              <a:cs typeface="Times New Roman"/>
              <a:sym typeface="Times New Roman"/>
            </a:endParaRPr>
          </a:p>
        </p:txBody>
      </p:sp>
      <p:sp>
        <p:nvSpPr>
          <p:cNvPr id="151" name="Google Shape;151;p22"/>
          <p:cNvSpPr txBox="1"/>
          <p:nvPr>
            <p:ph idx="4294967295" type="subTitle"/>
          </p:nvPr>
        </p:nvSpPr>
        <p:spPr>
          <a:xfrm>
            <a:off x="7554300" y="4756200"/>
            <a:ext cx="1589700" cy="387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935"/>
              <a:buNone/>
            </a:pPr>
            <a:r>
              <a:rPr lang="en" sz="1560">
                <a:solidFill>
                  <a:srgbClr val="000000"/>
                </a:solidFill>
                <a:latin typeface="Times New Roman"/>
                <a:ea typeface="Times New Roman"/>
                <a:cs typeface="Times New Roman"/>
                <a:sym typeface="Times New Roman"/>
              </a:rPr>
              <a:t>Zhongzheng Mao</a:t>
            </a:r>
            <a:endParaRPr sz="1560">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Data preprocessing</a:t>
            </a:r>
            <a:endParaRPr>
              <a:latin typeface="Times New Roman"/>
              <a:ea typeface="Times New Roman"/>
              <a:cs typeface="Times New Roman"/>
              <a:sym typeface="Times New Roman"/>
            </a:endParaRPr>
          </a:p>
        </p:txBody>
      </p:sp>
      <p:sp>
        <p:nvSpPr>
          <p:cNvPr id="157" name="Google Shape;157;p23"/>
          <p:cNvSpPr txBox="1"/>
          <p:nvPr>
            <p:ph idx="1" type="body"/>
          </p:nvPr>
        </p:nvSpPr>
        <p:spPr>
          <a:xfrm>
            <a:off x="366450" y="1713800"/>
            <a:ext cx="7688700" cy="1869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2"/>
              </a:buClr>
              <a:buSzPts val="1500"/>
              <a:buFont typeface="Times New Roman"/>
              <a:buChar char="●"/>
            </a:pPr>
            <a:r>
              <a:rPr lang="en" sz="1500">
                <a:solidFill>
                  <a:schemeClr val="dk2"/>
                </a:solidFill>
                <a:latin typeface="Times New Roman"/>
                <a:ea typeface="Times New Roman"/>
                <a:cs typeface="Times New Roman"/>
                <a:sym typeface="Times New Roman"/>
              </a:rPr>
              <a:t>Seq</a:t>
            </a:r>
            <a:endParaRPr sz="15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323850" lvl="0" marL="457200" rtl="0" algn="l">
              <a:spcBef>
                <a:spcPts val="1200"/>
              </a:spcBef>
              <a:spcAft>
                <a:spcPts val="0"/>
              </a:spcAft>
              <a:buClr>
                <a:srgbClr val="29261B"/>
              </a:buClr>
              <a:buSzPts val="1500"/>
              <a:buFont typeface="Times New Roman"/>
              <a:buChar char="●"/>
            </a:pPr>
            <a:r>
              <a:rPr lang="en" sz="1500">
                <a:solidFill>
                  <a:srgbClr val="29261B"/>
                </a:solidFill>
                <a:latin typeface="Times New Roman"/>
                <a:ea typeface="Times New Roman"/>
                <a:cs typeface="Times New Roman"/>
                <a:sym typeface="Times New Roman"/>
              </a:rPr>
              <a:t>SMILES</a:t>
            </a:r>
            <a:endParaRPr sz="1500">
              <a:solidFill>
                <a:srgbClr val="29261B"/>
              </a:solidFill>
              <a:latin typeface="Times New Roman"/>
              <a:ea typeface="Times New Roman"/>
              <a:cs typeface="Times New Roman"/>
              <a:sym typeface="Times New Roman"/>
            </a:endParaRPr>
          </a:p>
        </p:txBody>
      </p:sp>
      <p:pic>
        <p:nvPicPr>
          <p:cNvPr id="158" name="Google Shape;158;p23"/>
          <p:cNvPicPr preferRelativeResize="0"/>
          <p:nvPr/>
        </p:nvPicPr>
        <p:blipFill rotWithShape="1">
          <a:blip r:embed="rId3">
            <a:alphaModFix/>
          </a:blip>
          <a:srcRect b="0" l="0" r="-12019" t="0"/>
          <a:stretch/>
        </p:blipFill>
        <p:spPr>
          <a:xfrm>
            <a:off x="923698" y="2139825"/>
            <a:ext cx="4045901" cy="303800"/>
          </a:xfrm>
          <a:prstGeom prst="rect">
            <a:avLst/>
          </a:prstGeom>
          <a:noFill/>
          <a:ln>
            <a:noFill/>
          </a:ln>
        </p:spPr>
      </p:pic>
      <p:pic>
        <p:nvPicPr>
          <p:cNvPr id="159" name="Google Shape;159;p23"/>
          <p:cNvPicPr preferRelativeResize="0"/>
          <p:nvPr/>
        </p:nvPicPr>
        <p:blipFill>
          <a:blip r:embed="rId4">
            <a:alphaModFix/>
          </a:blip>
          <a:stretch>
            <a:fillRect/>
          </a:stretch>
        </p:blipFill>
        <p:spPr>
          <a:xfrm>
            <a:off x="923700" y="2876850"/>
            <a:ext cx="3611850" cy="303800"/>
          </a:xfrm>
          <a:prstGeom prst="rect">
            <a:avLst/>
          </a:prstGeom>
          <a:noFill/>
          <a:ln>
            <a:noFill/>
          </a:ln>
        </p:spPr>
      </p:pic>
      <p:pic>
        <p:nvPicPr>
          <p:cNvPr id="160" name="Google Shape;160;p23"/>
          <p:cNvPicPr preferRelativeResize="0"/>
          <p:nvPr/>
        </p:nvPicPr>
        <p:blipFill>
          <a:blip r:embed="rId5">
            <a:alphaModFix/>
          </a:blip>
          <a:stretch>
            <a:fillRect/>
          </a:stretch>
        </p:blipFill>
        <p:spPr>
          <a:xfrm>
            <a:off x="5207775" y="2022664"/>
            <a:ext cx="3611849" cy="1043423"/>
          </a:xfrm>
          <a:prstGeom prst="rect">
            <a:avLst/>
          </a:prstGeom>
          <a:noFill/>
          <a:ln>
            <a:noFill/>
          </a:ln>
        </p:spPr>
      </p:pic>
      <p:sp>
        <p:nvSpPr>
          <p:cNvPr id="161" name="Google Shape;161;p23"/>
          <p:cNvSpPr txBox="1"/>
          <p:nvPr/>
        </p:nvSpPr>
        <p:spPr>
          <a:xfrm>
            <a:off x="366450" y="3234900"/>
            <a:ext cx="84111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TF-IDF is a common text feature representation method that considers the frequency of each word in a document (TF) and its rarity across the entire corpus (IDF). </a:t>
            </a:r>
            <a:r>
              <a:rPr lang="en">
                <a:solidFill>
                  <a:srgbClr val="FF0000"/>
                </a:solidFill>
                <a:latin typeface="Times New Roman"/>
                <a:ea typeface="Times New Roman"/>
                <a:cs typeface="Times New Roman"/>
                <a:sym typeface="Times New Roman"/>
              </a:rPr>
              <a:t>TfidfVectorizer</a:t>
            </a:r>
            <a:endParaRPr>
              <a:solidFill>
                <a:srgbClr val="FF0000"/>
              </a:solidFill>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In this problem, we can treat protein sequences and SMILES strings as a special type of "text", where each amino acid or atom can be considered as a "word".</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By setting analyzer='char' and ngram_range=(1, 3), we tell TfidfVectorizer to consider single characters, bigrams, and trigrams as features. This can capture some local pattern information.</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TfidfVectorizer will transform the raw sequences and SMILES into numerical feature vectors, which can then be input into machine learning models.</a:t>
            </a:r>
            <a:endParaRPr sz="1100">
              <a:solidFill>
                <a:srgbClr val="29261B"/>
              </a:solidFill>
              <a:highlight>
                <a:srgbClr val="F0EEE5"/>
              </a:highlight>
              <a:latin typeface="Times New Roman"/>
              <a:ea typeface="Times New Roman"/>
              <a:cs typeface="Times New Roman"/>
              <a:sym typeface="Times New Roman"/>
            </a:endParaRPr>
          </a:p>
        </p:txBody>
      </p:sp>
      <p:sp>
        <p:nvSpPr>
          <p:cNvPr id="162" name="Google Shape;162;p23"/>
          <p:cNvSpPr txBox="1"/>
          <p:nvPr>
            <p:ph idx="4294967295" type="subTitle"/>
          </p:nvPr>
        </p:nvSpPr>
        <p:spPr>
          <a:xfrm>
            <a:off x="7554300" y="4756200"/>
            <a:ext cx="1589700" cy="387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935"/>
              <a:buNone/>
            </a:pPr>
            <a:r>
              <a:rPr lang="en" sz="1560">
                <a:solidFill>
                  <a:srgbClr val="000000"/>
                </a:solidFill>
                <a:latin typeface="Times New Roman"/>
                <a:ea typeface="Times New Roman"/>
                <a:cs typeface="Times New Roman"/>
                <a:sym typeface="Times New Roman"/>
              </a:rPr>
              <a:t>Zhongzheng Mao</a:t>
            </a:r>
            <a:endParaRPr sz="1560">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300">
                <a:latin typeface="Times New Roman"/>
                <a:ea typeface="Times New Roman"/>
                <a:cs typeface="Times New Roman"/>
                <a:sym typeface="Times New Roman"/>
              </a:rPr>
              <a:t>Model training and evaluation </a:t>
            </a:r>
            <a:endParaRPr>
              <a:latin typeface="Times New Roman"/>
              <a:ea typeface="Times New Roman"/>
              <a:cs typeface="Times New Roman"/>
              <a:sym typeface="Times New Roman"/>
            </a:endParaRPr>
          </a:p>
        </p:txBody>
      </p:sp>
      <p:graphicFrame>
        <p:nvGraphicFramePr>
          <p:cNvPr id="168" name="Google Shape;168;p24"/>
          <p:cNvGraphicFramePr/>
          <p:nvPr/>
        </p:nvGraphicFramePr>
        <p:xfrm>
          <a:off x="1007600" y="2019000"/>
          <a:ext cx="3000000" cy="3000000"/>
        </p:xfrm>
        <a:graphic>
          <a:graphicData uri="http://schemas.openxmlformats.org/drawingml/2006/table">
            <a:tbl>
              <a:tblPr>
                <a:noFill/>
                <a:tableStyleId>{DA09FF2B-0C73-4DE1-933B-A88A01F218AC}</a:tableStyleId>
              </a:tblPr>
              <a:tblGrid>
                <a:gridCol w="1132450"/>
                <a:gridCol w="973050"/>
                <a:gridCol w="973050"/>
                <a:gridCol w="973050"/>
                <a:gridCol w="973050"/>
              </a:tblGrid>
              <a:tr h="391650">
                <a:tc>
                  <a:txBody>
                    <a:bodyPr/>
                    <a:lstStyle/>
                    <a:p>
                      <a:pPr indent="0" lvl="0" marL="0" rtl="0" algn="l">
                        <a:spcBef>
                          <a:spcPts val="0"/>
                        </a:spcBef>
                        <a:spcAft>
                          <a:spcPts val="0"/>
                        </a:spcAft>
                        <a:buNone/>
                      </a:pPr>
                      <a:r>
                        <a:t/>
                      </a:r>
                      <a:endParaRPr>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Average a</a:t>
                      </a:r>
                      <a:r>
                        <a:rPr lang="en">
                          <a:solidFill>
                            <a:schemeClr val="dk2"/>
                          </a:solidFill>
                          <a:latin typeface="Times New Roman"/>
                          <a:ea typeface="Times New Roman"/>
                          <a:cs typeface="Times New Roman"/>
                          <a:sym typeface="Times New Roman"/>
                        </a:rPr>
                        <a:t>ccuracy</a:t>
                      </a:r>
                      <a:endParaRPr>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Average</a:t>
                      </a:r>
                      <a:endParaRPr>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p</a:t>
                      </a:r>
                      <a:r>
                        <a:rPr lang="en">
                          <a:solidFill>
                            <a:schemeClr val="dk2"/>
                          </a:solidFill>
                          <a:latin typeface="Times New Roman"/>
                          <a:ea typeface="Times New Roman"/>
                          <a:cs typeface="Times New Roman"/>
                          <a:sym typeface="Times New Roman"/>
                        </a:rPr>
                        <a:t>recision</a:t>
                      </a:r>
                      <a:endParaRPr>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Average</a:t>
                      </a:r>
                      <a:endParaRPr>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r</a:t>
                      </a:r>
                      <a:r>
                        <a:rPr lang="en">
                          <a:solidFill>
                            <a:schemeClr val="dk2"/>
                          </a:solidFill>
                          <a:latin typeface="Times New Roman"/>
                          <a:ea typeface="Times New Roman"/>
                          <a:cs typeface="Times New Roman"/>
                          <a:sym typeface="Times New Roman"/>
                        </a:rPr>
                        <a:t>ecall</a:t>
                      </a:r>
                      <a:endParaRPr>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Average</a:t>
                      </a:r>
                      <a:endParaRPr>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F1 score</a:t>
                      </a:r>
                      <a:endParaRPr>
                        <a:solidFill>
                          <a:schemeClr val="dk2"/>
                        </a:solidFill>
                        <a:latin typeface="Times New Roman"/>
                        <a:ea typeface="Times New Roman"/>
                        <a:cs typeface="Times New Roman"/>
                        <a:sym typeface="Times New Roman"/>
                      </a:endParaRPr>
                    </a:p>
                  </a:txBody>
                  <a:tcPr marT="91425" marB="91425" marR="91425" marL="91425"/>
                </a:tc>
              </a:tr>
              <a:tr h="472875">
                <a:tc>
                  <a:txBody>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SVM</a:t>
                      </a:r>
                      <a:endParaRPr>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a:highlight>
                            <a:srgbClr val="FFFFFF"/>
                          </a:highlight>
                          <a:latin typeface="Times New Roman"/>
                          <a:ea typeface="Times New Roman"/>
                          <a:cs typeface="Times New Roman"/>
                          <a:sym typeface="Times New Roman"/>
                        </a:rPr>
                        <a:t>0.667</a:t>
                      </a:r>
                      <a:endParaRPr>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a:highlight>
                            <a:srgbClr val="FFFFFF"/>
                          </a:highlight>
                          <a:latin typeface="Times New Roman"/>
                          <a:ea typeface="Times New Roman"/>
                          <a:cs typeface="Times New Roman"/>
                          <a:sym typeface="Times New Roman"/>
                        </a:rPr>
                        <a:t>0.600</a:t>
                      </a:r>
                      <a:endParaRPr>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a:highlight>
                            <a:srgbClr val="FFFFFF"/>
                          </a:highlight>
                          <a:latin typeface="Times New Roman"/>
                          <a:ea typeface="Times New Roman"/>
                          <a:cs typeface="Times New Roman"/>
                          <a:sym typeface="Times New Roman"/>
                        </a:rPr>
                        <a:t>0.002</a:t>
                      </a:r>
                      <a:endParaRPr>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a:highlight>
                            <a:srgbClr val="FFFFFF"/>
                          </a:highlight>
                          <a:latin typeface="Times New Roman"/>
                          <a:ea typeface="Times New Roman"/>
                          <a:cs typeface="Times New Roman"/>
                          <a:sym typeface="Times New Roman"/>
                        </a:rPr>
                        <a:t>0.004</a:t>
                      </a:r>
                      <a:endParaRPr>
                        <a:solidFill>
                          <a:schemeClr val="dk2"/>
                        </a:solidFill>
                        <a:latin typeface="Times New Roman"/>
                        <a:ea typeface="Times New Roman"/>
                        <a:cs typeface="Times New Roman"/>
                        <a:sym typeface="Times New Roman"/>
                      </a:endParaRPr>
                    </a:p>
                  </a:txBody>
                  <a:tcPr marT="91425" marB="91425" marR="91425" marL="91425"/>
                </a:tc>
              </a:tr>
              <a:tr h="644100">
                <a:tc>
                  <a:txBody>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Logistic Regression</a:t>
                      </a:r>
                      <a:endParaRPr>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a:highlight>
                            <a:srgbClr val="FFFFFF"/>
                          </a:highlight>
                          <a:latin typeface="Times New Roman"/>
                          <a:ea typeface="Times New Roman"/>
                          <a:cs typeface="Times New Roman"/>
                          <a:sym typeface="Times New Roman"/>
                        </a:rPr>
                        <a:t>0.659</a:t>
                      </a:r>
                      <a:endParaRPr>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a:highlight>
                            <a:srgbClr val="FFFFFF"/>
                          </a:highlight>
                          <a:latin typeface="Times New Roman"/>
                          <a:ea typeface="Times New Roman"/>
                          <a:cs typeface="Times New Roman"/>
                          <a:sym typeface="Times New Roman"/>
                        </a:rPr>
                        <a:t>0.075</a:t>
                      </a:r>
                      <a:endParaRPr>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a:highlight>
                            <a:srgbClr val="FFFFFF"/>
                          </a:highlight>
                          <a:latin typeface="Times New Roman"/>
                          <a:ea typeface="Times New Roman"/>
                          <a:cs typeface="Times New Roman"/>
                          <a:sym typeface="Times New Roman"/>
                        </a:rPr>
                        <a:t>0.002</a:t>
                      </a:r>
                      <a:endParaRPr>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a:highlight>
                            <a:srgbClr val="FFFFFF"/>
                          </a:highlight>
                          <a:latin typeface="Times New Roman"/>
                          <a:ea typeface="Times New Roman"/>
                          <a:cs typeface="Times New Roman"/>
                          <a:sym typeface="Times New Roman"/>
                        </a:rPr>
                        <a:t>0.004</a:t>
                      </a:r>
                      <a:endParaRPr>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2"/>
                        </a:solidFill>
                        <a:latin typeface="Times New Roman"/>
                        <a:ea typeface="Times New Roman"/>
                        <a:cs typeface="Times New Roman"/>
                        <a:sym typeface="Times New Roman"/>
                      </a:endParaRPr>
                    </a:p>
                  </a:txBody>
                  <a:tcPr marT="91425" marB="91425" marR="91425" marL="91425"/>
                </a:tc>
              </a:tr>
              <a:tr h="472875">
                <a:tc>
                  <a:txBody>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Random Forest</a:t>
                      </a:r>
                      <a:endParaRPr>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a:highlight>
                            <a:srgbClr val="FFFFFF"/>
                          </a:highlight>
                          <a:latin typeface="Times New Roman"/>
                          <a:ea typeface="Times New Roman"/>
                          <a:cs typeface="Times New Roman"/>
                          <a:sym typeface="Times New Roman"/>
                        </a:rPr>
                        <a:t>0.666</a:t>
                      </a:r>
                      <a:endParaRPr>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a:highlight>
                            <a:srgbClr val="FFFFFF"/>
                          </a:highlight>
                          <a:latin typeface="Times New Roman"/>
                          <a:ea typeface="Times New Roman"/>
                          <a:cs typeface="Times New Roman"/>
                          <a:sym typeface="Times New Roman"/>
                        </a:rPr>
                        <a:t>0.000</a:t>
                      </a:r>
                      <a:endParaRPr>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a:highlight>
                            <a:srgbClr val="FFFFFF"/>
                          </a:highlight>
                          <a:latin typeface="Times New Roman"/>
                          <a:ea typeface="Times New Roman"/>
                          <a:cs typeface="Times New Roman"/>
                          <a:sym typeface="Times New Roman"/>
                        </a:rPr>
                        <a:t>0.000</a:t>
                      </a:r>
                      <a:endParaRPr>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a:highlight>
                            <a:srgbClr val="FFFFFF"/>
                          </a:highlight>
                          <a:latin typeface="Times New Roman"/>
                          <a:ea typeface="Times New Roman"/>
                          <a:cs typeface="Times New Roman"/>
                          <a:sym typeface="Times New Roman"/>
                        </a:rPr>
                        <a:t>0.000</a:t>
                      </a:r>
                      <a:endParaRPr>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2"/>
                        </a:solidFill>
                        <a:latin typeface="Times New Roman"/>
                        <a:ea typeface="Times New Roman"/>
                        <a:cs typeface="Times New Roman"/>
                        <a:sym typeface="Times New Roman"/>
                      </a:endParaRPr>
                    </a:p>
                  </a:txBody>
                  <a:tcPr marT="91425" marB="91425" marR="91425" marL="91425"/>
                </a:tc>
              </a:tr>
            </a:tbl>
          </a:graphicData>
        </a:graphic>
      </p:graphicFrame>
      <p:sp>
        <p:nvSpPr>
          <p:cNvPr id="169" name="Google Shape;169;p24"/>
          <p:cNvSpPr txBox="1"/>
          <p:nvPr>
            <p:ph idx="4294967295" type="subTitle"/>
          </p:nvPr>
        </p:nvSpPr>
        <p:spPr>
          <a:xfrm>
            <a:off x="7554300" y="4756200"/>
            <a:ext cx="1589700" cy="387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935"/>
              <a:buNone/>
            </a:pPr>
            <a:r>
              <a:rPr lang="en" sz="1560">
                <a:solidFill>
                  <a:srgbClr val="000000"/>
                </a:solidFill>
                <a:latin typeface="Times New Roman"/>
                <a:ea typeface="Times New Roman"/>
                <a:cs typeface="Times New Roman"/>
                <a:sym typeface="Times New Roman"/>
              </a:rPr>
              <a:t>Zhongzheng Mao</a:t>
            </a:r>
            <a:endParaRPr sz="1560">
              <a:solidFill>
                <a:srgbClr val="000000"/>
              </a:solidFill>
              <a:latin typeface="Times New Roman"/>
              <a:ea typeface="Times New Roman"/>
              <a:cs typeface="Times New Roman"/>
              <a:sym typeface="Times New Roman"/>
            </a:endParaRPr>
          </a:p>
        </p:txBody>
      </p:sp>
      <p:sp>
        <p:nvSpPr>
          <p:cNvPr id="170" name="Google Shape;170;p24"/>
          <p:cNvSpPr txBox="1"/>
          <p:nvPr/>
        </p:nvSpPr>
        <p:spPr>
          <a:xfrm>
            <a:off x="6246725" y="2033188"/>
            <a:ext cx="3000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Times New Roman"/>
                <a:ea typeface="Times New Roman"/>
                <a:cs typeface="Times New Roman"/>
                <a:sym typeface="Times New Roman"/>
              </a:rPr>
              <a:t>5-fold cross validation</a:t>
            </a:r>
            <a:endParaRPr b="1">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Vector representation</a:t>
            </a:r>
            <a:endParaRPr>
              <a:solidFill>
                <a:schemeClr val="dk2"/>
              </a:solidFill>
              <a:latin typeface="Times New Roman"/>
              <a:ea typeface="Times New Roman"/>
              <a:cs typeface="Times New Roman"/>
              <a:sym typeface="Times New Roman"/>
            </a:endParaRPr>
          </a:p>
          <a:p>
            <a:pPr indent="-317500" lvl="0" marL="457200" rtl="0" algn="l">
              <a:spcBef>
                <a:spcPts val="0"/>
              </a:spcBef>
              <a:spcAft>
                <a:spcPts val="0"/>
              </a:spcAft>
              <a:buClr>
                <a:srgbClr val="282828"/>
              </a:buClr>
              <a:buSzPts val="1400"/>
              <a:buFont typeface="Times New Roman"/>
              <a:buChar char="●"/>
            </a:pPr>
            <a:r>
              <a:rPr lang="en">
                <a:solidFill>
                  <a:srgbClr val="282828"/>
                </a:solidFill>
                <a:latin typeface="Times New Roman"/>
                <a:ea typeface="Times New Roman"/>
                <a:cs typeface="Times New Roman"/>
                <a:sym typeface="Times New Roman"/>
              </a:rPr>
              <a:t>TfidfVectorizer</a:t>
            </a:r>
            <a:endParaRPr>
              <a:solidFill>
                <a:srgbClr val="282828"/>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Hurdles</a:t>
            </a:r>
            <a:endParaRPr>
              <a:latin typeface="Times New Roman"/>
              <a:ea typeface="Times New Roman"/>
              <a:cs typeface="Times New Roman"/>
              <a:sym typeface="Times New Roman"/>
            </a:endParaRPr>
          </a:p>
        </p:txBody>
      </p:sp>
      <p:sp>
        <p:nvSpPr>
          <p:cNvPr id="176" name="Google Shape;176;p25"/>
          <p:cNvSpPr txBox="1"/>
          <p:nvPr>
            <p:ph idx="1" type="body"/>
          </p:nvPr>
        </p:nvSpPr>
        <p:spPr>
          <a:xfrm>
            <a:off x="727650" y="1853850"/>
            <a:ext cx="7688700" cy="3068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2"/>
              </a:buClr>
              <a:buSzPts val="1500"/>
              <a:buFont typeface="Times New Roman"/>
              <a:buChar char="●"/>
            </a:pPr>
            <a:r>
              <a:rPr lang="en" sz="1500">
                <a:solidFill>
                  <a:srgbClr val="29261B"/>
                </a:solidFill>
                <a:latin typeface="Times New Roman"/>
                <a:ea typeface="Times New Roman"/>
                <a:cs typeface="Times New Roman"/>
                <a:sym typeface="Times New Roman"/>
              </a:rPr>
              <a:t>Model performance</a:t>
            </a:r>
            <a:endParaRPr sz="1500">
              <a:solidFill>
                <a:schemeClr val="dk2"/>
              </a:solidFill>
              <a:latin typeface="Times New Roman"/>
              <a:ea typeface="Times New Roman"/>
              <a:cs typeface="Times New Roman"/>
              <a:sym typeface="Times New Roman"/>
            </a:endParaRPr>
          </a:p>
          <a:p>
            <a:pPr indent="-323850" lvl="0" marL="457200" rtl="0" algn="l">
              <a:spcBef>
                <a:spcPts val="0"/>
              </a:spcBef>
              <a:spcAft>
                <a:spcPts val="0"/>
              </a:spcAft>
              <a:buClr>
                <a:schemeClr val="dk2"/>
              </a:buClr>
              <a:buSzPts val="1500"/>
              <a:buFont typeface="Times New Roman"/>
              <a:buChar char="●"/>
            </a:pPr>
            <a:r>
              <a:rPr lang="en" sz="1500">
                <a:solidFill>
                  <a:schemeClr val="dk2"/>
                </a:solidFill>
                <a:latin typeface="Times New Roman"/>
                <a:ea typeface="Times New Roman"/>
                <a:cs typeface="Times New Roman"/>
                <a:sym typeface="Times New Roman"/>
              </a:rPr>
              <a:t>Other four attributes: receptor_features, ligand_xyz, ligand_xyz_2d, </a:t>
            </a:r>
            <a:r>
              <a:rPr lang="en" sz="1500">
                <a:solidFill>
                  <a:schemeClr val="dk2"/>
                </a:solidFill>
                <a:latin typeface="Times New Roman"/>
                <a:ea typeface="Times New Roman"/>
                <a:cs typeface="Times New Roman"/>
                <a:sym typeface="Times New Roman"/>
              </a:rPr>
              <a:t>l</a:t>
            </a:r>
            <a:r>
              <a:rPr lang="en" sz="1500">
                <a:solidFill>
                  <a:schemeClr val="dk2"/>
                </a:solidFill>
                <a:latin typeface="Times New Roman"/>
                <a:ea typeface="Times New Roman"/>
                <a:cs typeface="Times New Roman"/>
                <a:sym typeface="Times New Roman"/>
              </a:rPr>
              <a:t>igand_bonds</a:t>
            </a:r>
            <a:endParaRPr sz="1500">
              <a:solidFill>
                <a:schemeClr val="dk2"/>
              </a:solidFill>
              <a:latin typeface="Times New Roman"/>
              <a:ea typeface="Times New Roman"/>
              <a:cs typeface="Times New Roman"/>
              <a:sym typeface="Times New Roman"/>
            </a:endParaRPr>
          </a:p>
          <a:p>
            <a:pPr indent="-323850" lvl="0" marL="457200" rtl="0" algn="l">
              <a:spcBef>
                <a:spcPts val="0"/>
              </a:spcBef>
              <a:spcAft>
                <a:spcPts val="0"/>
              </a:spcAft>
              <a:buClr>
                <a:schemeClr val="dk2"/>
              </a:buClr>
              <a:buSzPts val="1500"/>
              <a:buFont typeface="Times New Roman"/>
              <a:buChar char="-"/>
            </a:pPr>
            <a:r>
              <a:rPr lang="en" sz="1500">
                <a:solidFill>
                  <a:schemeClr val="dk2"/>
                </a:solidFill>
                <a:latin typeface="Times New Roman"/>
                <a:ea typeface="Times New Roman"/>
                <a:cs typeface="Times New Roman"/>
                <a:sym typeface="Times New Roman"/>
              </a:rPr>
              <a:t>feature vector: flatten, scaler, use the np.vstack function to vertically stack the processed feature vectors, forming a 2D array</a:t>
            </a:r>
            <a:endParaRPr sz="1500">
              <a:solidFill>
                <a:schemeClr val="dk2"/>
              </a:solidFill>
              <a:latin typeface="Times New Roman"/>
              <a:ea typeface="Times New Roman"/>
              <a:cs typeface="Times New Roman"/>
              <a:sym typeface="Times New Roman"/>
            </a:endParaRPr>
          </a:p>
          <a:p>
            <a:pPr indent="-323850" lvl="0" marL="457200" rtl="0" algn="l">
              <a:spcBef>
                <a:spcPts val="0"/>
              </a:spcBef>
              <a:spcAft>
                <a:spcPts val="0"/>
              </a:spcAft>
              <a:buClr>
                <a:schemeClr val="dk2"/>
              </a:buClr>
              <a:buSzPts val="1500"/>
              <a:buFont typeface="Times New Roman"/>
              <a:buChar char="-"/>
            </a:pPr>
            <a:r>
              <a:rPr lang="en" sz="1500">
                <a:solidFill>
                  <a:schemeClr val="dk2"/>
                </a:solidFill>
                <a:latin typeface="Times New Roman"/>
                <a:ea typeface="Times New Roman"/>
                <a:cs typeface="Times New Roman"/>
                <a:sym typeface="Times New Roman"/>
              </a:rPr>
              <a:t>presence of NaN values, inconsistent feature vector lengths across different samples, inconsistent shapes of the feature matrix, negative values in index</a:t>
            </a:r>
            <a:endParaRPr sz="1500">
              <a:solidFill>
                <a:schemeClr val="dk2"/>
              </a:solidFill>
              <a:latin typeface="Times New Roman"/>
              <a:ea typeface="Times New Roman"/>
              <a:cs typeface="Times New Roman"/>
              <a:sym typeface="Times New Roman"/>
            </a:endParaRPr>
          </a:p>
          <a:p>
            <a:pPr indent="-323850" lvl="0" marL="457200" rtl="0" algn="l">
              <a:spcBef>
                <a:spcPts val="0"/>
              </a:spcBef>
              <a:spcAft>
                <a:spcPts val="0"/>
              </a:spcAft>
              <a:buClr>
                <a:srgbClr val="29261B"/>
              </a:buClr>
              <a:buSzPts val="1500"/>
              <a:buFont typeface="Times New Roman"/>
              <a:buChar char="●"/>
            </a:pPr>
            <a:r>
              <a:rPr lang="en" sz="1500">
                <a:solidFill>
                  <a:srgbClr val="29261B"/>
                </a:solidFill>
                <a:latin typeface="Times New Roman"/>
                <a:ea typeface="Times New Roman"/>
                <a:cs typeface="Times New Roman"/>
                <a:sym typeface="Times New Roman"/>
              </a:rPr>
              <a:t>Elapsed time</a:t>
            </a:r>
            <a:endParaRPr sz="1500">
              <a:solidFill>
                <a:srgbClr val="29261B"/>
              </a:solidFill>
              <a:latin typeface="Times New Roman"/>
              <a:ea typeface="Times New Roman"/>
              <a:cs typeface="Times New Roman"/>
              <a:sym typeface="Times New Roman"/>
            </a:endParaRPr>
          </a:p>
          <a:p>
            <a:pPr indent="-323850" lvl="0" marL="457200" rtl="0" algn="l">
              <a:spcBef>
                <a:spcPts val="0"/>
              </a:spcBef>
              <a:spcAft>
                <a:spcPts val="0"/>
              </a:spcAft>
              <a:buClr>
                <a:srgbClr val="29261B"/>
              </a:buClr>
              <a:buSzPts val="1500"/>
              <a:buFont typeface="Times New Roman"/>
              <a:buChar char="-"/>
            </a:pPr>
            <a:r>
              <a:rPr lang="en" sz="1500">
                <a:solidFill>
                  <a:srgbClr val="29261B"/>
                </a:solidFill>
                <a:latin typeface="Times New Roman"/>
                <a:ea typeface="Times New Roman"/>
                <a:cs typeface="Times New Roman"/>
                <a:sym typeface="Times New Roman"/>
              </a:rPr>
              <a:t>Very time-consuming</a:t>
            </a:r>
            <a:endParaRPr sz="1500">
              <a:solidFill>
                <a:srgbClr val="29261B"/>
              </a:solidFill>
              <a:latin typeface="Times New Roman"/>
              <a:ea typeface="Times New Roman"/>
              <a:cs typeface="Times New Roman"/>
              <a:sym typeface="Times New Roman"/>
            </a:endParaRPr>
          </a:p>
          <a:p>
            <a:pPr indent="-323850" lvl="0" marL="457200" rtl="0" algn="l">
              <a:spcBef>
                <a:spcPts val="0"/>
              </a:spcBef>
              <a:spcAft>
                <a:spcPts val="0"/>
              </a:spcAft>
              <a:buClr>
                <a:srgbClr val="29261B"/>
              </a:buClr>
              <a:buSzPts val="1500"/>
              <a:buFont typeface="Times New Roman"/>
              <a:buChar char="-"/>
            </a:pPr>
            <a:r>
              <a:rPr lang="en" sz="1500">
                <a:solidFill>
                  <a:srgbClr val="29261B"/>
                </a:solidFill>
                <a:latin typeface="Times New Roman"/>
                <a:ea typeface="Times New Roman"/>
                <a:cs typeface="Times New Roman"/>
                <a:sym typeface="Times New Roman"/>
              </a:rPr>
              <a:t>Randomly sampled</a:t>
            </a:r>
            <a:endParaRPr sz="1500">
              <a:solidFill>
                <a:srgbClr val="29261B"/>
              </a:solidFill>
              <a:latin typeface="Times New Roman"/>
              <a:ea typeface="Times New Roman"/>
              <a:cs typeface="Times New Roman"/>
              <a:sym typeface="Times New Roman"/>
            </a:endParaRPr>
          </a:p>
        </p:txBody>
      </p:sp>
      <p:sp>
        <p:nvSpPr>
          <p:cNvPr id="177" name="Google Shape;177;p25"/>
          <p:cNvSpPr txBox="1"/>
          <p:nvPr>
            <p:ph idx="4294967295" type="subTitle"/>
          </p:nvPr>
        </p:nvSpPr>
        <p:spPr>
          <a:xfrm>
            <a:off x="7554300" y="4756200"/>
            <a:ext cx="1589700" cy="387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935"/>
              <a:buNone/>
            </a:pPr>
            <a:r>
              <a:rPr lang="en" sz="1560">
                <a:solidFill>
                  <a:srgbClr val="000000"/>
                </a:solidFill>
                <a:latin typeface="Times New Roman"/>
                <a:ea typeface="Times New Roman"/>
                <a:cs typeface="Times New Roman"/>
                <a:sym typeface="Times New Roman"/>
              </a:rPr>
              <a:t>Zhongzheng Mao</a:t>
            </a:r>
            <a:endParaRPr sz="1560">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Software and packages used</a:t>
            </a:r>
            <a:endParaRPr>
              <a:latin typeface="Times New Roman"/>
              <a:ea typeface="Times New Roman"/>
              <a:cs typeface="Times New Roman"/>
              <a:sym typeface="Times New Roman"/>
            </a:endParaRPr>
          </a:p>
        </p:txBody>
      </p:sp>
      <p:sp>
        <p:nvSpPr>
          <p:cNvPr id="183" name="Google Shape;183;p26"/>
          <p:cNvSpPr txBox="1"/>
          <p:nvPr>
            <p:ph idx="1" type="body"/>
          </p:nvPr>
        </p:nvSpPr>
        <p:spPr>
          <a:xfrm>
            <a:off x="729450" y="1853850"/>
            <a:ext cx="7688700" cy="300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Python</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Pandas, numpy, sklearn, gensim, random, re, </a:t>
            </a:r>
            <a:r>
              <a:rPr lang="en" sz="1800">
                <a:solidFill>
                  <a:schemeClr val="dk2"/>
                </a:solidFill>
                <a:latin typeface="Times New Roman"/>
                <a:ea typeface="Times New Roman"/>
                <a:cs typeface="Times New Roman"/>
                <a:sym typeface="Times New Roman"/>
              </a:rPr>
              <a:t>pickle, statistics</a:t>
            </a:r>
            <a:endParaRPr sz="1800">
              <a:solidFill>
                <a:schemeClr val="dk2"/>
              </a:solidFill>
              <a:latin typeface="Times New Roman"/>
              <a:ea typeface="Times New Roman"/>
              <a:cs typeface="Times New Roman"/>
              <a:sym typeface="Times New Roman"/>
            </a:endParaRPr>
          </a:p>
          <a:p>
            <a:pPr indent="-342900" lvl="1" marL="9144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Word2Vec</a:t>
            </a:r>
            <a:endParaRPr sz="1800">
              <a:solidFill>
                <a:schemeClr val="dk2"/>
              </a:solidFill>
              <a:latin typeface="Times New Roman"/>
              <a:ea typeface="Times New Roman"/>
              <a:cs typeface="Times New Roman"/>
              <a:sym typeface="Times New Roman"/>
            </a:endParaRPr>
          </a:p>
          <a:p>
            <a:pPr indent="-342900" lvl="1" marL="9144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SVC</a:t>
            </a:r>
            <a:endParaRPr sz="1800">
              <a:solidFill>
                <a:schemeClr val="dk2"/>
              </a:solidFill>
              <a:latin typeface="Times New Roman"/>
              <a:ea typeface="Times New Roman"/>
              <a:cs typeface="Times New Roman"/>
              <a:sym typeface="Times New Roman"/>
            </a:endParaRPr>
          </a:p>
          <a:p>
            <a:pPr indent="-342900" lvl="1" marL="9144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LogisticRegression</a:t>
            </a:r>
            <a:endParaRPr sz="1800">
              <a:solidFill>
                <a:schemeClr val="dk2"/>
              </a:solidFill>
              <a:latin typeface="Times New Roman"/>
              <a:ea typeface="Times New Roman"/>
              <a:cs typeface="Times New Roman"/>
              <a:sym typeface="Times New Roman"/>
            </a:endParaRPr>
          </a:p>
          <a:p>
            <a:pPr indent="-342900" lvl="1" marL="9144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RandomForestClassifier</a:t>
            </a:r>
            <a:endParaRPr sz="1800">
              <a:solidFill>
                <a:schemeClr val="dk2"/>
              </a:solidFill>
              <a:latin typeface="Times New Roman"/>
              <a:ea typeface="Times New Roman"/>
              <a:cs typeface="Times New Roman"/>
              <a:sym typeface="Times New Roman"/>
            </a:endParaRPr>
          </a:p>
          <a:p>
            <a:pPr indent="-342900" lvl="1" marL="9144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MLPClassifier</a:t>
            </a:r>
            <a:endParaRPr sz="1800">
              <a:solidFill>
                <a:schemeClr val="dk2"/>
              </a:solidFill>
              <a:latin typeface="Times New Roman"/>
              <a:ea typeface="Times New Roman"/>
              <a:cs typeface="Times New Roman"/>
              <a:sym typeface="Times New Roman"/>
            </a:endParaRPr>
          </a:p>
          <a:p>
            <a:pPr indent="-342900" lvl="1" marL="9144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KFold</a:t>
            </a:r>
            <a:endParaRPr sz="1800">
              <a:solidFill>
                <a:schemeClr val="dk2"/>
              </a:solidFill>
              <a:latin typeface="Times New Roman"/>
              <a:ea typeface="Times New Roman"/>
              <a:cs typeface="Times New Roman"/>
              <a:sym typeface="Times New Roman"/>
            </a:endParaRPr>
          </a:p>
          <a:p>
            <a:pPr indent="-342900" lvl="1" marL="9144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accuracy_score, precision_score, recall_score, f1_score</a:t>
            </a:r>
            <a:endParaRPr sz="1800">
              <a:solidFill>
                <a:schemeClr val="dk2"/>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800">
              <a:solidFill>
                <a:schemeClr val="dk2"/>
              </a:solidFill>
              <a:latin typeface="Times New Roman"/>
              <a:ea typeface="Times New Roman"/>
              <a:cs typeface="Times New Roman"/>
              <a:sym typeface="Times New Roman"/>
            </a:endParaRPr>
          </a:p>
        </p:txBody>
      </p:sp>
      <p:sp>
        <p:nvSpPr>
          <p:cNvPr id="184" name="Google Shape;184;p26"/>
          <p:cNvSpPr txBox="1"/>
          <p:nvPr>
            <p:ph idx="4294967295" type="subTitle"/>
          </p:nvPr>
        </p:nvSpPr>
        <p:spPr>
          <a:xfrm>
            <a:off x="7554300" y="4756200"/>
            <a:ext cx="1589700" cy="387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935"/>
              <a:buNone/>
            </a:pPr>
            <a:r>
              <a:rPr lang="en" sz="1560">
                <a:solidFill>
                  <a:srgbClr val="000000"/>
                </a:solidFill>
                <a:latin typeface="Times New Roman"/>
                <a:ea typeface="Times New Roman"/>
                <a:cs typeface="Times New Roman"/>
                <a:sym typeface="Times New Roman"/>
              </a:rPr>
              <a:t>Wei Feng Siew</a:t>
            </a:r>
            <a:endParaRPr sz="1560">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 </a:t>
            </a:r>
            <a:endParaRPr/>
          </a:p>
        </p:txBody>
      </p:sp>
      <p:sp>
        <p:nvSpPr>
          <p:cNvPr id="190" name="Google Shape;190;p27"/>
          <p:cNvSpPr txBox="1"/>
          <p:nvPr>
            <p:ph idx="1" type="body"/>
          </p:nvPr>
        </p:nvSpPr>
        <p:spPr>
          <a:xfrm>
            <a:off x="552825" y="1853850"/>
            <a:ext cx="8219400" cy="357000"/>
          </a:xfrm>
          <a:prstGeom prst="rect">
            <a:avLst/>
          </a:prstGeom>
        </p:spPr>
        <p:txBody>
          <a:bodyPr anchorCtr="0" anchor="t" bIns="91425" lIns="91425" spcFirstLastPara="1" rIns="91425" wrap="square" tIns="91425">
            <a:normAutofit fontScale="25000" lnSpcReduction="20000"/>
          </a:bodyPr>
          <a:lstStyle/>
          <a:p>
            <a:pPr indent="-330200" lvl="0" marL="457200" rtl="0" algn="l">
              <a:spcBef>
                <a:spcPts val="0"/>
              </a:spcBef>
              <a:spcAft>
                <a:spcPts val="0"/>
              </a:spcAft>
              <a:buClr>
                <a:schemeClr val="dk2"/>
              </a:buClr>
              <a:buSzPct val="100000"/>
              <a:buFont typeface="Times New Roman"/>
              <a:buChar char="●"/>
            </a:pPr>
            <a:r>
              <a:rPr lang="en" sz="6400">
                <a:solidFill>
                  <a:schemeClr val="dk2"/>
                </a:solidFill>
                <a:latin typeface="Times New Roman"/>
                <a:ea typeface="Times New Roman"/>
                <a:cs typeface="Times New Roman"/>
                <a:sym typeface="Times New Roman"/>
              </a:rPr>
              <a:t>After generating negative samples, vectorize Seq and SMILES of protein-ligand pairs</a:t>
            </a:r>
            <a:endParaRPr sz="64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t/>
            </a:r>
            <a:endParaRPr sz="1600">
              <a:solidFill>
                <a:schemeClr val="dk2"/>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600">
              <a:solidFill>
                <a:schemeClr val="dk2"/>
              </a:solidFill>
              <a:latin typeface="Times New Roman"/>
              <a:ea typeface="Times New Roman"/>
              <a:cs typeface="Times New Roman"/>
              <a:sym typeface="Times New Roman"/>
            </a:endParaRPr>
          </a:p>
        </p:txBody>
      </p:sp>
      <p:sp>
        <p:nvSpPr>
          <p:cNvPr id="191" name="Google Shape;191;p27"/>
          <p:cNvSpPr txBox="1"/>
          <p:nvPr/>
        </p:nvSpPr>
        <p:spPr>
          <a:xfrm>
            <a:off x="2982800" y="2316150"/>
            <a:ext cx="5757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600">
                <a:solidFill>
                  <a:schemeClr val="dk2"/>
                </a:solidFill>
                <a:latin typeface="Times New Roman"/>
                <a:ea typeface="Times New Roman"/>
                <a:cs typeface="Times New Roman"/>
                <a:sym typeface="Times New Roman"/>
              </a:rPr>
              <a:t>Seq </a:t>
            </a:r>
            <a:endParaRPr sz="1600"/>
          </a:p>
        </p:txBody>
      </p:sp>
      <p:sp>
        <p:nvSpPr>
          <p:cNvPr id="192" name="Google Shape;192;p27"/>
          <p:cNvSpPr txBox="1"/>
          <p:nvPr/>
        </p:nvSpPr>
        <p:spPr>
          <a:xfrm>
            <a:off x="2947400" y="2852975"/>
            <a:ext cx="9159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600">
                <a:solidFill>
                  <a:schemeClr val="dk2"/>
                </a:solidFill>
                <a:latin typeface="Times New Roman"/>
                <a:ea typeface="Times New Roman"/>
                <a:cs typeface="Times New Roman"/>
                <a:sym typeface="Times New Roman"/>
              </a:rPr>
              <a:t>SMILES </a:t>
            </a:r>
            <a:endParaRPr sz="1600"/>
          </a:p>
        </p:txBody>
      </p:sp>
      <p:sp>
        <p:nvSpPr>
          <p:cNvPr id="193" name="Google Shape;193;p27"/>
          <p:cNvSpPr/>
          <p:nvPr/>
        </p:nvSpPr>
        <p:spPr>
          <a:xfrm>
            <a:off x="3873175" y="2517750"/>
            <a:ext cx="1119600" cy="4623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highlight>
                  <a:schemeClr val="lt1"/>
                </a:highlight>
                <a:latin typeface="Lato"/>
                <a:ea typeface="Lato"/>
                <a:cs typeface="Lato"/>
                <a:sym typeface="Lato"/>
              </a:rPr>
              <a:t>SPVec</a:t>
            </a:r>
            <a:endParaRPr>
              <a:highlight>
                <a:schemeClr val="lt1"/>
              </a:highlight>
              <a:latin typeface="Lato"/>
              <a:ea typeface="Lato"/>
              <a:cs typeface="Lato"/>
              <a:sym typeface="Lato"/>
            </a:endParaRPr>
          </a:p>
        </p:txBody>
      </p:sp>
      <p:sp>
        <p:nvSpPr>
          <p:cNvPr id="194" name="Google Shape;194;p27"/>
          <p:cNvSpPr txBox="1"/>
          <p:nvPr/>
        </p:nvSpPr>
        <p:spPr>
          <a:xfrm>
            <a:off x="7858900" y="2308625"/>
            <a:ext cx="10725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600">
                <a:solidFill>
                  <a:schemeClr val="dk2"/>
                </a:solidFill>
                <a:latin typeface="Times New Roman"/>
                <a:ea typeface="Times New Roman"/>
                <a:cs typeface="Times New Roman"/>
                <a:sym typeface="Times New Roman"/>
              </a:rPr>
              <a:t>100-vector</a:t>
            </a:r>
            <a:endParaRPr/>
          </a:p>
        </p:txBody>
      </p:sp>
      <p:sp>
        <p:nvSpPr>
          <p:cNvPr id="195" name="Google Shape;195;p27"/>
          <p:cNvSpPr txBox="1"/>
          <p:nvPr/>
        </p:nvSpPr>
        <p:spPr>
          <a:xfrm>
            <a:off x="7858900" y="2829600"/>
            <a:ext cx="10725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600">
                <a:solidFill>
                  <a:schemeClr val="dk2"/>
                </a:solidFill>
                <a:latin typeface="Times New Roman"/>
                <a:ea typeface="Times New Roman"/>
                <a:cs typeface="Times New Roman"/>
                <a:sym typeface="Times New Roman"/>
              </a:rPr>
              <a:t>100-vector</a:t>
            </a:r>
            <a:endParaRPr/>
          </a:p>
        </p:txBody>
      </p:sp>
      <p:sp>
        <p:nvSpPr>
          <p:cNvPr id="196" name="Google Shape;196;p27"/>
          <p:cNvSpPr txBox="1"/>
          <p:nvPr>
            <p:ph idx="1" type="body"/>
          </p:nvPr>
        </p:nvSpPr>
        <p:spPr>
          <a:xfrm>
            <a:off x="552825" y="3350575"/>
            <a:ext cx="8219400" cy="1792800"/>
          </a:xfrm>
          <a:prstGeom prst="rect">
            <a:avLst/>
          </a:prstGeom>
        </p:spPr>
        <p:txBody>
          <a:bodyPr anchorCtr="0" anchor="t" bIns="91425" lIns="91425" spcFirstLastPara="1" rIns="91425" wrap="square" tIns="91425">
            <a:normAutofit fontScale="25000" lnSpcReduction="10000"/>
          </a:bodyPr>
          <a:lstStyle/>
          <a:p>
            <a:pPr indent="-330200" lvl="0" marL="457200" rtl="0" algn="l">
              <a:spcBef>
                <a:spcPts val="0"/>
              </a:spcBef>
              <a:spcAft>
                <a:spcPts val="0"/>
              </a:spcAft>
              <a:buClr>
                <a:schemeClr val="dk2"/>
              </a:buClr>
              <a:buSzPct val="100000"/>
              <a:buFont typeface="Times New Roman"/>
              <a:buChar char="●"/>
            </a:pPr>
            <a:r>
              <a:rPr lang="en" sz="6400">
                <a:solidFill>
                  <a:schemeClr val="dk2"/>
                </a:solidFill>
                <a:latin typeface="Times New Roman"/>
                <a:ea typeface="Times New Roman"/>
                <a:cs typeface="Times New Roman"/>
                <a:sym typeface="Times New Roman"/>
              </a:rPr>
              <a:t>SPVec: Treat every 3 consecutive characters as a token. Train Word2Vec model using</a:t>
            </a:r>
            <a:r>
              <a:rPr lang="en" sz="6400">
                <a:solidFill>
                  <a:schemeClr val="dk2"/>
                </a:solidFill>
                <a:latin typeface="Times New Roman"/>
                <a:ea typeface="Times New Roman"/>
                <a:cs typeface="Times New Roman"/>
                <a:sym typeface="Times New Roman"/>
              </a:rPr>
              <a:t> the skip-gram approach (sg=1), negative sampling (negative = 5) and window_size =5. </a:t>
            </a:r>
            <a:endParaRPr sz="6400">
              <a:solidFill>
                <a:schemeClr val="dk2"/>
              </a:solidFill>
              <a:latin typeface="Times New Roman"/>
              <a:ea typeface="Times New Roman"/>
              <a:cs typeface="Times New Roman"/>
              <a:sym typeface="Times New Roman"/>
            </a:endParaRPr>
          </a:p>
          <a:p>
            <a:pPr indent="-330200" lvl="0" marL="457200" rtl="0" algn="l">
              <a:spcBef>
                <a:spcPts val="0"/>
              </a:spcBef>
              <a:spcAft>
                <a:spcPts val="0"/>
              </a:spcAft>
              <a:buClr>
                <a:schemeClr val="dk2"/>
              </a:buClr>
              <a:buSzPct val="100000"/>
              <a:buFont typeface="Times New Roman"/>
              <a:buChar char="●"/>
            </a:pPr>
            <a:r>
              <a:rPr lang="en" sz="6400">
                <a:solidFill>
                  <a:schemeClr val="dk2"/>
                </a:solidFill>
                <a:latin typeface="Times New Roman"/>
                <a:ea typeface="Times New Roman"/>
                <a:cs typeface="Times New Roman"/>
                <a:sym typeface="Times New Roman"/>
              </a:rPr>
              <a:t>Protein or ligand vector</a:t>
            </a:r>
            <a:r>
              <a:rPr lang="en" sz="6400">
                <a:solidFill>
                  <a:schemeClr val="dk2"/>
                </a:solidFill>
                <a:latin typeface="Times New Roman"/>
                <a:ea typeface="Times New Roman"/>
                <a:cs typeface="Times New Roman"/>
                <a:sym typeface="Times New Roman"/>
              </a:rPr>
              <a:t> = average vector of all tokens in the Seq or SMILES</a:t>
            </a:r>
            <a:endParaRPr sz="6400">
              <a:solidFill>
                <a:schemeClr val="dk2"/>
              </a:solidFill>
              <a:latin typeface="Times New Roman"/>
              <a:ea typeface="Times New Roman"/>
              <a:cs typeface="Times New Roman"/>
              <a:sym typeface="Times New Roman"/>
            </a:endParaRPr>
          </a:p>
          <a:p>
            <a:pPr indent="-330200" lvl="0" marL="457200" rtl="0" algn="l">
              <a:spcBef>
                <a:spcPts val="0"/>
              </a:spcBef>
              <a:spcAft>
                <a:spcPts val="0"/>
              </a:spcAft>
              <a:buClr>
                <a:schemeClr val="dk2"/>
              </a:buClr>
              <a:buSzPct val="100000"/>
              <a:buFont typeface="Times New Roman"/>
              <a:buChar char="●"/>
            </a:pPr>
            <a:r>
              <a:rPr lang="en" sz="6400">
                <a:solidFill>
                  <a:schemeClr val="dk2"/>
                </a:solidFill>
                <a:latin typeface="Times New Roman"/>
                <a:ea typeface="Times New Roman"/>
                <a:cs typeface="Times New Roman"/>
                <a:sym typeface="Times New Roman"/>
              </a:rPr>
              <a:t>Protein-ligand pair vector= concatenate(protein vector, ligand vector)</a:t>
            </a:r>
            <a:endParaRPr sz="6400">
              <a:solidFill>
                <a:schemeClr val="dk2"/>
              </a:solidFill>
              <a:latin typeface="Times New Roman"/>
              <a:ea typeface="Times New Roman"/>
              <a:cs typeface="Times New Roman"/>
              <a:sym typeface="Times New Roman"/>
            </a:endParaRPr>
          </a:p>
          <a:p>
            <a:pPr indent="-330200" lvl="0" marL="457200" rtl="0" algn="l">
              <a:spcBef>
                <a:spcPts val="0"/>
              </a:spcBef>
              <a:spcAft>
                <a:spcPts val="0"/>
              </a:spcAft>
              <a:buClr>
                <a:schemeClr val="dk2"/>
              </a:buClr>
              <a:buSzPct val="100000"/>
              <a:buFont typeface="Times New Roman"/>
              <a:buChar char="●"/>
            </a:pPr>
            <a:r>
              <a:rPr lang="en" sz="6400">
                <a:solidFill>
                  <a:schemeClr val="dk2"/>
                </a:solidFill>
                <a:latin typeface="Times New Roman"/>
                <a:ea typeface="Times New Roman"/>
                <a:cs typeface="Times New Roman"/>
                <a:sym typeface="Times New Roman"/>
              </a:rPr>
              <a:t>Train machine learning model with</a:t>
            </a:r>
            <a:r>
              <a:rPr lang="en" sz="6400">
                <a:solidFill>
                  <a:schemeClr val="dk2"/>
                </a:solidFill>
                <a:latin typeface="Times New Roman"/>
                <a:ea typeface="Times New Roman"/>
                <a:cs typeface="Times New Roman"/>
                <a:sym typeface="Times New Roman"/>
              </a:rPr>
              <a:t> protein-ligand pair vectors and corresponding labels (binding / non-binding) </a:t>
            </a:r>
            <a:endParaRPr sz="1600">
              <a:solidFill>
                <a:schemeClr val="dk2"/>
              </a:solidFill>
              <a:latin typeface="Times New Roman"/>
              <a:ea typeface="Times New Roman"/>
              <a:cs typeface="Times New Roman"/>
              <a:sym typeface="Times New Roman"/>
            </a:endParaRPr>
          </a:p>
        </p:txBody>
      </p:sp>
      <p:sp>
        <p:nvSpPr>
          <p:cNvPr id="197" name="Google Shape;197;p27"/>
          <p:cNvSpPr txBox="1"/>
          <p:nvPr>
            <p:ph idx="4294967295" type="subTitle"/>
          </p:nvPr>
        </p:nvSpPr>
        <p:spPr>
          <a:xfrm>
            <a:off x="7712800" y="4756200"/>
            <a:ext cx="1461300" cy="387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935"/>
              <a:buNone/>
            </a:pPr>
            <a:r>
              <a:rPr lang="en" sz="1560">
                <a:solidFill>
                  <a:srgbClr val="000000"/>
                </a:solidFill>
                <a:latin typeface="Times New Roman"/>
                <a:ea typeface="Times New Roman"/>
                <a:cs typeface="Times New Roman"/>
                <a:sym typeface="Times New Roman"/>
              </a:rPr>
              <a:t>Wei Feng Siew</a:t>
            </a:r>
            <a:endParaRPr sz="1560">
              <a:solidFill>
                <a:srgbClr val="000000"/>
              </a:solidFill>
              <a:latin typeface="Times New Roman"/>
              <a:ea typeface="Times New Roman"/>
              <a:cs typeface="Times New Roman"/>
              <a:sym typeface="Times New Roman"/>
            </a:endParaRPr>
          </a:p>
        </p:txBody>
      </p:sp>
      <p:pic>
        <p:nvPicPr>
          <p:cNvPr id="198" name="Google Shape;198;p27"/>
          <p:cNvPicPr preferRelativeResize="0"/>
          <p:nvPr/>
        </p:nvPicPr>
        <p:blipFill rotWithShape="1">
          <a:blip r:embed="rId3">
            <a:alphaModFix/>
          </a:blip>
          <a:srcRect b="61273" l="3486" r="56439" t="16710"/>
          <a:stretch/>
        </p:blipFill>
        <p:spPr>
          <a:xfrm>
            <a:off x="606125" y="2359750"/>
            <a:ext cx="2341274" cy="343900"/>
          </a:xfrm>
          <a:prstGeom prst="rect">
            <a:avLst/>
          </a:prstGeom>
          <a:noFill/>
          <a:ln>
            <a:noFill/>
          </a:ln>
        </p:spPr>
      </p:pic>
      <p:pic>
        <p:nvPicPr>
          <p:cNvPr id="199" name="Google Shape;199;p27"/>
          <p:cNvPicPr preferRelativeResize="0"/>
          <p:nvPr/>
        </p:nvPicPr>
        <p:blipFill rotWithShape="1">
          <a:blip r:embed="rId3">
            <a:alphaModFix/>
          </a:blip>
          <a:srcRect b="11408" l="65299" r="680" t="65737"/>
          <a:stretch/>
        </p:blipFill>
        <p:spPr>
          <a:xfrm>
            <a:off x="606125" y="2915075"/>
            <a:ext cx="2341274" cy="285959"/>
          </a:xfrm>
          <a:prstGeom prst="rect">
            <a:avLst/>
          </a:prstGeom>
          <a:noFill/>
          <a:ln>
            <a:noFill/>
          </a:ln>
        </p:spPr>
      </p:pic>
      <p:pic>
        <p:nvPicPr>
          <p:cNvPr id="200" name="Google Shape;200;p27"/>
          <p:cNvPicPr preferRelativeResize="0"/>
          <p:nvPr/>
        </p:nvPicPr>
        <p:blipFill>
          <a:blip r:embed="rId4">
            <a:alphaModFix/>
          </a:blip>
          <a:stretch>
            <a:fillRect/>
          </a:stretch>
        </p:blipFill>
        <p:spPr>
          <a:xfrm>
            <a:off x="4992775" y="2324150"/>
            <a:ext cx="2836350" cy="400050"/>
          </a:xfrm>
          <a:prstGeom prst="rect">
            <a:avLst/>
          </a:prstGeom>
          <a:noFill/>
          <a:ln>
            <a:noFill/>
          </a:ln>
        </p:spPr>
      </p:pic>
      <p:pic>
        <p:nvPicPr>
          <p:cNvPr id="201" name="Google Shape;201;p27"/>
          <p:cNvPicPr preferRelativeResize="0"/>
          <p:nvPr/>
        </p:nvPicPr>
        <p:blipFill>
          <a:blip r:embed="rId5">
            <a:alphaModFix/>
          </a:blip>
          <a:stretch>
            <a:fillRect/>
          </a:stretch>
        </p:blipFill>
        <p:spPr>
          <a:xfrm>
            <a:off x="4974775" y="2846875"/>
            <a:ext cx="2872350" cy="381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8"/>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latin typeface="Times New Roman"/>
                <a:ea typeface="Times New Roman"/>
                <a:cs typeface="Times New Roman"/>
                <a:sym typeface="Times New Roman"/>
              </a:rPr>
              <a:t>Model training and evaluation</a:t>
            </a:r>
            <a:endParaRPr sz="2300">
              <a:latin typeface="Times New Roman"/>
              <a:ea typeface="Times New Roman"/>
              <a:cs typeface="Times New Roman"/>
              <a:sym typeface="Times New Roman"/>
            </a:endParaRPr>
          </a:p>
        </p:txBody>
      </p:sp>
      <p:graphicFrame>
        <p:nvGraphicFramePr>
          <p:cNvPr id="207" name="Google Shape;207;p28"/>
          <p:cNvGraphicFramePr/>
          <p:nvPr/>
        </p:nvGraphicFramePr>
        <p:xfrm>
          <a:off x="890700" y="1853850"/>
          <a:ext cx="3000000" cy="3000000"/>
        </p:xfrm>
        <a:graphic>
          <a:graphicData uri="http://schemas.openxmlformats.org/drawingml/2006/table">
            <a:tbl>
              <a:tblPr>
                <a:noFill/>
                <a:tableStyleId>{DA09FF2B-0C73-4DE1-933B-A88A01F218AC}</a:tableStyleId>
              </a:tblPr>
              <a:tblGrid>
                <a:gridCol w="1132450"/>
                <a:gridCol w="921900"/>
                <a:gridCol w="878075"/>
                <a:gridCol w="812325"/>
                <a:gridCol w="863450"/>
              </a:tblGrid>
              <a:tr h="367000">
                <a:tc>
                  <a:txBody>
                    <a:bodyPr/>
                    <a:lstStyle/>
                    <a:p>
                      <a:pPr indent="0" lvl="0" marL="0" rtl="0" algn="l">
                        <a:spcBef>
                          <a:spcPts val="0"/>
                        </a:spcBef>
                        <a:spcAft>
                          <a:spcPts val="0"/>
                        </a:spcAft>
                        <a:buNone/>
                      </a:pPr>
                      <a:r>
                        <a:t/>
                      </a:r>
                      <a:endParaRPr>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Average accuracy</a:t>
                      </a:r>
                      <a:endParaRPr>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Average p</a:t>
                      </a:r>
                      <a:r>
                        <a:rPr lang="en">
                          <a:solidFill>
                            <a:schemeClr val="dk2"/>
                          </a:solidFill>
                          <a:latin typeface="Times New Roman"/>
                          <a:ea typeface="Times New Roman"/>
                          <a:cs typeface="Times New Roman"/>
                          <a:sym typeface="Times New Roman"/>
                        </a:rPr>
                        <a:t>recision</a:t>
                      </a:r>
                      <a:endParaRPr>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Average r</a:t>
                      </a:r>
                      <a:r>
                        <a:rPr lang="en">
                          <a:solidFill>
                            <a:schemeClr val="dk2"/>
                          </a:solidFill>
                          <a:latin typeface="Times New Roman"/>
                          <a:ea typeface="Times New Roman"/>
                          <a:cs typeface="Times New Roman"/>
                          <a:sym typeface="Times New Roman"/>
                        </a:rPr>
                        <a:t>ecall</a:t>
                      </a:r>
                      <a:endParaRPr>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Average </a:t>
                      </a:r>
                      <a:r>
                        <a:rPr lang="en">
                          <a:solidFill>
                            <a:schemeClr val="dk2"/>
                          </a:solidFill>
                          <a:latin typeface="Times New Roman"/>
                          <a:ea typeface="Times New Roman"/>
                          <a:cs typeface="Times New Roman"/>
                          <a:sym typeface="Times New Roman"/>
                        </a:rPr>
                        <a:t>F1 score</a:t>
                      </a:r>
                      <a:endParaRPr>
                        <a:solidFill>
                          <a:schemeClr val="dk2"/>
                        </a:solidFill>
                        <a:latin typeface="Times New Roman"/>
                        <a:ea typeface="Times New Roman"/>
                        <a:cs typeface="Times New Roman"/>
                        <a:sym typeface="Times New Roman"/>
                      </a:endParaRPr>
                    </a:p>
                  </a:txBody>
                  <a:tcPr marT="91425" marB="91425" marR="91425" marL="91425"/>
                </a:tc>
              </a:tr>
              <a:tr h="472875">
                <a:tc>
                  <a:txBody>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SVM</a:t>
                      </a:r>
                      <a:endParaRPr>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292929"/>
                          </a:solidFill>
                          <a:latin typeface="Times New Roman"/>
                          <a:ea typeface="Times New Roman"/>
                          <a:cs typeface="Times New Roman"/>
                          <a:sym typeface="Times New Roman"/>
                        </a:rPr>
                        <a:t>0.570</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292929"/>
                          </a:solidFill>
                          <a:latin typeface="Times New Roman"/>
                          <a:ea typeface="Times New Roman"/>
                          <a:cs typeface="Times New Roman"/>
                          <a:sym typeface="Times New Roman"/>
                        </a:rPr>
                        <a:t>0.562</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292929"/>
                          </a:solidFill>
                          <a:latin typeface="Times New Roman"/>
                          <a:ea typeface="Times New Roman"/>
                          <a:cs typeface="Times New Roman"/>
                          <a:sym typeface="Times New Roman"/>
                        </a:rPr>
                        <a:t>0.637</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292929"/>
                          </a:solidFill>
                          <a:latin typeface="Times New Roman"/>
                          <a:ea typeface="Times New Roman"/>
                          <a:cs typeface="Times New Roman"/>
                          <a:sym typeface="Times New Roman"/>
                        </a:rPr>
                        <a:t>0.596</a:t>
                      </a:r>
                      <a:endParaRPr>
                        <a:latin typeface="Times New Roman"/>
                        <a:ea typeface="Times New Roman"/>
                        <a:cs typeface="Times New Roman"/>
                        <a:sym typeface="Times New Roman"/>
                      </a:endParaRPr>
                    </a:p>
                  </a:txBody>
                  <a:tcPr marT="91425" marB="91425" marR="91425" marL="91425"/>
                </a:tc>
              </a:tr>
              <a:tr h="644100">
                <a:tc>
                  <a:txBody>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Logistic Regression</a:t>
                      </a:r>
                      <a:endParaRPr>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292929"/>
                          </a:solidFill>
                          <a:latin typeface="Times New Roman"/>
                          <a:ea typeface="Times New Roman"/>
                          <a:cs typeface="Times New Roman"/>
                          <a:sym typeface="Times New Roman"/>
                        </a:rPr>
                        <a:t>0.479</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292929"/>
                          </a:solidFill>
                          <a:latin typeface="Times New Roman"/>
                          <a:ea typeface="Times New Roman"/>
                          <a:cs typeface="Times New Roman"/>
                          <a:sym typeface="Times New Roman"/>
                        </a:rPr>
                        <a:t>0.480</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292929"/>
                          </a:solidFill>
                          <a:latin typeface="Times New Roman"/>
                          <a:ea typeface="Times New Roman"/>
                          <a:cs typeface="Times New Roman"/>
                          <a:sym typeface="Times New Roman"/>
                        </a:rPr>
                        <a:t>0.490</a:t>
                      </a:r>
                      <a:endParaRPr>
                        <a:solidFill>
                          <a:srgbClr val="292929"/>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292929"/>
                          </a:solidFill>
                          <a:latin typeface="Times New Roman"/>
                          <a:ea typeface="Times New Roman"/>
                          <a:cs typeface="Times New Roman"/>
                          <a:sym typeface="Times New Roman"/>
                        </a:rPr>
                        <a:t>0.484</a:t>
                      </a:r>
                      <a:endParaRPr>
                        <a:latin typeface="Times New Roman"/>
                        <a:ea typeface="Times New Roman"/>
                        <a:cs typeface="Times New Roman"/>
                        <a:sym typeface="Times New Roman"/>
                      </a:endParaRPr>
                    </a:p>
                  </a:txBody>
                  <a:tcPr marT="91425" marB="91425" marR="91425" marL="91425"/>
                </a:tc>
              </a:tr>
              <a:tr h="472875">
                <a:tc>
                  <a:txBody>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Random Forest</a:t>
                      </a:r>
                      <a:endParaRPr>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292929"/>
                          </a:solidFill>
                          <a:latin typeface="Times New Roman"/>
                          <a:ea typeface="Times New Roman"/>
                          <a:cs typeface="Times New Roman"/>
                          <a:sym typeface="Times New Roman"/>
                        </a:rPr>
                        <a:t>0.556</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292929"/>
                          </a:solidFill>
                          <a:latin typeface="Times New Roman"/>
                          <a:ea typeface="Times New Roman"/>
                          <a:cs typeface="Times New Roman"/>
                          <a:sym typeface="Times New Roman"/>
                        </a:rPr>
                        <a:t>0.553</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292929"/>
                          </a:solidFill>
                          <a:latin typeface="Times New Roman"/>
                          <a:ea typeface="Times New Roman"/>
                          <a:cs typeface="Times New Roman"/>
                          <a:sym typeface="Times New Roman"/>
                        </a:rPr>
                        <a:t>0.597</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292929"/>
                          </a:solidFill>
                          <a:latin typeface="Times New Roman"/>
                          <a:ea typeface="Times New Roman"/>
                          <a:cs typeface="Times New Roman"/>
                          <a:sym typeface="Times New Roman"/>
                        </a:rPr>
                        <a:t>0.573</a:t>
                      </a:r>
                      <a:endParaRPr>
                        <a:latin typeface="Times New Roman"/>
                        <a:ea typeface="Times New Roman"/>
                        <a:cs typeface="Times New Roman"/>
                        <a:sym typeface="Times New Roman"/>
                      </a:endParaRPr>
                    </a:p>
                  </a:txBody>
                  <a:tcPr marT="91425" marB="91425" marR="91425" marL="91425"/>
                </a:tc>
              </a:tr>
              <a:tr h="472875">
                <a:tc>
                  <a:txBody>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Multilayer Perceptron</a:t>
                      </a:r>
                      <a:endParaRPr>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292929"/>
                          </a:solidFill>
                          <a:latin typeface="Times New Roman"/>
                          <a:ea typeface="Times New Roman"/>
                          <a:cs typeface="Times New Roman"/>
                          <a:sym typeface="Times New Roman"/>
                        </a:rPr>
                        <a:t>0.586</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292929"/>
                          </a:solidFill>
                          <a:latin typeface="Times New Roman"/>
                          <a:ea typeface="Times New Roman"/>
                          <a:cs typeface="Times New Roman"/>
                          <a:sym typeface="Times New Roman"/>
                        </a:rPr>
                        <a:t>0.583</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292929"/>
                          </a:solidFill>
                          <a:latin typeface="Times New Roman"/>
                          <a:ea typeface="Times New Roman"/>
                          <a:cs typeface="Times New Roman"/>
                          <a:sym typeface="Times New Roman"/>
                        </a:rPr>
                        <a:t>0.609</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292929"/>
                          </a:solidFill>
                          <a:latin typeface="Times New Roman"/>
                          <a:ea typeface="Times New Roman"/>
                          <a:cs typeface="Times New Roman"/>
                          <a:sym typeface="Times New Roman"/>
                        </a:rPr>
                        <a:t>0.595</a:t>
                      </a:r>
                      <a:endParaRPr>
                        <a:latin typeface="Times New Roman"/>
                        <a:ea typeface="Times New Roman"/>
                        <a:cs typeface="Times New Roman"/>
                        <a:sym typeface="Times New Roman"/>
                      </a:endParaRPr>
                    </a:p>
                  </a:txBody>
                  <a:tcPr marT="91425" marB="91425" marR="91425" marL="91425"/>
                </a:tc>
              </a:tr>
            </a:tbl>
          </a:graphicData>
        </a:graphic>
      </p:graphicFrame>
      <p:sp>
        <p:nvSpPr>
          <p:cNvPr id="208" name="Google Shape;208;p28"/>
          <p:cNvSpPr txBox="1"/>
          <p:nvPr>
            <p:ph idx="4294967295" type="subTitle"/>
          </p:nvPr>
        </p:nvSpPr>
        <p:spPr>
          <a:xfrm>
            <a:off x="7712800" y="4756200"/>
            <a:ext cx="1461300" cy="387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935"/>
              <a:buNone/>
            </a:pPr>
            <a:r>
              <a:rPr lang="en" sz="1560">
                <a:solidFill>
                  <a:srgbClr val="000000"/>
                </a:solidFill>
                <a:latin typeface="Times New Roman"/>
                <a:ea typeface="Times New Roman"/>
                <a:cs typeface="Times New Roman"/>
                <a:sym typeface="Times New Roman"/>
              </a:rPr>
              <a:t>Wei Feng Siew</a:t>
            </a:r>
            <a:endParaRPr sz="1560">
              <a:solidFill>
                <a:srgbClr val="000000"/>
              </a:solidFill>
              <a:latin typeface="Times New Roman"/>
              <a:ea typeface="Times New Roman"/>
              <a:cs typeface="Times New Roman"/>
              <a:sym typeface="Times New Roman"/>
            </a:endParaRPr>
          </a:p>
        </p:txBody>
      </p:sp>
      <p:sp>
        <p:nvSpPr>
          <p:cNvPr id="209" name="Google Shape;209;p28"/>
          <p:cNvSpPr txBox="1"/>
          <p:nvPr/>
        </p:nvSpPr>
        <p:spPr>
          <a:xfrm>
            <a:off x="5739225" y="2350725"/>
            <a:ext cx="29454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Times New Roman"/>
                <a:ea typeface="Times New Roman"/>
                <a:cs typeface="Times New Roman"/>
                <a:sym typeface="Times New Roman"/>
              </a:rPr>
              <a:t>5-fold cross validation</a:t>
            </a:r>
            <a:endParaRPr b="1">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Data points (ligand-protein pairs)</a:t>
            </a:r>
            <a:endParaRPr>
              <a:solidFill>
                <a:schemeClr val="dk2"/>
              </a:solidFill>
              <a:latin typeface="Times New Roman"/>
              <a:ea typeface="Times New Roman"/>
              <a:cs typeface="Times New Roman"/>
              <a:sym typeface="Times New Roman"/>
            </a:endParaRPr>
          </a:p>
          <a:p>
            <a:pPr indent="-317500" lvl="0" marL="457200" rtl="0" algn="l">
              <a:spcBef>
                <a:spcPts val="0"/>
              </a:spcBef>
              <a:spcAft>
                <a:spcPts val="0"/>
              </a:spcAft>
              <a:buClr>
                <a:schemeClr val="dk2"/>
              </a:buClr>
              <a:buSzPts val="1400"/>
              <a:buFont typeface="Times New Roman"/>
              <a:buChar char="●"/>
            </a:pPr>
            <a:r>
              <a:rPr lang="en">
                <a:solidFill>
                  <a:schemeClr val="dk2"/>
                </a:solidFill>
                <a:latin typeface="Times New Roman"/>
                <a:ea typeface="Times New Roman"/>
                <a:cs typeface="Times New Roman"/>
                <a:sym typeface="Times New Roman"/>
              </a:rPr>
              <a:t>16000 </a:t>
            </a:r>
            <a:endParaRPr>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Positive labels (binding pairs)</a:t>
            </a:r>
            <a:endParaRPr>
              <a:solidFill>
                <a:schemeClr val="dk2"/>
              </a:solidFill>
              <a:latin typeface="Times New Roman"/>
              <a:ea typeface="Times New Roman"/>
              <a:cs typeface="Times New Roman"/>
              <a:sym typeface="Times New Roman"/>
            </a:endParaRPr>
          </a:p>
          <a:p>
            <a:pPr indent="-317500" lvl="0" marL="457200" rtl="0" algn="l">
              <a:spcBef>
                <a:spcPts val="0"/>
              </a:spcBef>
              <a:spcAft>
                <a:spcPts val="0"/>
              </a:spcAft>
              <a:buClr>
                <a:schemeClr val="dk2"/>
              </a:buClr>
              <a:buSzPts val="1400"/>
              <a:buFont typeface="Times New Roman"/>
              <a:buChar char="●"/>
            </a:pPr>
            <a:r>
              <a:rPr lang="en">
                <a:solidFill>
                  <a:schemeClr val="dk2"/>
                </a:solidFill>
                <a:latin typeface="Times New Roman"/>
                <a:ea typeface="Times New Roman"/>
                <a:cs typeface="Times New Roman"/>
                <a:sym typeface="Times New Roman"/>
              </a:rPr>
              <a:t>8000</a:t>
            </a:r>
            <a:endParaRPr>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Negative labels (non-binding pairs)</a:t>
            </a:r>
            <a:endParaRPr>
              <a:solidFill>
                <a:schemeClr val="dk2"/>
              </a:solidFill>
              <a:latin typeface="Times New Roman"/>
              <a:ea typeface="Times New Roman"/>
              <a:cs typeface="Times New Roman"/>
              <a:sym typeface="Times New Roman"/>
            </a:endParaRPr>
          </a:p>
          <a:p>
            <a:pPr indent="-317500" lvl="0" marL="457200" rtl="0" algn="l">
              <a:spcBef>
                <a:spcPts val="0"/>
              </a:spcBef>
              <a:spcAft>
                <a:spcPts val="0"/>
              </a:spcAft>
              <a:buClr>
                <a:schemeClr val="dk2"/>
              </a:buClr>
              <a:buSzPts val="1400"/>
              <a:buFont typeface="Times New Roman"/>
              <a:buChar char="●"/>
            </a:pPr>
            <a:r>
              <a:rPr lang="en">
                <a:solidFill>
                  <a:schemeClr val="dk2"/>
                </a:solidFill>
                <a:latin typeface="Times New Roman"/>
                <a:ea typeface="Times New Roman"/>
                <a:cs typeface="Times New Roman"/>
                <a:sym typeface="Times New Roman"/>
              </a:rPr>
              <a:t>8000</a:t>
            </a:r>
            <a:endParaRPr>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Vector representation</a:t>
            </a:r>
            <a:endParaRPr>
              <a:solidFill>
                <a:schemeClr val="dk2"/>
              </a:solidFill>
              <a:latin typeface="Times New Roman"/>
              <a:ea typeface="Times New Roman"/>
              <a:cs typeface="Times New Roman"/>
              <a:sym typeface="Times New Roman"/>
            </a:endParaRPr>
          </a:p>
          <a:p>
            <a:pPr indent="-317500" lvl="0" marL="457200" rtl="0" algn="l">
              <a:spcBef>
                <a:spcPts val="0"/>
              </a:spcBef>
              <a:spcAft>
                <a:spcPts val="0"/>
              </a:spcAft>
              <a:buClr>
                <a:schemeClr val="dk2"/>
              </a:buClr>
              <a:buSzPts val="1400"/>
              <a:buFont typeface="Times New Roman"/>
              <a:buChar char="●"/>
            </a:pPr>
            <a:r>
              <a:rPr lang="en">
                <a:solidFill>
                  <a:schemeClr val="dk2"/>
                </a:solidFill>
                <a:latin typeface="Times New Roman"/>
                <a:ea typeface="Times New Roman"/>
                <a:cs typeface="Times New Roman"/>
                <a:sym typeface="Times New Roman"/>
              </a:rPr>
              <a:t>SPVec</a:t>
            </a:r>
            <a:endParaRPr>
              <a:solidFill>
                <a:schemeClr val="dk2"/>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graphicFrame>
        <p:nvGraphicFramePr>
          <p:cNvPr id="214" name="Google Shape;214;p29"/>
          <p:cNvGraphicFramePr/>
          <p:nvPr/>
        </p:nvGraphicFramePr>
        <p:xfrm>
          <a:off x="4572000" y="1896025"/>
          <a:ext cx="3000000" cy="3000000"/>
        </p:xfrm>
        <a:graphic>
          <a:graphicData uri="http://schemas.openxmlformats.org/drawingml/2006/table">
            <a:tbl>
              <a:tblPr>
                <a:noFill/>
                <a:tableStyleId>{DA09FF2B-0C73-4DE1-933B-A88A01F218AC}</a:tableStyleId>
              </a:tblPr>
              <a:tblGrid>
                <a:gridCol w="1278125"/>
                <a:gridCol w="724575"/>
                <a:gridCol w="652925"/>
                <a:gridCol w="763450"/>
                <a:gridCol w="656475"/>
              </a:tblGrid>
              <a:tr h="487650">
                <a:tc>
                  <a:txBody>
                    <a:bodyPr/>
                    <a:lstStyle/>
                    <a:p>
                      <a:pPr indent="0" lvl="0" marL="0" rtl="0" algn="l">
                        <a:spcBef>
                          <a:spcPts val="0"/>
                        </a:spcBef>
                        <a:spcAft>
                          <a:spcPts val="0"/>
                        </a:spcAft>
                        <a:buNone/>
                      </a:pPr>
                      <a:r>
                        <a:t/>
                      </a:r>
                      <a:endParaRPr sz="1000">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Average accuracy</a:t>
                      </a:r>
                      <a:endParaRPr sz="1000">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Average precision</a:t>
                      </a:r>
                      <a:endParaRPr sz="1000">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Average recall</a:t>
                      </a:r>
                      <a:endParaRPr sz="1000">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Average F1 score</a:t>
                      </a:r>
                      <a:endParaRPr sz="1000">
                        <a:solidFill>
                          <a:schemeClr val="dk2"/>
                        </a:solidFill>
                        <a:latin typeface="Times New Roman"/>
                        <a:ea typeface="Times New Roman"/>
                        <a:cs typeface="Times New Roman"/>
                        <a:sym typeface="Times New Roman"/>
                      </a:endParaRPr>
                    </a:p>
                  </a:txBody>
                  <a:tcPr marT="91425" marB="91425" marR="91425" marL="91425"/>
                </a:tc>
              </a:tr>
              <a:tr h="341875">
                <a:tc>
                  <a:txBody>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SVM</a:t>
                      </a:r>
                      <a:endParaRPr sz="1000">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00">
                          <a:solidFill>
                            <a:srgbClr val="292929"/>
                          </a:solidFill>
                          <a:latin typeface="Times New Roman"/>
                          <a:ea typeface="Times New Roman"/>
                          <a:cs typeface="Times New Roman"/>
                          <a:sym typeface="Times New Roman"/>
                        </a:rPr>
                        <a:t>0.570</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00">
                          <a:solidFill>
                            <a:srgbClr val="292929"/>
                          </a:solidFill>
                          <a:latin typeface="Times New Roman"/>
                          <a:ea typeface="Times New Roman"/>
                          <a:cs typeface="Times New Roman"/>
                          <a:sym typeface="Times New Roman"/>
                        </a:rPr>
                        <a:t>0.562</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00">
                          <a:solidFill>
                            <a:srgbClr val="292929"/>
                          </a:solidFill>
                          <a:latin typeface="Times New Roman"/>
                          <a:ea typeface="Times New Roman"/>
                          <a:cs typeface="Times New Roman"/>
                          <a:sym typeface="Times New Roman"/>
                        </a:rPr>
                        <a:t>0.637</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00">
                          <a:solidFill>
                            <a:srgbClr val="292929"/>
                          </a:solidFill>
                          <a:latin typeface="Times New Roman"/>
                          <a:ea typeface="Times New Roman"/>
                          <a:cs typeface="Times New Roman"/>
                          <a:sym typeface="Times New Roman"/>
                        </a:rPr>
                        <a:t>0.596</a:t>
                      </a:r>
                      <a:endParaRPr sz="1000">
                        <a:latin typeface="Times New Roman"/>
                        <a:ea typeface="Times New Roman"/>
                        <a:cs typeface="Times New Roman"/>
                        <a:sym typeface="Times New Roman"/>
                      </a:endParaRPr>
                    </a:p>
                  </a:txBody>
                  <a:tcPr marT="91425" marB="91425" marR="91425" marL="91425"/>
                </a:tc>
              </a:tr>
              <a:tr h="299700">
                <a:tc>
                  <a:txBody>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Logistic Regression</a:t>
                      </a:r>
                      <a:endParaRPr sz="1000">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00">
                          <a:solidFill>
                            <a:srgbClr val="292929"/>
                          </a:solidFill>
                          <a:latin typeface="Times New Roman"/>
                          <a:ea typeface="Times New Roman"/>
                          <a:cs typeface="Times New Roman"/>
                          <a:sym typeface="Times New Roman"/>
                        </a:rPr>
                        <a:t>0.479</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00">
                          <a:solidFill>
                            <a:srgbClr val="292929"/>
                          </a:solidFill>
                          <a:latin typeface="Times New Roman"/>
                          <a:ea typeface="Times New Roman"/>
                          <a:cs typeface="Times New Roman"/>
                          <a:sym typeface="Times New Roman"/>
                        </a:rPr>
                        <a:t>0.480</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00">
                          <a:solidFill>
                            <a:srgbClr val="292929"/>
                          </a:solidFill>
                          <a:latin typeface="Times New Roman"/>
                          <a:ea typeface="Times New Roman"/>
                          <a:cs typeface="Times New Roman"/>
                          <a:sym typeface="Times New Roman"/>
                        </a:rPr>
                        <a:t>0.490</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00">
                          <a:solidFill>
                            <a:srgbClr val="292929"/>
                          </a:solidFill>
                          <a:latin typeface="Times New Roman"/>
                          <a:ea typeface="Times New Roman"/>
                          <a:cs typeface="Times New Roman"/>
                          <a:sym typeface="Times New Roman"/>
                        </a:rPr>
                        <a:t>0.484</a:t>
                      </a:r>
                      <a:endParaRPr sz="1000">
                        <a:latin typeface="Times New Roman"/>
                        <a:ea typeface="Times New Roman"/>
                        <a:cs typeface="Times New Roman"/>
                        <a:sym typeface="Times New Roman"/>
                      </a:endParaRPr>
                    </a:p>
                  </a:txBody>
                  <a:tcPr marT="91425" marB="91425" marR="91425" marL="91425"/>
                </a:tc>
              </a:tr>
              <a:tr h="272425">
                <a:tc>
                  <a:txBody>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Random Forest</a:t>
                      </a:r>
                      <a:endParaRPr sz="1000">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00">
                          <a:solidFill>
                            <a:srgbClr val="292929"/>
                          </a:solidFill>
                          <a:latin typeface="Times New Roman"/>
                          <a:ea typeface="Times New Roman"/>
                          <a:cs typeface="Times New Roman"/>
                          <a:sym typeface="Times New Roman"/>
                        </a:rPr>
                        <a:t>0.556</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00">
                          <a:solidFill>
                            <a:srgbClr val="292929"/>
                          </a:solidFill>
                          <a:latin typeface="Times New Roman"/>
                          <a:ea typeface="Times New Roman"/>
                          <a:cs typeface="Times New Roman"/>
                          <a:sym typeface="Times New Roman"/>
                        </a:rPr>
                        <a:t>0.553</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00">
                          <a:solidFill>
                            <a:srgbClr val="292929"/>
                          </a:solidFill>
                          <a:latin typeface="Times New Roman"/>
                          <a:ea typeface="Times New Roman"/>
                          <a:cs typeface="Times New Roman"/>
                          <a:sym typeface="Times New Roman"/>
                        </a:rPr>
                        <a:t>0.597</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00">
                          <a:solidFill>
                            <a:srgbClr val="292929"/>
                          </a:solidFill>
                          <a:latin typeface="Times New Roman"/>
                          <a:ea typeface="Times New Roman"/>
                          <a:cs typeface="Times New Roman"/>
                          <a:sym typeface="Times New Roman"/>
                        </a:rPr>
                        <a:t>0.573</a:t>
                      </a:r>
                      <a:endParaRPr sz="1000">
                        <a:latin typeface="Times New Roman"/>
                        <a:ea typeface="Times New Roman"/>
                        <a:cs typeface="Times New Roman"/>
                        <a:sym typeface="Times New Roman"/>
                      </a:endParaRPr>
                    </a:p>
                  </a:txBody>
                  <a:tcPr marT="91425" marB="91425" marR="91425" marL="91425"/>
                </a:tc>
              </a:tr>
              <a:tr h="266150">
                <a:tc>
                  <a:txBody>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Multilayer Perceptron</a:t>
                      </a:r>
                      <a:endParaRPr sz="1000">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00">
                          <a:solidFill>
                            <a:srgbClr val="292929"/>
                          </a:solidFill>
                          <a:latin typeface="Times New Roman"/>
                          <a:ea typeface="Times New Roman"/>
                          <a:cs typeface="Times New Roman"/>
                          <a:sym typeface="Times New Roman"/>
                        </a:rPr>
                        <a:t>0.586</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00">
                          <a:solidFill>
                            <a:srgbClr val="292929"/>
                          </a:solidFill>
                          <a:latin typeface="Times New Roman"/>
                          <a:ea typeface="Times New Roman"/>
                          <a:cs typeface="Times New Roman"/>
                          <a:sym typeface="Times New Roman"/>
                        </a:rPr>
                        <a:t>0.583</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00">
                          <a:solidFill>
                            <a:srgbClr val="292929"/>
                          </a:solidFill>
                          <a:latin typeface="Times New Roman"/>
                          <a:ea typeface="Times New Roman"/>
                          <a:cs typeface="Times New Roman"/>
                          <a:sym typeface="Times New Roman"/>
                        </a:rPr>
                        <a:t>0.609</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00">
                          <a:solidFill>
                            <a:srgbClr val="292929"/>
                          </a:solidFill>
                          <a:latin typeface="Times New Roman"/>
                          <a:ea typeface="Times New Roman"/>
                          <a:cs typeface="Times New Roman"/>
                          <a:sym typeface="Times New Roman"/>
                        </a:rPr>
                        <a:t>0.595</a:t>
                      </a:r>
                      <a:endParaRPr sz="1000">
                        <a:latin typeface="Times New Roman"/>
                        <a:ea typeface="Times New Roman"/>
                        <a:cs typeface="Times New Roman"/>
                        <a:sym typeface="Times New Roman"/>
                      </a:endParaRPr>
                    </a:p>
                  </a:txBody>
                  <a:tcPr marT="91425" marB="91425" marR="91425" marL="91425"/>
                </a:tc>
              </a:tr>
            </a:tbl>
          </a:graphicData>
        </a:graphic>
      </p:graphicFrame>
      <p:graphicFrame>
        <p:nvGraphicFramePr>
          <p:cNvPr id="215" name="Google Shape;215;p29"/>
          <p:cNvGraphicFramePr/>
          <p:nvPr/>
        </p:nvGraphicFramePr>
        <p:xfrm>
          <a:off x="614350" y="1896025"/>
          <a:ext cx="3000000" cy="3000000"/>
        </p:xfrm>
        <a:graphic>
          <a:graphicData uri="http://schemas.openxmlformats.org/drawingml/2006/table">
            <a:tbl>
              <a:tblPr>
                <a:noFill/>
                <a:tableStyleId>{DA09FF2B-0C73-4DE1-933B-A88A01F218AC}</a:tableStyleId>
              </a:tblPr>
              <a:tblGrid>
                <a:gridCol w="1182425"/>
                <a:gridCol w="659900"/>
                <a:gridCol w="659900"/>
                <a:gridCol w="659900"/>
                <a:gridCol w="659900"/>
              </a:tblGrid>
              <a:tr h="472650">
                <a:tc>
                  <a:txBody>
                    <a:bodyPr/>
                    <a:lstStyle/>
                    <a:p>
                      <a:pPr indent="0" lvl="0" marL="0" rtl="0" algn="l">
                        <a:spcBef>
                          <a:spcPts val="0"/>
                        </a:spcBef>
                        <a:spcAft>
                          <a:spcPts val="0"/>
                        </a:spcAft>
                        <a:buNone/>
                      </a:pPr>
                      <a:r>
                        <a:t/>
                      </a:r>
                      <a:endParaRPr sz="1000">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Average accuracy</a:t>
                      </a:r>
                      <a:endParaRPr sz="1000">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Average</a:t>
                      </a:r>
                      <a:endParaRPr sz="10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precision</a:t>
                      </a:r>
                      <a:endParaRPr sz="1000">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Average</a:t>
                      </a:r>
                      <a:endParaRPr sz="10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recall</a:t>
                      </a:r>
                      <a:endParaRPr sz="1000">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Average</a:t>
                      </a:r>
                      <a:endParaRPr sz="10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F1 score</a:t>
                      </a:r>
                      <a:endParaRPr sz="1000">
                        <a:solidFill>
                          <a:schemeClr val="dk2"/>
                        </a:solidFill>
                        <a:latin typeface="Times New Roman"/>
                        <a:ea typeface="Times New Roman"/>
                        <a:cs typeface="Times New Roman"/>
                        <a:sym typeface="Times New Roman"/>
                      </a:endParaRPr>
                    </a:p>
                  </a:txBody>
                  <a:tcPr marT="91425" marB="91425" marR="91425" marL="91425"/>
                </a:tc>
              </a:tr>
              <a:tr h="365500">
                <a:tc>
                  <a:txBody>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SVM</a:t>
                      </a:r>
                      <a:endParaRPr sz="1000">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sz="1000">
                          <a:highlight>
                            <a:srgbClr val="FFFFFF"/>
                          </a:highlight>
                          <a:latin typeface="Times New Roman"/>
                          <a:ea typeface="Times New Roman"/>
                          <a:cs typeface="Times New Roman"/>
                          <a:sym typeface="Times New Roman"/>
                        </a:rPr>
                        <a:t>0.667</a:t>
                      </a:r>
                      <a:endParaRPr sz="1000">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sz="1000">
                          <a:highlight>
                            <a:srgbClr val="FFFFFF"/>
                          </a:highlight>
                          <a:latin typeface="Times New Roman"/>
                          <a:ea typeface="Times New Roman"/>
                          <a:cs typeface="Times New Roman"/>
                          <a:sym typeface="Times New Roman"/>
                        </a:rPr>
                        <a:t>0.600</a:t>
                      </a:r>
                      <a:endParaRPr sz="1000">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sz="1000">
                          <a:highlight>
                            <a:srgbClr val="FFFFFF"/>
                          </a:highlight>
                          <a:latin typeface="Times New Roman"/>
                          <a:ea typeface="Times New Roman"/>
                          <a:cs typeface="Times New Roman"/>
                          <a:sym typeface="Times New Roman"/>
                        </a:rPr>
                        <a:t>0.002</a:t>
                      </a:r>
                      <a:endParaRPr sz="1000">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sz="1000">
                          <a:highlight>
                            <a:srgbClr val="FFFFFF"/>
                          </a:highlight>
                          <a:latin typeface="Times New Roman"/>
                          <a:ea typeface="Times New Roman"/>
                          <a:cs typeface="Times New Roman"/>
                          <a:sym typeface="Times New Roman"/>
                        </a:rPr>
                        <a:t>0.004</a:t>
                      </a:r>
                      <a:endParaRPr sz="1000">
                        <a:solidFill>
                          <a:schemeClr val="dk2"/>
                        </a:solidFill>
                        <a:latin typeface="Times New Roman"/>
                        <a:ea typeface="Times New Roman"/>
                        <a:cs typeface="Times New Roman"/>
                        <a:sym typeface="Times New Roman"/>
                      </a:endParaRPr>
                    </a:p>
                  </a:txBody>
                  <a:tcPr marT="91425" marB="91425" marR="91425" marL="91425"/>
                </a:tc>
              </a:tr>
              <a:tr h="100000">
                <a:tc>
                  <a:txBody>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Logistic Regression</a:t>
                      </a:r>
                      <a:endParaRPr sz="1000">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sz="1000">
                          <a:highlight>
                            <a:srgbClr val="FFFFFF"/>
                          </a:highlight>
                          <a:latin typeface="Times New Roman"/>
                          <a:ea typeface="Times New Roman"/>
                          <a:cs typeface="Times New Roman"/>
                          <a:sym typeface="Times New Roman"/>
                        </a:rPr>
                        <a:t>0.659</a:t>
                      </a:r>
                      <a:endParaRPr sz="1000">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sz="1000">
                          <a:highlight>
                            <a:srgbClr val="FFFFFF"/>
                          </a:highlight>
                          <a:latin typeface="Times New Roman"/>
                          <a:ea typeface="Times New Roman"/>
                          <a:cs typeface="Times New Roman"/>
                          <a:sym typeface="Times New Roman"/>
                        </a:rPr>
                        <a:t>0.075</a:t>
                      </a:r>
                      <a:endParaRPr sz="1000">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sz="1000">
                          <a:highlight>
                            <a:srgbClr val="FFFFFF"/>
                          </a:highlight>
                          <a:latin typeface="Times New Roman"/>
                          <a:ea typeface="Times New Roman"/>
                          <a:cs typeface="Times New Roman"/>
                          <a:sym typeface="Times New Roman"/>
                        </a:rPr>
                        <a:t>0.002</a:t>
                      </a:r>
                      <a:endParaRPr sz="1000">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sz="1000">
                          <a:highlight>
                            <a:srgbClr val="FFFFFF"/>
                          </a:highlight>
                          <a:latin typeface="Times New Roman"/>
                          <a:ea typeface="Times New Roman"/>
                          <a:cs typeface="Times New Roman"/>
                          <a:sym typeface="Times New Roman"/>
                        </a:rPr>
                        <a:t>0.004</a:t>
                      </a:r>
                      <a:endParaRPr sz="1000">
                        <a:solidFill>
                          <a:schemeClr val="dk2"/>
                        </a:solidFill>
                        <a:latin typeface="Times New Roman"/>
                        <a:ea typeface="Times New Roman"/>
                        <a:cs typeface="Times New Roman"/>
                        <a:sym typeface="Times New Roman"/>
                      </a:endParaRPr>
                    </a:p>
                  </a:txBody>
                  <a:tcPr marT="91425" marB="91425" marR="91425" marL="91425"/>
                </a:tc>
              </a:tr>
              <a:tr h="328725">
                <a:tc>
                  <a:txBody>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Random Forest</a:t>
                      </a:r>
                      <a:endParaRPr sz="1000">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sz="1000">
                          <a:highlight>
                            <a:srgbClr val="FFFFFF"/>
                          </a:highlight>
                          <a:latin typeface="Times New Roman"/>
                          <a:ea typeface="Times New Roman"/>
                          <a:cs typeface="Times New Roman"/>
                          <a:sym typeface="Times New Roman"/>
                        </a:rPr>
                        <a:t>0.666</a:t>
                      </a:r>
                      <a:endParaRPr sz="1000">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sz="1000">
                          <a:highlight>
                            <a:srgbClr val="FFFFFF"/>
                          </a:highlight>
                          <a:latin typeface="Times New Roman"/>
                          <a:ea typeface="Times New Roman"/>
                          <a:cs typeface="Times New Roman"/>
                          <a:sym typeface="Times New Roman"/>
                        </a:rPr>
                        <a:t>0.000</a:t>
                      </a:r>
                      <a:endParaRPr sz="1000">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sz="1000">
                          <a:highlight>
                            <a:srgbClr val="FFFFFF"/>
                          </a:highlight>
                          <a:latin typeface="Times New Roman"/>
                          <a:ea typeface="Times New Roman"/>
                          <a:cs typeface="Times New Roman"/>
                          <a:sym typeface="Times New Roman"/>
                        </a:rPr>
                        <a:t>0.000</a:t>
                      </a:r>
                      <a:endParaRPr sz="1000">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sz="1000">
                          <a:highlight>
                            <a:srgbClr val="FFFFFF"/>
                          </a:highlight>
                          <a:latin typeface="Times New Roman"/>
                          <a:ea typeface="Times New Roman"/>
                          <a:cs typeface="Times New Roman"/>
                          <a:sym typeface="Times New Roman"/>
                        </a:rPr>
                        <a:t>0.000</a:t>
                      </a:r>
                      <a:endParaRPr sz="1000">
                        <a:solidFill>
                          <a:schemeClr val="dk2"/>
                        </a:solidFill>
                        <a:latin typeface="Times New Roman"/>
                        <a:ea typeface="Times New Roman"/>
                        <a:cs typeface="Times New Roman"/>
                        <a:sym typeface="Times New Roman"/>
                      </a:endParaRPr>
                    </a:p>
                  </a:txBody>
                  <a:tcPr marT="91425" marB="91425" marR="91425" marL="91425"/>
                </a:tc>
              </a:tr>
            </a:tbl>
          </a:graphicData>
        </a:graphic>
      </p:graphicFrame>
      <p:sp>
        <p:nvSpPr>
          <p:cNvPr id="216" name="Google Shape;216;p29"/>
          <p:cNvSpPr txBox="1"/>
          <p:nvPr>
            <p:ph type="title"/>
          </p:nvPr>
        </p:nvSpPr>
        <p:spPr>
          <a:xfrm>
            <a:off x="800350" y="124782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latin typeface="Times New Roman"/>
                <a:ea typeface="Times New Roman"/>
                <a:cs typeface="Times New Roman"/>
                <a:sym typeface="Times New Roman"/>
              </a:rPr>
              <a:t>Comparison (5-fold cross validated results)</a:t>
            </a:r>
            <a:endParaRPr sz="2300">
              <a:latin typeface="Times New Roman"/>
              <a:ea typeface="Times New Roman"/>
              <a:cs typeface="Times New Roman"/>
              <a:sym typeface="Times New Roman"/>
            </a:endParaRPr>
          </a:p>
        </p:txBody>
      </p:sp>
      <p:sp>
        <p:nvSpPr>
          <p:cNvPr id="217" name="Google Shape;217;p29"/>
          <p:cNvSpPr txBox="1"/>
          <p:nvPr/>
        </p:nvSpPr>
        <p:spPr>
          <a:xfrm>
            <a:off x="1059725" y="3876700"/>
            <a:ext cx="2158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Vector representation: </a:t>
            </a:r>
            <a:r>
              <a:rPr lang="en" sz="1000">
                <a:solidFill>
                  <a:srgbClr val="282828"/>
                </a:solidFill>
                <a:latin typeface="Times New Roman"/>
                <a:ea typeface="Times New Roman"/>
                <a:cs typeface="Times New Roman"/>
                <a:sym typeface="Times New Roman"/>
              </a:rPr>
              <a:t>TfidfVectorizer</a:t>
            </a:r>
            <a:endParaRPr sz="1000">
              <a:solidFill>
                <a:srgbClr val="282828"/>
              </a:solidFill>
            </a:endParaRPr>
          </a:p>
        </p:txBody>
      </p:sp>
      <p:sp>
        <p:nvSpPr>
          <p:cNvPr id="218" name="Google Shape;218;p29"/>
          <p:cNvSpPr txBox="1"/>
          <p:nvPr/>
        </p:nvSpPr>
        <p:spPr>
          <a:xfrm>
            <a:off x="5704525" y="3876700"/>
            <a:ext cx="1810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Vector representation: SPVec</a:t>
            </a:r>
            <a:endParaRPr sz="1000">
              <a:solidFill>
                <a:srgbClr val="282828"/>
              </a:solidFill>
            </a:endParaRPr>
          </a:p>
        </p:txBody>
      </p:sp>
      <p:pic>
        <p:nvPicPr>
          <p:cNvPr id="219" name="Google Shape;219;p29"/>
          <p:cNvPicPr preferRelativeResize="0"/>
          <p:nvPr/>
        </p:nvPicPr>
        <p:blipFill rotWithShape="1">
          <a:blip r:embed="rId3">
            <a:alphaModFix/>
          </a:blip>
          <a:srcRect b="0" l="0" r="0" t="0"/>
          <a:stretch/>
        </p:blipFill>
        <p:spPr>
          <a:xfrm>
            <a:off x="3531875" y="3844300"/>
            <a:ext cx="1696825" cy="1215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Hurdles</a:t>
            </a:r>
            <a:endParaRPr>
              <a:latin typeface="Times New Roman"/>
              <a:ea typeface="Times New Roman"/>
              <a:cs typeface="Times New Roman"/>
              <a:sym typeface="Times New Roman"/>
            </a:endParaRPr>
          </a:p>
        </p:txBody>
      </p:sp>
      <p:sp>
        <p:nvSpPr>
          <p:cNvPr id="225" name="Google Shape;225;p30"/>
          <p:cNvSpPr txBox="1"/>
          <p:nvPr>
            <p:ph idx="1" type="body"/>
          </p:nvPr>
        </p:nvSpPr>
        <p:spPr>
          <a:xfrm>
            <a:off x="727650" y="1853850"/>
            <a:ext cx="7688700" cy="3068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2"/>
              </a:buClr>
              <a:buSzPts val="1500"/>
              <a:buFont typeface="Times New Roman"/>
              <a:buChar char="●"/>
            </a:pPr>
            <a:r>
              <a:rPr lang="en" sz="1500">
                <a:solidFill>
                  <a:srgbClr val="29261B"/>
                </a:solidFill>
                <a:latin typeface="Times New Roman"/>
                <a:ea typeface="Times New Roman"/>
                <a:cs typeface="Times New Roman"/>
                <a:sym typeface="Times New Roman"/>
              </a:rPr>
              <a:t>Attempted to devise an original method of creating vector representations of Seqs and SMILES, but using them to fit the machine </a:t>
            </a:r>
            <a:r>
              <a:rPr lang="en" sz="1500">
                <a:solidFill>
                  <a:srgbClr val="29261B"/>
                </a:solidFill>
                <a:latin typeface="Times New Roman"/>
                <a:ea typeface="Times New Roman"/>
                <a:cs typeface="Times New Roman"/>
                <a:sym typeface="Times New Roman"/>
              </a:rPr>
              <a:t>learning</a:t>
            </a:r>
            <a:r>
              <a:rPr lang="en" sz="1500">
                <a:solidFill>
                  <a:srgbClr val="29261B"/>
                </a:solidFill>
                <a:latin typeface="Times New Roman"/>
                <a:ea typeface="Times New Roman"/>
                <a:cs typeface="Times New Roman"/>
                <a:sym typeface="Times New Roman"/>
              </a:rPr>
              <a:t> model resulted in poor performance. Resolved challenge by using </a:t>
            </a:r>
            <a:r>
              <a:rPr lang="en" sz="1500">
                <a:solidFill>
                  <a:srgbClr val="29261B"/>
                </a:solidFill>
                <a:latin typeface="Times New Roman"/>
                <a:ea typeface="Times New Roman"/>
                <a:cs typeface="Times New Roman"/>
                <a:sym typeface="Times New Roman"/>
              </a:rPr>
              <a:t>SPVec</a:t>
            </a:r>
            <a:r>
              <a:rPr lang="en" sz="1500">
                <a:solidFill>
                  <a:srgbClr val="29261B"/>
                </a:solidFill>
                <a:latin typeface="Times New Roman"/>
                <a:ea typeface="Times New Roman"/>
                <a:cs typeface="Times New Roman"/>
                <a:sym typeface="Times New Roman"/>
              </a:rPr>
              <a:t> vector representations with a proven track record.</a:t>
            </a:r>
            <a:endParaRPr sz="1500">
              <a:solidFill>
                <a:srgbClr val="29261B"/>
              </a:solidFill>
              <a:latin typeface="Times New Roman"/>
              <a:ea typeface="Times New Roman"/>
              <a:cs typeface="Times New Roman"/>
              <a:sym typeface="Times New Roman"/>
            </a:endParaRPr>
          </a:p>
          <a:p>
            <a:pPr indent="-323850" lvl="0" marL="457200" rtl="0" algn="l">
              <a:spcBef>
                <a:spcPts val="0"/>
              </a:spcBef>
              <a:spcAft>
                <a:spcPts val="0"/>
              </a:spcAft>
              <a:buClr>
                <a:schemeClr val="dk2"/>
              </a:buClr>
              <a:buSzPts val="1500"/>
              <a:buFont typeface="Times New Roman"/>
              <a:buChar char="●"/>
            </a:pPr>
            <a:r>
              <a:rPr lang="en" sz="1500">
                <a:solidFill>
                  <a:srgbClr val="29261B"/>
                </a:solidFill>
                <a:latin typeface="Times New Roman"/>
                <a:ea typeface="Times New Roman"/>
                <a:cs typeface="Times New Roman"/>
                <a:sym typeface="Times New Roman"/>
              </a:rPr>
              <a:t>Many data points and hence a long time required to fit machine learning models and perform 5-fold cross validation.</a:t>
            </a:r>
            <a:endParaRPr sz="1500">
              <a:solidFill>
                <a:srgbClr val="29261B"/>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sz="1500">
              <a:solidFill>
                <a:srgbClr val="29261B"/>
              </a:solidFill>
              <a:latin typeface="Times New Roman"/>
              <a:ea typeface="Times New Roman"/>
              <a:cs typeface="Times New Roman"/>
              <a:sym typeface="Times New Roman"/>
            </a:endParaRPr>
          </a:p>
        </p:txBody>
      </p:sp>
      <p:sp>
        <p:nvSpPr>
          <p:cNvPr id="226" name="Google Shape;226;p30"/>
          <p:cNvSpPr txBox="1"/>
          <p:nvPr>
            <p:ph idx="4294967295" type="subTitle"/>
          </p:nvPr>
        </p:nvSpPr>
        <p:spPr>
          <a:xfrm>
            <a:off x="7554300" y="4756200"/>
            <a:ext cx="1589700" cy="387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935"/>
              <a:buNone/>
            </a:pPr>
            <a:r>
              <a:rPr lang="en" sz="1560">
                <a:solidFill>
                  <a:srgbClr val="000000"/>
                </a:solidFill>
                <a:latin typeface="Times New Roman"/>
                <a:ea typeface="Times New Roman"/>
                <a:cs typeface="Times New Roman"/>
                <a:sym typeface="Times New Roman"/>
              </a:rPr>
              <a:t>Wei Feng Siew</a:t>
            </a:r>
            <a:endParaRPr sz="1560">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Discussion &amp; </a:t>
            </a: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32" name="Google Shape;232;p31"/>
          <p:cNvSpPr txBox="1"/>
          <p:nvPr>
            <p:ph idx="1" type="body"/>
          </p:nvPr>
        </p:nvSpPr>
        <p:spPr>
          <a:xfrm>
            <a:off x="729450" y="1853850"/>
            <a:ext cx="8288400" cy="2902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Font typeface="Times New Roman"/>
              <a:buAutoNum type="arabicPeriod"/>
            </a:pPr>
            <a:r>
              <a:rPr lang="en" sz="1800">
                <a:solidFill>
                  <a:schemeClr val="dk2"/>
                </a:solidFill>
                <a:latin typeface="Times New Roman"/>
                <a:ea typeface="Times New Roman"/>
                <a:cs typeface="Times New Roman"/>
                <a:sym typeface="Times New Roman"/>
              </a:rPr>
              <a:t>Having meaningful vector representation is really important. </a:t>
            </a:r>
            <a:endParaRPr sz="1800">
              <a:solidFill>
                <a:schemeClr val="dk2"/>
              </a:solidFill>
              <a:latin typeface="Times New Roman"/>
              <a:ea typeface="Times New Roman"/>
              <a:cs typeface="Times New Roman"/>
              <a:sym typeface="Times New Roman"/>
            </a:endParaRPr>
          </a:p>
          <a:p>
            <a:pPr indent="0" lvl="0" marL="0" rtl="0" algn="l">
              <a:lnSpc>
                <a:spcPct val="30000"/>
              </a:lnSpc>
              <a:spcBef>
                <a:spcPts val="1200"/>
              </a:spcBef>
              <a:spcAft>
                <a:spcPts val="0"/>
              </a:spcAft>
              <a:buNone/>
            </a:pPr>
            <a:r>
              <a:t/>
            </a:r>
            <a:endParaRPr sz="1800">
              <a:solidFill>
                <a:schemeClr val="dk2"/>
              </a:solidFill>
              <a:latin typeface="Times New Roman"/>
              <a:ea typeface="Times New Roman"/>
              <a:cs typeface="Times New Roman"/>
              <a:sym typeface="Times New Roman"/>
            </a:endParaRPr>
          </a:p>
          <a:p>
            <a:pPr indent="-342900" lvl="0" marL="457200" rtl="0" algn="l">
              <a:spcBef>
                <a:spcPts val="1200"/>
              </a:spcBef>
              <a:spcAft>
                <a:spcPts val="0"/>
              </a:spcAft>
              <a:buClr>
                <a:schemeClr val="dk2"/>
              </a:buClr>
              <a:buSzPts val="1800"/>
              <a:buFont typeface="Times New Roman"/>
              <a:buAutoNum type="arabicPeriod"/>
            </a:pPr>
            <a:r>
              <a:rPr lang="en" sz="1800">
                <a:solidFill>
                  <a:schemeClr val="dk2"/>
                </a:solidFill>
                <a:latin typeface="Times New Roman"/>
                <a:ea typeface="Times New Roman"/>
                <a:cs typeface="Times New Roman"/>
                <a:sym typeface="Times New Roman"/>
              </a:rPr>
              <a:t>There was a lack of negative samples for training machine learning models.</a:t>
            </a:r>
            <a:endParaRPr sz="1800">
              <a:solidFill>
                <a:schemeClr val="dk2"/>
              </a:solidFill>
              <a:latin typeface="Times New Roman"/>
              <a:ea typeface="Times New Roman"/>
              <a:cs typeface="Times New Roman"/>
              <a:sym typeface="Times New Roman"/>
            </a:endParaRPr>
          </a:p>
          <a:p>
            <a:pPr indent="0" lvl="0" marL="0" rtl="0" algn="l">
              <a:lnSpc>
                <a:spcPct val="30000"/>
              </a:lnSpc>
              <a:spcBef>
                <a:spcPts val="1200"/>
              </a:spcBef>
              <a:spcAft>
                <a:spcPts val="0"/>
              </a:spcAft>
              <a:buNone/>
            </a:pPr>
            <a:r>
              <a:t/>
            </a:r>
            <a:endParaRPr sz="1800">
              <a:solidFill>
                <a:schemeClr val="dk2"/>
              </a:solidFill>
              <a:latin typeface="Times New Roman"/>
              <a:ea typeface="Times New Roman"/>
              <a:cs typeface="Times New Roman"/>
              <a:sym typeface="Times New Roman"/>
            </a:endParaRPr>
          </a:p>
          <a:p>
            <a:pPr indent="-342900" lvl="0" marL="457200" rtl="0" algn="l">
              <a:spcBef>
                <a:spcPts val="1200"/>
              </a:spcBef>
              <a:spcAft>
                <a:spcPts val="0"/>
              </a:spcAft>
              <a:buClr>
                <a:schemeClr val="dk2"/>
              </a:buClr>
              <a:buSzPts val="1800"/>
              <a:buFont typeface="Times New Roman"/>
              <a:buAutoNum type="arabicPeriod"/>
            </a:pPr>
            <a:r>
              <a:rPr lang="en" sz="1800">
                <a:solidFill>
                  <a:schemeClr val="dk2"/>
                </a:solidFill>
                <a:latin typeface="Times New Roman"/>
                <a:ea typeface="Times New Roman"/>
                <a:cs typeface="Times New Roman"/>
                <a:sym typeface="Times New Roman"/>
              </a:rPr>
              <a:t>RL methods are advantageous in both efficiency and effectiveness.</a:t>
            </a:r>
            <a:endParaRPr sz="1800">
              <a:solidFill>
                <a:schemeClr val="dk2"/>
              </a:solidFill>
              <a:latin typeface="Times New Roman"/>
              <a:ea typeface="Times New Roman"/>
              <a:cs typeface="Times New Roman"/>
              <a:sym typeface="Times New Roman"/>
            </a:endParaRPr>
          </a:p>
        </p:txBody>
      </p:sp>
      <p:sp>
        <p:nvSpPr>
          <p:cNvPr id="233" name="Google Shape;233;p31"/>
          <p:cNvSpPr txBox="1"/>
          <p:nvPr>
            <p:ph idx="4294967295" type="subTitle"/>
          </p:nvPr>
        </p:nvSpPr>
        <p:spPr>
          <a:xfrm>
            <a:off x="6577825" y="4756200"/>
            <a:ext cx="2566200" cy="387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935"/>
              <a:buNone/>
            </a:pPr>
            <a:r>
              <a:rPr lang="en" sz="1560">
                <a:solidFill>
                  <a:srgbClr val="000000"/>
                </a:solidFill>
                <a:latin typeface="Times New Roman"/>
                <a:ea typeface="Times New Roman"/>
                <a:cs typeface="Times New Roman"/>
                <a:sym typeface="Times New Roman"/>
              </a:rPr>
              <a:t>Xinyi Guo &amp; Shuangrui Chen</a:t>
            </a:r>
            <a:endParaRPr sz="156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OUTLINE</a:t>
            </a:r>
            <a:endParaRPr>
              <a:latin typeface="Times New Roman"/>
              <a:ea typeface="Times New Roman"/>
              <a:cs typeface="Times New Roman"/>
              <a:sym typeface="Times New Roman"/>
            </a:endParaRPr>
          </a:p>
        </p:txBody>
      </p:sp>
      <p:sp>
        <p:nvSpPr>
          <p:cNvPr id="93" name="Google Shape;93;p14"/>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Font typeface="Times New Roman"/>
              <a:buAutoNum type="arabicPeriod"/>
            </a:pPr>
            <a:r>
              <a:rPr b="1" lang="en" sz="1600">
                <a:latin typeface="Times New Roman"/>
                <a:ea typeface="Times New Roman"/>
                <a:cs typeface="Times New Roman"/>
                <a:sym typeface="Times New Roman"/>
              </a:rPr>
              <a:t>Introduction</a:t>
            </a:r>
            <a:endParaRPr b="1" sz="1600">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Font typeface="Times New Roman"/>
              <a:buAutoNum type="arabicPeriod"/>
            </a:pPr>
            <a:r>
              <a:rPr b="1" lang="en" sz="1600">
                <a:latin typeface="Times New Roman"/>
                <a:ea typeface="Times New Roman"/>
                <a:cs typeface="Times New Roman"/>
                <a:sym typeface="Times New Roman"/>
              </a:rPr>
              <a:t>Dataset</a:t>
            </a:r>
            <a:endParaRPr b="1" sz="1600">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Font typeface="Times New Roman"/>
              <a:buAutoNum type="arabicPeriod"/>
            </a:pPr>
            <a:r>
              <a:rPr b="1" lang="en" sz="1600">
                <a:latin typeface="Times New Roman"/>
                <a:ea typeface="Times New Roman"/>
                <a:cs typeface="Times New Roman"/>
                <a:sym typeface="Times New Roman"/>
              </a:rPr>
              <a:t>Workflow</a:t>
            </a:r>
            <a:endParaRPr b="1" sz="1600">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Font typeface="Times New Roman"/>
              <a:buAutoNum type="arabicPeriod"/>
            </a:pPr>
            <a:r>
              <a:rPr b="1" lang="en" sz="1600">
                <a:latin typeface="Times New Roman"/>
                <a:ea typeface="Times New Roman"/>
                <a:cs typeface="Times New Roman"/>
                <a:sym typeface="Times New Roman"/>
              </a:rPr>
              <a:t>Literature Review</a:t>
            </a:r>
            <a:endParaRPr b="1" sz="1600">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Font typeface="Times New Roman"/>
              <a:buAutoNum type="arabicPeriod"/>
            </a:pPr>
            <a:r>
              <a:rPr b="1" lang="en" sz="1600">
                <a:latin typeface="Times New Roman"/>
                <a:ea typeface="Times New Roman"/>
                <a:cs typeface="Times New Roman"/>
                <a:sym typeface="Times New Roman"/>
              </a:rPr>
              <a:t>Problems met</a:t>
            </a:r>
            <a:endParaRPr b="1" sz="1600">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Font typeface="Times New Roman"/>
              <a:buAutoNum type="arabicPeriod"/>
            </a:pPr>
            <a:r>
              <a:rPr b="1" lang="en" sz="1600">
                <a:latin typeface="Times New Roman"/>
                <a:ea typeface="Times New Roman"/>
                <a:cs typeface="Times New Roman"/>
                <a:sym typeface="Times New Roman"/>
              </a:rPr>
              <a:t>Model-1 </a:t>
            </a:r>
            <a:endParaRPr b="1" sz="1600">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Font typeface="Times New Roman"/>
              <a:buAutoNum type="arabicPeriod"/>
            </a:pPr>
            <a:r>
              <a:rPr b="1" lang="en" sz="1600">
                <a:latin typeface="Times New Roman"/>
                <a:ea typeface="Times New Roman"/>
                <a:cs typeface="Times New Roman"/>
                <a:sym typeface="Times New Roman"/>
              </a:rPr>
              <a:t>Model-2 </a:t>
            </a:r>
            <a:endParaRPr b="1" sz="1600">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Font typeface="Times New Roman"/>
              <a:buAutoNum type="arabicPeriod"/>
            </a:pPr>
            <a:r>
              <a:rPr b="1" lang="en" sz="1600">
                <a:latin typeface="Times New Roman"/>
                <a:ea typeface="Times New Roman"/>
                <a:cs typeface="Times New Roman"/>
                <a:sym typeface="Times New Roman"/>
              </a:rPr>
              <a:t>Discussion</a:t>
            </a:r>
            <a:endParaRPr b="1" sz="1600">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Font typeface="Times New Roman"/>
              <a:buAutoNum type="arabicPeriod"/>
            </a:pPr>
            <a:r>
              <a:rPr b="1" lang="en" sz="1600">
                <a:latin typeface="Times New Roman"/>
                <a:ea typeface="Times New Roman"/>
                <a:cs typeface="Times New Roman"/>
                <a:sym typeface="Times New Roman"/>
              </a:rPr>
              <a:t>Conclusion</a:t>
            </a:r>
            <a:endParaRPr b="1" sz="17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 12 Contribution Table</a:t>
            </a:r>
            <a:endParaRPr/>
          </a:p>
        </p:txBody>
      </p:sp>
      <p:graphicFrame>
        <p:nvGraphicFramePr>
          <p:cNvPr id="239" name="Google Shape;239;p32"/>
          <p:cNvGraphicFramePr/>
          <p:nvPr/>
        </p:nvGraphicFramePr>
        <p:xfrm>
          <a:off x="1602000" y="1908975"/>
          <a:ext cx="3000000" cy="3000000"/>
        </p:xfrm>
        <a:graphic>
          <a:graphicData uri="http://schemas.openxmlformats.org/drawingml/2006/table">
            <a:tbl>
              <a:tblPr>
                <a:noFill/>
                <a:tableStyleId>{E100F7D7-9C94-4B21-9405-4D2187869042}</a:tableStyleId>
              </a:tblPr>
              <a:tblGrid>
                <a:gridCol w="1981200"/>
                <a:gridCol w="1981200"/>
                <a:gridCol w="1981200"/>
              </a:tblGrid>
              <a:tr h="12700">
                <a:tc>
                  <a:txBody>
                    <a:bodyPr/>
                    <a:lstStyle/>
                    <a:p>
                      <a:pPr indent="0" lvl="0" marL="0" rtl="0" algn="l">
                        <a:spcBef>
                          <a:spcPts val="0"/>
                        </a:spcBef>
                        <a:spcAft>
                          <a:spcPts val="0"/>
                        </a:spcAft>
                        <a:buNone/>
                      </a:pPr>
                      <a:r>
                        <a:rPr lang="en" sz="1100"/>
                        <a:t>Name</a:t>
                      </a:r>
                      <a:endParaRPr sz="1100"/>
                    </a:p>
                  </a:txBody>
                  <a:tcPr marT="63500" marB="63500" marR="63500" marL="63500"/>
                </a:tc>
                <a:tc>
                  <a:txBody>
                    <a:bodyPr/>
                    <a:lstStyle/>
                    <a:p>
                      <a:pPr indent="0" lvl="0" marL="0" rtl="0" algn="l">
                        <a:spcBef>
                          <a:spcPts val="0"/>
                        </a:spcBef>
                        <a:spcAft>
                          <a:spcPts val="0"/>
                        </a:spcAft>
                        <a:buNone/>
                      </a:pPr>
                      <a:r>
                        <a:rPr lang="en" sz="1100"/>
                        <a:t>Presentation Contribution</a:t>
                      </a:r>
                      <a:endParaRPr sz="1100"/>
                    </a:p>
                  </a:txBody>
                  <a:tcPr marT="63500" marB="63500" marR="63500" marL="63500"/>
                </a:tc>
                <a:tc>
                  <a:txBody>
                    <a:bodyPr/>
                    <a:lstStyle/>
                    <a:p>
                      <a:pPr indent="0" lvl="0" marL="0" rtl="0" algn="l">
                        <a:spcBef>
                          <a:spcPts val="0"/>
                        </a:spcBef>
                        <a:spcAft>
                          <a:spcPts val="0"/>
                        </a:spcAft>
                        <a:buNone/>
                      </a:pPr>
                      <a:r>
                        <a:rPr lang="en" sz="1100"/>
                        <a:t>Report Contribution</a:t>
                      </a:r>
                      <a:endParaRPr sz="1100"/>
                    </a:p>
                  </a:txBody>
                  <a:tcPr marT="63500" marB="63500" marR="63500" marL="63500"/>
                </a:tc>
              </a:tr>
              <a:tr h="12700">
                <a:tc>
                  <a:txBody>
                    <a:bodyPr/>
                    <a:lstStyle/>
                    <a:p>
                      <a:pPr indent="0" lvl="0" marL="0" rtl="0" algn="l">
                        <a:spcBef>
                          <a:spcPts val="0"/>
                        </a:spcBef>
                        <a:spcAft>
                          <a:spcPts val="0"/>
                        </a:spcAft>
                        <a:buNone/>
                      </a:pPr>
                      <a:r>
                        <a:rPr lang="en" sz="1100"/>
                        <a:t>Jiacheng Zu</a:t>
                      </a:r>
                      <a:endParaRPr sz="1100"/>
                    </a:p>
                  </a:txBody>
                  <a:tcPr marT="63500" marB="63500" marR="63500" marL="63500"/>
                </a:tc>
                <a:tc>
                  <a:txBody>
                    <a:bodyPr/>
                    <a:lstStyle/>
                    <a:p>
                      <a:pPr indent="0" lvl="0" marL="0" rtl="0" algn="l">
                        <a:spcBef>
                          <a:spcPts val="0"/>
                        </a:spcBef>
                        <a:spcAft>
                          <a:spcPts val="0"/>
                        </a:spcAft>
                        <a:buNone/>
                      </a:pPr>
                      <a:r>
                        <a:rPr lang="en" sz="1100"/>
                        <a:t>Introduction, Data, Workflow</a:t>
                      </a:r>
                      <a:endParaRPr sz="1100"/>
                    </a:p>
                  </a:txBody>
                  <a:tcPr marT="63500" marB="63500" marR="63500" marL="63500"/>
                </a:tc>
                <a:tc>
                  <a:txBody>
                    <a:bodyPr/>
                    <a:lstStyle/>
                    <a:p>
                      <a:pPr indent="0" lvl="0" marL="0" rtl="0" algn="l">
                        <a:spcBef>
                          <a:spcPts val="0"/>
                        </a:spcBef>
                        <a:spcAft>
                          <a:spcPts val="0"/>
                        </a:spcAft>
                        <a:buNone/>
                      </a:pPr>
                      <a:r>
                        <a:rPr lang="en" sz="1100"/>
                        <a:t>Abstract, Introduction, Format Editor</a:t>
                      </a:r>
                      <a:endParaRPr sz="1100"/>
                    </a:p>
                  </a:txBody>
                  <a:tcPr marT="63500" marB="63500" marR="63500" marL="63500"/>
                </a:tc>
              </a:tr>
              <a:tr h="12700">
                <a:tc>
                  <a:txBody>
                    <a:bodyPr/>
                    <a:lstStyle/>
                    <a:p>
                      <a:pPr indent="0" lvl="0" marL="0" rtl="0" algn="l">
                        <a:spcBef>
                          <a:spcPts val="0"/>
                        </a:spcBef>
                        <a:spcAft>
                          <a:spcPts val="0"/>
                        </a:spcAft>
                        <a:buNone/>
                      </a:pPr>
                      <a:r>
                        <a:rPr lang="en" sz="1100"/>
                        <a:t>Zhongzheng Mao</a:t>
                      </a:r>
                      <a:endParaRPr sz="1100"/>
                    </a:p>
                  </a:txBody>
                  <a:tcPr marT="63500" marB="63500" marR="63500" marL="63500"/>
                </a:tc>
                <a:tc>
                  <a:txBody>
                    <a:bodyPr/>
                    <a:lstStyle/>
                    <a:p>
                      <a:pPr indent="0" lvl="0" marL="0" rtl="0" algn="l">
                        <a:spcBef>
                          <a:spcPts val="0"/>
                        </a:spcBef>
                        <a:spcAft>
                          <a:spcPts val="0"/>
                        </a:spcAft>
                        <a:buNone/>
                      </a:pPr>
                      <a:r>
                        <a:rPr lang="en" sz="1100"/>
                        <a:t>Methods, Results</a:t>
                      </a:r>
                      <a:endParaRPr sz="1100"/>
                    </a:p>
                  </a:txBody>
                  <a:tcPr marT="63500" marB="63500" marR="63500" marL="63500"/>
                </a:tc>
                <a:tc>
                  <a:txBody>
                    <a:bodyPr/>
                    <a:lstStyle/>
                    <a:p>
                      <a:pPr indent="0" lvl="0" marL="0" rtl="0" algn="l">
                        <a:spcBef>
                          <a:spcPts val="0"/>
                        </a:spcBef>
                        <a:spcAft>
                          <a:spcPts val="0"/>
                        </a:spcAft>
                        <a:buNone/>
                      </a:pPr>
                      <a:r>
                        <a:rPr lang="en" sz="1100"/>
                        <a:t>Methods, Results, Discussion</a:t>
                      </a:r>
                      <a:endParaRPr sz="1100"/>
                    </a:p>
                  </a:txBody>
                  <a:tcPr marT="63500" marB="63500" marR="63500" marL="63500"/>
                </a:tc>
              </a:tr>
              <a:tr h="12700">
                <a:tc>
                  <a:txBody>
                    <a:bodyPr/>
                    <a:lstStyle/>
                    <a:p>
                      <a:pPr indent="0" lvl="0" marL="0" rtl="0" algn="l">
                        <a:spcBef>
                          <a:spcPts val="0"/>
                        </a:spcBef>
                        <a:spcAft>
                          <a:spcPts val="0"/>
                        </a:spcAft>
                        <a:buNone/>
                      </a:pPr>
                      <a:r>
                        <a:rPr lang="en" sz="1100"/>
                        <a:t>Wei Feng Siew</a:t>
                      </a:r>
                      <a:endParaRPr sz="1100"/>
                    </a:p>
                  </a:txBody>
                  <a:tcPr marT="63500" marB="63500" marR="63500" marL="63500"/>
                </a:tc>
                <a:tc>
                  <a:txBody>
                    <a:bodyPr/>
                    <a:lstStyle/>
                    <a:p>
                      <a:pPr indent="0" lvl="0" marL="0" rtl="0" algn="l">
                        <a:spcBef>
                          <a:spcPts val="0"/>
                        </a:spcBef>
                        <a:spcAft>
                          <a:spcPts val="0"/>
                        </a:spcAft>
                        <a:buNone/>
                      </a:pPr>
                      <a:r>
                        <a:rPr lang="en" sz="1100"/>
                        <a:t>Methods, Results</a:t>
                      </a:r>
                      <a:endParaRPr sz="1100"/>
                    </a:p>
                  </a:txBody>
                  <a:tcPr marT="63500" marB="63500" marR="63500" marL="63500"/>
                </a:tc>
                <a:tc>
                  <a:txBody>
                    <a:bodyPr/>
                    <a:lstStyle/>
                    <a:p>
                      <a:pPr indent="0" lvl="0" marL="0" rtl="0" algn="l">
                        <a:spcBef>
                          <a:spcPts val="0"/>
                        </a:spcBef>
                        <a:spcAft>
                          <a:spcPts val="0"/>
                        </a:spcAft>
                        <a:buNone/>
                      </a:pPr>
                      <a:r>
                        <a:rPr lang="en" sz="1100"/>
                        <a:t>Methods, Results</a:t>
                      </a:r>
                      <a:endParaRPr sz="1100"/>
                    </a:p>
                  </a:txBody>
                  <a:tcPr marT="63500" marB="63500" marR="63500" marL="63500"/>
                </a:tc>
              </a:tr>
              <a:tr h="12700">
                <a:tc>
                  <a:txBody>
                    <a:bodyPr/>
                    <a:lstStyle/>
                    <a:p>
                      <a:pPr indent="0" lvl="0" marL="0" rtl="0" algn="l">
                        <a:spcBef>
                          <a:spcPts val="0"/>
                        </a:spcBef>
                        <a:spcAft>
                          <a:spcPts val="0"/>
                        </a:spcAft>
                        <a:buNone/>
                      </a:pPr>
                      <a:r>
                        <a:rPr lang="en" sz="1100"/>
                        <a:t>Xinyi Guo</a:t>
                      </a:r>
                      <a:endParaRPr sz="1100"/>
                    </a:p>
                  </a:txBody>
                  <a:tcPr marT="63500" marB="63500" marR="63500" marL="63500"/>
                </a:tc>
                <a:tc>
                  <a:txBody>
                    <a:bodyPr/>
                    <a:lstStyle/>
                    <a:p>
                      <a:pPr indent="0" lvl="0" marL="0" rtl="0" algn="l">
                        <a:spcBef>
                          <a:spcPts val="0"/>
                        </a:spcBef>
                        <a:spcAft>
                          <a:spcPts val="0"/>
                        </a:spcAft>
                        <a:buNone/>
                      </a:pPr>
                      <a:r>
                        <a:rPr lang="en" sz="1100"/>
                        <a:t>Literature Review</a:t>
                      </a:r>
                      <a:r>
                        <a:rPr lang="en" sz="1100"/>
                        <a:t>, Discussion</a:t>
                      </a:r>
                      <a:endParaRPr sz="1100"/>
                    </a:p>
                  </a:txBody>
                  <a:tcPr marT="63500" marB="63500" marR="63500" marL="63500"/>
                </a:tc>
                <a:tc>
                  <a:txBody>
                    <a:bodyPr/>
                    <a:lstStyle/>
                    <a:p>
                      <a:pPr indent="0" lvl="0" marL="0" rtl="0" algn="l">
                        <a:spcBef>
                          <a:spcPts val="0"/>
                        </a:spcBef>
                        <a:spcAft>
                          <a:spcPts val="0"/>
                        </a:spcAft>
                        <a:buNone/>
                      </a:pPr>
                      <a:r>
                        <a:rPr lang="en" sz="1100"/>
                        <a:t>Literature Review</a:t>
                      </a:r>
                      <a:r>
                        <a:rPr lang="en" sz="1100"/>
                        <a:t>, Discussion</a:t>
                      </a:r>
                      <a:endParaRPr sz="1100"/>
                    </a:p>
                  </a:txBody>
                  <a:tcPr marT="63500" marB="63500" marR="63500" marL="63500"/>
                </a:tc>
              </a:tr>
              <a:tr h="12700">
                <a:tc>
                  <a:txBody>
                    <a:bodyPr/>
                    <a:lstStyle/>
                    <a:p>
                      <a:pPr indent="0" lvl="0" marL="0" rtl="0" algn="l">
                        <a:spcBef>
                          <a:spcPts val="0"/>
                        </a:spcBef>
                        <a:spcAft>
                          <a:spcPts val="0"/>
                        </a:spcAft>
                        <a:buNone/>
                      </a:pPr>
                      <a:r>
                        <a:rPr lang="en" sz="1100"/>
                        <a:t>Shuangrui Chen</a:t>
                      </a:r>
                      <a:endParaRPr sz="1100"/>
                    </a:p>
                  </a:txBody>
                  <a:tcPr marT="63500" marB="63500" marR="63500" marL="63500"/>
                </a:tc>
                <a:tc>
                  <a:txBody>
                    <a:bodyPr/>
                    <a:lstStyle/>
                    <a:p>
                      <a:pPr indent="0" lvl="0" marL="0" rtl="0" algn="l">
                        <a:spcBef>
                          <a:spcPts val="0"/>
                        </a:spcBef>
                        <a:spcAft>
                          <a:spcPts val="0"/>
                        </a:spcAft>
                        <a:buNone/>
                      </a:pPr>
                      <a:r>
                        <a:rPr lang="en" sz="1100"/>
                        <a:t>Literature Review</a:t>
                      </a:r>
                      <a:r>
                        <a:rPr lang="en" sz="1100"/>
                        <a:t>, Discussion</a:t>
                      </a:r>
                      <a:endParaRPr sz="1100"/>
                    </a:p>
                  </a:txBody>
                  <a:tcPr marT="63500" marB="63500" marR="63500" marL="63500"/>
                </a:tc>
                <a:tc>
                  <a:txBody>
                    <a:bodyPr/>
                    <a:lstStyle/>
                    <a:p>
                      <a:pPr indent="0" lvl="0" marL="0" rtl="0" algn="l">
                        <a:spcBef>
                          <a:spcPts val="0"/>
                        </a:spcBef>
                        <a:spcAft>
                          <a:spcPts val="0"/>
                        </a:spcAft>
                        <a:buNone/>
                      </a:pPr>
                      <a:r>
                        <a:rPr lang="en" sz="1100"/>
                        <a:t>Literature Review</a:t>
                      </a:r>
                      <a:r>
                        <a:rPr lang="en" sz="1100"/>
                        <a:t>, Discussion</a:t>
                      </a:r>
                      <a:endParaRPr sz="1100"/>
                    </a:p>
                  </a:txBody>
                  <a:tcPr marT="63500" marB="63500" marR="63500" marL="63500"/>
                </a:tc>
              </a:tr>
            </a:tbl>
          </a:graphicData>
        </a:graphic>
      </p:graphicFrame>
      <p:sp>
        <p:nvSpPr>
          <p:cNvPr id="240" name="Google Shape;240;p32"/>
          <p:cNvSpPr txBox="1"/>
          <p:nvPr/>
        </p:nvSpPr>
        <p:spPr>
          <a:xfrm>
            <a:off x="884850" y="4385475"/>
            <a:ext cx="7377900" cy="743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t>All of us contributed equally to the project in various roles. </a:t>
            </a:r>
            <a:endParaRPr sz="1100"/>
          </a:p>
          <a:p>
            <a:pPr indent="0" lvl="0" marL="0" rtl="0" algn="ctr">
              <a:lnSpc>
                <a:spcPct val="115000"/>
              </a:lnSpc>
              <a:spcBef>
                <a:spcPts val="0"/>
              </a:spcBef>
              <a:spcAft>
                <a:spcPts val="0"/>
              </a:spcAft>
              <a:buNone/>
            </a:pPr>
            <a:r>
              <a:t/>
            </a:r>
            <a:endParaRPr sz="1100"/>
          </a:p>
          <a:p>
            <a:pPr indent="0" lvl="0" marL="0" rtl="0" algn="ctr">
              <a:lnSpc>
                <a:spcPct val="115000"/>
              </a:lnSpc>
              <a:spcBef>
                <a:spcPts val="0"/>
              </a:spcBef>
              <a:spcAft>
                <a:spcPts val="0"/>
              </a:spcAft>
              <a:buNone/>
            </a:pPr>
            <a:r>
              <a:rPr lang="en" sz="1100"/>
              <a:t>Sign: Jiacheng Zu, Zhongzheng Mao, Wei Feng Siew, Xinyi Guo, Shuangrui Chen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2102" lvl="0" marL="457200" rtl="0" algn="l">
              <a:lnSpc>
                <a:spcPct val="150000"/>
              </a:lnSpc>
              <a:spcBef>
                <a:spcPts val="0"/>
              </a:spcBef>
              <a:spcAft>
                <a:spcPts val="0"/>
              </a:spcAft>
              <a:buClr>
                <a:srgbClr val="000000"/>
              </a:buClr>
              <a:buSzPts val="1315"/>
              <a:buChar char="●"/>
            </a:pPr>
            <a:r>
              <a:rPr b="1" lang="en" sz="1315">
                <a:solidFill>
                  <a:srgbClr val="000000"/>
                </a:solidFill>
                <a:latin typeface="Times New Roman"/>
                <a:ea typeface="Times New Roman"/>
                <a:cs typeface="Times New Roman"/>
                <a:sym typeface="Times New Roman"/>
              </a:rPr>
              <a:t>Protein-Ligand Interactions:</a:t>
            </a:r>
            <a:r>
              <a:rPr lang="en" sz="1315">
                <a:solidFill>
                  <a:srgbClr val="000000"/>
                </a:solidFill>
                <a:latin typeface="Times New Roman"/>
                <a:ea typeface="Times New Roman"/>
                <a:cs typeface="Times New Roman"/>
                <a:sym typeface="Times New Roman"/>
              </a:rPr>
              <a:t> Essential for processes such as signal transduction, cell regulation, and immune responses.</a:t>
            </a:r>
            <a:endParaRPr sz="1315">
              <a:solidFill>
                <a:srgbClr val="000000"/>
              </a:solidFill>
              <a:latin typeface="Times New Roman"/>
              <a:ea typeface="Times New Roman"/>
              <a:cs typeface="Times New Roman"/>
              <a:sym typeface="Times New Roman"/>
            </a:endParaRPr>
          </a:p>
          <a:p>
            <a:pPr indent="-312102" lvl="0" marL="457200" rtl="0" algn="l">
              <a:lnSpc>
                <a:spcPct val="150000"/>
              </a:lnSpc>
              <a:spcBef>
                <a:spcPts val="0"/>
              </a:spcBef>
              <a:spcAft>
                <a:spcPts val="0"/>
              </a:spcAft>
              <a:buClr>
                <a:srgbClr val="000000"/>
              </a:buClr>
              <a:buSzPts val="1315"/>
              <a:buChar char="●"/>
            </a:pPr>
            <a:r>
              <a:rPr b="1" lang="en" sz="1315">
                <a:solidFill>
                  <a:srgbClr val="000000"/>
                </a:solidFill>
                <a:latin typeface="Times New Roman"/>
                <a:ea typeface="Times New Roman"/>
                <a:cs typeface="Times New Roman"/>
                <a:sym typeface="Times New Roman"/>
              </a:rPr>
              <a:t>Challenges in Prediction:</a:t>
            </a:r>
            <a:r>
              <a:rPr lang="en" sz="1315">
                <a:solidFill>
                  <a:srgbClr val="000000"/>
                </a:solidFill>
                <a:latin typeface="Times New Roman"/>
                <a:ea typeface="Times New Roman"/>
                <a:cs typeface="Times New Roman"/>
                <a:sym typeface="Times New Roman"/>
              </a:rPr>
              <a:t> Complex due to variability in protein structures and physicochemical properties.</a:t>
            </a:r>
            <a:endParaRPr sz="1315">
              <a:solidFill>
                <a:srgbClr val="000000"/>
              </a:solidFill>
              <a:latin typeface="Times New Roman"/>
              <a:ea typeface="Times New Roman"/>
              <a:cs typeface="Times New Roman"/>
              <a:sym typeface="Times New Roman"/>
            </a:endParaRPr>
          </a:p>
          <a:p>
            <a:pPr indent="-312102" lvl="0" marL="457200" rtl="0" algn="l">
              <a:lnSpc>
                <a:spcPct val="150000"/>
              </a:lnSpc>
              <a:spcBef>
                <a:spcPts val="0"/>
              </a:spcBef>
              <a:spcAft>
                <a:spcPts val="0"/>
              </a:spcAft>
              <a:buClr>
                <a:srgbClr val="000000"/>
              </a:buClr>
              <a:buSzPts val="1315"/>
              <a:buChar char="●"/>
            </a:pPr>
            <a:r>
              <a:rPr b="1" lang="en" sz="1315">
                <a:solidFill>
                  <a:srgbClr val="000000"/>
                </a:solidFill>
                <a:latin typeface="Times New Roman"/>
                <a:ea typeface="Times New Roman"/>
                <a:cs typeface="Times New Roman"/>
                <a:sym typeface="Times New Roman"/>
              </a:rPr>
              <a:t>Computational Methods: </a:t>
            </a:r>
            <a:r>
              <a:rPr lang="en" sz="1315">
                <a:solidFill>
                  <a:srgbClr val="000000"/>
                </a:solidFill>
                <a:latin typeface="Times New Roman"/>
                <a:ea typeface="Times New Roman"/>
                <a:cs typeface="Times New Roman"/>
                <a:sym typeface="Times New Roman"/>
              </a:rPr>
              <a:t>Traditional methods are effective but costly and time-consuming. Machine learning offers faster, cost-effective alternatives.</a:t>
            </a:r>
            <a:endParaRPr sz="1315">
              <a:solidFill>
                <a:srgbClr val="000000"/>
              </a:solidFill>
              <a:latin typeface="Times New Roman"/>
              <a:ea typeface="Times New Roman"/>
              <a:cs typeface="Times New Roman"/>
              <a:sym typeface="Times New Roman"/>
            </a:endParaRPr>
          </a:p>
          <a:p>
            <a:pPr indent="-312102" lvl="0" marL="457200" rtl="0" algn="l">
              <a:lnSpc>
                <a:spcPct val="150000"/>
              </a:lnSpc>
              <a:spcBef>
                <a:spcPts val="0"/>
              </a:spcBef>
              <a:spcAft>
                <a:spcPts val="0"/>
              </a:spcAft>
              <a:buClr>
                <a:srgbClr val="000000"/>
              </a:buClr>
              <a:buSzPts val="1315"/>
              <a:buChar char="●"/>
            </a:pPr>
            <a:r>
              <a:rPr b="1" lang="en" sz="1315">
                <a:solidFill>
                  <a:srgbClr val="000000"/>
                </a:solidFill>
                <a:latin typeface="Times New Roman"/>
                <a:ea typeface="Times New Roman"/>
                <a:cs typeface="Times New Roman"/>
                <a:sym typeface="Times New Roman"/>
              </a:rPr>
              <a:t>Study Aim:</a:t>
            </a:r>
            <a:r>
              <a:rPr lang="en" sz="1315">
                <a:solidFill>
                  <a:srgbClr val="000000"/>
                </a:solidFill>
                <a:latin typeface="Times New Roman"/>
                <a:ea typeface="Times New Roman"/>
                <a:cs typeface="Times New Roman"/>
                <a:sym typeface="Times New Roman"/>
              </a:rPr>
              <a:t> Build machine learning models to predict interactions in a more accurate way.</a:t>
            </a:r>
            <a:endParaRPr sz="1400">
              <a:solidFill>
                <a:srgbClr val="000000"/>
              </a:solidFill>
              <a:latin typeface="Times New Roman"/>
              <a:ea typeface="Times New Roman"/>
              <a:cs typeface="Times New Roman"/>
              <a:sym typeface="Times New Roman"/>
            </a:endParaRPr>
          </a:p>
        </p:txBody>
      </p:sp>
      <p:sp>
        <p:nvSpPr>
          <p:cNvPr id="100" name="Google Shape;100;p15"/>
          <p:cNvSpPr txBox="1"/>
          <p:nvPr/>
        </p:nvSpPr>
        <p:spPr>
          <a:xfrm>
            <a:off x="7757575" y="4762500"/>
            <a:ext cx="13863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Jiacheng Zu</a:t>
            </a:r>
            <a:endParaRPr sz="1300">
              <a:solidFill>
                <a:schemeClr val="accen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Dataset</a:t>
            </a:r>
            <a:endParaRPr>
              <a:latin typeface="Times New Roman"/>
              <a:ea typeface="Times New Roman"/>
              <a:cs typeface="Times New Roman"/>
              <a:sym typeface="Times New Roman"/>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b="1" lang="en" sz="2000">
                <a:solidFill>
                  <a:srgbClr val="000000"/>
                </a:solidFill>
                <a:latin typeface="Times New Roman"/>
                <a:ea typeface="Times New Roman"/>
                <a:cs typeface="Times New Roman"/>
                <a:sym typeface="Times New Roman"/>
              </a:rPr>
              <a:t>jglaser/pdb_protein_ligand_complexes</a:t>
            </a:r>
            <a:endParaRPr b="1">
              <a:solidFill>
                <a:srgbClr val="000000"/>
              </a:solidFill>
              <a:latin typeface="Times New Roman"/>
              <a:ea typeface="Times New Roman"/>
              <a:cs typeface="Times New Roman"/>
              <a:sym typeface="Times New Roman"/>
            </a:endParaRPr>
          </a:p>
          <a:p>
            <a:pPr indent="-311150" lvl="0" marL="457200" rtl="0" algn="l">
              <a:lnSpc>
                <a:spcPct val="200000"/>
              </a:lnSpc>
              <a:spcBef>
                <a:spcPts val="0"/>
              </a:spcBef>
              <a:spcAft>
                <a:spcPts val="0"/>
              </a:spcAft>
              <a:buClr>
                <a:srgbClr val="000000"/>
              </a:buClr>
              <a:buSzPts val="1300"/>
              <a:buChar char="●"/>
            </a:pPr>
            <a:r>
              <a:rPr b="1" lang="en">
                <a:solidFill>
                  <a:srgbClr val="000000"/>
                </a:solidFill>
                <a:latin typeface="Times New Roman"/>
                <a:ea typeface="Times New Roman"/>
                <a:cs typeface="Times New Roman"/>
                <a:sym typeface="Times New Roman"/>
              </a:rPr>
              <a:t>Sources:</a:t>
            </a:r>
            <a:r>
              <a:rPr lang="en">
                <a:solidFill>
                  <a:srgbClr val="000000"/>
                </a:solidFill>
                <a:latin typeface="Times New Roman"/>
                <a:ea typeface="Times New Roman"/>
                <a:cs typeface="Times New Roman"/>
                <a:sym typeface="Times New Roman"/>
              </a:rPr>
              <a:t> </a:t>
            </a:r>
            <a:r>
              <a:rPr lang="en">
                <a:solidFill>
                  <a:srgbClr val="000000"/>
                </a:solidFill>
                <a:latin typeface="Times New Roman"/>
                <a:ea typeface="Times New Roman"/>
                <a:cs typeface="Times New Roman"/>
                <a:sym typeface="Times New Roman"/>
              </a:rPr>
              <a:t>Protein Data Bank (PDB)</a:t>
            </a:r>
            <a:endParaRPr>
              <a:solidFill>
                <a:srgbClr val="000000"/>
              </a:solidFill>
              <a:latin typeface="Times New Roman"/>
              <a:ea typeface="Times New Roman"/>
              <a:cs typeface="Times New Roman"/>
              <a:sym typeface="Times New Roman"/>
            </a:endParaRPr>
          </a:p>
          <a:p>
            <a:pPr indent="-311150" lvl="0" marL="457200" rtl="0" algn="l">
              <a:lnSpc>
                <a:spcPct val="200000"/>
              </a:lnSpc>
              <a:spcBef>
                <a:spcPts val="0"/>
              </a:spcBef>
              <a:spcAft>
                <a:spcPts val="0"/>
              </a:spcAft>
              <a:buClr>
                <a:srgbClr val="000000"/>
              </a:buClr>
              <a:buSzPts val="1300"/>
              <a:buChar char="●"/>
            </a:pPr>
            <a:r>
              <a:rPr b="1" lang="en">
                <a:solidFill>
                  <a:srgbClr val="000000"/>
                </a:solidFill>
                <a:latin typeface="Times New Roman"/>
                <a:ea typeface="Times New Roman"/>
                <a:cs typeface="Times New Roman"/>
                <a:sym typeface="Times New Roman"/>
              </a:rPr>
              <a:t>Composition: </a:t>
            </a:r>
            <a:r>
              <a:rPr lang="en">
                <a:solidFill>
                  <a:srgbClr val="000000"/>
                </a:solidFill>
                <a:latin typeface="Times New Roman"/>
                <a:ea typeface="Times New Roman"/>
                <a:cs typeface="Times New Roman"/>
                <a:sym typeface="Times New Roman"/>
              </a:rPr>
              <a:t>Contains about 36,000 unique pairs of protein sequences and ligand SMILES</a:t>
            </a:r>
            <a:endParaRPr>
              <a:solidFill>
                <a:srgbClr val="000000"/>
              </a:solidFill>
              <a:latin typeface="Times New Roman"/>
              <a:ea typeface="Times New Roman"/>
              <a:cs typeface="Times New Roman"/>
              <a:sym typeface="Times New Roman"/>
            </a:endParaRPr>
          </a:p>
          <a:p>
            <a:pPr indent="-311150" lvl="0" marL="457200" rtl="0" algn="l">
              <a:lnSpc>
                <a:spcPct val="200000"/>
              </a:lnSpc>
              <a:spcBef>
                <a:spcPts val="0"/>
              </a:spcBef>
              <a:spcAft>
                <a:spcPts val="0"/>
              </a:spcAft>
              <a:buClr>
                <a:srgbClr val="000000"/>
              </a:buClr>
              <a:buSzPts val="1300"/>
              <a:buChar char="●"/>
            </a:pPr>
            <a:r>
              <a:rPr b="1" lang="en" sz="1200">
                <a:solidFill>
                  <a:srgbClr val="000000"/>
                </a:solidFill>
                <a:highlight>
                  <a:srgbClr val="FFFFFF"/>
                </a:highlight>
                <a:latin typeface="Times New Roman"/>
                <a:ea typeface="Times New Roman"/>
                <a:cs typeface="Times New Roman"/>
                <a:sym typeface="Times New Roman"/>
              </a:rPr>
              <a:t>Usage: </a:t>
            </a:r>
            <a:r>
              <a:rPr lang="en">
                <a:solidFill>
                  <a:srgbClr val="000000"/>
                </a:solidFill>
                <a:latin typeface="Times New Roman"/>
                <a:ea typeface="Times New Roman"/>
                <a:cs typeface="Times New Roman"/>
                <a:sym typeface="Times New Roman"/>
              </a:rPr>
              <a:t>Vector representations are generated </a:t>
            </a:r>
            <a:endParaRPr>
              <a:solidFill>
                <a:srgbClr val="000000"/>
              </a:solidFill>
              <a:latin typeface="Times New Roman"/>
              <a:ea typeface="Times New Roman"/>
              <a:cs typeface="Times New Roman"/>
              <a:sym typeface="Times New Roman"/>
            </a:endParaRPr>
          </a:p>
          <a:p>
            <a:pPr indent="-311150" lvl="0" marL="457200" rtl="0" algn="l">
              <a:lnSpc>
                <a:spcPct val="200000"/>
              </a:lnSpc>
              <a:spcBef>
                <a:spcPts val="0"/>
              </a:spcBef>
              <a:spcAft>
                <a:spcPts val="0"/>
              </a:spcAft>
              <a:buClr>
                <a:srgbClr val="000000"/>
              </a:buClr>
              <a:buSzPts val="1300"/>
              <a:buChar char="●"/>
            </a:pPr>
            <a:r>
              <a:rPr b="1" lang="en">
                <a:solidFill>
                  <a:srgbClr val="000000"/>
                </a:solidFill>
                <a:latin typeface="Times New Roman"/>
                <a:ea typeface="Times New Roman"/>
                <a:cs typeface="Times New Roman"/>
                <a:sym typeface="Times New Roman"/>
              </a:rPr>
              <a:t>Purpose: </a:t>
            </a:r>
            <a:r>
              <a:rPr lang="en">
                <a:solidFill>
                  <a:srgbClr val="000000"/>
                </a:solidFill>
                <a:latin typeface="Times New Roman"/>
                <a:ea typeface="Times New Roman"/>
                <a:cs typeface="Times New Roman"/>
                <a:sym typeface="Times New Roman"/>
              </a:rPr>
              <a:t>To train and evaluate machine learning models for interaction prediction</a:t>
            </a:r>
            <a:endParaRPr>
              <a:solidFill>
                <a:srgbClr val="000000"/>
              </a:solidFill>
              <a:latin typeface="Times New Roman"/>
              <a:ea typeface="Times New Roman"/>
              <a:cs typeface="Times New Roman"/>
              <a:sym typeface="Times New Roman"/>
            </a:endParaRPr>
          </a:p>
        </p:txBody>
      </p:sp>
      <p:sp>
        <p:nvSpPr>
          <p:cNvPr id="107" name="Google Shape;107;p16"/>
          <p:cNvSpPr txBox="1"/>
          <p:nvPr/>
        </p:nvSpPr>
        <p:spPr>
          <a:xfrm>
            <a:off x="7757575" y="4762500"/>
            <a:ext cx="13863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Jiacheng Zu</a:t>
            </a:r>
            <a:endParaRPr sz="1300">
              <a:solidFill>
                <a:schemeClr val="accen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WorkFlow</a:t>
            </a:r>
            <a:endParaRPr>
              <a:latin typeface="Times New Roman"/>
              <a:ea typeface="Times New Roman"/>
              <a:cs typeface="Times New Roman"/>
              <a:sym typeface="Times New Roman"/>
            </a:endParaRPr>
          </a:p>
        </p:txBody>
      </p:sp>
      <p:sp>
        <p:nvSpPr>
          <p:cNvPr id="113" name="Google Shape;113;p17"/>
          <p:cNvSpPr txBox="1"/>
          <p:nvPr/>
        </p:nvSpPr>
        <p:spPr>
          <a:xfrm>
            <a:off x="7757575" y="4762500"/>
            <a:ext cx="13863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Jiacheng Zu</a:t>
            </a:r>
            <a:endParaRPr sz="1300">
              <a:solidFill>
                <a:schemeClr val="accent1"/>
              </a:solidFill>
              <a:latin typeface="Lato"/>
              <a:ea typeface="Lato"/>
              <a:cs typeface="Lato"/>
              <a:sym typeface="Lato"/>
            </a:endParaRPr>
          </a:p>
        </p:txBody>
      </p:sp>
      <p:pic>
        <p:nvPicPr>
          <p:cNvPr id="114" name="Google Shape;114;p17"/>
          <p:cNvPicPr preferRelativeResize="0"/>
          <p:nvPr/>
        </p:nvPicPr>
        <p:blipFill>
          <a:blip r:embed="rId3">
            <a:alphaModFix/>
          </a:blip>
          <a:stretch>
            <a:fillRect/>
          </a:stretch>
        </p:blipFill>
        <p:spPr>
          <a:xfrm>
            <a:off x="1943775" y="1716475"/>
            <a:ext cx="5339930" cy="2984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8178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Application of ML Methods in Protein Ligand Prediction</a:t>
            </a:r>
            <a:endParaRPr>
              <a:latin typeface="Times New Roman"/>
              <a:ea typeface="Times New Roman"/>
              <a:cs typeface="Times New Roman"/>
              <a:sym typeface="Times New Roman"/>
            </a:endParaRPr>
          </a:p>
        </p:txBody>
      </p:sp>
      <p:sp>
        <p:nvSpPr>
          <p:cNvPr id="120" name="Google Shape;120;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0937" lvl="0" marL="457200" marR="0" rtl="0" algn="l">
              <a:lnSpc>
                <a:spcPct val="95000"/>
              </a:lnSpc>
              <a:spcBef>
                <a:spcPts val="0"/>
              </a:spcBef>
              <a:spcAft>
                <a:spcPts val="0"/>
              </a:spcAft>
              <a:buClr>
                <a:schemeClr val="dk2"/>
              </a:buClr>
              <a:buSzPts val="1454"/>
              <a:buFont typeface="Times New Roman"/>
              <a:buChar char="●"/>
            </a:pPr>
            <a:r>
              <a:rPr lang="en" sz="1454">
                <a:solidFill>
                  <a:schemeClr val="dk2"/>
                </a:solidFill>
                <a:latin typeface="Times New Roman"/>
                <a:ea typeface="Times New Roman"/>
                <a:cs typeface="Times New Roman"/>
                <a:sym typeface="Times New Roman"/>
              </a:rPr>
              <a:t>Availability of high-resolution protein structure in various bases empowers the implementation of ML methods</a:t>
            </a:r>
            <a:endParaRPr sz="1454">
              <a:solidFill>
                <a:schemeClr val="dk2"/>
              </a:solidFill>
              <a:latin typeface="Times New Roman"/>
              <a:ea typeface="Times New Roman"/>
              <a:cs typeface="Times New Roman"/>
              <a:sym typeface="Times New Roman"/>
            </a:endParaRPr>
          </a:p>
          <a:p>
            <a:pPr indent="-320937" lvl="0" marL="457200" marR="0" rtl="0" algn="l">
              <a:lnSpc>
                <a:spcPct val="95000"/>
              </a:lnSpc>
              <a:spcBef>
                <a:spcPts val="0"/>
              </a:spcBef>
              <a:spcAft>
                <a:spcPts val="0"/>
              </a:spcAft>
              <a:buClr>
                <a:schemeClr val="dk2"/>
              </a:buClr>
              <a:buSzPts val="1454"/>
              <a:buFont typeface="Times New Roman"/>
              <a:buChar char="●"/>
            </a:pPr>
            <a:r>
              <a:rPr lang="en" sz="1454">
                <a:solidFill>
                  <a:schemeClr val="dk2"/>
                </a:solidFill>
                <a:latin typeface="Times New Roman"/>
                <a:ea typeface="Times New Roman"/>
                <a:cs typeface="Times New Roman"/>
                <a:sym typeface="Times New Roman"/>
              </a:rPr>
              <a:t>ML can directly learn a parameterized function from a large </a:t>
            </a:r>
            <a:r>
              <a:rPr lang="en" sz="1454">
                <a:solidFill>
                  <a:schemeClr val="dk2"/>
                </a:solidFill>
                <a:latin typeface="Times New Roman"/>
                <a:ea typeface="Times New Roman"/>
                <a:cs typeface="Times New Roman"/>
                <a:sym typeface="Times New Roman"/>
              </a:rPr>
              <a:t>amount</a:t>
            </a:r>
            <a:r>
              <a:rPr lang="en" sz="1454">
                <a:solidFill>
                  <a:schemeClr val="dk2"/>
                </a:solidFill>
                <a:latin typeface="Times New Roman"/>
                <a:ea typeface="Times New Roman"/>
                <a:cs typeface="Times New Roman"/>
                <a:sym typeface="Times New Roman"/>
              </a:rPr>
              <a:t> of data integrating multiple sources of </a:t>
            </a:r>
            <a:r>
              <a:rPr lang="en" sz="1454">
                <a:solidFill>
                  <a:schemeClr val="dk2"/>
                </a:solidFill>
                <a:latin typeface="Times New Roman"/>
                <a:ea typeface="Times New Roman"/>
                <a:cs typeface="Times New Roman"/>
                <a:sym typeface="Times New Roman"/>
              </a:rPr>
              <a:t>information</a:t>
            </a:r>
            <a:r>
              <a:rPr lang="en" sz="1454">
                <a:solidFill>
                  <a:schemeClr val="dk2"/>
                </a:solidFill>
                <a:latin typeface="Times New Roman"/>
                <a:ea typeface="Times New Roman"/>
                <a:cs typeface="Times New Roman"/>
                <a:sym typeface="Times New Roman"/>
              </a:rPr>
              <a:t>, leading to better accuracy of predicting protein-ligand interactions</a:t>
            </a:r>
            <a:endParaRPr sz="1454">
              <a:solidFill>
                <a:schemeClr val="dk2"/>
              </a:solidFill>
              <a:latin typeface="Times New Roman"/>
              <a:ea typeface="Times New Roman"/>
              <a:cs typeface="Times New Roman"/>
              <a:sym typeface="Times New Roman"/>
            </a:endParaRPr>
          </a:p>
          <a:p>
            <a:pPr indent="-320937" lvl="0" marL="457200" marR="0" rtl="0" algn="l">
              <a:lnSpc>
                <a:spcPct val="95000"/>
              </a:lnSpc>
              <a:spcBef>
                <a:spcPts val="0"/>
              </a:spcBef>
              <a:spcAft>
                <a:spcPts val="0"/>
              </a:spcAft>
              <a:buClr>
                <a:schemeClr val="dk2"/>
              </a:buClr>
              <a:buSzPts val="1454"/>
              <a:buFont typeface="Times New Roman"/>
              <a:buChar char="●"/>
            </a:pPr>
            <a:r>
              <a:rPr lang="en" sz="1454">
                <a:solidFill>
                  <a:schemeClr val="dk2"/>
                </a:solidFill>
                <a:latin typeface="Times New Roman"/>
                <a:ea typeface="Times New Roman"/>
                <a:cs typeface="Times New Roman"/>
                <a:sym typeface="Times New Roman"/>
              </a:rPr>
              <a:t>Basic workflow of existing ML methods to predict binding sites</a:t>
            </a:r>
            <a:endParaRPr sz="1454">
              <a:solidFill>
                <a:schemeClr val="dk2"/>
              </a:solidFill>
              <a:latin typeface="Times New Roman"/>
              <a:ea typeface="Times New Roman"/>
              <a:cs typeface="Times New Roman"/>
              <a:sym typeface="Times New Roman"/>
            </a:endParaRPr>
          </a:p>
          <a:p>
            <a:pPr indent="0" lvl="0" marL="0" marR="0" rtl="0" algn="l">
              <a:lnSpc>
                <a:spcPct val="95000"/>
              </a:lnSpc>
              <a:spcBef>
                <a:spcPts val="1200"/>
              </a:spcBef>
              <a:spcAft>
                <a:spcPts val="0"/>
              </a:spcAft>
              <a:buNone/>
            </a:pPr>
            <a:r>
              <a:t/>
            </a:r>
            <a:endParaRPr sz="1454">
              <a:solidFill>
                <a:schemeClr val="dk2"/>
              </a:solidFill>
              <a:latin typeface="Times New Roman"/>
              <a:ea typeface="Times New Roman"/>
              <a:cs typeface="Times New Roman"/>
              <a:sym typeface="Times New Roman"/>
            </a:endParaRPr>
          </a:p>
          <a:p>
            <a:pPr indent="-320937" lvl="0" marL="457200" marR="0" rtl="0" algn="l">
              <a:lnSpc>
                <a:spcPct val="95000"/>
              </a:lnSpc>
              <a:spcBef>
                <a:spcPts val="1200"/>
              </a:spcBef>
              <a:spcAft>
                <a:spcPts val="0"/>
              </a:spcAft>
              <a:buClr>
                <a:schemeClr val="dk2"/>
              </a:buClr>
              <a:buSzPts val="1454"/>
              <a:buFont typeface="Times New Roman"/>
              <a:buChar char="●"/>
            </a:pPr>
            <a:r>
              <a:t/>
            </a:r>
            <a:endParaRPr sz="1454">
              <a:solidFill>
                <a:schemeClr val="dk2"/>
              </a:solidFill>
              <a:latin typeface="Times New Roman"/>
              <a:ea typeface="Times New Roman"/>
              <a:cs typeface="Times New Roman"/>
              <a:sym typeface="Times New Roman"/>
            </a:endParaRPr>
          </a:p>
        </p:txBody>
      </p:sp>
      <p:sp>
        <p:nvSpPr>
          <p:cNvPr id="121" name="Google Shape;121;p18"/>
          <p:cNvSpPr txBox="1"/>
          <p:nvPr>
            <p:ph idx="4294967295" type="subTitle"/>
          </p:nvPr>
        </p:nvSpPr>
        <p:spPr>
          <a:xfrm>
            <a:off x="6577825" y="4756200"/>
            <a:ext cx="2566200" cy="387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935"/>
              <a:buNone/>
            </a:pPr>
            <a:r>
              <a:rPr lang="en" sz="1560">
                <a:solidFill>
                  <a:srgbClr val="000000"/>
                </a:solidFill>
                <a:latin typeface="Times New Roman"/>
                <a:ea typeface="Times New Roman"/>
                <a:cs typeface="Times New Roman"/>
                <a:sym typeface="Times New Roman"/>
              </a:rPr>
              <a:t>Xinyi Guo &amp; Shuangrui Chen</a:t>
            </a:r>
            <a:endParaRPr sz="1560">
              <a:solidFill>
                <a:srgbClr val="000000"/>
              </a:solidFill>
              <a:latin typeface="Times New Roman"/>
              <a:ea typeface="Times New Roman"/>
              <a:cs typeface="Times New Roman"/>
              <a:sym typeface="Times New Roman"/>
            </a:endParaRPr>
          </a:p>
        </p:txBody>
      </p:sp>
      <p:sp>
        <p:nvSpPr>
          <p:cNvPr id="122" name="Google Shape;122;p18"/>
          <p:cNvSpPr txBox="1"/>
          <p:nvPr/>
        </p:nvSpPr>
        <p:spPr>
          <a:xfrm>
            <a:off x="108400" y="4503025"/>
            <a:ext cx="5389800" cy="2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accent1"/>
                </a:solidFill>
                <a:latin typeface="Times New Roman"/>
                <a:ea typeface="Times New Roman"/>
                <a:cs typeface="Times New Roman"/>
                <a:sym typeface="Times New Roman"/>
              </a:rPr>
              <a:t>Reference: </a:t>
            </a:r>
            <a:r>
              <a:rPr lang="en" sz="800">
                <a:solidFill>
                  <a:srgbClr val="282828"/>
                </a:solidFill>
                <a:highlight>
                  <a:srgbClr val="F7F7F7"/>
                </a:highlight>
                <a:latin typeface="Times New Roman"/>
                <a:ea typeface="Times New Roman"/>
                <a:cs typeface="Times New Roman"/>
                <a:sym typeface="Times New Roman"/>
              </a:rPr>
              <a:t>SPVec: A Word2vec-Inspired Feature Representation Method for Drug-Target Interaction Prediction</a:t>
            </a:r>
            <a:endParaRPr sz="800">
              <a:solidFill>
                <a:schemeClr val="accent1"/>
              </a:solidFill>
              <a:latin typeface="Times New Roman"/>
              <a:ea typeface="Times New Roman"/>
              <a:cs typeface="Times New Roman"/>
              <a:sym typeface="Times New Roman"/>
            </a:endParaRPr>
          </a:p>
        </p:txBody>
      </p:sp>
      <p:pic>
        <p:nvPicPr>
          <p:cNvPr id="123" name="Google Shape;123;p18"/>
          <p:cNvPicPr preferRelativeResize="0"/>
          <p:nvPr/>
        </p:nvPicPr>
        <p:blipFill>
          <a:blip r:embed="rId3">
            <a:alphaModFix/>
          </a:blip>
          <a:stretch>
            <a:fillRect/>
          </a:stretch>
        </p:blipFill>
        <p:spPr>
          <a:xfrm>
            <a:off x="1086175" y="3480000"/>
            <a:ext cx="6971650" cy="1023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Application of ML Methods in Protein Ligand Prediction</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29" name="Google Shape;129;p19"/>
          <p:cNvSpPr txBox="1"/>
          <p:nvPr>
            <p:ph idx="1" type="body"/>
          </p:nvPr>
        </p:nvSpPr>
        <p:spPr>
          <a:xfrm>
            <a:off x="729450" y="2078875"/>
            <a:ext cx="7688700" cy="2562000"/>
          </a:xfrm>
          <a:prstGeom prst="rect">
            <a:avLst/>
          </a:prstGeom>
        </p:spPr>
        <p:txBody>
          <a:bodyPr anchorCtr="0" anchor="t" bIns="91425" lIns="91425" spcFirstLastPara="1" rIns="91425" wrap="square" tIns="91425">
            <a:normAutofit/>
          </a:bodyPr>
          <a:lstStyle/>
          <a:p>
            <a:pPr indent="-333637" lvl="0" marL="457200" rtl="0" algn="l">
              <a:lnSpc>
                <a:spcPct val="95000"/>
              </a:lnSpc>
              <a:spcBef>
                <a:spcPts val="0"/>
              </a:spcBef>
              <a:spcAft>
                <a:spcPts val="0"/>
              </a:spcAft>
              <a:buClr>
                <a:schemeClr val="dk2"/>
              </a:buClr>
              <a:buSzPts val="1654"/>
              <a:buFont typeface="Times New Roman"/>
              <a:buChar char="●"/>
            </a:pPr>
            <a:r>
              <a:rPr lang="en" sz="1654">
                <a:solidFill>
                  <a:schemeClr val="dk2"/>
                </a:solidFill>
                <a:latin typeface="Times New Roman"/>
                <a:ea typeface="Times New Roman"/>
                <a:cs typeface="Times New Roman"/>
                <a:sym typeface="Times New Roman"/>
              </a:rPr>
              <a:t>ML methods rely heavily on data representation (or features)</a:t>
            </a:r>
            <a:endParaRPr sz="1654">
              <a:solidFill>
                <a:schemeClr val="dk2"/>
              </a:solidFill>
              <a:latin typeface="Times New Roman"/>
              <a:ea typeface="Times New Roman"/>
              <a:cs typeface="Times New Roman"/>
              <a:sym typeface="Times New Roman"/>
            </a:endParaRPr>
          </a:p>
          <a:p>
            <a:pPr indent="-333637" lvl="1" marL="914400" rtl="0" algn="l">
              <a:lnSpc>
                <a:spcPct val="95000"/>
              </a:lnSpc>
              <a:spcBef>
                <a:spcPts val="0"/>
              </a:spcBef>
              <a:spcAft>
                <a:spcPts val="0"/>
              </a:spcAft>
              <a:buClr>
                <a:schemeClr val="dk2"/>
              </a:buClr>
              <a:buSzPts val="1654"/>
              <a:buFont typeface="Times New Roman"/>
              <a:buChar char="○"/>
            </a:pPr>
            <a:r>
              <a:rPr lang="en" sz="1654">
                <a:solidFill>
                  <a:schemeClr val="dk2"/>
                </a:solidFill>
                <a:latin typeface="Times New Roman"/>
                <a:ea typeface="Times New Roman"/>
                <a:cs typeface="Times New Roman"/>
                <a:sym typeface="Times New Roman"/>
              </a:rPr>
              <a:t>Feature extraction: tremendous manpower and expert insights</a:t>
            </a:r>
            <a:endParaRPr sz="1654">
              <a:solidFill>
                <a:schemeClr val="dk2"/>
              </a:solidFill>
              <a:latin typeface="Times New Roman"/>
              <a:ea typeface="Times New Roman"/>
              <a:cs typeface="Times New Roman"/>
              <a:sym typeface="Times New Roman"/>
            </a:endParaRPr>
          </a:p>
          <a:p>
            <a:pPr indent="-333637" lvl="0" marL="457200" rtl="0" algn="l">
              <a:lnSpc>
                <a:spcPct val="95000"/>
              </a:lnSpc>
              <a:spcBef>
                <a:spcPts val="0"/>
              </a:spcBef>
              <a:spcAft>
                <a:spcPts val="0"/>
              </a:spcAft>
              <a:buClr>
                <a:schemeClr val="dk2"/>
              </a:buClr>
              <a:buSzPts val="1654"/>
              <a:buFont typeface="Times New Roman"/>
              <a:buChar char="●"/>
            </a:pPr>
            <a:r>
              <a:rPr lang="en" sz="1654">
                <a:solidFill>
                  <a:schemeClr val="dk2"/>
                </a:solidFill>
                <a:latin typeface="Times New Roman"/>
                <a:ea typeface="Times New Roman"/>
                <a:cs typeface="Times New Roman"/>
                <a:sym typeface="Times New Roman"/>
              </a:rPr>
              <a:t>Representation learning (RL) is introduced for applying ML models</a:t>
            </a:r>
            <a:endParaRPr sz="1654">
              <a:solidFill>
                <a:schemeClr val="dk2"/>
              </a:solidFill>
              <a:latin typeface="Times New Roman"/>
              <a:ea typeface="Times New Roman"/>
              <a:cs typeface="Times New Roman"/>
              <a:sym typeface="Times New Roman"/>
            </a:endParaRPr>
          </a:p>
          <a:p>
            <a:pPr indent="-333637" lvl="0" marL="457200" rtl="0" algn="l">
              <a:lnSpc>
                <a:spcPct val="95000"/>
              </a:lnSpc>
              <a:spcBef>
                <a:spcPts val="0"/>
              </a:spcBef>
              <a:spcAft>
                <a:spcPts val="0"/>
              </a:spcAft>
              <a:buClr>
                <a:schemeClr val="dk2"/>
              </a:buClr>
              <a:buSzPts val="1654"/>
              <a:buFont typeface="Times New Roman"/>
              <a:buChar char="●"/>
            </a:pPr>
            <a:r>
              <a:rPr lang="en" sz="1654">
                <a:solidFill>
                  <a:schemeClr val="dk2"/>
                </a:solidFill>
                <a:latin typeface="Times New Roman"/>
                <a:ea typeface="Times New Roman"/>
                <a:cs typeface="Times New Roman"/>
                <a:sym typeface="Times New Roman"/>
              </a:rPr>
              <a:t>RL aims to automatically learn the representations </a:t>
            </a:r>
            <a:endParaRPr sz="1654">
              <a:solidFill>
                <a:schemeClr val="dk2"/>
              </a:solidFill>
              <a:latin typeface="Times New Roman"/>
              <a:ea typeface="Times New Roman"/>
              <a:cs typeface="Times New Roman"/>
              <a:sym typeface="Times New Roman"/>
            </a:endParaRPr>
          </a:p>
          <a:p>
            <a:pPr indent="-333637" lvl="1" marL="914400" rtl="0" algn="l">
              <a:lnSpc>
                <a:spcPct val="95000"/>
              </a:lnSpc>
              <a:spcBef>
                <a:spcPts val="0"/>
              </a:spcBef>
              <a:spcAft>
                <a:spcPts val="0"/>
              </a:spcAft>
              <a:buClr>
                <a:schemeClr val="dk2"/>
              </a:buClr>
              <a:buSzPts val="1654"/>
              <a:buFont typeface="Times New Roman"/>
              <a:buChar char="○"/>
            </a:pPr>
            <a:r>
              <a:rPr lang="en" sz="1654">
                <a:solidFill>
                  <a:schemeClr val="dk2"/>
                </a:solidFill>
                <a:latin typeface="Times New Roman"/>
                <a:ea typeface="Times New Roman"/>
                <a:cs typeface="Times New Roman"/>
                <a:sym typeface="Times New Roman"/>
              </a:rPr>
              <a:t>Word2vec: one of the most popular RL methods </a:t>
            </a:r>
            <a:endParaRPr sz="1654">
              <a:solidFill>
                <a:schemeClr val="dk2"/>
              </a:solidFill>
              <a:latin typeface="Times New Roman"/>
              <a:ea typeface="Times New Roman"/>
              <a:cs typeface="Times New Roman"/>
              <a:sym typeface="Times New Roman"/>
            </a:endParaRPr>
          </a:p>
          <a:p>
            <a:pPr indent="-333637" lvl="1" marL="914400" rtl="0" algn="l">
              <a:lnSpc>
                <a:spcPct val="95000"/>
              </a:lnSpc>
              <a:spcBef>
                <a:spcPts val="0"/>
              </a:spcBef>
              <a:spcAft>
                <a:spcPts val="0"/>
              </a:spcAft>
              <a:buClr>
                <a:schemeClr val="dk2"/>
              </a:buClr>
              <a:buSzPts val="1654"/>
              <a:buFont typeface="Times New Roman"/>
              <a:buChar char="○"/>
            </a:pPr>
            <a:r>
              <a:rPr lang="en" sz="1654">
                <a:solidFill>
                  <a:schemeClr val="dk2"/>
                </a:solidFill>
                <a:latin typeface="Times New Roman"/>
                <a:ea typeface="Times New Roman"/>
                <a:cs typeface="Times New Roman"/>
                <a:sym typeface="Times New Roman"/>
              </a:rPr>
              <a:t>ProtVec: the adaption of Word2vec to protein sequences</a:t>
            </a:r>
            <a:endParaRPr sz="1654">
              <a:solidFill>
                <a:schemeClr val="dk2"/>
              </a:solidFill>
              <a:latin typeface="Times New Roman"/>
              <a:ea typeface="Times New Roman"/>
              <a:cs typeface="Times New Roman"/>
              <a:sym typeface="Times New Roman"/>
            </a:endParaRPr>
          </a:p>
          <a:p>
            <a:pPr indent="-333637" lvl="1" marL="914400" rtl="0" algn="l">
              <a:lnSpc>
                <a:spcPct val="95000"/>
              </a:lnSpc>
              <a:spcBef>
                <a:spcPts val="0"/>
              </a:spcBef>
              <a:spcAft>
                <a:spcPts val="0"/>
              </a:spcAft>
              <a:buClr>
                <a:schemeClr val="dk2"/>
              </a:buClr>
              <a:buSzPts val="1654"/>
              <a:buFont typeface="Times New Roman"/>
              <a:buChar char="○"/>
            </a:pPr>
            <a:r>
              <a:rPr lang="en" sz="1654">
                <a:solidFill>
                  <a:schemeClr val="dk2"/>
                </a:solidFill>
                <a:latin typeface="Times New Roman"/>
                <a:ea typeface="Times New Roman"/>
                <a:cs typeface="Times New Roman"/>
                <a:sym typeface="Times New Roman"/>
              </a:rPr>
              <a:t>SMILES2Vec: introduces direct conversion of chemical structures from Simplified Molecular-Input Line-Entry System (SMILES) strings into vectors</a:t>
            </a:r>
            <a:endParaRPr sz="1654">
              <a:solidFill>
                <a:schemeClr val="dk2"/>
              </a:solidFill>
              <a:latin typeface="Times New Roman"/>
              <a:ea typeface="Times New Roman"/>
              <a:cs typeface="Times New Roman"/>
              <a:sym typeface="Times New Roman"/>
            </a:endParaRPr>
          </a:p>
          <a:p>
            <a:pPr indent="-333637" lvl="1" marL="914400" rtl="0" algn="l">
              <a:lnSpc>
                <a:spcPct val="95000"/>
              </a:lnSpc>
              <a:spcBef>
                <a:spcPts val="0"/>
              </a:spcBef>
              <a:spcAft>
                <a:spcPts val="0"/>
              </a:spcAft>
              <a:buClr>
                <a:schemeClr val="dk2"/>
              </a:buClr>
              <a:buSzPts val="1654"/>
              <a:buFont typeface="Times New Roman"/>
              <a:buChar char="○"/>
            </a:pPr>
            <a:r>
              <a:rPr lang="en" sz="1654">
                <a:solidFill>
                  <a:schemeClr val="dk2"/>
                </a:solidFill>
                <a:latin typeface="Times New Roman"/>
                <a:ea typeface="Times New Roman"/>
                <a:cs typeface="Times New Roman"/>
                <a:sym typeface="Times New Roman"/>
              </a:rPr>
              <a:t>SPVec: combinations of SMILES2Vec and ProtVec </a:t>
            </a:r>
            <a:endParaRPr sz="1300"/>
          </a:p>
        </p:txBody>
      </p:sp>
      <p:sp>
        <p:nvSpPr>
          <p:cNvPr id="130" name="Google Shape;130;p19"/>
          <p:cNvSpPr txBox="1"/>
          <p:nvPr>
            <p:ph idx="4294967295" type="subTitle"/>
          </p:nvPr>
        </p:nvSpPr>
        <p:spPr>
          <a:xfrm>
            <a:off x="6577825" y="4756200"/>
            <a:ext cx="2566200" cy="387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935"/>
              <a:buNone/>
            </a:pPr>
            <a:r>
              <a:rPr lang="en" sz="1560">
                <a:solidFill>
                  <a:srgbClr val="000000"/>
                </a:solidFill>
                <a:latin typeface="Times New Roman"/>
                <a:ea typeface="Times New Roman"/>
                <a:cs typeface="Times New Roman"/>
                <a:sym typeface="Times New Roman"/>
              </a:rPr>
              <a:t>Xinyi Guo &amp; Shuangrui Chen</a:t>
            </a:r>
            <a:endParaRPr sz="156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Problems Met</a:t>
            </a:r>
            <a:endParaRPr>
              <a:latin typeface="Times New Roman"/>
              <a:ea typeface="Times New Roman"/>
              <a:cs typeface="Times New Roman"/>
              <a:sym typeface="Times New Roman"/>
            </a:endParaRPr>
          </a:p>
        </p:txBody>
      </p:sp>
      <p:sp>
        <p:nvSpPr>
          <p:cNvPr id="136" name="Google Shape;136;p20"/>
          <p:cNvSpPr txBox="1"/>
          <p:nvPr>
            <p:ph idx="1" type="body"/>
          </p:nvPr>
        </p:nvSpPr>
        <p:spPr>
          <a:xfrm>
            <a:off x="729450" y="2078875"/>
            <a:ext cx="7688700" cy="246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chemeClr val="dk2"/>
                </a:solidFill>
                <a:latin typeface="Times New Roman"/>
                <a:ea typeface="Times New Roman"/>
                <a:cs typeface="Times New Roman"/>
                <a:sym typeface="Times New Roman"/>
              </a:rPr>
              <a:t>Path issue: </a:t>
            </a:r>
            <a:r>
              <a:rPr lang="en">
                <a:solidFill>
                  <a:srgbClr val="0D0D0D"/>
                </a:solidFill>
                <a:highlight>
                  <a:srgbClr val="FFFFFF"/>
                </a:highlight>
                <a:latin typeface="Times New Roman"/>
                <a:ea typeface="Times New Roman"/>
                <a:cs typeface="Times New Roman"/>
                <a:sym typeface="Times New Roman"/>
              </a:rPr>
              <a:t>Module Not Found Error, Incorrect Working Directory, etc.</a:t>
            </a:r>
            <a:endParaRPr sz="19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rPr lang="en" sz="1800">
                <a:solidFill>
                  <a:schemeClr val="dk2"/>
                </a:solidFill>
                <a:latin typeface="Times New Roman"/>
                <a:ea typeface="Times New Roman"/>
                <a:cs typeface="Times New Roman"/>
                <a:sym typeface="Times New Roman"/>
              </a:rPr>
              <a:t>Vector extraction requires too much memory</a:t>
            </a:r>
            <a:endParaRPr sz="18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rPr lang="en" sz="1800">
                <a:solidFill>
                  <a:schemeClr val="dk2"/>
                </a:solidFill>
                <a:latin typeface="Times New Roman"/>
                <a:ea typeface="Times New Roman"/>
                <a:cs typeface="Times New Roman"/>
                <a:sym typeface="Times New Roman"/>
              </a:rPr>
              <a:t>SystemExit: 2</a:t>
            </a:r>
            <a:endParaRPr sz="18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rPr lang="en" sz="1400">
                <a:solidFill>
                  <a:schemeClr val="dk2"/>
                </a:solidFill>
                <a:latin typeface="Courier New"/>
                <a:ea typeface="Courier New"/>
                <a:cs typeface="Courier New"/>
                <a:sym typeface="Courier New"/>
              </a:rPr>
              <a:t>ipykernel_launcher.py: error: unrecognized arguments</a:t>
            </a:r>
            <a:endParaRPr sz="1400">
              <a:solidFill>
                <a:schemeClr val="dk2"/>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 sz="1400">
                <a:solidFill>
                  <a:schemeClr val="dk2"/>
                </a:solidFill>
                <a:highlight>
                  <a:srgbClr val="FFFFFF"/>
                </a:highlight>
                <a:latin typeface="Courier New"/>
                <a:ea typeface="Courier New"/>
                <a:cs typeface="Courier New"/>
                <a:sym typeface="Courier New"/>
              </a:rPr>
              <a:t>--f</a:t>
            </a:r>
            <a:r>
              <a:rPr lang="en" sz="1400">
                <a:solidFill>
                  <a:schemeClr val="dk2"/>
                </a:solidFill>
                <a:highlight>
                  <a:srgbClr val="FFFFFF"/>
                </a:highlight>
                <a:latin typeface="Roboto"/>
                <a:ea typeface="Roboto"/>
                <a:cs typeface="Roboto"/>
                <a:sym typeface="Roboto"/>
              </a:rPr>
              <a:t> </a:t>
            </a:r>
            <a:r>
              <a:rPr lang="en" sz="1400">
                <a:solidFill>
                  <a:schemeClr val="dk2"/>
                </a:solidFill>
                <a:highlight>
                  <a:srgbClr val="FFFFFF"/>
                </a:highlight>
                <a:latin typeface="Times New Roman"/>
                <a:ea typeface="Times New Roman"/>
                <a:cs typeface="Times New Roman"/>
                <a:sym typeface="Times New Roman"/>
              </a:rPr>
              <a:t>argument is typically used internally by Jupyter to specify a connection file; This file should be handled automatically by the Jupyter infrastructure.</a:t>
            </a:r>
            <a:endParaRPr sz="1400">
              <a:solidFill>
                <a:schemeClr val="dk2"/>
              </a:solidFill>
              <a:latin typeface="Times New Roman"/>
              <a:ea typeface="Times New Roman"/>
              <a:cs typeface="Times New Roman"/>
              <a:sym typeface="Times New Roman"/>
            </a:endParaRPr>
          </a:p>
        </p:txBody>
      </p:sp>
      <p:sp>
        <p:nvSpPr>
          <p:cNvPr id="137" name="Google Shape;137;p20"/>
          <p:cNvSpPr txBox="1"/>
          <p:nvPr>
            <p:ph idx="4294967295" type="subTitle"/>
          </p:nvPr>
        </p:nvSpPr>
        <p:spPr>
          <a:xfrm>
            <a:off x="6577825" y="4756200"/>
            <a:ext cx="2566200" cy="387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935"/>
              <a:buNone/>
            </a:pPr>
            <a:r>
              <a:rPr lang="en" sz="1560">
                <a:solidFill>
                  <a:srgbClr val="000000"/>
                </a:solidFill>
                <a:latin typeface="Times New Roman"/>
                <a:ea typeface="Times New Roman"/>
                <a:cs typeface="Times New Roman"/>
                <a:sym typeface="Times New Roman"/>
              </a:rPr>
              <a:t>Xinyi Guo &amp; Shuangrui Chen</a:t>
            </a:r>
            <a:endParaRPr sz="156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Software and packages used</a:t>
            </a:r>
            <a:endParaRPr>
              <a:latin typeface="Times New Roman"/>
              <a:ea typeface="Times New Roman"/>
              <a:cs typeface="Times New Roman"/>
              <a:sym typeface="Times New Roman"/>
            </a:endParaRPr>
          </a:p>
        </p:txBody>
      </p:sp>
      <p:sp>
        <p:nvSpPr>
          <p:cNvPr id="143" name="Google Shape;143;p21"/>
          <p:cNvSpPr txBox="1"/>
          <p:nvPr>
            <p:ph idx="1" type="body"/>
          </p:nvPr>
        </p:nvSpPr>
        <p:spPr>
          <a:xfrm>
            <a:off x="729450" y="1853850"/>
            <a:ext cx="7688700" cy="2685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Python</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Pandas, numpy, sklearn</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t</a:t>
            </a:r>
            <a:r>
              <a:rPr lang="en" sz="1800">
                <a:solidFill>
                  <a:schemeClr val="dk2"/>
                </a:solidFill>
                <a:latin typeface="Times New Roman"/>
                <a:ea typeface="Times New Roman"/>
                <a:cs typeface="Times New Roman"/>
                <a:sym typeface="Times New Roman"/>
              </a:rPr>
              <a:t>rain_test_split</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TfidfVectorizer</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SVC</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accuracy_score, precision_score, recall_score, f1_score</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LogisticRegression</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RandomForestClassifier</a:t>
            </a:r>
            <a:endParaRPr sz="1800">
              <a:solidFill>
                <a:schemeClr val="dk2"/>
              </a:solidFill>
              <a:latin typeface="Times New Roman"/>
              <a:ea typeface="Times New Roman"/>
              <a:cs typeface="Times New Roman"/>
              <a:sym typeface="Times New Roman"/>
            </a:endParaRPr>
          </a:p>
        </p:txBody>
      </p:sp>
      <p:sp>
        <p:nvSpPr>
          <p:cNvPr id="144" name="Google Shape;144;p21"/>
          <p:cNvSpPr txBox="1"/>
          <p:nvPr>
            <p:ph idx="4294967295" type="subTitle"/>
          </p:nvPr>
        </p:nvSpPr>
        <p:spPr>
          <a:xfrm>
            <a:off x="7554300" y="4756200"/>
            <a:ext cx="1589700" cy="387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935"/>
              <a:buNone/>
            </a:pPr>
            <a:r>
              <a:rPr lang="en" sz="1560">
                <a:solidFill>
                  <a:srgbClr val="000000"/>
                </a:solidFill>
                <a:latin typeface="Times New Roman"/>
                <a:ea typeface="Times New Roman"/>
                <a:cs typeface="Times New Roman"/>
                <a:sym typeface="Times New Roman"/>
              </a:rPr>
              <a:t>Zhongzheng Mao</a:t>
            </a:r>
            <a:endParaRPr sz="156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