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media/image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306" r:id="rId5"/>
    <p:sldId id="307" r:id="rId6"/>
    <p:sldId id="308" r:id="rId7"/>
    <p:sldId id="311" r:id="rId8"/>
    <p:sldId id="309" r:id="rId9"/>
    <p:sldId id="312" r:id="rId10"/>
    <p:sldId id="313" r:id="rId11"/>
    <p:sldId id="315" r:id="rId12"/>
    <p:sldId id="314" r:id="rId13"/>
    <p:sldId id="320" r:id="rId14"/>
    <p:sldId id="327" r:id="rId15"/>
    <p:sldId id="328" r:id="rId16"/>
    <p:sldId id="326" r:id="rId17"/>
    <p:sldId id="321" r:id="rId18"/>
    <p:sldId id="316" r:id="rId19"/>
    <p:sldId id="317" r:id="rId20"/>
    <p:sldId id="322" r:id="rId21"/>
    <p:sldId id="318" r:id="rId22"/>
    <p:sldId id="323" r:id="rId23"/>
    <p:sldId id="319" r:id="rId24"/>
    <p:sldId id="329" r:id="rId25"/>
    <p:sldId id="324" r:id="rId26"/>
    <p:sldId id="330" r:id="rId27"/>
    <p:sldId id="332" r:id="rId28"/>
    <p:sldId id="331" r:id="rId29"/>
    <p:sldId id="333" r:id="rId30"/>
    <p:sldId id="325" r:id="rId31"/>
    <p:sldId id="310" r:id="rId32"/>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w02" initials="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E75B6"/>
    <a:srgbClr val="CCCE00"/>
    <a:srgbClr val="00CB61"/>
    <a:srgbClr val="387BB9"/>
    <a:srgbClr val="FF0000"/>
    <a:srgbClr val="558FC4"/>
    <a:srgbClr val="FFFFFF"/>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54" y="150"/>
      </p:cViewPr>
      <p:guideLst/>
    </p:cSldViewPr>
  </p:slideViewPr>
  <p:notesTextViewPr>
    <p:cViewPr>
      <p:scale>
        <a:sx n="50" d="100"/>
        <a:sy n="5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gs" Target="tags/tag7.xml"/><Relationship Id="rId36" Type="http://schemas.openxmlformats.org/officeDocument/2006/relationships/commentAuthors" Target="commentAuthors.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0_3#1">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2">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3">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4">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590CE30-619C-4386-8DDD-E85A0BBE49E1}" type="doc">
      <dgm:prSet loTypeId="urn:microsoft.com/office/officeart/2008/layout/VerticalCurvedList#1" loCatId="list" qsTypeId="urn:microsoft.com/office/officeart/2005/8/quickstyle/simple1#1" qsCatId="simple" csTypeId="urn:microsoft.com/office/officeart/2005/8/colors/accent0_3#1" csCatId="mainScheme" phldr="1"/>
      <dgm:spPr/>
      <dgm:t>
        <a:bodyPr/>
        <a:lstStyle/>
        <a:p>
          <a:endParaRPr lang="zh-CN" altLang="en-US"/>
        </a:p>
      </dgm:t>
    </dgm:pt>
    <dgm:pt modelId="{61AAFB86-2C6F-4F0E-AC4B-7DCEAC19047C}">
      <dgm:prSet custT="1"/>
      <dgm:spPr>
        <a:xfrm>
          <a:off x="1007748" y="1542597"/>
          <a:ext cx="7151666" cy="771298"/>
        </a:xfrm>
      </dgm:spPr>
      <dgm:t>
        <a:bodyPr/>
        <a:lstStyle/>
        <a:p>
          <a:pPr marL="0" lvl="0" indent="0" algn="l" defTabSz="889000">
            <a:lnSpc>
              <a:spcPct val="90000"/>
            </a:lnSpc>
            <a:spcBef>
              <a:spcPct val="0"/>
            </a:spcBef>
            <a:spcAft>
              <a:spcPct val="35000"/>
            </a:spcAft>
            <a:buNone/>
          </a:pPr>
          <a:r>
            <a:rPr lang="en-US" altLang="zh-CN" sz="2000" b="1" kern="1200">
              <a:latin typeface="Times New Roman" panose="02020603050405020304" pitchFamily="18" charset="0"/>
              <a:ea typeface="+mn-ea"/>
              <a:cs typeface="Times New Roman" panose="02020603050405020304" pitchFamily="18" charset="0"/>
            </a:rPr>
            <a:t>Circuit Architecture</a:t>
          </a:r>
          <a:endParaRPr lang="zh-CN" altLang="en-US" sz="2000" b="1" kern="1200" dirty="0">
            <a:latin typeface="Times New Roman" panose="02020603050405020304" pitchFamily="18" charset="0"/>
            <a:ea typeface="+mn-ea"/>
            <a:cs typeface="Times New Roman" panose="02020603050405020304" pitchFamily="18" charset="0"/>
          </a:endParaRPr>
        </a:p>
      </dgm:t>
    </dgm:pt>
    <dgm:pt modelId="{ADEA1FD0-373E-4909-AB7D-740835B49A27}" cxnId="{18D7DADB-5E56-4F0D-B20E-F1FDA8C027BE}" type="parTrans">
      <dgm:prSet/>
      <dgm:spPr/>
      <dgm:t>
        <a:bodyPr/>
        <a:lstStyle/>
        <a:p>
          <a:endParaRPr lang="zh-CN" altLang="en-US">
            <a:latin typeface="Arial" panose="020B0604020202020204" pitchFamily="34" charset="0"/>
            <a:cs typeface="Arial" panose="020B0604020202020204" pitchFamily="34" charset="0"/>
          </a:endParaRPr>
        </a:p>
      </dgm:t>
    </dgm:pt>
    <dgm:pt modelId="{4F1CE3BD-7697-4463-8174-618B8F65D995}" cxnId="{18D7DADB-5E56-4F0D-B20E-F1FDA8C027BE}" type="sibTrans">
      <dgm:prSet/>
      <dgm:spPr/>
      <dgm:t>
        <a:bodyPr/>
        <a:lstStyle/>
        <a:p>
          <a:endParaRPr lang="zh-CN" altLang="en-US">
            <a:latin typeface="Arial" panose="020B0604020202020204" pitchFamily="34" charset="0"/>
            <a:cs typeface="Arial" panose="020B0604020202020204" pitchFamily="34" charset="0"/>
          </a:endParaRPr>
        </a:p>
      </dgm:t>
    </dgm:pt>
    <dgm:pt modelId="{4B094894-D8E0-4E31-9872-BB1A3A4963A4}">
      <dgm:prSet custT="1"/>
      <dgm:spPr>
        <a:xfrm>
          <a:off x="565544" y="385448"/>
          <a:ext cx="7593870" cy="771298"/>
        </a:xfrm>
      </dgm:spPr>
      <dgm:t>
        <a:bodyPr/>
        <a:lstStyle/>
        <a:p>
          <a:pPr marL="0" lvl="0" indent="0" algn="l" defTabSz="889000">
            <a:lnSpc>
              <a:spcPct val="90000"/>
            </a:lnSpc>
            <a:spcBef>
              <a:spcPct val="0"/>
            </a:spcBef>
            <a:spcAft>
              <a:spcPct val="35000"/>
            </a:spcAft>
            <a:buNone/>
          </a:pPr>
          <a:r>
            <a:rPr lang="en-US" altLang="zh-CN" sz="2000" b="1" kern="1200" dirty="0">
              <a:solidFill>
                <a:prstClr val="white"/>
              </a:solidFill>
              <a:latin typeface="Times New Roman" panose="02020603050405020304" pitchFamily="18" charset="0"/>
              <a:ea typeface="+mn-ea"/>
              <a:cs typeface="Times New Roman" panose="02020603050405020304" pitchFamily="18" charset="0"/>
            </a:rPr>
            <a:t>FFT Algorithm</a:t>
          </a:r>
          <a:endParaRPr lang="zh-CN" altLang="en-US" sz="2000" b="1" kern="1200" dirty="0">
            <a:solidFill>
              <a:prstClr val="white"/>
            </a:solidFill>
            <a:latin typeface="Times New Roman" panose="02020603050405020304" pitchFamily="18" charset="0"/>
            <a:ea typeface="+mn-ea"/>
            <a:cs typeface="Times New Roman" panose="02020603050405020304" pitchFamily="18" charset="0"/>
          </a:endParaRPr>
        </a:p>
      </dgm:t>
    </dgm:pt>
    <dgm:pt modelId="{D6325BE6-26F0-4D6F-B4A9-6AEF61E092FA}" cxnId="{4B940C71-EF13-43F1-A4A5-0263C4B37949}" type="parTrans">
      <dgm:prSet/>
      <dgm:spPr/>
      <dgm:t>
        <a:bodyPr/>
        <a:lstStyle/>
        <a:p>
          <a:endParaRPr lang="zh-CN" altLang="en-US"/>
        </a:p>
      </dgm:t>
    </dgm:pt>
    <dgm:pt modelId="{DB7DFB62-28F8-4061-91F0-9B67D3AF1551}" cxnId="{4B940C71-EF13-43F1-A4A5-0263C4B37949}" type="sibTrans">
      <dgm:prSet/>
      <dgm:spPr/>
      <dgm:t>
        <a:bodyPr/>
        <a:lstStyle/>
        <a:p>
          <a:endParaRPr lang="zh-CN" altLang="en-US"/>
        </a:p>
      </dgm:t>
    </dgm:pt>
    <dgm:pt modelId="{6B846E45-65FD-4277-B0C4-AFF727C7621F}">
      <dgm:prSet custT="1"/>
      <dgm:spPr>
        <a:xfrm>
          <a:off x="1007748" y="1542597"/>
          <a:ext cx="7151666" cy="771298"/>
        </a:xfrm>
      </dgm:spPr>
      <dgm:t>
        <a:bodyPr/>
        <a:lstStyle/>
        <a:p>
          <a:pPr marL="0" lvl="0" indent="0" algn="l" defTabSz="889000">
            <a:lnSpc>
              <a:spcPct val="90000"/>
            </a:lnSpc>
            <a:spcBef>
              <a:spcPct val="0"/>
            </a:spcBef>
            <a:spcAft>
              <a:spcPct val="35000"/>
            </a:spcAft>
            <a:buNone/>
          </a:pPr>
          <a:r>
            <a:rPr lang="en-US" altLang="zh-CN" sz="2000" b="1" kern="1200" dirty="0">
              <a:latin typeface="Times New Roman" panose="02020603050405020304" pitchFamily="18" charset="0"/>
              <a:ea typeface="+mn-ea"/>
              <a:cs typeface="Times New Roman" panose="02020603050405020304" pitchFamily="18" charset="0"/>
            </a:rPr>
            <a:t>Discussion</a:t>
          </a:r>
          <a:endParaRPr lang="zh-CN" altLang="en-US" sz="2000" b="1" kern="1200" dirty="0">
            <a:latin typeface="Times New Roman" panose="02020603050405020304" pitchFamily="18" charset="0"/>
            <a:ea typeface="+mn-ea"/>
            <a:cs typeface="Times New Roman" panose="02020603050405020304" pitchFamily="18" charset="0"/>
          </a:endParaRPr>
        </a:p>
      </dgm:t>
    </dgm:pt>
    <dgm:pt modelId="{55E27DE2-D43C-4132-9973-6F51FE4A7AC6}" cxnId="{DED882DA-E9C2-4EF6-BC2B-E13D1025D271}" type="parTrans">
      <dgm:prSet/>
      <dgm:spPr/>
      <dgm:t>
        <a:bodyPr/>
        <a:lstStyle/>
        <a:p>
          <a:endParaRPr lang="zh-CN" altLang="en-US"/>
        </a:p>
      </dgm:t>
    </dgm:pt>
    <dgm:pt modelId="{FE01D796-0CCB-478C-9A5A-118AA24D7318}" cxnId="{DED882DA-E9C2-4EF6-BC2B-E13D1025D271}" type="sibTrans">
      <dgm:prSet/>
      <dgm:spPr/>
      <dgm:t>
        <a:bodyPr/>
        <a:lstStyle/>
        <a:p>
          <a:endParaRPr lang="zh-CN" altLang="en-US"/>
        </a:p>
      </dgm:t>
    </dgm:pt>
    <dgm:pt modelId="{CBF9E7AE-2208-44D5-A1DF-5A66D3EF5FBB}">
      <dgm:prSet custT="1"/>
      <dgm:spPr>
        <a:xfrm>
          <a:off x="1007748" y="1542597"/>
          <a:ext cx="7151666" cy="771298"/>
        </a:xfrm>
      </dgm:spPr>
      <dgm:t>
        <a:bodyPr/>
        <a:lstStyle/>
        <a:p>
          <a:pPr marL="0" lvl="0" indent="0" algn="l" defTabSz="889000">
            <a:lnSpc>
              <a:spcPct val="90000"/>
            </a:lnSpc>
            <a:spcBef>
              <a:spcPct val="0"/>
            </a:spcBef>
            <a:spcAft>
              <a:spcPct val="35000"/>
            </a:spcAft>
            <a:buNone/>
          </a:pPr>
          <a:r>
            <a:rPr lang="en-US" altLang="zh-CN" sz="2000" b="1" kern="1200" dirty="0">
              <a:latin typeface="Times New Roman" panose="02020603050405020304" pitchFamily="18" charset="0"/>
              <a:ea typeface="+mn-ea"/>
              <a:cs typeface="Times New Roman" panose="02020603050405020304" pitchFamily="18" charset="0"/>
            </a:rPr>
            <a:t>Working Principle and Timing Diagram</a:t>
          </a:r>
          <a:endParaRPr lang="zh-CN" altLang="en-US" sz="2000" b="1" kern="1200" dirty="0">
            <a:latin typeface="Times New Roman" panose="02020603050405020304" pitchFamily="18" charset="0"/>
            <a:ea typeface="+mn-ea"/>
            <a:cs typeface="Times New Roman" panose="02020603050405020304" pitchFamily="18" charset="0"/>
          </a:endParaRPr>
        </a:p>
      </dgm:t>
    </dgm:pt>
    <dgm:pt modelId="{B5D6788D-597A-48E3-806C-6B0D443EFC2F}" cxnId="{676213E8-E260-4677-9318-6D589F802913}" type="parTrans">
      <dgm:prSet/>
      <dgm:spPr/>
      <dgm:t>
        <a:bodyPr/>
        <a:lstStyle/>
        <a:p>
          <a:endParaRPr lang="zh-CN" altLang="en-US"/>
        </a:p>
      </dgm:t>
    </dgm:pt>
    <dgm:pt modelId="{AC156DA3-ED10-4889-AD4B-86E1FF7C9D14}" cxnId="{676213E8-E260-4677-9318-6D589F802913}" type="sibTrans">
      <dgm:prSet/>
      <dgm:spPr/>
      <dgm:t>
        <a:bodyPr/>
        <a:lstStyle/>
        <a:p>
          <a:endParaRPr lang="zh-CN" altLang="en-US"/>
        </a:p>
      </dgm:t>
    </dgm:pt>
    <dgm:pt modelId="{9A908970-2A74-4E63-85B6-19130D5235A6}" type="pres">
      <dgm:prSet presAssocID="{C590CE30-619C-4386-8DDD-E85A0BBE49E1}" presName="Name0" presStyleCnt="0">
        <dgm:presLayoutVars>
          <dgm:chMax val="7"/>
          <dgm:chPref val="7"/>
          <dgm:dir/>
        </dgm:presLayoutVars>
      </dgm:prSet>
      <dgm:spPr/>
    </dgm:pt>
    <dgm:pt modelId="{83ACE6CE-0591-41E2-B591-E7299C43016E}" type="pres">
      <dgm:prSet presAssocID="{C590CE30-619C-4386-8DDD-E85A0BBE49E1}" presName="Name1" presStyleCnt="0"/>
      <dgm:spPr/>
    </dgm:pt>
    <dgm:pt modelId="{881AFEAF-B81D-41B5-986C-44CEBB0F4E42}" type="pres">
      <dgm:prSet presAssocID="{C590CE30-619C-4386-8DDD-E85A0BBE49E1}" presName="cycle" presStyleCnt="0"/>
      <dgm:spPr/>
    </dgm:pt>
    <dgm:pt modelId="{8399A6BE-D60F-4A5C-994F-E0F115204CBC}" type="pres">
      <dgm:prSet presAssocID="{C590CE30-619C-4386-8DDD-E85A0BBE49E1}" presName="srcNode" presStyleLbl="node1" presStyleIdx="0" presStyleCnt="4"/>
      <dgm:spPr/>
    </dgm:pt>
    <dgm:pt modelId="{2D106F80-6643-4147-A0CC-511C02AC99E0}" type="pres">
      <dgm:prSet presAssocID="{C590CE30-619C-4386-8DDD-E85A0BBE49E1}" presName="conn" presStyleLbl="parChTrans1D2" presStyleIdx="0" presStyleCnt="1"/>
      <dgm:spPr/>
    </dgm:pt>
    <dgm:pt modelId="{7BCBB587-F296-4CBE-8B77-6C0E440DF8DB}" type="pres">
      <dgm:prSet presAssocID="{C590CE30-619C-4386-8DDD-E85A0BBE49E1}" presName="extraNode" presStyleLbl="node1" presStyleIdx="0" presStyleCnt="4"/>
      <dgm:spPr/>
    </dgm:pt>
    <dgm:pt modelId="{8773F3DE-C775-46E9-933E-6F9D60A8CF8A}" type="pres">
      <dgm:prSet presAssocID="{C590CE30-619C-4386-8DDD-E85A0BBE49E1}" presName="dstNode" presStyleLbl="node1" presStyleIdx="0" presStyleCnt="4"/>
      <dgm:spPr/>
    </dgm:pt>
    <dgm:pt modelId="{45EB9150-B9FA-4107-96D7-C7F6A675764E}" type="pres">
      <dgm:prSet presAssocID="{4B094894-D8E0-4E31-9872-BB1A3A4963A4}" presName="text_1" presStyleLbl="node1" presStyleIdx="0" presStyleCnt="4">
        <dgm:presLayoutVars>
          <dgm:bulletEnabled val="1"/>
        </dgm:presLayoutVars>
      </dgm:prSet>
      <dgm:spPr/>
    </dgm:pt>
    <dgm:pt modelId="{F9270455-4FDA-4C1D-B298-F563B1F46D07}" type="pres">
      <dgm:prSet presAssocID="{4B094894-D8E0-4E31-9872-BB1A3A4963A4}" presName="accent_1" presStyleCnt="0"/>
      <dgm:spPr/>
    </dgm:pt>
    <dgm:pt modelId="{FA06642C-DC8A-4155-8EBB-DFBFA6A9E700}" type="pres">
      <dgm:prSet presAssocID="{4B094894-D8E0-4E31-9872-BB1A3A4963A4}" presName="accentRepeatNode" presStyleLbl="solidFgAcc1" presStyleIdx="0" presStyleCnt="4" custLinFactNeighborX="1290" custLinFactNeighborY="-2659"/>
      <dgm:spPr/>
    </dgm:pt>
    <dgm:pt modelId="{966E0317-0612-422B-B839-5225D6022174}" type="pres">
      <dgm:prSet presAssocID="{61AAFB86-2C6F-4F0E-AC4B-7DCEAC19047C}" presName="text_2" presStyleLbl="node1" presStyleIdx="1" presStyleCnt="4">
        <dgm:presLayoutVars>
          <dgm:bulletEnabled val="1"/>
        </dgm:presLayoutVars>
      </dgm:prSet>
      <dgm:spPr/>
    </dgm:pt>
    <dgm:pt modelId="{8E57F807-9951-48F3-8FB9-2810EF98AA6C}" type="pres">
      <dgm:prSet presAssocID="{61AAFB86-2C6F-4F0E-AC4B-7DCEAC19047C}" presName="accent_2" presStyleCnt="0"/>
      <dgm:spPr/>
    </dgm:pt>
    <dgm:pt modelId="{D98F8D82-0497-4C7E-8344-D4CA05A4667A}" type="pres">
      <dgm:prSet presAssocID="{61AAFB86-2C6F-4F0E-AC4B-7DCEAC19047C}" presName="accentRepeatNode" presStyleLbl="solidFgAcc1" presStyleIdx="1" presStyleCnt="4"/>
      <dgm:spPr>
        <a:xfrm>
          <a:off x="525686" y="1446185"/>
          <a:ext cx="964123" cy="964123"/>
        </a:xfrm>
        <a:prstGeom prst="ellipse">
          <a:avLst/>
        </a:prstGeom>
      </dgm:spPr>
    </dgm:pt>
    <dgm:pt modelId="{78DE3C38-9F18-478F-93DE-C92A08C61006}" type="pres">
      <dgm:prSet presAssocID="{CBF9E7AE-2208-44D5-A1DF-5A66D3EF5FBB}" presName="text_3" presStyleLbl="node1" presStyleIdx="2" presStyleCnt="4">
        <dgm:presLayoutVars>
          <dgm:bulletEnabled val="1"/>
        </dgm:presLayoutVars>
      </dgm:prSet>
      <dgm:spPr/>
    </dgm:pt>
    <dgm:pt modelId="{3C2B58F8-BFF8-413D-BBBF-436BBAEDEB4D}" type="pres">
      <dgm:prSet presAssocID="{CBF9E7AE-2208-44D5-A1DF-5A66D3EF5FBB}" presName="accent_3" presStyleCnt="0"/>
      <dgm:spPr/>
    </dgm:pt>
    <dgm:pt modelId="{DB54470F-B785-4A65-9457-F2172A760EFE}" type="pres">
      <dgm:prSet presAssocID="{CBF9E7AE-2208-44D5-A1DF-5A66D3EF5FBB}" presName="accentRepeatNode" presStyleLbl="solidFgAcc1" presStyleIdx="2" presStyleCnt="4"/>
      <dgm:spPr/>
    </dgm:pt>
    <dgm:pt modelId="{CF2F7E57-09CD-4DEE-8D6C-BEA24A87C58C}" type="pres">
      <dgm:prSet presAssocID="{6B846E45-65FD-4277-B0C4-AFF727C7621F}" presName="text_4" presStyleLbl="node1" presStyleIdx="3" presStyleCnt="4">
        <dgm:presLayoutVars>
          <dgm:bulletEnabled val="1"/>
        </dgm:presLayoutVars>
      </dgm:prSet>
      <dgm:spPr/>
    </dgm:pt>
    <dgm:pt modelId="{E68E3910-FA14-4C8C-B21C-A7D060B8CE22}" type="pres">
      <dgm:prSet presAssocID="{6B846E45-65FD-4277-B0C4-AFF727C7621F}" presName="accent_4" presStyleCnt="0"/>
      <dgm:spPr/>
    </dgm:pt>
    <dgm:pt modelId="{E96B8E59-05F8-46C1-9850-E1CEB1C13AE6}" type="pres">
      <dgm:prSet presAssocID="{6B846E45-65FD-4277-B0C4-AFF727C7621F}" presName="accentRepeatNode" presStyleLbl="solidFgAcc1" presStyleIdx="3" presStyleCnt="4"/>
      <dgm:spPr/>
    </dgm:pt>
  </dgm:ptLst>
  <dgm:cxnLst>
    <dgm:cxn modelId="{8DD1AF02-FB83-49D2-B252-4714F9C8FAB0}" type="presOf" srcId="{DB7DFB62-28F8-4061-91F0-9B67D3AF1551}" destId="{2D106F80-6643-4147-A0CC-511C02AC99E0}" srcOrd="0" destOrd="0" presId="urn:microsoft.com/office/officeart/2008/layout/VerticalCurvedList#1"/>
    <dgm:cxn modelId="{2EAE8147-D351-4261-87F7-8E7062BE55BB}" type="presOf" srcId="{C590CE30-619C-4386-8DDD-E85A0BBE49E1}" destId="{9A908970-2A74-4E63-85B6-19130D5235A6}" srcOrd="0" destOrd="0" presId="urn:microsoft.com/office/officeart/2008/layout/VerticalCurvedList#1"/>
    <dgm:cxn modelId="{4B940C71-EF13-43F1-A4A5-0263C4B37949}" srcId="{C590CE30-619C-4386-8DDD-E85A0BBE49E1}" destId="{4B094894-D8E0-4E31-9872-BB1A3A4963A4}" srcOrd="0" destOrd="0" parTransId="{D6325BE6-26F0-4D6F-B4A9-6AEF61E092FA}" sibTransId="{DB7DFB62-28F8-4061-91F0-9B67D3AF1551}"/>
    <dgm:cxn modelId="{D885AC7F-B568-4968-912E-178C846E1CF3}" type="presOf" srcId="{CBF9E7AE-2208-44D5-A1DF-5A66D3EF5FBB}" destId="{78DE3C38-9F18-478F-93DE-C92A08C61006}" srcOrd="0" destOrd="0" presId="urn:microsoft.com/office/officeart/2008/layout/VerticalCurvedList#1"/>
    <dgm:cxn modelId="{DED882DA-E9C2-4EF6-BC2B-E13D1025D271}" srcId="{C590CE30-619C-4386-8DDD-E85A0BBE49E1}" destId="{6B846E45-65FD-4277-B0C4-AFF727C7621F}" srcOrd="3" destOrd="0" parTransId="{55E27DE2-D43C-4132-9973-6F51FE4A7AC6}" sibTransId="{FE01D796-0CCB-478C-9A5A-118AA24D7318}"/>
    <dgm:cxn modelId="{18D7DADB-5E56-4F0D-B20E-F1FDA8C027BE}" srcId="{C590CE30-619C-4386-8DDD-E85A0BBE49E1}" destId="{61AAFB86-2C6F-4F0E-AC4B-7DCEAC19047C}" srcOrd="1" destOrd="0" parTransId="{ADEA1FD0-373E-4909-AB7D-740835B49A27}" sibTransId="{4F1CE3BD-7697-4463-8174-618B8F65D995}"/>
    <dgm:cxn modelId="{676213E8-E260-4677-9318-6D589F802913}" srcId="{C590CE30-619C-4386-8DDD-E85A0BBE49E1}" destId="{CBF9E7AE-2208-44D5-A1DF-5A66D3EF5FBB}" srcOrd="2" destOrd="0" parTransId="{B5D6788D-597A-48E3-806C-6B0D443EFC2F}" sibTransId="{AC156DA3-ED10-4889-AD4B-86E1FF7C9D14}"/>
    <dgm:cxn modelId="{553CF0EA-6CF5-49E0-903B-5F61084C35F1}" type="presOf" srcId="{4B094894-D8E0-4E31-9872-BB1A3A4963A4}" destId="{45EB9150-B9FA-4107-96D7-C7F6A675764E}" srcOrd="0" destOrd="0" presId="urn:microsoft.com/office/officeart/2008/layout/VerticalCurvedList#1"/>
    <dgm:cxn modelId="{A62FA7EC-A30F-4A58-9514-7EF1F1C3155B}" type="presOf" srcId="{6B846E45-65FD-4277-B0C4-AFF727C7621F}" destId="{CF2F7E57-09CD-4DEE-8D6C-BEA24A87C58C}" srcOrd="0" destOrd="0" presId="urn:microsoft.com/office/officeart/2008/layout/VerticalCurvedList#1"/>
    <dgm:cxn modelId="{085E4EFF-607B-4BA6-99EF-BA6A2909B8B9}" type="presOf" srcId="{61AAFB86-2C6F-4F0E-AC4B-7DCEAC19047C}" destId="{966E0317-0612-422B-B839-5225D6022174}" srcOrd="0" destOrd="0" presId="urn:microsoft.com/office/officeart/2008/layout/VerticalCurvedList#1"/>
    <dgm:cxn modelId="{BC8ED5D6-0948-4215-97B9-37F82B46FB25}" type="presParOf" srcId="{9A908970-2A74-4E63-85B6-19130D5235A6}" destId="{83ACE6CE-0591-41E2-B591-E7299C43016E}" srcOrd="0" destOrd="0" presId="urn:microsoft.com/office/officeart/2008/layout/VerticalCurvedList#1"/>
    <dgm:cxn modelId="{D843B420-57B7-4FEE-BE25-1AFD3727D328}" type="presParOf" srcId="{83ACE6CE-0591-41E2-B591-E7299C43016E}" destId="{881AFEAF-B81D-41B5-986C-44CEBB0F4E42}" srcOrd="0" destOrd="0" presId="urn:microsoft.com/office/officeart/2008/layout/VerticalCurvedList#1"/>
    <dgm:cxn modelId="{2690C45D-BEE5-4FA7-A114-F89E12102B78}" type="presParOf" srcId="{881AFEAF-B81D-41B5-986C-44CEBB0F4E42}" destId="{8399A6BE-D60F-4A5C-994F-E0F115204CBC}" srcOrd="0" destOrd="0" presId="urn:microsoft.com/office/officeart/2008/layout/VerticalCurvedList#1"/>
    <dgm:cxn modelId="{E52845AE-D754-47A6-BC23-D1B3555036D3}" type="presParOf" srcId="{881AFEAF-B81D-41B5-986C-44CEBB0F4E42}" destId="{2D106F80-6643-4147-A0CC-511C02AC99E0}" srcOrd="1" destOrd="0" presId="urn:microsoft.com/office/officeart/2008/layout/VerticalCurvedList#1"/>
    <dgm:cxn modelId="{984322E7-BE28-447A-8FE5-905F568449B2}" type="presParOf" srcId="{881AFEAF-B81D-41B5-986C-44CEBB0F4E42}" destId="{7BCBB587-F296-4CBE-8B77-6C0E440DF8DB}" srcOrd="2" destOrd="0" presId="urn:microsoft.com/office/officeart/2008/layout/VerticalCurvedList#1"/>
    <dgm:cxn modelId="{2DF57B0F-B762-489E-AD87-0F50AF42E0F6}" type="presParOf" srcId="{881AFEAF-B81D-41B5-986C-44CEBB0F4E42}" destId="{8773F3DE-C775-46E9-933E-6F9D60A8CF8A}" srcOrd="3" destOrd="0" presId="urn:microsoft.com/office/officeart/2008/layout/VerticalCurvedList#1"/>
    <dgm:cxn modelId="{1D39EDDD-DC4D-43DB-896F-99FAC8D8A9A0}" type="presParOf" srcId="{83ACE6CE-0591-41E2-B591-E7299C43016E}" destId="{45EB9150-B9FA-4107-96D7-C7F6A675764E}" srcOrd="1" destOrd="0" presId="urn:microsoft.com/office/officeart/2008/layout/VerticalCurvedList#1"/>
    <dgm:cxn modelId="{9ECB47CA-8AD3-4B2E-9878-3A3BA5F91E07}" type="presParOf" srcId="{83ACE6CE-0591-41E2-B591-E7299C43016E}" destId="{F9270455-4FDA-4C1D-B298-F563B1F46D07}" srcOrd="2" destOrd="0" presId="urn:microsoft.com/office/officeart/2008/layout/VerticalCurvedList#1"/>
    <dgm:cxn modelId="{B6857BD6-22C4-4F07-83DF-71A32632BCF6}" type="presParOf" srcId="{F9270455-4FDA-4C1D-B298-F563B1F46D07}" destId="{FA06642C-DC8A-4155-8EBB-DFBFA6A9E700}" srcOrd="0" destOrd="0" presId="urn:microsoft.com/office/officeart/2008/layout/VerticalCurvedList#1"/>
    <dgm:cxn modelId="{6225D6F6-940A-4425-AA15-8C7AB08F63BF}" type="presParOf" srcId="{83ACE6CE-0591-41E2-B591-E7299C43016E}" destId="{966E0317-0612-422B-B839-5225D6022174}" srcOrd="3" destOrd="0" presId="urn:microsoft.com/office/officeart/2008/layout/VerticalCurvedList#1"/>
    <dgm:cxn modelId="{DA600D58-03CB-40DB-A2BF-4412E7EC497E}" type="presParOf" srcId="{83ACE6CE-0591-41E2-B591-E7299C43016E}" destId="{8E57F807-9951-48F3-8FB9-2810EF98AA6C}" srcOrd="4" destOrd="0" presId="urn:microsoft.com/office/officeart/2008/layout/VerticalCurvedList#1"/>
    <dgm:cxn modelId="{716FE867-EBF4-4A0C-ACC0-50382D3BCFA9}" type="presParOf" srcId="{8E57F807-9951-48F3-8FB9-2810EF98AA6C}" destId="{D98F8D82-0497-4C7E-8344-D4CA05A4667A}" srcOrd="0" destOrd="0" presId="urn:microsoft.com/office/officeart/2008/layout/VerticalCurvedList#1"/>
    <dgm:cxn modelId="{10297E59-A2AA-454C-A9D0-19E0284B8331}" type="presParOf" srcId="{83ACE6CE-0591-41E2-B591-E7299C43016E}" destId="{78DE3C38-9F18-478F-93DE-C92A08C61006}" srcOrd="5" destOrd="0" presId="urn:microsoft.com/office/officeart/2008/layout/VerticalCurvedList#1"/>
    <dgm:cxn modelId="{D3872C18-4210-4F2A-BFD7-E42D9C4388C2}" type="presParOf" srcId="{83ACE6CE-0591-41E2-B591-E7299C43016E}" destId="{3C2B58F8-BFF8-413D-BBBF-436BBAEDEB4D}" srcOrd="6" destOrd="0" presId="urn:microsoft.com/office/officeart/2008/layout/VerticalCurvedList#1"/>
    <dgm:cxn modelId="{BFB7D9F3-5C69-4380-BFDD-A44B65B8AE7B}" type="presParOf" srcId="{3C2B58F8-BFF8-413D-BBBF-436BBAEDEB4D}" destId="{DB54470F-B785-4A65-9457-F2172A760EFE}" srcOrd="0" destOrd="0" presId="urn:microsoft.com/office/officeart/2008/layout/VerticalCurvedList#1"/>
    <dgm:cxn modelId="{3DE89B9B-C9B3-4C09-BACE-F13A0ABA2669}" type="presParOf" srcId="{83ACE6CE-0591-41E2-B591-E7299C43016E}" destId="{CF2F7E57-09CD-4DEE-8D6C-BEA24A87C58C}" srcOrd="7" destOrd="0" presId="urn:microsoft.com/office/officeart/2008/layout/VerticalCurvedList#1"/>
    <dgm:cxn modelId="{D57F5E12-9809-4850-8589-272B5D7EE356}" type="presParOf" srcId="{83ACE6CE-0591-41E2-B591-E7299C43016E}" destId="{E68E3910-FA14-4C8C-B21C-A7D060B8CE22}" srcOrd="8" destOrd="0" presId="urn:microsoft.com/office/officeart/2008/layout/VerticalCurvedList#1"/>
    <dgm:cxn modelId="{C67063F2-2458-4D70-82BE-748F3324C55A}" type="presParOf" srcId="{E68E3910-FA14-4C8C-B21C-A7D060B8CE22}" destId="{E96B8E59-05F8-46C1-9850-E1CEB1C13AE6}" srcOrd="0" destOrd="0" presId="urn:microsoft.com/office/officeart/2008/layout/VerticalCurved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90CE30-619C-4386-8DDD-E85A0BBE49E1}" type="doc">
      <dgm:prSet loTypeId="urn:microsoft.com/office/officeart/2008/layout/VerticalCurvedList#2" loCatId="list" qsTypeId="urn:microsoft.com/office/officeart/2005/8/quickstyle/simple1#2" qsCatId="simple" csTypeId="urn:microsoft.com/office/officeart/2005/8/colors/accent0_3#2" csCatId="mainScheme" phldr="1"/>
      <dgm:spPr/>
      <dgm:t>
        <a:bodyPr/>
        <a:lstStyle/>
        <a:p>
          <a:endParaRPr lang="zh-CN" altLang="en-US"/>
        </a:p>
      </dgm:t>
    </dgm:pt>
    <dgm:pt modelId="{61AAFB86-2C6F-4F0E-AC4B-7DCEAC19047C}">
      <dgm:prSet custT="1"/>
      <dgm:spPr>
        <a:xfrm>
          <a:off x="1007748" y="1542597"/>
          <a:ext cx="7151666" cy="771298"/>
        </a:xfrm>
      </dgm:spPr>
      <dgm:t>
        <a:bodyPr/>
        <a:lstStyle/>
        <a:p>
          <a:pPr marL="0" lvl="0" indent="0" algn="l" defTabSz="889000">
            <a:lnSpc>
              <a:spcPct val="90000"/>
            </a:lnSpc>
            <a:spcBef>
              <a:spcPct val="0"/>
            </a:spcBef>
            <a:spcAft>
              <a:spcPct val="35000"/>
            </a:spcAft>
            <a:buNone/>
          </a:pPr>
          <a:r>
            <a:rPr lang="en-US" altLang="zh-CN" sz="2000" b="1" kern="1200" dirty="0">
              <a:latin typeface="Times New Roman" panose="02020603050405020304" pitchFamily="18" charset="0"/>
              <a:ea typeface="+mn-ea"/>
              <a:cs typeface="Times New Roman" panose="02020603050405020304" pitchFamily="18" charset="0"/>
            </a:rPr>
            <a:t>Circuit Architecture</a:t>
          </a:r>
          <a:endParaRPr lang="zh-CN" altLang="en-US" sz="2000" b="1" kern="1200" dirty="0">
            <a:latin typeface="Times New Roman" panose="02020603050405020304" pitchFamily="18" charset="0"/>
            <a:ea typeface="+mn-ea"/>
            <a:cs typeface="Times New Roman" panose="02020603050405020304" pitchFamily="18" charset="0"/>
          </a:endParaRPr>
        </a:p>
      </dgm:t>
    </dgm:pt>
    <dgm:pt modelId="{ADEA1FD0-373E-4909-AB7D-740835B49A27}" cxnId="{18D7DADB-5E56-4F0D-B20E-F1FDA8C027BE}" type="parTrans">
      <dgm:prSet/>
      <dgm:spPr/>
      <dgm:t>
        <a:bodyPr/>
        <a:lstStyle/>
        <a:p>
          <a:endParaRPr lang="zh-CN" altLang="en-US">
            <a:latin typeface="Arial" panose="020B0604020202020204" pitchFamily="34" charset="0"/>
            <a:cs typeface="Arial" panose="020B0604020202020204" pitchFamily="34" charset="0"/>
          </a:endParaRPr>
        </a:p>
      </dgm:t>
    </dgm:pt>
    <dgm:pt modelId="{4F1CE3BD-7697-4463-8174-618B8F65D995}" cxnId="{18D7DADB-5E56-4F0D-B20E-F1FDA8C027BE}" type="sibTrans">
      <dgm:prSet/>
      <dgm:spPr/>
      <dgm:t>
        <a:bodyPr/>
        <a:lstStyle/>
        <a:p>
          <a:endParaRPr lang="zh-CN" altLang="en-US">
            <a:latin typeface="Arial" panose="020B0604020202020204" pitchFamily="34" charset="0"/>
            <a:cs typeface="Arial" panose="020B0604020202020204" pitchFamily="34" charset="0"/>
          </a:endParaRPr>
        </a:p>
      </dgm:t>
    </dgm:pt>
    <dgm:pt modelId="{4B094894-D8E0-4E31-9872-BB1A3A4963A4}">
      <dgm:prSet custT="1"/>
      <dgm:spPr>
        <a:xfrm>
          <a:off x="565544" y="385448"/>
          <a:ext cx="7593870" cy="771298"/>
        </a:xfrm>
      </dgm:spPr>
      <dgm:t>
        <a:bodyPr/>
        <a:lstStyle/>
        <a:p>
          <a:pPr marL="0" lvl="0" indent="0" algn="l" defTabSz="889000">
            <a:lnSpc>
              <a:spcPct val="90000"/>
            </a:lnSpc>
            <a:spcBef>
              <a:spcPct val="0"/>
            </a:spcBef>
            <a:spcAft>
              <a:spcPct val="35000"/>
            </a:spcAft>
            <a:buNone/>
          </a:pPr>
          <a:r>
            <a:rPr lang="en-US" altLang="zh-CN" sz="2000" b="1" kern="1200" dirty="0">
              <a:solidFill>
                <a:prstClr val="white"/>
              </a:solidFill>
              <a:latin typeface="Times New Roman" panose="02020603050405020304" pitchFamily="18" charset="0"/>
              <a:ea typeface="+mn-ea"/>
              <a:cs typeface="Times New Roman" panose="02020603050405020304" pitchFamily="18" charset="0"/>
            </a:rPr>
            <a:t>FFT Algorithm</a:t>
          </a:r>
          <a:endParaRPr lang="zh-CN" altLang="en-US" sz="2000" b="1" kern="1200" dirty="0">
            <a:solidFill>
              <a:prstClr val="white"/>
            </a:solidFill>
            <a:latin typeface="Times New Roman" panose="02020603050405020304" pitchFamily="18" charset="0"/>
            <a:ea typeface="+mn-ea"/>
            <a:cs typeface="Times New Roman" panose="02020603050405020304" pitchFamily="18" charset="0"/>
          </a:endParaRPr>
        </a:p>
      </dgm:t>
    </dgm:pt>
    <dgm:pt modelId="{D6325BE6-26F0-4D6F-B4A9-6AEF61E092FA}" cxnId="{4B940C71-EF13-43F1-A4A5-0263C4B37949}" type="parTrans">
      <dgm:prSet/>
      <dgm:spPr/>
      <dgm:t>
        <a:bodyPr/>
        <a:lstStyle/>
        <a:p>
          <a:endParaRPr lang="zh-CN" altLang="en-US"/>
        </a:p>
      </dgm:t>
    </dgm:pt>
    <dgm:pt modelId="{DB7DFB62-28F8-4061-91F0-9B67D3AF1551}" cxnId="{4B940C71-EF13-43F1-A4A5-0263C4B37949}" type="sibTrans">
      <dgm:prSet/>
      <dgm:spPr/>
      <dgm:t>
        <a:bodyPr/>
        <a:lstStyle/>
        <a:p>
          <a:endParaRPr lang="zh-CN" altLang="en-US"/>
        </a:p>
      </dgm:t>
    </dgm:pt>
    <dgm:pt modelId="{6B846E45-65FD-4277-B0C4-AFF727C7621F}">
      <dgm:prSet custT="1"/>
      <dgm:spPr>
        <a:xfrm>
          <a:off x="1007748" y="1542597"/>
          <a:ext cx="7151666" cy="771298"/>
        </a:xfrm>
      </dgm:spPr>
      <dgm:t>
        <a:bodyPr/>
        <a:lstStyle/>
        <a:p>
          <a:pPr marL="0" lvl="0" indent="0" algn="l" defTabSz="889000">
            <a:lnSpc>
              <a:spcPct val="90000"/>
            </a:lnSpc>
            <a:spcBef>
              <a:spcPct val="0"/>
            </a:spcBef>
            <a:spcAft>
              <a:spcPct val="35000"/>
            </a:spcAft>
            <a:buNone/>
          </a:pPr>
          <a:r>
            <a:rPr lang="en-US" altLang="zh-CN" sz="2000" b="1" kern="1200" dirty="0">
              <a:latin typeface="Times New Roman" panose="02020603050405020304" pitchFamily="18" charset="0"/>
              <a:ea typeface="+mn-ea"/>
              <a:cs typeface="Times New Roman" panose="02020603050405020304" pitchFamily="18" charset="0"/>
            </a:rPr>
            <a:t>Discussion</a:t>
          </a:r>
          <a:endParaRPr lang="zh-CN" altLang="en-US" sz="2000" b="1" kern="1200" dirty="0">
            <a:latin typeface="Times New Roman" panose="02020603050405020304" pitchFamily="18" charset="0"/>
            <a:ea typeface="+mn-ea"/>
            <a:cs typeface="Times New Roman" panose="02020603050405020304" pitchFamily="18" charset="0"/>
          </a:endParaRPr>
        </a:p>
      </dgm:t>
    </dgm:pt>
    <dgm:pt modelId="{55E27DE2-D43C-4132-9973-6F51FE4A7AC6}" cxnId="{DED882DA-E9C2-4EF6-BC2B-E13D1025D271}" type="parTrans">
      <dgm:prSet/>
      <dgm:spPr/>
      <dgm:t>
        <a:bodyPr/>
        <a:lstStyle/>
        <a:p>
          <a:endParaRPr lang="zh-CN" altLang="en-US"/>
        </a:p>
      </dgm:t>
    </dgm:pt>
    <dgm:pt modelId="{FE01D796-0CCB-478C-9A5A-118AA24D7318}" cxnId="{DED882DA-E9C2-4EF6-BC2B-E13D1025D271}" type="sibTrans">
      <dgm:prSet/>
      <dgm:spPr/>
      <dgm:t>
        <a:bodyPr/>
        <a:lstStyle/>
        <a:p>
          <a:endParaRPr lang="zh-CN" altLang="en-US"/>
        </a:p>
      </dgm:t>
    </dgm:pt>
    <dgm:pt modelId="{CBF9E7AE-2208-44D5-A1DF-5A66D3EF5FBB}">
      <dgm:prSet custT="1"/>
      <dgm:spPr>
        <a:xfrm>
          <a:off x="1007748" y="1542597"/>
          <a:ext cx="7151666" cy="771298"/>
        </a:xfrm>
      </dgm:spPr>
      <dgm:t>
        <a:bodyPr/>
        <a:lstStyle/>
        <a:p>
          <a:pPr marL="0" lvl="0" indent="0" algn="l" defTabSz="889000">
            <a:lnSpc>
              <a:spcPct val="90000"/>
            </a:lnSpc>
            <a:spcBef>
              <a:spcPct val="0"/>
            </a:spcBef>
            <a:spcAft>
              <a:spcPct val="35000"/>
            </a:spcAft>
            <a:buNone/>
          </a:pPr>
          <a:r>
            <a:rPr lang="en-US" altLang="zh-CN" sz="2000" b="1" kern="1200" dirty="0">
              <a:latin typeface="Times New Roman" panose="02020603050405020304" pitchFamily="18" charset="0"/>
              <a:ea typeface="+mn-ea"/>
              <a:cs typeface="Times New Roman" panose="02020603050405020304" pitchFamily="18" charset="0"/>
            </a:rPr>
            <a:t>Working Principle and Timing Diagram</a:t>
          </a:r>
          <a:endParaRPr lang="zh-CN" altLang="en-US" sz="2000" b="1" kern="1200" dirty="0">
            <a:latin typeface="Times New Roman" panose="02020603050405020304" pitchFamily="18" charset="0"/>
            <a:ea typeface="+mn-ea"/>
            <a:cs typeface="Times New Roman" panose="02020603050405020304" pitchFamily="18" charset="0"/>
          </a:endParaRPr>
        </a:p>
      </dgm:t>
    </dgm:pt>
    <dgm:pt modelId="{B5D6788D-597A-48E3-806C-6B0D443EFC2F}" cxnId="{676213E8-E260-4677-9318-6D589F802913}" type="parTrans">
      <dgm:prSet/>
      <dgm:spPr/>
      <dgm:t>
        <a:bodyPr/>
        <a:lstStyle/>
        <a:p>
          <a:endParaRPr lang="zh-CN" altLang="en-US"/>
        </a:p>
      </dgm:t>
    </dgm:pt>
    <dgm:pt modelId="{AC156DA3-ED10-4889-AD4B-86E1FF7C9D14}" cxnId="{676213E8-E260-4677-9318-6D589F802913}" type="sibTrans">
      <dgm:prSet/>
      <dgm:spPr/>
      <dgm:t>
        <a:bodyPr/>
        <a:lstStyle/>
        <a:p>
          <a:endParaRPr lang="zh-CN" altLang="en-US"/>
        </a:p>
      </dgm:t>
    </dgm:pt>
    <dgm:pt modelId="{9A908970-2A74-4E63-85B6-19130D5235A6}" type="pres">
      <dgm:prSet presAssocID="{C590CE30-619C-4386-8DDD-E85A0BBE49E1}" presName="Name0" presStyleCnt="0">
        <dgm:presLayoutVars>
          <dgm:chMax val="7"/>
          <dgm:chPref val="7"/>
          <dgm:dir/>
        </dgm:presLayoutVars>
      </dgm:prSet>
      <dgm:spPr/>
    </dgm:pt>
    <dgm:pt modelId="{83ACE6CE-0591-41E2-B591-E7299C43016E}" type="pres">
      <dgm:prSet presAssocID="{C590CE30-619C-4386-8DDD-E85A0BBE49E1}" presName="Name1" presStyleCnt="0"/>
      <dgm:spPr/>
    </dgm:pt>
    <dgm:pt modelId="{881AFEAF-B81D-41B5-986C-44CEBB0F4E42}" type="pres">
      <dgm:prSet presAssocID="{C590CE30-619C-4386-8DDD-E85A0BBE49E1}" presName="cycle" presStyleCnt="0"/>
      <dgm:spPr/>
    </dgm:pt>
    <dgm:pt modelId="{8399A6BE-D60F-4A5C-994F-E0F115204CBC}" type="pres">
      <dgm:prSet presAssocID="{C590CE30-619C-4386-8DDD-E85A0BBE49E1}" presName="srcNode" presStyleLbl="node1" presStyleIdx="0" presStyleCnt="4"/>
      <dgm:spPr/>
    </dgm:pt>
    <dgm:pt modelId="{2D106F80-6643-4147-A0CC-511C02AC99E0}" type="pres">
      <dgm:prSet presAssocID="{C590CE30-619C-4386-8DDD-E85A0BBE49E1}" presName="conn" presStyleLbl="parChTrans1D2" presStyleIdx="0" presStyleCnt="1"/>
      <dgm:spPr/>
    </dgm:pt>
    <dgm:pt modelId="{7BCBB587-F296-4CBE-8B77-6C0E440DF8DB}" type="pres">
      <dgm:prSet presAssocID="{C590CE30-619C-4386-8DDD-E85A0BBE49E1}" presName="extraNode" presStyleLbl="node1" presStyleIdx="0" presStyleCnt="4"/>
      <dgm:spPr/>
    </dgm:pt>
    <dgm:pt modelId="{8773F3DE-C775-46E9-933E-6F9D60A8CF8A}" type="pres">
      <dgm:prSet presAssocID="{C590CE30-619C-4386-8DDD-E85A0BBE49E1}" presName="dstNode" presStyleLbl="node1" presStyleIdx="0" presStyleCnt="4"/>
      <dgm:spPr/>
    </dgm:pt>
    <dgm:pt modelId="{45EB9150-B9FA-4107-96D7-C7F6A675764E}" type="pres">
      <dgm:prSet presAssocID="{4B094894-D8E0-4E31-9872-BB1A3A4963A4}" presName="text_1" presStyleLbl="node1" presStyleIdx="0" presStyleCnt="4">
        <dgm:presLayoutVars>
          <dgm:bulletEnabled val="1"/>
        </dgm:presLayoutVars>
      </dgm:prSet>
      <dgm:spPr/>
    </dgm:pt>
    <dgm:pt modelId="{F9270455-4FDA-4C1D-B298-F563B1F46D07}" type="pres">
      <dgm:prSet presAssocID="{4B094894-D8E0-4E31-9872-BB1A3A4963A4}" presName="accent_1" presStyleCnt="0"/>
      <dgm:spPr/>
    </dgm:pt>
    <dgm:pt modelId="{FA06642C-DC8A-4155-8EBB-DFBFA6A9E700}" type="pres">
      <dgm:prSet presAssocID="{4B094894-D8E0-4E31-9872-BB1A3A4963A4}" presName="accentRepeatNode" presStyleLbl="solidFgAcc1" presStyleIdx="0" presStyleCnt="4" custLinFactNeighborX="1290" custLinFactNeighborY="-2659"/>
      <dgm:spPr/>
    </dgm:pt>
    <dgm:pt modelId="{966E0317-0612-422B-B839-5225D6022174}" type="pres">
      <dgm:prSet presAssocID="{61AAFB86-2C6F-4F0E-AC4B-7DCEAC19047C}" presName="text_2" presStyleLbl="node1" presStyleIdx="1" presStyleCnt="4">
        <dgm:presLayoutVars>
          <dgm:bulletEnabled val="1"/>
        </dgm:presLayoutVars>
      </dgm:prSet>
      <dgm:spPr/>
    </dgm:pt>
    <dgm:pt modelId="{8E57F807-9951-48F3-8FB9-2810EF98AA6C}" type="pres">
      <dgm:prSet presAssocID="{61AAFB86-2C6F-4F0E-AC4B-7DCEAC19047C}" presName="accent_2" presStyleCnt="0"/>
      <dgm:spPr/>
    </dgm:pt>
    <dgm:pt modelId="{D98F8D82-0497-4C7E-8344-D4CA05A4667A}" type="pres">
      <dgm:prSet presAssocID="{61AAFB86-2C6F-4F0E-AC4B-7DCEAC19047C}" presName="accentRepeatNode" presStyleLbl="solidFgAcc1" presStyleIdx="1" presStyleCnt="4"/>
      <dgm:spPr>
        <a:xfrm>
          <a:off x="525686" y="1446185"/>
          <a:ext cx="964123" cy="964123"/>
        </a:xfrm>
        <a:prstGeom prst="ellipse">
          <a:avLst/>
        </a:prstGeom>
      </dgm:spPr>
    </dgm:pt>
    <dgm:pt modelId="{78DE3C38-9F18-478F-93DE-C92A08C61006}" type="pres">
      <dgm:prSet presAssocID="{CBF9E7AE-2208-44D5-A1DF-5A66D3EF5FBB}" presName="text_3" presStyleLbl="node1" presStyleIdx="2" presStyleCnt="4">
        <dgm:presLayoutVars>
          <dgm:bulletEnabled val="1"/>
        </dgm:presLayoutVars>
      </dgm:prSet>
      <dgm:spPr/>
    </dgm:pt>
    <dgm:pt modelId="{3C2B58F8-BFF8-413D-BBBF-436BBAEDEB4D}" type="pres">
      <dgm:prSet presAssocID="{CBF9E7AE-2208-44D5-A1DF-5A66D3EF5FBB}" presName="accent_3" presStyleCnt="0"/>
      <dgm:spPr/>
    </dgm:pt>
    <dgm:pt modelId="{DB54470F-B785-4A65-9457-F2172A760EFE}" type="pres">
      <dgm:prSet presAssocID="{CBF9E7AE-2208-44D5-A1DF-5A66D3EF5FBB}" presName="accentRepeatNode" presStyleLbl="solidFgAcc1" presStyleIdx="2" presStyleCnt="4"/>
      <dgm:spPr/>
    </dgm:pt>
    <dgm:pt modelId="{CF2F7E57-09CD-4DEE-8D6C-BEA24A87C58C}" type="pres">
      <dgm:prSet presAssocID="{6B846E45-65FD-4277-B0C4-AFF727C7621F}" presName="text_4" presStyleLbl="node1" presStyleIdx="3" presStyleCnt="4">
        <dgm:presLayoutVars>
          <dgm:bulletEnabled val="1"/>
        </dgm:presLayoutVars>
      </dgm:prSet>
      <dgm:spPr/>
    </dgm:pt>
    <dgm:pt modelId="{E68E3910-FA14-4C8C-B21C-A7D060B8CE22}" type="pres">
      <dgm:prSet presAssocID="{6B846E45-65FD-4277-B0C4-AFF727C7621F}" presName="accent_4" presStyleCnt="0"/>
      <dgm:spPr/>
    </dgm:pt>
    <dgm:pt modelId="{E96B8E59-05F8-46C1-9850-E1CEB1C13AE6}" type="pres">
      <dgm:prSet presAssocID="{6B846E45-65FD-4277-B0C4-AFF727C7621F}" presName="accentRepeatNode" presStyleLbl="solidFgAcc1" presStyleIdx="3" presStyleCnt="4"/>
      <dgm:spPr/>
    </dgm:pt>
  </dgm:ptLst>
  <dgm:cxnLst>
    <dgm:cxn modelId="{8DD1AF02-FB83-49D2-B252-4714F9C8FAB0}" type="presOf" srcId="{DB7DFB62-28F8-4061-91F0-9B67D3AF1551}" destId="{2D106F80-6643-4147-A0CC-511C02AC99E0}" srcOrd="0" destOrd="0" presId="urn:microsoft.com/office/officeart/2008/layout/VerticalCurvedList#2"/>
    <dgm:cxn modelId="{2EAE8147-D351-4261-87F7-8E7062BE55BB}" type="presOf" srcId="{C590CE30-619C-4386-8DDD-E85A0BBE49E1}" destId="{9A908970-2A74-4E63-85B6-19130D5235A6}" srcOrd="0" destOrd="0" presId="urn:microsoft.com/office/officeart/2008/layout/VerticalCurvedList#2"/>
    <dgm:cxn modelId="{4B940C71-EF13-43F1-A4A5-0263C4B37949}" srcId="{C590CE30-619C-4386-8DDD-E85A0BBE49E1}" destId="{4B094894-D8E0-4E31-9872-BB1A3A4963A4}" srcOrd="0" destOrd="0" parTransId="{D6325BE6-26F0-4D6F-B4A9-6AEF61E092FA}" sibTransId="{DB7DFB62-28F8-4061-91F0-9B67D3AF1551}"/>
    <dgm:cxn modelId="{D885AC7F-B568-4968-912E-178C846E1CF3}" type="presOf" srcId="{CBF9E7AE-2208-44D5-A1DF-5A66D3EF5FBB}" destId="{78DE3C38-9F18-478F-93DE-C92A08C61006}" srcOrd="0" destOrd="0" presId="urn:microsoft.com/office/officeart/2008/layout/VerticalCurvedList#2"/>
    <dgm:cxn modelId="{DED882DA-E9C2-4EF6-BC2B-E13D1025D271}" srcId="{C590CE30-619C-4386-8DDD-E85A0BBE49E1}" destId="{6B846E45-65FD-4277-B0C4-AFF727C7621F}" srcOrd="3" destOrd="0" parTransId="{55E27DE2-D43C-4132-9973-6F51FE4A7AC6}" sibTransId="{FE01D796-0CCB-478C-9A5A-118AA24D7318}"/>
    <dgm:cxn modelId="{18D7DADB-5E56-4F0D-B20E-F1FDA8C027BE}" srcId="{C590CE30-619C-4386-8DDD-E85A0BBE49E1}" destId="{61AAFB86-2C6F-4F0E-AC4B-7DCEAC19047C}" srcOrd="1" destOrd="0" parTransId="{ADEA1FD0-373E-4909-AB7D-740835B49A27}" sibTransId="{4F1CE3BD-7697-4463-8174-618B8F65D995}"/>
    <dgm:cxn modelId="{676213E8-E260-4677-9318-6D589F802913}" srcId="{C590CE30-619C-4386-8DDD-E85A0BBE49E1}" destId="{CBF9E7AE-2208-44D5-A1DF-5A66D3EF5FBB}" srcOrd="2" destOrd="0" parTransId="{B5D6788D-597A-48E3-806C-6B0D443EFC2F}" sibTransId="{AC156DA3-ED10-4889-AD4B-86E1FF7C9D14}"/>
    <dgm:cxn modelId="{553CF0EA-6CF5-49E0-903B-5F61084C35F1}" type="presOf" srcId="{4B094894-D8E0-4E31-9872-BB1A3A4963A4}" destId="{45EB9150-B9FA-4107-96D7-C7F6A675764E}" srcOrd="0" destOrd="0" presId="urn:microsoft.com/office/officeart/2008/layout/VerticalCurvedList#2"/>
    <dgm:cxn modelId="{A62FA7EC-A30F-4A58-9514-7EF1F1C3155B}" type="presOf" srcId="{6B846E45-65FD-4277-B0C4-AFF727C7621F}" destId="{CF2F7E57-09CD-4DEE-8D6C-BEA24A87C58C}" srcOrd="0" destOrd="0" presId="urn:microsoft.com/office/officeart/2008/layout/VerticalCurvedList#2"/>
    <dgm:cxn modelId="{085E4EFF-607B-4BA6-99EF-BA6A2909B8B9}" type="presOf" srcId="{61AAFB86-2C6F-4F0E-AC4B-7DCEAC19047C}" destId="{966E0317-0612-422B-B839-5225D6022174}" srcOrd="0" destOrd="0" presId="urn:microsoft.com/office/officeart/2008/layout/VerticalCurvedList#2"/>
    <dgm:cxn modelId="{BC8ED5D6-0948-4215-97B9-37F82B46FB25}" type="presParOf" srcId="{9A908970-2A74-4E63-85B6-19130D5235A6}" destId="{83ACE6CE-0591-41E2-B591-E7299C43016E}" srcOrd="0" destOrd="0" presId="urn:microsoft.com/office/officeart/2008/layout/VerticalCurvedList#2"/>
    <dgm:cxn modelId="{D843B420-57B7-4FEE-BE25-1AFD3727D328}" type="presParOf" srcId="{83ACE6CE-0591-41E2-B591-E7299C43016E}" destId="{881AFEAF-B81D-41B5-986C-44CEBB0F4E42}" srcOrd="0" destOrd="0" presId="urn:microsoft.com/office/officeart/2008/layout/VerticalCurvedList#2"/>
    <dgm:cxn modelId="{2690C45D-BEE5-4FA7-A114-F89E12102B78}" type="presParOf" srcId="{881AFEAF-B81D-41B5-986C-44CEBB0F4E42}" destId="{8399A6BE-D60F-4A5C-994F-E0F115204CBC}" srcOrd="0" destOrd="0" presId="urn:microsoft.com/office/officeart/2008/layout/VerticalCurvedList#2"/>
    <dgm:cxn modelId="{E52845AE-D754-47A6-BC23-D1B3555036D3}" type="presParOf" srcId="{881AFEAF-B81D-41B5-986C-44CEBB0F4E42}" destId="{2D106F80-6643-4147-A0CC-511C02AC99E0}" srcOrd="1" destOrd="0" presId="urn:microsoft.com/office/officeart/2008/layout/VerticalCurvedList#2"/>
    <dgm:cxn modelId="{984322E7-BE28-447A-8FE5-905F568449B2}" type="presParOf" srcId="{881AFEAF-B81D-41B5-986C-44CEBB0F4E42}" destId="{7BCBB587-F296-4CBE-8B77-6C0E440DF8DB}" srcOrd="2" destOrd="0" presId="urn:microsoft.com/office/officeart/2008/layout/VerticalCurvedList#2"/>
    <dgm:cxn modelId="{2DF57B0F-B762-489E-AD87-0F50AF42E0F6}" type="presParOf" srcId="{881AFEAF-B81D-41B5-986C-44CEBB0F4E42}" destId="{8773F3DE-C775-46E9-933E-6F9D60A8CF8A}" srcOrd="3" destOrd="0" presId="urn:microsoft.com/office/officeart/2008/layout/VerticalCurvedList#2"/>
    <dgm:cxn modelId="{1D39EDDD-DC4D-43DB-896F-99FAC8D8A9A0}" type="presParOf" srcId="{83ACE6CE-0591-41E2-B591-E7299C43016E}" destId="{45EB9150-B9FA-4107-96D7-C7F6A675764E}" srcOrd="1" destOrd="0" presId="urn:microsoft.com/office/officeart/2008/layout/VerticalCurvedList#2"/>
    <dgm:cxn modelId="{9ECB47CA-8AD3-4B2E-9878-3A3BA5F91E07}" type="presParOf" srcId="{83ACE6CE-0591-41E2-B591-E7299C43016E}" destId="{F9270455-4FDA-4C1D-B298-F563B1F46D07}" srcOrd="2" destOrd="0" presId="urn:microsoft.com/office/officeart/2008/layout/VerticalCurvedList#2"/>
    <dgm:cxn modelId="{B6857BD6-22C4-4F07-83DF-71A32632BCF6}" type="presParOf" srcId="{F9270455-4FDA-4C1D-B298-F563B1F46D07}" destId="{FA06642C-DC8A-4155-8EBB-DFBFA6A9E700}" srcOrd="0" destOrd="0" presId="urn:microsoft.com/office/officeart/2008/layout/VerticalCurvedList#2"/>
    <dgm:cxn modelId="{6225D6F6-940A-4425-AA15-8C7AB08F63BF}" type="presParOf" srcId="{83ACE6CE-0591-41E2-B591-E7299C43016E}" destId="{966E0317-0612-422B-B839-5225D6022174}" srcOrd="3" destOrd="0" presId="urn:microsoft.com/office/officeart/2008/layout/VerticalCurvedList#2"/>
    <dgm:cxn modelId="{DA600D58-03CB-40DB-A2BF-4412E7EC497E}" type="presParOf" srcId="{83ACE6CE-0591-41E2-B591-E7299C43016E}" destId="{8E57F807-9951-48F3-8FB9-2810EF98AA6C}" srcOrd="4" destOrd="0" presId="urn:microsoft.com/office/officeart/2008/layout/VerticalCurvedList#2"/>
    <dgm:cxn modelId="{716FE867-EBF4-4A0C-ACC0-50382D3BCFA9}" type="presParOf" srcId="{8E57F807-9951-48F3-8FB9-2810EF98AA6C}" destId="{D98F8D82-0497-4C7E-8344-D4CA05A4667A}" srcOrd="0" destOrd="0" presId="urn:microsoft.com/office/officeart/2008/layout/VerticalCurvedList#2"/>
    <dgm:cxn modelId="{10297E59-A2AA-454C-A9D0-19E0284B8331}" type="presParOf" srcId="{83ACE6CE-0591-41E2-B591-E7299C43016E}" destId="{78DE3C38-9F18-478F-93DE-C92A08C61006}" srcOrd="5" destOrd="0" presId="urn:microsoft.com/office/officeart/2008/layout/VerticalCurvedList#2"/>
    <dgm:cxn modelId="{D3872C18-4210-4F2A-BFD7-E42D9C4388C2}" type="presParOf" srcId="{83ACE6CE-0591-41E2-B591-E7299C43016E}" destId="{3C2B58F8-BFF8-413D-BBBF-436BBAEDEB4D}" srcOrd="6" destOrd="0" presId="urn:microsoft.com/office/officeart/2008/layout/VerticalCurvedList#2"/>
    <dgm:cxn modelId="{BFB7D9F3-5C69-4380-BFDD-A44B65B8AE7B}" type="presParOf" srcId="{3C2B58F8-BFF8-413D-BBBF-436BBAEDEB4D}" destId="{DB54470F-B785-4A65-9457-F2172A760EFE}" srcOrd="0" destOrd="0" presId="urn:microsoft.com/office/officeart/2008/layout/VerticalCurvedList#2"/>
    <dgm:cxn modelId="{3DE89B9B-C9B3-4C09-BACE-F13A0ABA2669}" type="presParOf" srcId="{83ACE6CE-0591-41E2-B591-E7299C43016E}" destId="{CF2F7E57-09CD-4DEE-8D6C-BEA24A87C58C}" srcOrd="7" destOrd="0" presId="urn:microsoft.com/office/officeart/2008/layout/VerticalCurvedList#2"/>
    <dgm:cxn modelId="{D57F5E12-9809-4850-8589-272B5D7EE356}" type="presParOf" srcId="{83ACE6CE-0591-41E2-B591-E7299C43016E}" destId="{E68E3910-FA14-4C8C-B21C-A7D060B8CE22}" srcOrd="8" destOrd="0" presId="urn:microsoft.com/office/officeart/2008/layout/VerticalCurvedList#2"/>
    <dgm:cxn modelId="{C67063F2-2458-4D70-82BE-748F3324C55A}" type="presParOf" srcId="{E68E3910-FA14-4C8C-B21C-A7D060B8CE22}" destId="{E96B8E59-05F8-46C1-9850-E1CEB1C13AE6}" srcOrd="0" destOrd="0" presId="urn:microsoft.com/office/officeart/2008/layout/VerticalCurved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590CE30-619C-4386-8DDD-E85A0BBE49E1}" type="doc">
      <dgm:prSet loTypeId="urn:microsoft.com/office/officeart/2008/layout/VerticalCurvedList#3" loCatId="list" qsTypeId="urn:microsoft.com/office/officeart/2005/8/quickstyle/simple1#3" qsCatId="simple" csTypeId="urn:microsoft.com/office/officeart/2005/8/colors/accent0_3#3" csCatId="mainScheme" phldr="1"/>
      <dgm:spPr/>
      <dgm:t>
        <a:bodyPr/>
        <a:lstStyle/>
        <a:p>
          <a:endParaRPr lang="zh-CN" altLang="en-US"/>
        </a:p>
      </dgm:t>
    </dgm:pt>
    <dgm:pt modelId="{61AAFB86-2C6F-4F0E-AC4B-7DCEAC19047C}">
      <dgm:prSet custT="1"/>
      <dgm:spPr>
        <a:xfrm>
          <a:off x="1007748" y="1542597"/>
          <a:ext cx="7151666" cy="771298"/>
        </a:xfrm>
      </dgm:spPr>
      <dgm:t>
        <a:bodyPr/>
        <a:lstStyle/>
        <a:p>
          <a:pPr marL="0" lvl="0" indent="0" algn="l" defTabSz="889000">
            <a:lnSpc>
              <a:spcPct val="90000"/>
            </a:lnSpc>
            <a:spcBef>
              <a:spcPct val="0"/>
            </a:spcBef>
            <a:spcAft>
              <a:spcPct val="35000"/>
            </a:spcAft>
            <a:buNone/>
          </a:pPr>
          <a:r>
            <a:rPr lang="en-US" altLang="zh-CN" sz="2000" b="1" kern="1200">
              <a:latin typeface="Times New Roman" panose="02020603050405020304" pitchFamily="18" charset="0"/>
              <a:ea typeface="+mn-ea"/>
              <a:cs typeface="Times New Roman" panose="02020603050405020304" pitchFamily="18" charset="0"/>
            </a:rPr>
            <a:t>Circuit Architecture</a:t>
          </a:r>
          <a:endParaRPr lang="zh-CN" altLang="en-US" sz="2000" b="1" kern="1200" dirty="0">
            <a:latin typeface="Times New Roman" panose="02020603050405020304" pitchFamily="18" charset="0"/>
            <a:ea typeface="+mn-ea"/>
            <a:cs typeface="Times New Roman" panose="02020603050405020304" pitchFamily="18" charset="0"/>
          </a:endParaRPr>
        </a:p>
      </dgm:t>
    </dgm:pt>
    <dgm:pt modelId="{ADEA1FD0-373E-4909-AB7D-740835B49A27}" cxnId="{18D7DADB-5E56-4F0D-B20E-F1FDA8C027BE}" type="parTrans">
      <dgm:prSet/>
      <dgm:spPr/>
      <dgm:t>
        <a:bodyPr/>
        <a:lstStyle/>
        <a:p>
          <a:endParaRPr lang="zh-CN" altLang="en-US">
            <a:latin typeface="Arial" panose="020B0604020202020204" pitchFamily="34" charset="0"/>
            <a:cs typeface="Arial" panose="020B0604020202020204" pitchFamily="34" charset="0"/>
          </a:endParaRPr>
        </a:p>
      </dgm:t>
    </dgm:pt>
    <dgm:pt modelId="{4F1CE3BD-7697-4463-8174-618B8F65D995}" cxnId="{18D7DADB-5E56-4F0D-B20E-F1FDA8C027BE}" type="sibTrans">
      <dgm:prSet/>
      <dgm:spPr/>
      <dgm:t>
        <a:bodyPr/>
        <a:lstStyle/>
        <a:p>
          <a:endParaRPr lang="zh-CN" altLang="en-US">
            <a:latin typeface="Arial" panose="020B0604020202020204" pitchFamily="34" charset="0"/>
            <a:cs typeface="Arial" panose="020B0604020202020204" pitchFamily="34" charset="0"/>
          </a:endParaRPr>
        </a:p>
      </dgm:t>
    </dgm:pt>
    <dgm:pt modelId="{4B094894-D8E0-4E31-9872-BB1A3A4963A4}">
      <dgm:prSet custT="1"/>
      <dgm:spPr>
        <a:xfrm>
          <a:off x="565544" y="385448"/>
          <a:ext cx="7593870" cy="771298"/>
        </a:xfrm>
      </dgm:spPr>
      <dgm:t>
        <a:bodyPr/>
        <a:lstStyle/>
        <a:p>
          <a:pPr marL="0" lvl="0" indent="0" algn="l" defTabSz="889000">
            <a:lnSpc>
              <a:spcPct val="90000"/>
            </a:lnSpc>
            <a:spcBef>
              <a:spcPct val="0"/>
            </a:spcBef>
            <a:spcAft>
              <a:spcPct val="35000"/>
            </a:spcAft>
            <a:buNone/>
          </a:pPr>
          <a:r>
            <a:rPr lang="en-US" altLang="zh-CN" sz="2000" b="1" kern="1200" dirty="0">
              <a:solidFill>
                <a:prstClr val="white"/>
              </a:solidFill>
              <a:latin typeface="Times New Roman" panose="02020603050405020304" pitchFamily="18" charset="0"/>
              <a:ea typeface="+mn-ea"/>
              <a:cs typeface="Times New Roman" panose="02020603050405020304" pitchFamily="18" charset="0"/>
            </a:rPr>
            <a:t>FFT Algorithm</a:t>
          </a:r>
          <a:endParaRPr lang="zh-CN" altLang="en-US" sz="2000" b="1" kern="1200" dirty="0">
            <a:solidFill>
              <a:prstClr val="white"/>
            </a:solidFill>
            <a:latin typeface="Times New Roman" panose="02020603050405020304" pitchFamily="18" charset="0"/>
            <a:ea typeface="+mn-ea"/>
            <a:cs typeface="Times New Roman" panose="02020603050405020304" pitchFamily="18" charset="0"/>
          </a:endParaRPr>
        </a:p>
      </dgm:t>
    </dgm:pt>
    <dgm:pt modelId="{D6325BE6-26F0-4D6F-B4A9-6AEF61E092FA}" cxnId="{4B940C71-EF13-43F1-A4A5-0263C4B37949}" type="parTrans">
      <dgm:prSet/>
      <dgm:spPr/>
      <dgm:t>
        <a:bodyPr/>
        <a:lstStyle/>
        <a:p>
          <a:endParaRPr lang="zh-CN" altLang="en-US"/>
        </a:p>
      </dgm:t>
    </dgm:pt>
    <dgm:pt modelId="{DB7DFB62-28F8-4061-91F0-9B67D3AF1551}" cxnId="{4B940C71-EF13-43F1-A4A5-0263C4B37949}" type="sibTrans">
      <dgm:prSet/>
      <dgm:spPr/>
      <dgm:t>
        <a:bodyPr/>
        <a:lstStyle/>
        <a:p>
          <a:endParaRPr lang="zh-CN" altLang="en-US"/>
        </a:p>
      </dgm:t>
    </dgm:pt>
    <dgm:pt modelId="{6B846E45-65FD-4277-B0C4-AFF727C7621F}">
      <dgm:prSet custT="1"/>
      <dgm:spPr>
        <a:xfrm>
          <a:off x="1007748" y="1542597"/>
          <a:ext cx="7151666" cy="771298"/>
        </a:xfrm>
      </dgm:spPr>
      <dgm:t>
        <a:bodyPr/>
        <a:lstStyle/>
        <a:p>
          <a:pPr marL="0" lvl="0" indent="0" algn="l" defTabSz="889000">
            <a:lnSpc>
              <a:spcPct val="90000"/>
            </a:lnSpc>
            <a:spcBef>
              <a:spcPct val="0"/>
            </a:spcBef>
            <a:spcAft>
              <a:spcPct val="35000"/>
            </a:spcAft>
            <a:buNone/>
          </a:pPr>
          <a:r>
            <a:rPr lang="en-US" altLang="zh-CN" sz="2000" b="1" kern="1200" dirty="0">
              <a:latin typeface="Times New Roman" panose="02020603050405020304" pitchFamily="18" charset="0"/>
              <a:ea typeface="+mn-ea"/>
              <a:cs typeface="Times New Roman" panose="02020603050405020304" pitchFamily="18" charset="0"/>
            </a:rPr>
            <a:t>Discussion</a:t>
          </a:r>
          <a:endParaRPr lang="zh-CN" altLang="en-US" sz="2000" b="1" kern="1200" dirty="0">
            <a:latin typeface="Times New Roman" panose="02020603050405020304" pitchFamily="18" charset="0"/>
            <a:ea typeface="+mn-ea"/>
            <a:cs typeface="Times New Roman" panose="02020603050405020304" pitchFamily="18" charset="0"/>
          </a:endParaRPr>
        </a:p>
      </dgm:t>
    </dgm:pt>
    <dgm:pt modelId="{55E27DE2-D43C-4132-9973-6F51FE4A7AC6}" cxnId="{DED882DA-E9C2-4EF6-BC2B-E13D1025D271}" type="parTrans">
      <dgm:prSet/>
      <dgm:spPr/>
      <dgm:t>
        <a:bodyPr/>
        <a:lstStyle/>
        <a:p>
          <a:endParaRPr lang="zh-CN" altLang="en-US"/>
        </a:p>
      </dgm:t>
    </dgm:pt>
    <dgm:pt modelId="{FE01D796-0CCB-478C-9A5A-118AA24D7318}" cxnId="{DED882DA-E9C2-4EF6-BC2B-E13D1025D271}" type="sibTrans">
      <dgm:prSet/>
      <dgm:spPr/>
      <dgm:t>
        <a:bodyPr/>
        <a:lstStyle/>
        <a:p>
          <a:endParaRPr lang="zh-CN" altLang="en-US"/>
        </a:p>
      </dgm:t>
    </dgm:pt>
    <dgm:pt modelId="{CBF9E7AE-2208-44D5-A1DF-5A66D3EF5FBB}">
      <dgm:prSet custT="1"/>
      <dgm:spPr>
        <a:xfrm>
          <a:off x="1007748" y="1542597"/>
          <a:ext cx="7151666" cy="771298"/>
        </a:xfrm>
      </dgm:spPr>
      <dgm:t>
        <a:bodyPr/>
        <a:lstStyle/>
        <a:p>
          <a:pPr marL="0" lvl="0" indent="0" algn="l" defTabSz="889000">
            <a:lnSpc>
              <a:spcPct val="90000"/>
            </a:lnSpc>
            <a:spcBef>
              <a:spcPct val="0"/>
            </a:spcBef>
            <a:spcAft>
              <a:spcPct val="35000"/>
            </a:spcAft>
            <a:buNone/>
          </a:pPr>
          <a:r>
            <a:rPr lang="en-US" altLang="zh-CN" sz="2000" b="1" kern="1200" dirty="0">
              <a:latin typeface="Times New Roman" panose="02020603050405020304" pitchFamily="18" charset="0"/>
              <a:ea typeface="+mn-ea"/>
              <a:cs typeface="Times New Roman" panose="02020603050405020304" pitchFamily="18" charset="0"/>
            </a:rPr>
            <a:t>Timing Diagram and Results</a:t>
          </a:r>
          <a:endParaRPr lang="zh-CN" altLang="en-US" sz="2000" b="1" kern="1200" dirty="0">
            <a:latin typeface="Times New Roman" panose="02020603050405020304" pitchFamily="18" charset="0"/>
            <a:ea typeface="+mn-ea"/>
            <a:cs typeface="Times New Roman" panose="02020603050405020304" pitchFamily="18" charset="0"/>
          </a:endParaRPr>
        </a:p>
      </dgm:t>
    </dgm:pt>
    <dgm:pt modelId="{B5D6788D-597A-48E3-806C-6B0D443EFC2F}" cxnId="{676213E8-E260-4677-9318-6D589F802913}" type="parTrans">
      <dgm:prSet/>
      <dgm:spPr/>
      <dgm:t>
        <a:bodyPr/>
        <a:lstStyle/>
        <a:p>
          <a:endParaRPr lang="zh-CN" altLang="en-US"/>
        </a:p>
      </dgm:t>
    </dgm:pt>
    <dgm:pt modelId="{AC156DA3-ED10-4889-AD4B-86E1FF7C9D14}" cxnId="{676213E8-E260-4677-9318-6D589F802913}" type="sibTrans">
      <dgm:prSet/>
      <dgm:spPr/>
      <dgm:t>
        <a:bodyPr/>
        <a:lstStyle/>
        <a:p>
          <a:endParaRPr lang="zh-CN" altLang="en-US"/>
        </a:p>
      </dgm:t>
    </dgm:pt>
    <dgm:pt modelId="{9A908970-2A74-4E63-85B6-19130D5235A6}" type="pres">
      <dgm:prSet presAssocID="{C590CE30-619C-4386-8DDD-E85A0BBE49E1}" presName="Name0" presStyleCnt="0">
        <dgm:presLayoutVars>
          <dgm:chMax val="7"/>
          <dgm:chPref val="7"/>
          <dgm:dir/>
        </dgm:presLayoutVars>
      </dgm:prSet>
      <dgm:spPr/>
    </dgm:pt>
    <dgm:pt modelId="{83ACE6CE-0591-41E2-B591-E7299C43016E}" type="pres">
      <dgm:prSet presAssocID="{C590CE30-619C-4386-8DDD-E85A0BBE49E1}" presName="Name1" presStyleCnt="0"/>
      <dgm:spPr/>
    </dgm:pt>
    <dgm:pt modelId="{881AFEAF-B81D-41B5-986C-44CEBB0F4E42}" type="pres">
      <dgm:prSet presAssocID="{C590CE30-619C-4386-8DDD-E85A0BBE49E1}" presName="cycle" presStyleCnt="0"/>
      <dgm:spPr/>
    </dgm:pt>
    <dgm:pt modelId="{8399A6BE-D60F-4A5C-994F-E0F115204CBC}" type="pres">
      <dgm:prSet presAssocID="{C590CE30-619C-4386-8DDD-E85A0BBE49E1}" presName="srcNode" presStyleLbl="node1" presStyleIdx="0" presStyleCnt="4"/>
      <dgm:spPr/>
    </dgm:pt>
    <dgm:pt modelId="{2D106F80-6643-4147-A0CC-511C02AC99E0}" type="pres">
      <dgm:prSet presAssocID="{C590CE30-619C-4386-8DDD-E85A0BBE49E1}" presName="conn" presStyleLbl="parChTrans1D2" presStyleIdx="0" presStyleCnt="1"/>
      <dgm:spPr/>
    </dgm:pt>
    <dgm:pt modelId="{7BCBB587-F296-4CBE-8B77-6C0E440DF8DB}" type="pres">
      <dgm:prSet presAssocID="{C590CE30-619C-4386-8DDD-E85A0BBE49E1}" presName="extraNode" presStyleLbl="node1" presStyleIdx="0" presStyleCnt="4"/>
      <dgm:spPr/>
    </dgm:pt>
    <dgm:pt modelId="{8773F3DE-C775-46E9-933E-6F9D60A8CF8A}" type="pres">
      <dgm:prSet presAssocID="{C590CE30-619C-4386-8DDD-E85A0BBE49E1}" presName="dstNode" presStyleLbl="node1" presStyleIdx="0" presStyleCnt="4"/>
      <dgm:spPr/>
    </dgm:pt>
    <dgm:pt modelId="{45EB9150-B9FA-4107-96D7-C7F6A675764E}" type="pres">
      <dgm:prSet presAssocID="{4B094894-D8E0-4E31-9872-BB1A3A4963A4}" presName="text_1" presStyleLbl="node1" presStyleIdx="0" presStyleCnt="4">
        <dgm:presLayoutVars>
          <dgm:bulletEnabled val="1"/>
        </dgm:presLayoutVars>
      </dgm:prSet>
      <dgm:spPr/>
    </dgm:pt>
    <dgm:pt modelId="{F9270455-4FDA-4C1D-B298-F563B1F46D07}" type="pres">
      <dgm:prSet presAssocID="{4B094894-D8E0-4E31-9872-BB1A3A4963A4}" presName="accent_1" presStyleCnt="0"/>
      <dgm:spPr/>
    </dgm:pt>
    <dgm:pt modelId="{FA06642C-DC8A-4155-8EBB-DFBFA6A9E700}" type="pres">
      <dgm:prSet presAssocID="{4B094894-D8E0-4E31-9872-BB1A3A4963A4}" presName="accentRepeatNode" presStyleLbl="solidFgAcc1" presStyleIdx="0" presStyleCnt="4" custLinFactNeighborX="1290" custLinFactNeighborY="-2659"/>
      <dgm:spPr/>
    </dgm:pt>
    <dgm:pt modelId="{966E0317-0612-422B-B839-5225D6022174}" type="pres">
      <dgm:prSet presAssocID="{61AAFB86-2C6F-4F0E-AC4B-7DCEAC19047C}" presName="text_2" presStyleLbl="node1" presStyleIdx="1" presStyleCnt="4">
        <dgm:presLayoutVars>
          <dgm:bulletEnabled val="1"/>
        </dgm:presLayoutVars>
      </dgm:prSet>
      <dgm:spPr/>
    </dgm:pt>
    <dgm:pt modelId="{8E57F807-9951-48F3-8FB9-2810EF98AA6C}" type="pres">
      <dgm:prSet presAssocID="{61AAFB86-2C6F-4F0E-AC4B-7DCEAC19047C}" presName="accent_2" presStyleCnt="0"/>
      <dgm:spPr/>
    </dgm:pt>
    <dgm:pt modelId="{D98F8D82-0497-4C7E-8344-D4CA05A4667A}" type="pres">
      <dgm:prSet presAssocID="{61AAFB86-2C6F-4F0E-AC4B-7DCEAC19047C}" presName="accentRepeatNode" presStyleLbl="solidFgAcc1" presStyleIdx="1" presStyleCnt="4"/>
      <dgm:spPr>
        <a:xfrm>
          <a:off x="525686" y="1446185"/>
          <a:ext cx="964123" cy="964123"/>
        </a:xfrm>
        <a:prstGeom prst="ellipse">
          <a:avLst/>
        </a:prstGeom>
      </dgm:spPr>
    </dgm:pt>
    <dgm:pt modelId="{78DE3C38-9F18-478F-93DE-C92A08C61006}" type="pres">
      <dgm:prSet presAssocID="{CBF9E7AE-2208-44D5-A1DF-5A66D3EF5FBB}" presName="text_3" presStyleLbl="node1" presStyleIdx="2" presStyleCnt="4">
        <dgm:presLayoutVars>
          <dgm:bulletEnabled val="1"/>
        </dgm:presLayoutVars>
      </dgm:prSet>
      <dgm:spPr/>
    </dgm:pt>
    <dgm:pt modelId="{3C2B58F8-BFF8-413D-BBBF-436BBAEDEB4D}" type="pres">
      <dgm:prSet presAssocID="{CBF9E7AE-2208-44D5-A1DF-5A66D3EF5FBB}" presName="accent_3" presStyleCnt="0"/>
      <dgm:spPr/>
    </dgm:pt>
    <dgm:pt modelId="{DB54470F-B785-4A65-9457-F2172A760EFE}" type="pres">
      <dgm:prSet presAssocID="{CBF9E7AE-2208-44D5-A1DF-5A66D3EF5FBB}" presName="accentRepeatNode" presStyleLbl="solidFgAcc1" presStyleIdx="2" presStyleCnt="4"/>
      <dgm:spPr/>
    </dgm:pt>
    <dgm:pt modelId="{CF2F7E57-09CD-4DEE-8D6C-BEA24A87C58C}" type="pres">
      <dgm:prSet presAssocID="{6B846E45-65FD-4277-B0C4-AFF727C7621F}" presName="text_4" presStyleLbl="node1" presStyleIdx="3" presStyleCnt="4">
        <dgm:presLayoutVars>
          <dgm:bulletEnabled val="1"/>
        </dgm:presLayoutVars>
      </dgm:prSet>
      <dgm:spPr/>
    </dgm:pt>
    <dgm:pt modelId="{E68E3910-FA14-4C8C-B21C-A7D060B8CE22}" type="pres">
      <dgm:prSet presAssocID="{6B846E45-65FD-4277-B0C4-AFF727C7621F}" presName="accent_4" presStyleCnt="0"/>
      <dgm:spPr/>
    </dgm:pt>
    <dgm:pt modelId="{E96B8E59-05F8-46C1-9850-E1CEB1C13AE6}" type="pres">
      <dgm:prSet presAssocID="{6B846E45-65FD-4277-B0C4-AFF727C7621F}" presName="accentRepeatNode" presStyleLbl="solidFgAcc1" presStyleIdx="3" presStyleCnt="4"/>
      <dgm:spPr/>
    </dgm:pt>
  </dgm:ptLst>
  <dgm:cxnLst>
    <dgm:cxn modelId="{8DD1AF02-FB83-49D2-B252-4714F9C8FAB0}" type="presOf" srcId="{DB7DFB62-28F8-4061-91F0-9B67D3AF1551}" destId="{2D106F80-6643-4147-A0CC-511C02AC99E0}" srcOrd="0" destOrd="0" presId="urn:microsoft.com/office/officeart/2008/layout/VerticalCurvedList#3"/>
    <dgm:cxn modelId="{2EAE8147-D351-4261-87F7-8E7062BE55BB}" type="presOf" srcId="{C590CE30-619C-4386-8DDD-E85A0BBE49E1}" destId="{9A908970-2A74-4E63-85B6-19130D5235A6}" srcOrd="0" destOrd="0" presId="urn:microsoft.com/office/officeart/2008/layout/VerticalCurvedList#3"/>
    <dgm:cxn modelId="{4B940C71-EF13-43F1-A4A5-0263C4B37949}" srcId="{C590CE30-619C-4386-8DDD-E85A0BBE49E1}" destId="{4B094894-D8E0-4E31-9872-BB1A3A4963A4}" srcOrd="0" destOrd="0" parTransId="{D6325BE6-26F0-4D6F-B4A9-6AEF61E092FA}" sibTransId="{DB7DFB62-28F8-4061-91F0-9B67D3AF1551}"/>
    <dgm:cxn modelId="{D885AC7F-B568-4968-912E-178C846E1CF3}" type="presOf" srcId="{CBF9E7AE-2208-44D5-A1DF-5A66D3EF5FBB}" destId="{78DE3C38-9F18-478F-93DE-C92A08C61006}" srcOrd="0" destOrd="0" presId="urn:microsoft.com/office/officeart/2008/layout/VerticalCurvedList#3"/>
    <dgm:cxn modelId="{DED882DA-E9C2-4EF6-BC2B-E13D1025D271}" srcId="{C590CE30-619C-4386-8DDD-E85A0BBE49E1}" destId="{6B846E45-65FD-4277-B0C4-AFF727C7621F}" srcOrd="3" destOrd="0" parTransId="{55E27DE2-D43C-4132-9973-6F51FE4A7AC6}" sibTransId="{FE01D796-0CCB-478C-9A5A-118AA24D7318}"/>
    <dgm:cxn modelId="{18D7DADB-5E56-4F0D-B20E-F1FDA8C027BE}" srcId="{C590CE30-619C-4386-8DDD-E85A0BBE49E1}" destId="{61AAFB86-2C6F-4F0E-AC4B-7DCEAC19047C}" srcOrd="1" destOrd="0" parTransId="{ADEA1FD0-373E-4909-AB7D-740835B49A27}" sibTransId="{4F1CE3BD-7697-4463-8174-618B8F65D995}"/>
    <dgm:cxn modelId="{676213E8-E260-4677-9318-6D589F802913}" srcId="{C590CE30-619C-4386-8DDD-E85A0BBE49E1}" destId="{CBF9E7AE-2208-44D5-A1DF-5A66D3EF5FBB}" srcOrd="2" destOrd="0" parTransId="{B5D6788D-597A-48E3-806C-6B0D443EFC2F}" sibTransId="{AC156DA3-ED10-4889-AD4B-86E1FF7C9D14}"/>
    <dgm:cxn modelId="{553CF0EA-6CF5-49E0-903B-5F61084C35F1}" type="presOf" srcId="{4B094894-D8E0-4E31-9872-BB1A3A4963A4}" destId="{45EB9150-B9FA-4107-96D7-C7F6A675764E}" srcOrd="0" destOrd="0" presId="urn:microsoft.com/office/officeart/2008/layout/VerticalCurvedList#3"/>
    <dgm:cxn modelId="{A62FA7EC-A30F-4A58-9514-7EF1F1C3155B}" type="presOf" srcId="{6B846E45-65FD-4277-B0C4-AFF727C7621F}" destId="{CF2F7E57-09CD-4DEE-8D6C-BEA24A87C58C}" srcOrd="0" destOrd="0" presId="urn:microsoft.com/office/officeart/2008/layout/VerticalCurvedList#3"/>
    <dgm:cxn modelId="{085E4EFF-607B-4BA6-99EF-BA6A2909B8B9}" type="presOf" srcId="{61AAFB86-2C6F-4F0E-AC4B-7DCEAC19047C}" destId="{966E0317-0612-422B-B839-5225D6022174}" srcOrd="0" destOrd="0" presId="urn:microsoft.com/office/officeart/2008/layout/VerticalCurvedList#3"/>
    <dgm:cxn modelId="{BC8ED5D6-0948-4215-97B9-37F82B46FB25}" type="presParOf" srcId="{9A908970-2A74-4E63-85B6-19130D5235A6}" destId="{83ACE6CE-0591-41E2-B591-E7299C43016E}" srcOrd="0" destOrd="0" presId="urn:microsoft.com/office/officeart/2008/layout/VerticalCurvedList#3"/>
    <dgm:cxn modelId="{D843B420-57B7-4FEE-BE25-1AFD3727D328}" type="presParOf" srcId="{83ACE6CE-0591-41E2-B591-E7299C43016E}" destId="{881AFEAF-B81D-41B5-986C-44CEBB0F4E42}" srcOrd="0" destOrd="0" presId="urn:microsoft.com/office/officeart/2008/layout/VerticalCurvedList#3"/>
    <dgm:cxn modelId="{2690C45D-BEE5-4FA7-A114-F89E12102B78}" type="presParOf" srcId="{881AFEAF-B81D-41B5-986C-44CEBB0F4E42}" destId="{8399A6BE-D60F-4A5C-994F-E0F115204CBC}" srcOrd="0" destOrd="0" presId="urn:microsoft.com/office/officeart/2008/layout/VerticalCurvedList#3"/>
    <dgm:cxn modelId="{E52845AE-D754-47A6-BC23-D1B3555036D3}" type="presParOf" srcId="{881AFEAF-B81D-41B5-986C-44CEBB0F4E42}" destId="{2D106F80-6643-4147-A0CC-511C02AC99E0}" srcOrd="1" destOrd="0" presId="urn:microsoft.com/office/officeart/2008/layout/VerticalCurvedList#3"/>
    <dgm:cxn modelId="{984322E7-BE28-447A-8FE5-905F568449B2}" type="presParOf" srcId="{881AFEAF-B81D-41B5-986C-44CEBB0F4E42}" destId="{7BCBB587-F296-4CBE-8B77-6C0E440DF8DB}" srcOrd="2" destOrd="0" presId="urn:microsoft.com/office/officeart/2008/layout/VerticalCurvedList#3"/>
    <dgm:cxn modelId="{2DF57B0F-B762-489E-AD87-0F50AF42E0F6}" type="presParOf" srcId="{881AFEAF-B81D-41B5-986C-44CEBB0F4E42}" destId="{8773F3DE-C775-46E9-933E-6F9D60A8CF8A}" srcOrd="3" destOrd="0" presId="urn:microsoft.com/office/officeart/2008/layout/VerticalCurvedList#3"/>
    <dgm:cxn modelId="{1D39EDDD-DC4D-43DB-896F-99FAC8D8A9A0}" type="presParOf" srcId="{83ACE6CE-0591-41E2-B591-E7299C43016E}" destId="{45EB9150-B9FA-4107-96D7-C7F6A675764E}" srcOrd="1" destOrd="0" presId="urn:microsoft.com/office/officeart/2008/layout/VerticalCurvedList#3"/>
    <dgm:cxn modelId="{9ECB47CA-8AD3-4B2E-9878-3A3BA5F91E07}" type="presParOf" srcId="{83ACE6CE-0591-41E2-B591-E7299C43016E}" destId="{F9270455-4FDA-4C1D-B298-F563B1F46D07}" srcOrd="2" destOrd="0" presId="urn:microsoft.com/office/officeart/2008/layout/VerticalCurvedList#3"/>
    <dgm:cxn modelId="{B6857BD6-22C4-4F07-83DF-71A32632BCF6}" type="presParOf" srcId="{F9270455-4FDA-4C1D-B298-F563B1F46D07}" destId="{FA06642C-DC8A-4155-8EBB-DFBFA6A9E700}" srcOrd="0" destOrd="0" presId="urn:microsoft.com/office/officeart/2008/layout/VerticalCurvedList#3"/>
    <dgm:cxn modelId="{6225D6F6-940A-4425-AA15-8C7AB08F63BF}" type="presParOf" srcId="{83ACE6CE-0591-41E2-B591-E7299C43016E}" destId="{966E0317-0612-422B-B839-5225D6022174}" srcOrd="3" destOrd="0" presId="urn:microsoft.com/office/officeart/2008/layout/VerticalCurvedList#3"/>
    <dgm:cxn modelId="{DA600D58-03CB-40DB-A2BF-4412E7EC497E}" type="presParOf" srcId="{83ACE6CE-0591-41E2-B591-E7299C43016E}" destId="{8E57F807-9951-48F3-8FB9-2810EF98AA6C}" srcOrd="4" destOrd="0" presId="urn:microsoft.com/office/officeart/2008/layout/VerticalCurvedList#3"/>
    <dgm:cxn modelId="{716FE867-EBF4-4A0C-ACC0-50382D3BCFA9}" type="presParOf" srcId="{8E57F807-9951-48F3-8FB9-2810EF98AA6C}" destId="{D98F8D82-0497-4C7E-8344-D4CA05A4667A}" srcOrd="0" destOrd="0" presId="urn:microsoft.com/office/officeart/2008/layout/VerticalCurvedList#3"/>
    <dgm:cxn modelId="{10297E59-A2AA-454C-A9D0-19E0284B8331}" type="presParOf" srcId="{83ACE6CE-0591-41E2-B591-E7299C43016E}" destId="{78DE3C38-9F18-478F-93DE-C92A08C61006}" srcOrd="5" destOrd="0" presId="urn:microsoft.com/office/officeart/2008/layout/VerticalCurvedList#3"/>
    <dgm:cxn modelId="{D3872C18-4210-4F2A-BFD7-E42D9C4388C2}" type="presParOf" srcId="{83ACE6CE-0591-41E2-B591-E7299C43016E}" destId="{3C2B58F8-BFF8-413D-BBBF-436BBAEDEB4D}" srcOrd="6" destOrd="0" presId="urn:microsoft.com/office/officeart/2008/layout/VerticalCurvedList#3"/>
    <dgm:cxn modelId="{BFB7D9F3-5C69-4380-BFDD-A44B65B8AE7B}" type="presParOf" srcId="{3C2B58F8-BFF8-413D-BBBF-436BBAEDEB4D}" destId="{DB54470F-B785-4A65-9457-F2172A760EFE}" srcOrd="0" destOrd="0" presId="urn:microsoft.com/office/officeart/2008/layout/VerticalCurvedList#3"/>
    <dgm:cxn modelId="{3DE89B9B-C9B3-4C09-BACE-F13A0ABA2669}" type="presParOf" srcId="{83ACE6CE-0591-41E2-B591-E7299C43016E}" destId="{CF2F7E57-09CD-4DEE-8D6C-BEA24A87C58C}" srcOrd="7" destOrd="0" presId="urn:microsoft.com/office/officeart/2008/layout/VerticalCurvedList#3"/>
    <dgm:cxn modelId="{D57F5E12-9809-4850-8589-272B5D7EE356}" type="presParOf" srcId="{83ACE6CE-0591-41E2-B591-E7299C43016E}" destId="{E68E3910-FA14-4C8C-B21C-A7D060B8CE22}" srcOrd="8" destOrd="0" presId="urn:microsoft.com/office/officeart/2008/layout/VerticalCurvedList#3"/>
    <dgm:cxn modelId="{C67063F2-2458-4D70-82BE-748F3324C55A}" type="presParOf" srcId="{E68E3910-FA14-4C8C-B21C-A7D060B8CE22}" destId="{E96B8E59-05F8-46C1-9850-E1CEB1C13AE6}" srcOrd="0" destOrd="0" presId="urn:microsoft.com/office/officeart/2008/layout/VerticalCurved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90CE30-619C-4386-8DDD-E85A0BBE49E1}" type="doc">
      <dgm:prSet loTypeId="urn:microsoft.com/office/officeart/2008/layout/VerticalCurvedList#4" loCatId="list" qsTypeId="urn:microsoft.com/office/officeart/2005/8/quickstyle/simple1#4" qsCatId="simple" csTypeId="urn:microsoft.com/office/officeart/2005/8/colors/accent0_3#4" csCatId="mainScheme" phldr="1"/>
      <dgm:spPr/>
      <dgm:t>
        <a:bodyPr/>
        <a:lstStyle/>
        <a:p>
          <a:endParaRPr lang="zh-CN" altLang="en-US"/>
        </a:p>
      </dgm:t>
    </dgm:pt>
    <dgm:pt modelId="{61AAFB86-2C6F-4F0E-AC4B-7DCEAC19047C}">
      <dgm:prSet custT="1"/>
      <dgm:spPr>
        <a:xfrm>
          <a:off x="1007748" y="1542597"/>
          <a:ext cx="7151666" cy="771298"/>
        </a:xfrm>
      </dgm:spPr>
      <dgm:t>
        <a:bodyPr/>
        <a:lstStyle/>
        <a:p>
          <a:pPr marL="0" lvl="0" indent="0" algn="l" defTabSz="889000">
            <a:lnSpc>
              <a:spcPct val="90000"/>
            </a:lnSpc>
            <a:spcBef>
              <a:spcPct val="0"/>
            </a:spcBef>
            <a:spcAft>
              <a:spcPct val="35000"/>
            </a:spcAft>
            <a:buNone/>
          </a:pPr>
          <a:r>
            <a:rPr lang="en-US" altLang="zh-CN" sz="2000" b="1" kern="1200">
              <a:latin typeface="Times New Roman" panose="02020603050405020304" pitchFamily="18" charset="0"/>
              <a:ea typeface="+mn-ea"/>
              <a:cs typeface="Times New Roman" panose="02020603050405020304" pitchFamily="18" charset="0"/>
            </a:rPr>
            <a:t>Circuit Architecture</a:t>
          </a:r>
          <a:endParaRPr lang="zh-CN" altLang="en-US" sz="2000" b="1" kern="1200" dirty="0">
            <a:latin typeface="Times New Roman" panose="02020603050405020304" pitchFamily="18" charset="0"/>
            <a:ea typeface="+mn-ea"/>
            <a:cs typeface="Times New Roman" panose="02020603050405020304" pitchFamily="18" charset="0"/>
          </a:endParaRPr>
        </a:p>
      </dgm:t>
    </dgm:pt>
    <dgm:pt modelId="{ADEA1FD0-373E-4909-AB7D-740835B49A27}" cxnId="{18D7DADB-5E56-4F0D-B20E-F1FDA8C027BE}" type="parTrans">
      <dgm:prSet/>
      <dgm:spPr/>
      <dgm:t>
        <a:bodyPr/>
        <a:lstStyle/>
        <a:p>
          <a:endParaRPr lang="zh-CN" altLang="en-US">
            <a:latin typeface="Arial" panose="020B0604020202020204" pitchFamily="34" charset="0"/>
            <a:cs typeface="Arial" panose="020B0604020202020204" pitchFamily="34" charset="0"/>
          </a:endParaRPr>
        </a:p>
      </dgm:t>
    </dgm:pt>
    <dgm:pt modelId="{4F1CE3BD-7697-4463-8174-618B8F65D995}" cxnId="{18D7DADB-5E56-4F0D-B20E-F1FDA8C027BE}" type="sibTrans">
      <dgm:prSet/>
      <dgm:spPr/>
      <dgm:t>
        <a:bodyPr/>
        <a:lstStyle/>
        <a:p>
          <a:endParaRPr lang="zh-CN" altLang="en-US">
            <a:latin typeface="Arial" panose="020B0604020202020204" pitchFamily="34" charset="0"/>
            <a:cs typeface="Arial" panose="020B0604020202020204" pitchFamily="34" charset="0"/>
          </a:endParaRPr>
        </a:p>
      </dgm:t>
    </dgm:pt>
    <dgm:pt modelId="{4B094894-D8E0-4E31-9872-BB1A3A4963A4}">
      <dgm:prSet custT="1"/>
      <dgm:spPr>
        <a:xfrm>
          <a:off x="565544" y="385448"/>
          <a:ext cx="7593870" cy="771298"/>
        </a:xfrm>
      </dgm:spPr>
      <dgm:t>
        <a:bodyPr/>
        <a:lstStyle/>
        <a:p>
          <a:pPr marL="0" lvl="0" indent="0" algn="l" defTabSz="889000">
            <a:lnSpc>
              <a:spcPct val="90000"/>
            </a:lnSpc>
            <a:spcBef>
              <a:spcPct val="0"/>
            </a:spcBef>
            <a:spcAft>
              <a:spcPct val="35000"/>
            </a:spcAft>
            <a:buNone/>
          </a:pPr>
          <a:r>
            <a:rPr lang="en-US" altLang="zh-CN" sz="2000" b="1" kern="1200" dirty="0">
              <a:solidFill>
                <a:prstClr val="white"/>
              </a:solidFill>
              <a:latin typeface="Times New Roman" panose="02020603050405020304" pitchFamily="18" charset="0"/>
              <a:ea typeface="+mn-ea"/>
              <a:cs typeface="Times New Roman" panose="02020603050405020304" pitchFamily="18" charset="0"/>
            </a:rPr>
            <a:t>FFT Algorithm</a:t>
          </a:r>
          <a:endParaRPr lang="zh-CN" altLang="en-US" sz="2000" b="1" kern="1200" dirty="0">
            <a:solidFill>
              <a:prstClr val="white"/>
            </a:solidFill>
            <a:latin typeface="Times New Roman" panose="02020603050405020304" pitchFamily="18" charset="0"/>
            <a:ea typeface="+mn-ea"/>
            <a:cs typeface="Times New Roman" panose="02020603050405020304" pitchFamily="18" charset="0"/>
          </a:endParaRPr>
        </a:p>
      </dgm:t>
    </dgm:pt>
    <dgm:pt modelId="{D6325BE6-26F0-4D6F-B4A9-6AEF61E092FA}" cxnId="{4B940C71-EF13-43F1-A4A5-0263C4B37949}" type="parTrans">
      <dgm:prSet/>
      <dgm:spPr/>
      <dgm:t>
        <a:bodyPr/>
        <a:lstStyle/>
        <a:p>
          <a:endParaRPr lang="zh-CN" altLang="en-US"/>
        </a:p>
      </dgm:t>
    </dgm:pt>
    <dgm:pt modelId="{DB7DFB62-28F8-4061-91F0-9B67D3AF1551}" cxnId="{4B940C71-EF13-43F1-A4A5-0263C4B37949}" type="sibTrans">
      <dgm:prSet/>
      <dgm:spPr/>
      <dgm:t>
        <a:bodyPr/>
        <a:lstStyle/>
        <a:p>
          <a:endParaRPr lang="zh-CN" altLang="en-US"/>
        </a:p>
      </dgm:t>
    </dgm:pt>
    <dgm:pt modelId="{6B846E45-65FD-4277-B0C4-AFF727C7621F}">
      <dgm:prSet custT="1"/>
      <dgm:spPr>
        <a:xfrm>
          <a:off x="1007748" y="1542597"/>
          <a:ext cx="7151666" cy="771298"/>
        </a:xfrm>
      </dgm:spPr>
      <dgm:t>
        <a:bodyPr/>
        <a:lstStyle/>
        <a:p>
          <a:pPr marL="0" lvl="0" indent="0" algn="l" defTabSz="889000">
            <a:lnSpc>
              <a:spcPct val="90000"/>
            </a:lnSpc>
            <a:spcBef>
              <a:spcPct val="0"/>
            </a:spcBef>
            <a:spcAft>
              <a:spcPct val="35000"/>
            </a:spcAft>
            <a:buNone/>
          </a:pPr>
          <a:r>
            <a:rPr lang="en-US" altLang="zh-CN" sz="2000" b="1" kern="1200" dirty="0">
              <a:latin typeface="Times New Roman" panose="02020603050405020304" pitchFamily="18" charset="0"/>
              <a:ea typeface="+mn-ea"/>
              <a:cs typeface="Times New Roman" panose="02020603050405020304" pitchFamily="18" charset="0"/>
            </a:rPr>
            <a:t>Discussion</a:t>
          </a:r>
          <a:endParaRPr lang="zh-CN" altLang="en-US" sz="2000" b="1" kern="1200" dirty="0">
            <a:latin typeface="Times New Roman" panose="02020603050405020304" pitchFamily="18" charset="0"/>
            <a:ea typeface="+mn-ea"/>
            <a:cs typeface="Times New Roman" panose="02020603050405020304" pitchFamily="18" charset="0"/>
          </a:endParaRPr>
        </a:p>
      </dgm:t>
    </dgm:pt>
    <dgm:pt modelId="{55E27DE2-D43C-4132-9973-6F51FE4A7AC6}" cxnId="{DED882DA-E9C2-4EF6-BC2B-E13D1025D271}" type="parTrans">
      <dgm:prSet/>
      <dgm:spPr/>
      <dgm:t>
        <a:bodyPr/>
        <a:lstStyle/>
        <a:p>
          <a:endParaRPr lang="zh-CN" altLang="en-US"/>
        </a:p>
      </dgm:t>
    </dgm:pt>
    <dgm:pt modelId="{FE01D796-0CCB-478C-9A5A-118AA24D7318}" cxnId="{DED882DA-E9C2-4EF6-BC2B-E13D1025D271}" type="sibTrans">
      <dgm:prSet/>
      <dgm:spPr/>
      <dgm:t>
        <a:bodyPr/>
        <a:lstStyle/>
        <a:p>
          <a:endParaRPr lang="zh-CN" altLang="en-US"/>
        </a:p>
      </dgm:t>
    </dgm:pt>
    <dgm:pt modelId="{CBF9E7AE-2208-44D5-A1DF-5A66D3EF5FBB}">
      <dgm:prSet custT="1"/>
      <dgm:spPr>
        <a:xfrm>
          <a:off x="1007748" y="1542597"/>
          <a:ext cx="7151666" cy="771298"/>
        </a:xfrm>
      </dgm:spPr>
      <dgm:t>
        <a:bodyPr/>
        <a:lstStyle/>
        <a:p>
          <a:pPr marL="0" lvl="0" indent="0" algn="l" defTabSz="889000">
            <a:lnSpc>
              <a:spcPct val="90000"/>
            </a:lnSpc>
            <a:spcBef>
              <a:spcPct val="0"/>
            </a:spcBef>
            <a:spcAft>
              <a:spcPct val="35000"/>
            </a:spcAft>
            <a:buNone/>
          </a:pPr>
          <a:r>
            <a:rPr lang="en-US" altLang="zh-CN" sz="2000" b="1" kern="1200" dirty="0">
              <a:latin typeface="Times New Roman" panose="02020603050405020304" pitchFamily="18" charset="0"/>
              <a:ea typeface="+mn-ea"/>
              <a:cs typeface="Times New Roman" panose="02020603050405020304" pitchFamily="18" charset="0"/>
            </a:rPr>
            <a:t>Working Principle and Timing Diagram</a:t>
          </a:r>
          <a:endParaRPr lang="zh-CN" altLang="en-US" sz="2000" b="1" kern="1200" dirty="0">
            <a:latin typeface="Times New Roman" panose="02020603050405020304" pitchFamily="18" charset="0"/>
            <a:ea typeface="+mn-ea"/>
            <a:cs typeface="Times New Roman" panose="02020603050405020304" pitchFamily="18" charset="0"/>
          </a:endParaRPr>
        </a:p>
      </dgm:t>
    </dgm:pt>
    <dgm:pt modelId="{B5D6788D-597A-48E3-806C-6B0D443EFC2F}" cxnId="{676213E8-E260-4677-9318-6D589F802913}" type="parTrans">
      <dgm:prSet/>
      <dgm:spPr/>
      <dgm:t>
        <a:bodyPr/>
        <a:lstStyle/>
        <a:p>
          <a:endParaRPr lang="zh-CN" altLang="en-US"/>
        </a:p>
      </dgm:t>
    </dgm:pt>
    <dgm:pt modelId="{AC156DA3-ED10-4889-AD4B-86E1FF7C9D14}" cxnId="{676213E8-E260-4677-9318-6D589F802913}" type="sibTrans">
      <dgm:prSet/>
      <dgm:spPr/>
      <dgm:t>
        <a:bodyPr/>
        <a:lstStyle/>
        <a:p>
          <a:endParaRPr lang="zh-CN" altLang="en-US"/>
        </a:p>
      </dgm:t>
    </dgm:pt>
    <dgm:pt modelId="{9A908970-2A74-4E63-85B6-19130D5235A6}" type="pres">
      <dgm:prSet presAssocID="{C590CE30-619C-4386-8DDD-E85A0BBE49E1}" presName="Name0" presStyleCnt="0">
        <dgm:presLayoutVars>
          <dgm:chMax val="7"/>
          <dgm:chPref val="7"/>
          <dgm:dir/>
        </dgm:presLayoutVars>
      </dgm:prSet>
      <dgm:spPr/>
    </dgm:pt>
    <dgm:pt modelId="{83ACE6CE-0591-41E2-B591-E7299C43016E}" type="pres">
      <dgm:prSet presAssocID="{C590CE30-619C-4386-8DDD-E85A0BBE49E1}" presName="Name1" presStyleCnt="0"/>
      <dgm:spPr/>
    </dgm:pt>
    <dgm:pt modelId="{881AFEAF-B81D-41B5-986C-44CEBB0F4E42}" type="pres">
      <dgm:prSet presAssocID="{C590CE30-619C-4386-8DDD-E85A0BBE49E1}" presName="cycle" presStyleCnt="0"/>
      <dgm:spPr/>
    </dgm:pt>
    <dgm:pt modelId="{8399A6BE-D60F-4A5C-994F-E0F115204CBC}" type="pres">
      <dgm:prSet presAssocID="{C590CE30-619C-4386-8DDD-E85A0BBE49E1}" presName="srcNode" presStyleLbl="node1" presStyleIdx="0" presStyleCnt="4"/>
      <dgm:spPr/>
    </dgm:pt>
    <dgm:pt modelId="{2D106F80-6643-4147-A0CC-511C02AC99E0}" type="pres">
      <dgm:prSet presAssocID="{C590CE30-619C-4386-8DDD-E85A0BBE49E1}" presName="conn" presStyleLbl="parChTrans1D2" presStyleIdx="0" presStyleCnt="1"/>
      <dgm:spPr/>
    </dgm:pt>
    <dgm:pt modelId="{7BCBB587-F296-4CBE-8B77-6C0E440DF8DB}" type="pres">
      <dgm:prSet presAssocID="{C590CE30-619C-4386-8DDD-E85A0BBE49E1}" presName="extraNode" presStyleLbl="node1" presStyleIdx="0" presStyleCnt="4"/>
      <dgm:spPr/>
    </dgm:pt>
    <dgm:pt modelId="{8773F3DE-C775-46E9-933E-6F9D60A8CF8A}" type="pres">
      <dgm:prSet presAssocID="{C590CE30-619C-4386-8DDD-E85A0BBE49E1}" presName="dstNode" presStyleLbl="node1" presStyleIdx="0" presStyleCnt="4"/>
      <dgm:spPr/>
    </dgm:pt>
    <dgm:pt modelId="{45EB9150-B9FA-4107-96D7-C7F6A675764E}" type="pres">
      <dgm:prSet presAssocID="{4B094894-D8E0-4E31-9872-BB1A3A4963A4}" presName="text_1" presStyleLbl="node1" presStyleIdx="0" presStyleCnt="4">
        <dgm:presLayoutVars>
          <dgm:bulletEnabled val="1"/>
        </dgm:presLayoutVars>
      </dgm:prSet>
      <dgm:spPr/>
    </dgm:pt>
    <dgm:pt modelId="{F9270455-4FDA-4C1D-B298-F563B1F46D07}" type="pres">
      <dgm:prSet presAssocID="{4B094894-D8E0-4E31-9872-BB1A3A4963A4}" presName="accent_1" presStyleCnt="0"/>
      <dgm:spPr/>
    </dgm:pt>
    <dgm:pt modelId="{FA06642C-DC8A-4155-8EBB-DFBFA6A9E700}" type="pres">
      <dgm:prSet presAssocID="{4B094894-D8E0-4E31-9872-BB1A3A4963A4}" presName="accentRepeatNode" presStyleLbl="solidFgAcc1" presStyleIdx="0" presStyleCnt="4" custLinFactNeighborX="1290" custLinFactNeighborY="-2659"/>
      <dgm:spPr/>
    </dgm:pt>
    <dgm:pt modelId="{966E0317-0612-422B-B839-5225D6022174}" type="pres">
      <dgm:prSet presAssocID="{61AAFB86-2C6F-4F0E-AC4B-7DCEAC19047C}" presName="text_2" presStyleLbl="node1" presStyleIdx="1" presStyleCnt="4">
        <dgm:presLayoutVars>
          <dgm:bulletEnabled val="1"/>
        </dgm:presLayoutVars>
      </dgm:prSet>
      <dgm:spPr/>
    </dgm:pt>
    <dgm:pt modelId="{8E57F807-9951-48F3-8FB9-2810EF98AA6C}" type="pres">
      <dgm:prSet presAssocID="{61AAFB86-2C6F-4F0E-AC4B-7DCEAC19047C}" presName="accent_2" presStyleCnt="0"/>
      <dgm:spPr/>
    </dgm:pt>
    <dgm:pt modelId="{D98F8D82-0497-4C7E-8344-D4CA05A4667A}" type="pres">
      <dgm:prSet presAssocID="{61AAFB86-2C6F-4F0E-AC4B-7DCEAC19047C}" presName="accentRepeatNode" presStyleLbl="solidFgAcc1" presStyleIdx="1" presStyleCnt="4"/>
      <dgm:spPr>
        <a:xfrm>
          <a:off x="525686" y="1446185"/>
          <a:ext cx="964123" cy="964123"/>
        </a:xfrm>
        <a:prstGeom prst="ellipse">
          <a:avLst/>
        </a:prstGeom>
      </dgm:spPr>
    </dgm:pt>
    <dgm:pt modelId="{78DE3C38-9F18-478F-93DE-C92A08C61006}" type="pres">
      <dgm:prSet presAssocID="{CBF9E7AE-2208-44D5-A1DF-5A66D3EF5FBB}" presName="text_3" presStyleLbl="node1" presStyleIdx="2" presStyleCnt="4">
        <dgm:presLayoutVars>
          <dgm:bulletEnabled val="1"/>
        </dgm:presLayoutVars>
      </dgm:prSet>
      <dgm:spPr/>
    </dgm:pt>
    <dgm:pt modelId="{3C2B58F8-BFF8-413D-BBBF-436BBAEDEB4D}" type="pres">
      <dgm:prSet presAssocID="{CBF9E7AE-2208-44D5-A1DF-5A66D3EF5FBB}" presName="accent_3" presStyleCnt="0"/>
      <dgm:spPr/>
    </dgm:pt>
    <dgm:pt modelId="{DB54470F-B785-4A65-9457-F2172A760EFE}" type="pres">
      <dgm:prSet presAssocID="{CBF9E7AE-2208-44D5-A1DF-5A66D3EF5FBB}" presName="accentRepeatNode" presStyleLbl="solidFgAcc1" presStyleIdx="2" presStyleCnt="4"/>
      <dgm:spPr/>
    </dgm:pt>
    <dgm:pt modelId="{CF2F7E57-09CD-4DEE-8D6C-BEA24A87C58C}" type="pres">
      <dgm:prSet presAssocID="{6B846E45-65FD-4277-B0C4-AFF727C7621F}" presName="text_4" presStyleLbl="node1" presStyleIdx="3" presStyleCnt="4">
        <dgm:presLayoutVars>
          <dgm:bulletEnabled val="1"/>
        </dgm:presLayoutVars>
      </dgm:prSet>
      <dgm:spPr/>
    </dgm:pt>
    <dgm:pt modelId="{E68E3910-FA14-4C8C-B21C-A7D060B8CE22}" type="pres">
      <dgm:prSet presAssocID="{6B846E45-65FD-4277-B0C4-AFF727C7621F}" presName="accent_4" presStyleCnt="0"/>
      <dgm:spPr/>
    </dgm:pt>
    <dgm:pt modelId="{E96B8E59-05F8-46C1-9850-E1CEB1C13AE6}" type="pres">
      <dgm:prSet presAssocID="{6B846E45-65FD-4277-B0C4-AFF727C7621F}" presName="accentRepeatNode" presStyleLbl="solidFgAcc1" presStyleIdx="3" presStyleCnt="4"/>
      <dgm:spPr/>
    </dgm:pt>
  </dgm:ptLst>
  <dgm:cxnLst>
    <dgm:cxn modelId="{8DD1AF02-FB83-49D2-B252-4714F9C8FAB0}" type="presOf" srcId="{DB7DFB62-28F8-4061-91F0-9B67D3AF1551}" destId="{2D106F80-6643-4147-A0CC-511C02AC99E0}" srcOrd="0" destOrd="0" presId="urn:microsoft.com/office/officeart/2008/layout/VerticalCurvedList#4"/>
    <dgm:cxn modelId="{2EAE8147-D351-4261-87F7-8E7062BE55BB}" type="presOf" srcId="{C590CE30-619C-4386-8DDD-E85A0BBE49E1}" destId="{9A908970-2A74-4E63-85B6-19130D5235A6}" srcOrd="0" destOrd="0" presId="urn:microsoft.com/office/officeart/2008/layout/VerticalCurvedList#4"/>
    <dgm:cxn modelId="{4B940C71-EF13-43F1-A4A5-0263C4B37949}" srcId="{C590CE30-619C-4386-8DDD-E85A0BBE49E1}" destId="{4B094894-D8E0-4E31-9872-BB1A3A4963A4}" srcOrd="0" destOrd="0" parTransId="{D6325BE6-26F0-4D6F-B4A9-6AEF61E092FA}" sibTransId="{DB7DFB62-28F8-4061-91F0-9B67D3AF1551}"/>
    <dgm:cxn modelId="{D885AC7F-B568-4968-912E-178C846E1CF3}" type="presOf" srcId="{CBF9E7AE-2208-44D5-A1DF-5A66D3EF5FBB}" destId="{78DE3C38-9F18-478F-93DE-C92A08C61006}" srcOrd="0" destOrd="0" presId="urn:microsoft.com/office/officeart/2008/layout/VerticalCurvedList#4"/>
    <dgm:cxn modelId="{DED882DA-E9C2-4EF6-BC2B-E13D1025D271}" srcId="{C590CE30-619C-4386-8DDD-E85A0BBE49E1}" destId="{6B846E45-65FD-4277-B0C4-AFF727C7621F}" srcOrd="3" destOrd="0" parTransId="{55E27DE2-D43C-4132-9973-6F51FE4A7AC6}" sibTransId="{FE01D796-0CCB-478C-9A5A-118AA24D7318}"/>
    <dgm:cxn modelId="{18D7DADB-5E56-4F0D-B20E-F1FDA8C027BE}" srcId="{C590CE30-619C-4386-8DDD-E85A0BBE49E1}" destId="{61AAFB86-2C6F-4F0E-AC4B-7DCEAC19047C}" srcOrd="1" destOrd="0" parTransId="{ADEA1FD0-373E-4909-AB7D-740835B49A27}" sibTransId="{4F1CE3BD-7697-4463-8174-618B8F65D995}"/>
    <dgm:cxn modelId="{676213E8-E260-4677-9318-6D589F802913}" srcId="{C590CE30-619C-4386-8DDD-E85A0BBE49E1}" destId="{CBF9E7AE-2208-44D5-A1DF-5A66D3EF5FBB}" srcOrd="2" destOrd="0" parTransId="{B5D6788D-597A-48E3-806C-6B0D443EFC2F}" sibTransId="{AC156DA3-ED10-4889-AD4B-86E1FF7C9D14}"/>
    <dgm:cxn modelId="{553CF0EA-6CF5-49E0-903B-5F61084C35F1}" type="presOf" srcId="{4B094894-D8E0-4E31-9872-BB1A3A4963A4}" destId="{45EB9150-B9FA-4107-96D7-C7F6A675764E}" srcOrd="0" destOrd="0" presId="urn:microsoft.com/office/officeart/2008/layout/VerticalCurvedList#4"/>
    <dgm:cxn modelId="{A62FA7EC-A30F-4A58-9514-7EF1F1C3155B}" type="presOf" srcId="{6B846E45-65FD-4277-B0C4-AFF727C7621F}" destId="{CF2F7E57-09CD-4DEE-8D6C-BEA24A87C58C}" srcOrd="0" destOrd="0" presId="urn:microsoft.com/office/officeart/2008/layout/VerticalCurvedList#4"/>
    <dgm:cxn modelId="{085E4EFF-607B-4BA6-99EF-BA6A2909B8B9}" type="presOf" srcId="{61AAFB86-2C6F-4F0E-AC4B-7DCEAC19047C}" destId="{966E0317-0612-422B-B839-5225D6022174}" srcOrd="0" destOrd="0" presId="urn:microsoft.com/office/officeart/2008/layout/VerticalCurvedList#4"/>
    <dgm:cxn modelId="{BC8ED5D6-0948-4215-97B9-37F82B46FB25}" type="presParOf" srcId="{9A908970-2A74-4E63-85B6-19130D5235A6}" destId="{83ACE6CE-0591-41E2-B591-E7299C43016E}" srcOrd="0" destOrd="0" presId="urn:microsoft.com/office/officeart/2008/layout/VerticalCurvedList#4"/>
    <dgm:cxn modelId="{D843B420-57B7-4FEE-BE25-1AFD3727D328}" type="presParOf" srcId="{83ACE6CE-0591-41E2-B591-E7299C43016E}" destId="{881AFEAF-B81D-41B5-986C-44CEBB0F4E42}" srcOrd="0" destOrd="0" presId="urn:microsoft.com/office/officeart/2008/layout/VerticalCurvedList#4"/>
    <dgm:cxn modelId="{2690C45D-BEE5-4FA7-A114-F89E12102B78}" type="presParOf" srcId="{881AFEAF-B81D-41B5-986C-44CEBB0F4E42}" destId="{8399A6BE-D60F-4A5C-994F-E0F115204CBC}" srcOrd="0" destOrd="0" presId="urn:microsoft.com/office/officeart/2008/layout/VerticalCurvedList#4"/>
    <dgm:cxn modelId="{E52845AE-D754-47A6-BC23-D1B3555036D3}" type="presParOf" srcId="{881AFEAF-B81D-41B5-986C-44CEBB0F4E42}" destId="{2D106F80-6643-4147-A0CC-511C02AC99E0}" srcOrd="1" destOrd="0" presId="urn:microsoft.com/office/officeart/2008/layout/VerticalCurvedList#4"/>
    <dgm:cxn modelId="{984322E7-BE28-447A-8FE5-905F568449B2}" type="presParOf" srcId="{881AFEAF-B81D-41B5-986C-44CEBB0F4E42}" destId="{7BCBB587-F296-4CBE-8B77-6C0E440DF8DB}" srcOrd="2" destOrd="0" presId="urn:microsoft.com/office/officeart/2008/layout/VerticalCurvedList#4"/>
    <dgm:cxn modelId="{2DF57B0F-B762-489E-AD87-0F50AF42E0F6}" type="presParOf" srcId="{881AFEAF-B81D-41B5-986C-44CEBB0F4E42}" destId="{8773F3DE-C775-46E9-933E-6F9D60A8CF8A}" srcOrd="3" destOrd="0" presId="urn:microsoft.com/office/officeart/2008/layout/VerticalCurvedList#4"/>
    <dgm:cxn modelId="{1D39EDDD-DC4D-43DB-896F-99FAC8D8A9A0}" type="presParOf" srcId="{83ACE6CE-0591-41E2-B591-E7299C43016E}" destId="{45EB9150-B9FA-4107-96D7-C7F6A675764E}" srcOrd="1" destOrd="0" presId="urn:microsoft.com/office/officeart/2008/layout/VerticalCurvedList#4"/>
    <dgm:cxn modelId="{9ECB47CA-8AD3-4B2E-9878-3A3BA5F91E07}" type="presParOf" srcId="{83ACE6CE-0591-41E2-B591-E7299C43016E}" destId="{F9270455-4FDA-4C1D-B298-F563B1F46D07}" srcOrd="2" destOrd="0" presId="urn:microsoft.com/office/officeart/2008/layout/VerticalCurvedList#4"/>
    <dgm:cxn modelId="{B6857BD6-22C4-4F07-83DF-71A32632BCF6}" type="presParOf" srcId="{F9270455-4FDA-4C1D-B298-F563B1F46D07}" destId="{FA06642C-DC8A-4155-8EBB-DFBFA6A9E700}" srcOrd="0" destOrd="0" presId="urn:microsoft.com/office/officeart/2008/layout/VerticalCurvedList#4"/>
    <dgm:cxn modelId="{6225D6F6-940A-4425-AA15-8C7AB08F63BF}" type="presParOf" srcId="{83ACE6CE-0591-41E2-B591-E7299C43016E}" destId="{966E0317-0612-422B-B839-5225D6022174}" srcOrd="3" destOrd="0" presId="urn:microsoft.com/office/officeart/2008/layout/VerticalCurvedList#4"/>
    <dgm:cxn modelId="{DA600D58-03CB-40DB-A2BF-4412E7EC497E}" type="presParOf" srcId="{83ACE6CE-0591-41E2-B591-E7299C43016E}" destId="{8E57F807-9951-48F3-8FB9-2810EF98AA6C}" srcOrd="4" destOrd="0" presId="urn:microsoft.com/office/officeart/2008/layout/VerticalCurvedList#4"/>
    <dgm:cxn modelId="{716FE867-EBF4-4A0C-ACC0-50382D3BCFA9}" type="presParOf" srcId="{8E57F807-9951-48F3-8FB9-2810EF98AA6C}" destId="{D98F8D82-0497-4C7E-8344-D4CA05A4667A}" srcOrd="0" destOrd="0" presId="urn:microsoft.com/office/officeart/2008/layout/VerticalCurvedList#4"/>
    <dgm:cxn modelId="{10297E59-A2AA-454C-A9D0-19E0284B8331}" type="presParOf" srcId="{83ACE6CE-0591-41E2-B591-E7299C43016E}" destId="{78DE3C38-9F18-478F-93DE-C92A08C61006}" srcOrd="5" destOrd="0" presId="urn:microsoft.com/office/officeart/2008/layout/VerticalCurvedList#4"/>
    <dgm:cxn modelId="{D3872C18-4210-4F2A-BFD7-E42D9C4388C2}" type="presParOf" srcId="{83ACE6CE-0591-41E2-B591-E7299C43016E}" destId="{3C2B58F8-BFF8-413D-BBBF-436BBAEDEB4D}" srcOrd="6" destOrd="0" presId="urn:microsoft.com/office/officeart/2008/layout/VerticalCurvedList#4"/>
    <dgm:cxn modelId="{BFB7D9F3-5C69-4380-BFDD-A44B65B8AE7B}" type="presParOf" srcId="{3C2B58F8-BFF8-413D-BBBF-436BBAEDEB4D}" destId="{DB54470F-B785-4A65-9457-F2172A760EFE}" srcOrd="0" destOrd="0" presId="urn:microsoft.com/office/officeart/2008/layout/VerticalCurvedList#4"/>
    <dgm:cxn modelId="{3DE89B9B-C9B3-4C09-BACE-F13A0ABA2669}" type="presParOf" srcId="{83ACE6CE-0591-41E2-B591-E7299C43016E}" destId="{CF2F7E57-09CD-4DEE-8D6C-BEA24A87C58C}" srcOrd="7" destOrd="0" presId="urn:microsoft.com/office/officeart/2008/layout/VerticalCurvedList#4"/>
    <dgm:cxn modelId="{D57F5E12-9809-4850-8589-272B5D7EE356}" type="presParOf" srcId="{83ACE6CE-0591-41E2-B591-E7299C43016E}" destId="{E68E3910-FA14-4C8C-B21C-A7D060B8CE22}" srcOrd="8" destOrd="0" presId="urn:microsoft.com/office/officeart/2008/layout/VerticalCurvedList#4"/>
    <dgm:cxn modelId="{C67063F2-2458-4D70-82BE-748F3324C55A}" type="presParOf" srcId="{E68E3910-FA14-4C8C-B21C-A7D060B8CE22}" destId="{E96B8E59-05F8-46C1-9850-E1CEB1C13AE6}" srcOrd="0" destOrd="0" presId="urn:microsoft.com/office/officeart/2008/layout/VerticalCurved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287547" cy="4384292"/>
        <a:chOff x="0" y="0"/>
        <a:chExt cx="8287547" cy="4384292"/>
      </a:xfrm>
    </dsp:grpSpPr>
    <dsp:sp modelId="{2D106F80-6643-4147-A0CC-511C02AC99E0}">
      <dsp:nvSpPr>
        <dsp:cNvPr id="4" name="空心弧 3"/>
        <dsp:cNvSpPr/>
      </dsp:nvSpPr>
      <dsp:spPr bwMode="white">
        <a:xfrm>
          <a:off x="-4909063" y="-772098"/>
          <a:ext cx="5928488" cy="5928488"/>
        </a:xfrm>
        <a:prstGeom prst="blockArc">
          <a:avLst>
            <a:gd name="adj1" fmla="val 18900000"/>
            <a:gd name="adj2" fmla="val 2700000"/>
            <a:gd name="adj3" fmla="val 305"/>
          </a:avLst>
        </a:prstGeom>
      </dsp:spPr>
      <dsp:style>
        <a:lnRef idx="2">
          <a:schemeClr val="dk2">
            <a:shade val="60000"/>
          </a:schemeClr>
        </a:lnRef>
        <a:fillRef idx="0">
          <a:schemeClr val="dk2"/>
        </a:fillRef>
        <a:effectRef idx="0">
          <a:scrgbClr r="0" g="0" b="0"/>
        </a:effectRef>
        <a:fontRef idx="minor"/>
      </dsp:style>
      <dsp:txXfrm>
        <a:off x="-4909063" y="-772098"/>
        <a:ext cx="5928488" cy="5928488"/>
      </dsp:txXfrm>
    </dsp:sp>
    <dsp:sp modelId="{45EB9150-B9FA-4107-96D7-C7F6A675764E}">
      <dsp:nvSpPr>
        <dsp:cNvPr id="7" name="矩形 6"/>
        <dsp:cNvSpPr/>
      </dsp:nvSpPr>
      <dsp:spPr bwMode="white">
        <a:xfrm>
          <a:off x="555928" y="337064"/>
          <a:ext cx="7731619" cy="674479"/>
        </a:xfrm>
        <a:prstGeom prst="rect">
          <a:avLst/>
        </a:prstGeom>
      </dsp:spPr>
      <dsp:style>
        <a:lnRef idx="2">
          <a:schemeClr val="lt2"/>
        </a:lnRef>
        <a:fillRef idx="1">
          <a:schemeClr val="dk2"/>
        </a:fillRef>
        <a:effectRef idx="0">
          <a:scrgbClr r="0" g="0" b="0"/>
        </a:effectRef>
        <a:fontRef idx="minor">
          <a:schemeClr val="lt1"/>
        </a:fontRef>
      </dsp:style>
      <dsp:txBody>
        <a:bodyPr lIns="535368" tIns="50800" rIns="50800" bIns="5080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0" lvl="0" indent="0" algn="l" defTabSz="889000">
            <a:lnSpc>
              <a:spcPct val="90000"/>
            </a:lnSpc>
            <a:spcBef>
              <a:spcPct val="0"/>
            </a:spcBef>
            <a:spcAft>
              <a:spcPct val="35000"/>
            </a:spcAft>
            <a:buNone/>
          </a:pPr>
          <a:r>
            <a:rPr lang="en-US" altLang="zh-CN" sz="2000" b="1" kern="1200" dirty="0">
              <a:solidFill>
                <a:prstClr val="white"/>
              </a:solidFill>
              <a:latin typeface="Times New Roman" panose="02020603050405020304" pitchFamily="18" charset="0"/>
              <a:ea typeface="+mn-ea"/>
              <a:cs typeface="Times New Roman" panose="02020603050405020304" pitchFamily="18" charset="0"/>
            </a:rPr>
            <a:t>FFT Algorithm</a:t>
          </a:r>
          <a:endParaRPr lang="zh-CN" altLang="en-US" sz="2000" b="1" kern="1200" dirty="0">
            <a:solidFill>
              <a:prstClr val="white"/>
            </a:solidFill>
            <a:latin typeface="Times New Roman" panose="02020603050405020304" pitchFamily="18" charset="0"/>
            <a:ea typeface="+mn-ea"/>
            <a:cs typeface="Times New Roman" panose="02020603050405020304" pitchFamily="18" charset="0"/>
          </a:endParaRPr>
        </a:p>
      </dsp:txBody>
      <dsp:txXfrm>
        <a:off x="555928" y="337064"/>
        <a:ext cx="7731619" cy="674479"/>
      </dsp:txXfrm>
    </dsp:sp>
    <dsp:sp modelId="{FA06642C-DC8A-4155-8EBB-DFBFA6A9E700}">
      <dsp:nvSpPr>
        <dsp:cNvPr id="8" name="椭圆 7"/>
        <dsp:cNvSpPr/>
      </dsp:nvSpPr>
      <dsp:spPr bwMode="white">
        <a:xfrm>
          <a:off x="145255" y="230336"/>
          <a:ext cx="843099" cy="843099"/>
        </a:xfrm>
        <a:prstGeom prst="ellipse">
          <a:avLst/>
        </a:prstGeom>
      </dsp:spPr>
      <dsp:style>
        <a:lnRef idx="2">
          <a:schemeClr val="dk2"/>
        </a:lnRef>
        <a:fillRef idx="1">
          <a:schemeClr val="lt2"/>
        </a:fillRef>
        <a:effectRef idx="0">
          <a:scrgbClr r="0" g="0" b="0"/>
        </a:effectRef>
        <a:fontRef idx="minor"/>
      </dsp:style>
      <dsp:txXfrm>
        <a:off x="145255" y="230336"/>
        <a:ext cx="843099" cy="843099"/>
      </dsp:txXfrm>
    </dsp:sp>
    <dsp:sp modelId="{966E0317-0612-422B-B839-5225D6022174}">
      <dsp:nvSpPr>
        <dsp:cNvPr id="9" name="矩形 8"/>
        <dsp:cNvSpPr/>
      </dsp:nvSpPr>
      <dsp:spPr bwMode="white">
        <a:xfrm>
          <a:off x="942623" y="1348959"/>
          <a:ext cx="7344924" cy="674479"/>
        </a:xfrm>
        <a:prstGeom prst="rect">
          <a:avLst/>
        </a:prstGeom>
      </dsp:spPr>
      <dsp:style>
        <a:lnRef idx="2">
          <a:schemeClr val="lt2"/>
        </a:lnRef>
        <a:fillRef idx="1">
          <a:schemeClr val="dk2"/>
        </a:fillRef>
        <a:effectRef idx="0">
          <a:scrgbClr r="0" g="0" b="0"/>
        </a:effectRef>
        <a:fontRef idx="minor">
          <a:schemeClr val="lt1"/>
        </a:fontRef>
      </dsp:style>
      <dsp:txBody>
        <a:bodyPr lIns="535368" tIns="50800" rIns="50800" bIns="5080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0" lvl="0" indent="0" algn="l" defTabSz="889000">
            <a:lnSpc>
              <a:spcPct val="90000"/>
            </a:lnSpc>
            <a:spcBef>
              <a:spcPct val="0"/>
            </a:spcBef>
            <a:spcAft>
              <a:spcPct val="35000"/>
            </a:spcAft>
            <a:buNone/>
          </a:pPr>
          <a:r>
            <a:rPr lang="en-US" altLang="zh-CN" sz="2000" b="1" kern="1200">
              <a:latin typeface="Times New Roman" panose="02020603050405020304" pitchFamily="18" charset="0"/>
              <a:ea typeface="+mn-ea"/>
              <a:cs typeface="Times New Roman" panose="02020603050405020304" pitchFamily="18" charset="0"/>
            </a:rPr>
            <a:t>Circuit Architecture</a:t>
          </a:r>
          <a:endParaRPr lang="zh-CN" altLang="en-US" sz="2000" b="1" kern="1200" dirty="0">
            <a:latin typeface="Times New Roman" panose="02020603050405020304" pitchFamily="18" charset="0"/>
            <a:ea typeface="+mn-ea"/>
            <a:cs typeface="Times New Roman" panose="02020603050405020304" pitchFamily="18" charset="0"/>
          </a:endParaRPr>
        </a:p>
      </dsp:txBody>
      <dsp:txXfrm>
        <a:off x="942623" y="1348959"/>
        <a:ext cx="7344924" cy="674479"/>
      </dsp:txXfrm>
    </dsp:sp>
    <dsp:sp modelId="{D98F8D82-0497-4C7E-8344-D4CA05A4667A}">
      <dsp:nvSpPr>
        <dsp:cNvPr id="10" name="椭圆 9"/>
        <dsp:cNvSpPr/>
      </dsp:nvSpPr>
      <dsp:spPr bwMode="white">
        <a:xfrm>
          <a:off x="521073" y="1264649"/>
          <a:ext cx="843099" cy="843099"/>
        </a:xfrm>
        <a:prstGeom prst="ellipse">
          <a:avLst/>
        </a:prstGeom>
      </dsp:spPr>
      <dsp:style>
        <a:lnRef idx="2">
          <a:schemeClr val="dk2"/>
        </a:lnRef>
        <a:fillRef idx="1">
          <a:schemeClr val="lt2"/>
        </a:fillRef>
        <a:effectRef idx="0">
          <a:scrgbClr r="0" g="0" b="0"/>
        </a:effectRef>
        <a:fontRef idx="minor"/>
      </dsp:style>
      <dsp:txXfrm>
        <a:off x="521073" y="1264649"/>
        <a:ext cx="843099" cy="843099"/>
      </dsp:txXfrm>
    </dsp:sp>
    <dsp:sp modelId="{78DE3C38-9F18-478F-93DE-C92A08C61006}">
      <dsp:nvSpPr>
        <dsp:cNvPr id="11" name="矩形 10"/>
        <dsp:cNvSpPr/>
      </dsp:nvSpPr>
      <dsp:spPr bwMode="white">
        <a:xfrm>
          <a:off x="942623" y="2360854"/>
          <a:ext cx="7344924" cy="674479"/>
        </a:xfrm>
        <a:prstGeom prst="rect">
          <a:avLst/>
        </a:prstGeom>
      </dsp:spPr>
      <dsp:style>
        <a:lnRef idx="2">
          <a:schemeClr val="lt2"/>
        </a:lnRef>
        <a:fillRef idx="1">
          <a:schemeClr val="dk2"/>
        </a:fillRef>
        <a:effectRef idx="0">
          <a:scrgbClr r="0" g="0" b="0"/>
        </a:effectRef>
        <a:fontRef idx="minor">
          <a:schemeClr val="lt1"/>
        </a:fontRef>
      </dsp:style>
      <dsp:txBody>
        <a:bodyPr lIns="535368" tIns="50800" rIns="50800" bIns="5080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0" lvl="0" indent="0" algn="l" defTabSz="889000">
            <a:lnSpc>
              <a:spcPct val="90000"/>
            </a:lnSpc>
            <a:spcBef>
              <a:spcPct val="0"/>
            </a:spcBef>
            <a:spcAft>
              <a:spcPct val="35000"/>
            </a:spcAft>
            <a:buNone/>
          </a:pPr>
          <a:r>
            <a:rPr lang="en-US" altLang="zh-CN" sz="2000" b="1" kern="1200" dirty="0">
              <a:latin typeface="Times New Roman" panose="02020603050405020304" pitchFamily="18" charset="0"/>
              <a:ea typeface="+mn-ea"/>
              <a:cs typeface="Times New Roman" panose="02020603050405020304" pitchFamily="18" charset="0"/>
            </a:rPr>
            <a:t>Working Principle and Timing Diagram</a:t>
          </a:r>
          <a:endParaRPr lang="zh-CN" altLang="en-US" sz="2000" b="1" kern="1200" dirty="0">
            <a:latin typeface="Times New Roman" panose="02020603050405020304" pitchFamily="18" charset="0"/>
            <a:ea typeface="+mn-ea"/>
            <a:cs typeface="Times New Roman" panose="02020603050405020304" pitchFamily="18" charset="0"/>
          </a:endParaRPr>
        </a:p>
      </dsp:txBody>
      <dsp:txXfrm>
        <a:off x="942623" y="2360854"/>
        <a:ext cx="7344924" cy="674479"/>
      </dsp:txXfrm>
    </dsp:sp>
    <dsp:sp modelId="{DB54470F-B785-4A65-9457-F2172A760EFE}">
      <dsp:nvSpPr>
        <dsp:cNvPr id="12" name="椭圆 11"/>
        <dsp:cNvSpPr/>
      </dsp:nvSpPr>
      <dsp:spPr bwMode="white">
        <a:xfrm>
          <a:off x="521073" y="2276544"/>
          <a:ext cx="843099" cy="843099"/>
        </a:xfrm>
        <a:prstGeom prst="ellipse">
          <a:avLst/>
        </a:prstGeom>
      </dsp:spPr>
      <dsp:style>
        <a:lnRef idx="2">
          <a:schemeClr val="dk2"/>
        </a:lnRef>
        <a:fillRef idx="1">
          <a:schemeClr val="lt2"/>
        </a:fillRef>
        <a:effectRef idx="0">
          <a:scrgbClr r="0" g="0" b="0"/>
        </a:effectRef>
        <a:fontRef idx="minor"/>
      </dsp:style>
      <dsp:txXfrm>
        <a:off x="521073" y="2276544"/>
        <a:ext cx="843099" cy="843099"/>
      </dsp:txXfrm>
    </dsp:sp>
    <dsp:sp modelId="{CF2F7E57-09CD-4DEE-8D6C-BEA24A87C58C}">
      <dsp:nvSpPr>
        <dsp:cNvPr id="13" name="矩形 12"/>
        <dsp:cNvSpPr/>
      </dsp:nvSpPr>
      <dsp:spPr bwMode="white">
        <a:xfrm>
          <a:off x="555928" y="3372748"/>
          <a:ext cx="7731619" cy="674479"/>
        </a:xfrm>
        <a:prstGeom prst="rect">
          <a:avLst/>
        </a:prstGeom>
      </dsp:spPr>
      <dsp:style>
        <a:lnRef idx="2">
          <a:schemeClr val="lt2"/>
        </a:lnRef>
        <a:fillRef idx="1">
          <a:schemeClr val="dk2"/>
        </a:fillRef>
        <a:effectRef idx="0">
          <a:scrgbClr r="0" g="0" b="0"/>
        </a:effectRef>
        <a:fontRef idx="minor">
          <a:schemeClr val="lt1"/>
        </a:fontRef>
      </dsp:style>
      <dsp:txBody>
        <a:bodyPr lIns="535368" tIns="50800" rIns="50800" bIns="5080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0" lvl="0" indent="0" algn="l" defTabSz="889000">
            <a:lnSpc>
              <a:spcPct val="90000"/>
            </a:lnSpc>
            <a:spcBef>
              <a:spcPct val="0"/>
            </a:spcBef>
            <a:spcAft>
              <a:spcPct val="35000"/>
            </a:spcAft>
            <a:buNone/>
          </a:pPr>
          <a:r>
            <a:rPr lang="en-US" altLang="zh-CN" sz="2000" b="1" kern="1200" dirty="0">
              <a:latin typeface="Times New Roman" panose="02020603050405020304" pitchFamily="18" charset="0"/>
              <a:ea typeface="+mn-ea"/>
              <a:cs typeface="Times New Roman" panose="02020603050405020304" pitchFamily="18" charset="0"/>
            </a:rPr>
            <a:t>Discussion</a:t>
          </a:r>
          <a:endParaRPr lang="zh-CN" altLang="en-US" sz="2000" b="1" kern="1200" dirty="0">
            <a:latin typeface="Times New Roman" panose="02020603050405020304" pitchFamily="18" charset="0"/>
            <a:ea typeface="+mn-ea"/>
            <a:cs typeface="Times New Roman" panose="02020603050405020304" pitchFamily="18" charset="0"/>
          </a:endParaRPr>
        </a:p>
      </dsp:txBody>
      <dsp:txXfrm>
        <a:off x="555928" y="3372748"/>
        <a:ext cx="7731619" cy="674479"/>
      </dsp:txXfrm>
    </dsp:sp>
    <dsp:sp modelId="{E96B8E59-05F8-46C1-9850-E1CEB1C13AE6}">
      <dsp:nvSpPr>
        <dsp:cNvPr id="14" name="椭圆 13"/>
        <dsp:cNvSpPr/>
      </dsp:nvSpPr>
      <dsp:spPr bwMode="white">
        <a:xfrm>
          <a:off x="134379" y="3288438"/>
          <a:ext cx="843099" cy="843099"/>
        </a:xfrm>
        <a:prstGeom prst="ellipse">
          <a:avLst/>
        </a:prstGeom>
      </dsp:spPr>
      <dsp:style>
        <a:lnRef idx="2">
          <a:schemeClr val="dk2"/>
        </a:lnRef>
        <a:fillRef idx="1">
          <a:schemeClr val="lt2"/>
        </a:fillRef>
        <a:effectRef idx="0">
          <a:scrgbClr r="0" g="0" b="0"/>
        </a:effectRef>
        <a:fontRef idx="minor"/>
      </dsp:style>
      <dsp:txXfrm>
        <a:off x="134379" y="3288438"/>
        <a:ext cx="843099" cy="843099"/>
      </dsp:txXfrm>
    </dsp:sp>
    <dsp:sp modelId="{8399A6BE-D60F-4A5C-994F-E0F115204CBC}">
      <dsp:nvSpPr>
        <dsp:cNvPr id="3" name="矩形 2" hidden="1"/>
        <dsp:cNvSpPr/>
      </dsp:nvSpPr>
      <dsp:spPr bwMode="white">
        <a:xfrm>
          <a:off x="120490" y="90837"/>
          <a:ext cx="36000" cy="36000"/>
        </a:xfrm>
        <a:prstGeom prst="rect">
          <a:avLst/>
        </a:prstGeom>
      </dsp:spPr>
      <dsp:style>
        <a:lnRef idx="2">
          <a:schemeClr val="lt2"/>
        </a:lnRef>
        <a:fillRef idx="1">
          <a:schemeClr val="dk2"/>
        </a:fillRef>
        <a:effectRef idx="0">
          <a:scrgbClr r="0" g="0" b="0"/>
        </a:effectRef>
        <a:fontRef idx="minor">
          <a:schemeClr val="lt1"/>
        </a:fontRef>
      </dsp:style>
      <dsp:txXfrm>
        <a:off x="120490" y="90837"/>
        <a:ext cx="36000" cy="36000"/>
      </dsp:txXfrm>
    </dsp:sp>
    <dsp:sp modelId="{7BCBB587-F296-4CBE-8B77-6C0E440DF8DB}">
      <dsp:nvSpPr>
        <dsp:cNvPr id="5" name="矩形 4" hidden="1"/>
        <dsp:cNvSpPr/>
      </dsp:nvSpPr>
      <dsp:spPr bwMode="white">
        <a:xfrm>
          <a:off x="983425" y="2174146"/>
          <a:ext cx="36000" cy="36000"/>
        </a:xfrm>
        <a:prstGeom prst="rect">
          <a:avLst/>
        </a:prstGeom>
      </dsp:spPr>
      <dsp:style>
        <a:lnRef idx="2">
          <a:schemeClr val="lt2"/>
        </a:lnRef>
        <a:fillRef idx="1">
          <a:schemeClr val="dk2"/>
        </a:fillRef>
        <a:effectRef idx="0">
          <a:scrgbClr r="0" g="0" b="0"/>
        </a:effectRef>
        <a:fontRef idx="minor">
          <a:schemeClr val="lt1"/>
        </a:fontRef>
      </dsp:style>
      <dsp:txXfrm>
        <a:off x="983425" y="2174146"/>
        <a:ext cx="36000" cy="36000"/>
      </dsp:txXfrm>
    </dsp:sp>
    <dsp:sp modelId="{8773F3DE-C775-46E9-933E-6F9D60A8CF8A}">
      <dsp:nvSpPr>
        <dsp:cNvPr id="6" name="矩形 5" hidden="1"/>
        <dsp:cNvSpPr/>
      </dsp:nvSpPr>
      <dsp:spPr bwMode="white">
        <a:xfrm>
          <a:off x="120490" y="4257455"/>
          <a:ext cx="36000" cy="36000"/>
        </a:xfrm>
        <a:prstGeom prst="rect">
          <a:avLst/>
        </a:prstGeom>
      </dsp:spPr>
      <dsp:style>
        <a:lnRef idx="2">
          <a:schemeClr val="lt2"/>
        </a:lnRef>
        <a:fillRef idx="1">
          <a:schemeClr val="dk2"/>
        </a:fillRef>
        <a:effectRef idx="0">
          <a:scrgbClr r="0" g="0" b="0"/>
        </a:effectRef>
        <a:fontRef idx="minor">
          <a:schemeClr val="lt1"/>
        </a:fontRef>
      </dsp:style>
      <dsp:txXfrm>
        <a:off x="120490" y="4257455"/>
        <a:ext cx="36000" cy="36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287547" cy="4384292"/>
        <a:chOff x="0" y="0"/>
        <a:chExt cx="8287547" cy="4384292"/>
      </a:xfrm>
    </dsp:grpSpPr>
    <dsp:sp modelId="{2D106F80-6643-4147-A0CC-511C02AC99E0}">
      <dsp:nvSpPr>
        <dsp:cNvPr id="4" name="空心弧 3"/>
        <dsp:cNvSpPr/>
      </dsp:nvSpPr>
      <dsp:spPr bwMode="white">
        <a:xfrm>
          <a:off x="-4909063" y="-772098"/>
          <a:ext cx="5928488" cy="5928488"/>
        </a:xfrm>
        <a:prstGeom prst="blockArc">
          <a:avLst>
            <a:gd name="adj1" fmla="val 18900000"/>
            <a:gd name="adj2" fmla="val 2700000"/>
            <a:gd name="adj3" fmla="val 305"/>
          </a:avLst>
        </a:prstGeom>
      </dsp:spPr>
      <dsp:style>
        <a:lnRef idx="2">
          <a:schemeClr val="dk2">
            <a:shade val="60000"/>
          </a:schemeClr>
        </a:lnRef>
        <a:fillRef idx="0">
          <a:schemeClr val="dk2"/>
        </a:fillRef>
        <a:effectRef idx="0">
          <a:scrgbClr r="0" g="0" b="0"/>
        </a:effectRef>
        <a:fontRef idx="minor"/>
      </dsp:style>
      <dsp:txXfrm>
        <a:off x="-4909063" y="-772098"/>
        <a:ext cx="5928488" cy="5928488"/>
      </dsp:txXfrm>
    </dsp:sp>
    <dsp:sp modelId="{45EB9150-B9FA-4107-96D7-C7F6A675764E}">
      <dsp:nvSpPr>
        <dsp:cNvPr id="7" name="矩形 6"/>
        <dsp:cNvSpPr/>
      </dsp:nvSpPr>
      <dsp:spPr bwMode="white">
        <a:xfrm>
          <a:off x="555928" y="337064"/>
          <a:ext cx="7731619" cy="674479"/>
        </a:xfrm>
        <a:prstGeom prst="rect">
          <a:avLst/>
        </a:prstGeom>
      </dsp:spPr>
      <dsp:style>
        <a:lnRef idx="2">
          <a:schemeClr val="lt2"/>
        </a:lnRef>
        <a:fillRef idx="1">
          <a:schemeClr val="dk2"/>
        </a:fillRef>
        <a:effectRef idx="0">
          <a:scrgbClr r="0" g="0" b="0"/>
        </a:effectRef>
        <a:fontRef idx="minor">
          <a:schemeClr val="lt1"/>
        </a:fontRef>
      </dsp:style>
      <dsp:txBody>
        <a:bodyPr lIns="535368" tIns="50800" rIns="50800" bIns="5080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0" lvl="0" indent="0" algn="l" defTabSz="889000">
            <a:lnSpc>
              <a:spcPct val="90000"/>
            </a:lnSpc>
            <a:spcBef>
              <a:spcPct val="0"/>
            </a:spcBef>
            <a:spcAft>
              <a:spcPct val="35000"/>
            </a:spcAft>
            <a:buNone/>
          </a:pPr>
          <a:r>
            <a:rPr lang="en-US" altLang="zh-CN" sz="2000" b="1" kern="1200" dirty="0">
              <a:solidFill>
                <a:prstClr val="white"/>
              </a:solidFill>
              <a:latin typeface="Times New Roman" panose="02020603050405020304" pitchFamily="18" charset="0"/>
              <a:ea typeface="+mn-ea"/>
              <a:cs typeface="Times New Roman" panose="02020603050405020304" pitchFamily="18" charset="0"/>
            </a:rPr>
            <a:t>FFT Algorithm</a:t>
          </a:r>
          <a:endParaRPr lang="zh-CN" altLang="en-US" sz="2000" b="1" kern="1200" dirty="0">
            <a:solidFill>
              <a:prstClr val="white"/>
            </a:solidFill>
            <a:latin typeface="Times New Roman" panose="02020603050405020304" pitchFamily="18" charset="0"/>
            <a:ea typeface="+mn-ea"/>
            <a:cs typeface="Times New Roman" panose="02020603050405020304" pitchFamily="18" charset="0"/>
          </a:endParaRPr>
        </a:p>
      </dsp:txBody>
      <dsp:txXfrm>
        <a:off x="555928" y="337064"/>
        <a:ext cx="7731619" cy="674479"/>
      </dsp:txXfrm>
    </dsp:sp>
    <dsp:sp modelId="{FA06642C-DC8A-4155-8EBB-DFBFA6A9E700}">
      <dsp:nvSpPr>
        <dsp:cNvPr id="8" name="椭圆 7"/>
        <dsp:cNvSpPr/>
      </dsp:nvSpPr>
      <dsp:spPr bwMode="white">
        <a:xfrm>
          <a:off x="145255" y="230336"/>
          <a:ext cx="843099" cy="843099"/>
        </a:xfrm>
        <a:prstGeom prst="ellipse">
          <a:avLst/>
        </a:prstGeom>
      </dsp:spPr>
      <dsp:style>
        <a:lnRef idx="2">
          <a:schemeClr val="dk2"/>
        </a:lnRef>
        <a:fillRef idx="1">
          <a:schemeClr val="lt2"/>
        </a:fillRef>
        <a:effectRef idx="0">
          <a:scrgbClr r="0" g="0" b="0"/>
        </a:effectRef>
        <a:fontRef idx="minor"/>
      </dsp:style>
      <dsp:txXfrm>
        <a:off x="145255" y="230336"/>
        <a:ext cx="843099" cy="843099"/>
      </dsp:txXfrm>
    </dsp:sp>
    <dsp:sp modelId="{966E0317-0612-422B-B839-5225D6022174}">
      <dsp:nvSpPr>
        <dsp:cNvPr id="9" name="矩形 8"/>
        <dsp:cNvSpPr/>
      </dsp:nvSpPr>
      <dsp:spPr bwMode="white">
        <a:xfrm>
          <a:off x="942623" y="1348959"/>
          <a:ext cx="7344924" cy="674479"/>
        </a:xfrm>
        <a:prstGeom prst="rect">
          <a:avLst/>
        </a:prstGeom>
      </dsp:spPr>
      <dsp:style>
        <a:lnRef idx="2">
          <a:schemeClr val="lt2"/>
        </a:lnRef>
        <a:fillRef idx="1">
          <a:schemeClr val="dk2"/>
        </a:fillRef>
        <a:effectRef idx="0">
          <a:scrgbClr r="0" g="0" b="0"/>
        </a:effectRef>
        <a:fontRef idx="minor">
          <a:schemeClr val="lt1"/>
        </a:fontRef>
      </dsp:style>
      <dsp:txBody>
        <a:bodyPr lIns="535368" tIns="50800" rIns="50800" bIns="5080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0" lvl="0" indent="0" algn="l" defTabSz="889000">
            <a:lnSpc>
              <a:spcPct val="90000"/>
            </a:lnSpc>
            <a:spcBef>
              <a:spcPct val="0"/>
            </a:spcBef>
            <a:spcAft>
              <a:spcPct val="35000"/>
            </a:spcAft>
            <a:buNone/>
          </a:pPr>
          <a:r>
            <a:rPr lang="en-US" altLang="zh-CN" sz="2000" b="1" kern="1200" dirty="0">
              <a:latin typeface="Times New Roman" panose="02020603050405020304" pitchFamily="18" charset="0"/>
              <a:ea typeface="+mn-ea"/>
              <a:cs typeface="Times New Roman" panose="02020603050405020304" pitchFamily="18" charset="0"/>
            </a:rPr>
            <a:t>Circuit Architecture</a:t>
          </a:r>
          <a:endParaRPr lang="zh-CN" altLang="en-US" sz="2000" b="1" kern="1200" dirty="0">
            <a:latin typeface="Times New Roman" panose="02020603050405020304" pitchFamily="18" charset="0"/>
            <a:ea typeface="+mn-ea"/>
            <a:cs typeface="Times New Roman" panose="02020603050405020304" pitchFamily="18" charset="0"/>
          </a:endParaRPr>
        </a:p>
      </dsp:txBody>
      <dsp:txXfrm>
        <a:off x="942623" y="1348959"/>
        <a:ext cx="7344924" cy="674479"/>
      </dsp:txXfrm>
    </dsp:sp>
    <dsp:sp modelId="{D98F8D82-0497-4C7E-8344-D4CA05A4667A}">
      <dsp:nvSpPr>
        <dsp:cNvPr id="10" name="椭圆 9"/>
        <dsp:cNvSpPr/>
      </dsp:nvSpPr>
      <dsp:spPr bwMode="white">
        <a:xfrm>
          <a:off x="521073" y="1264649"/>
          <a:ext cx="843099" cy="843099"/>
        </a:xfrm>
        <a:prstGeom prst="ellipse">
          <a:avLst/>
        </a:prstGeom>
      </dsp:spPr>
      <dsp:style>
        <a:lnRef idx="2">
          <a:schemeClr val="dk2"/>
        </a:lnRef>
        <a:fillRef idx="1">
          <a:schemeClr val="lt2"/>
        </a:fillRef>
        <a:effectRef idx="0">
          <a:scrgbClr r="0" g="0" b="0"/>
        </a:effectRef>
        <a:fontRef idx="minor"/>
      </dsp:style>
      <dsp:txXfrm>
        <a:off x="521073" y="1264649"/>
        <a:ext cx="843099" cy="843099"/>
      </dsp:txXfrm>
    </dsp:sp>
    <dsp:sp modelId="{78DE3C38-9F18-478F-93DE-C92A08C61006}">
      <dsp:nvSpPr>
        <dsp:cNvPr id="11" name="矩形 10"/>
        <dsp:cNvSpPr/>
      </dsp:nvSpPr>
      <dsp:spPr bwMode="white">
        <a:xfrm>
          <a:off x="942623" y="2360854"/>
          <a:ext cx="7344924" cy="674479"/>
        </a:xfrm>
        <a:prstGeom prst="rect">
          <a:avLst/>
        </a:prstGeom>
      </dsp:spPr>
      <dsp:style>
        <a:lnRef idx="2">
          <a:schemeClr val="lt2"/>
        </a:lnRef>
        <a:fillRef idx="1">
          <a:schemeClr val="dk2"/>
        </a:fillRef>
        <a:effectRef idx="0">
          <a:scrgbClr r="0" g="0" b="0"/>
        </a:effectRef>
        <a:fontRef idx="minor">
          <a:schemeClr val="lt1"/>
        </a:fontRef>
      </dsp:style>
      <dsp:txBody>
        <a:bodyPr lIns="535368" tIns="50800" rIns="50800" bIns="5080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0" lvl="0" indent="0" algn="l" defTabSz="889000">
            <a:lnSpc>
              <a:spcPct val="90000"/>
            </a:lnSpc>
            <a:spcBef>
              <a:spcPct val="0"/>
            </a:spcBef>
            <a:spcAft>
              <a:spcPct val="35000"/>
            </a:spcAft>
            <a:buNone/>
          </a:pPr>
          <a:r>
            <a:rPr lang="en-US" altLang="zh-CN" sz="2000" b="1" kern="1200" dirty="0">
              <a:latin typeface="Times New Roman" panose="02020603050405020304" pitchFamily="18" charset="0"/>
              <a:ea typeface="+mn-ea"/>
              <a:cs typeface="Times New Roman" panose="02020603050405020304" pitchFamily="18" charset="0"/>
            </a:rPr>
            <a:t>Working Principle and Timing Diagram</a:t>
          </a:r>
          <a:endParaRPr lang="zh-CN" altLang="en-US" sz="2000" b="1" kern="1200" dirty="0">
            <a:latin typeface="Times New Roman" panose="02020603050405020304" pitchFamily="18" charset="0"/>
            <a:ea typeface="+mn-ea"/>
            <a:cs typeface="Times New Roman" panose="02020603050405020304" pitchFamily="18" charset="0"/>
          </a:endParaRPr>
        </a:p>
      </dsp:txBody>
      <dsp:txXfrm>
        <a:off x="942623" y="2360854"/>
        <a:ext cx="7344924" cy="674479"/>
      </dsp:txXfrm>
    </dsp:sp>
    <dsp:sp modelId="{DB54470F-B785-4A65-9457-F2172A760EFE}">
      <dsp:nvSpPr>
        <dsp:cNvPr id="12" name="椭圆 11"/>
        <dsp:cNvSpPr/>
      </dsp:nvSpPr>
      <dsp:spPr bwMode="white">
        <a:xfrm>
          <a:off x="521073" y="2276544"/>
          <a:ext cx="843099" cy="843099"/>
        </a:xfrm>
        <a:prstGeom prst="ellipse">
          <a:avLst/>
        </a:prstGeom>
      </dsp:spPr>
      <dsp:style>
        <a:lnRef idx="2">
          <a:schemeClr val="dk2"/>
        </a:lnRef>
        <a:fillRef idx="1">
          <a:schemeClr val="lt2"/>
        </a:fillRef>
        <a:effectRef idx="0">
          <a:scrgbClr r="0" g="0" b="0"/>
        </a:effectRef>
        <a:fontRef idx="minor"/>
      </dsp:style>
      <dsp:txXfrm>
        <a:off x="521073" y="2276544"/>
        <a:ext cx="843099" cy="843099"/>
      </dsp:txXfrm>
    </dsp:sp>
    <dsp:sp modelId="{CF2F7E57-09CD-4DEE-8D6C-BEA24A87C58C}">
      <dsp:nvSpPr>
        <dsp:cNvPr id="13" name="矩形 12"/>
        <dsp:cNvSpPr/>
      </dsp:nvSpPr>
      <dsp:spPr bwMode="white">
        <a:xfrm>
          <a:off x="555928" y="3372748"/>
          <a:ext cx="7731619" cy="674479"/>
        </a:xfrm>
        <a:prstGeom prst="rect">
          <a:avLst/>
        </a:prstGeom>
      </dsp:spPr>
      <dsp:style>
        <a:lnRef idx="2">
          <a:schemeClr val="lt2"/>
        </a:lnRef>
        <a:fillRef idx="1">
          <a:schemeClr val="dk2"/>
        </a:fillRef>
        <a:effectRef idx="0">
          <a:scrgbClr r="0" g="0" b="0"/>
        </a:effectRef>
        <a:fontRef idx="minor">
          <a:schemeClr val="lt1"/>
        </a:fontRef>
      </dsp:style>
      <dsp:txBody>
        <a:bodyPr lIns="535368" tIns="50800" rIns="50800" bIns="5080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0" lvl="0" indent="0" algn="l" defTabSz="889000">
            <a:lnSpc>
              <a:spcPct val="90000"/>
            </a:lnSpc>
            <a:spcBef>
              <a:spcPct val="0"/>
            </a:spcBef>
            <a:spcAft>
              <a:spcPct val="35000"/>
            </a:spcAft>
            <a:buNone/>
          </a:pPr>
          <a:r>
            <a:rPr lang="en-US" altLang="zh-CN" sz="2000" b="1" kern="1200" dirty="0">
              <a:latin typeface="Times New Roman" panose="02020603050405020304" pitchFamily="18" charset="0"/>
              <a:ea typeface="+mn-ea"/>
              <a:cs typeface="Times New Roman" panose="02020603050405020304" pitchFamily="18" charset="0"/>
            </a:rPr>
            <a:t>Discussion</a:t>
          </a:r>
          <a:endParaRPr lang="zh-CN" altLang="en-US" sz="2000" b="1" kern="1200" dirty="0">
            <a:latin typeface="Times New Roman" panose="02020603050405020304" pitchFamily="18" charset="0"/>
            <a:ea typeface="+mn-ea"/>
            <a:cs typeface="Times New Roman" panose="02020603050405020304" pitchFamily="18" charset="0"/>
          </a:endParaRPr>
        </a:p>
      </dsp:txBody>
      <dsp:txXfrm>
        <a:off x="555928" y="3372748"/>
        <a:ext cx="7731619" cy="674479"/>
      </dsp:txXfrm>
    </dsp:sp>
    <dsp:sp modelId="{E96B8E59-05F8-46C1-9850-E1CEB1C13AE6}">
      <dsp:nvSpPr>
        <dsp:cNvPr id="14" name="椭圆 13"/>
        <dsp:cNvSpPr/>
      </dsp:nvSpPr>
      <dsp:spPr bwMode="white">
        <a:xfrm>
          <a:off x="134379" y="3288438"/>
          <a:ext cx="843099" cy="843099"/>
        </a:xfrm>
        <a:prstGeom prst="ellipse">
          <a:avLst/>
        </a:prstGeom>
      </dsp:spPr>
      <dsp:style>
        <a:lnRef idx="2">
          <a:schemeClr val="dk2"/>
        </a:lnRef>
        <a:fillRef idx="1">
          <a:schemeClr val="lt2"/>
        </a:fillRef>
        <a:effectRef idx="0">
          <a:scrgbClr r="0" g="0" b="0"/>
        </a:effectRef>
        <a:fontRef idx="minor"/>
      </dsp:style>
      <dsp:txXfrm>
        <a:off x="134379" y="3288438"/>
        <a:ext cx="843099" cy="843099"/>
      </dsp:txXfrm>
    </dsp:sp>
    <dsp:sp modelId="{8399A6BE-D60F-4A5C-994F-E0F115204CBC}">
      <dsp:nvSpPr>
        <dsp:cNvPr id="3" name="矩形 2" hidden="1"/>
        <dsp:cNvSpPr/>
      </dsp:nvSpPr>
      <dsp:spPr bwMode="white">
        <a:xfrm>
          <a:off x="120490" y="90837"/>
          <a:ext cx="36000" cy="36000"/>
        </a:xfrm>
        <a:prstGeom prst="rect">
          <a:avLst/>
        </a:prstGeom>
      </dsp:spPr>
      <dsp:style>
        <a:lnRef idx="2">
          <a:schemeClr val="lt2"/>
        </a:lnRef>
        <a:fillRef idx="1">
          <a:schemeClr val="dk2"/>
        </a:fillRef>
        <a:effectRef idx="0">
          <a:scrgbClr r="0" g="0" b="0"/>
        </a:effectRef>
        <a:fontRef idx="minor">
          <a:schemeClr val="lt1"/>
        </a:fontRef>
      </dsp:style>
      <dsp:txXfrm>
        <a:off x="120490" y="90837"/>
        <a:ext cx="36000" cy="36000"/>
      </dsp:txXfrm>
    </dsp:sp>
    <dsp:sp modelId="{7BCBB587-F296-4CBE-8B77-6C0E440DF8DB}">
      <dsp:nvSpPr>
        <dsp:cNvPr id="5" name="矩形 4" hidden="1"/>
        <dsp:cNvSpPr/>
      </dsp:nvSpPr>
      <dsp:spPr bwMode="white">
        <a:xfrm>
          <a:off x="983425" y="2174146"/>
          <a:ext cx="36000" cy="36000"/>
        </a:xfrm>
        <a:prstGeom prst="rect">
          <a:avLst/>
        </a:prstGeom>
      </dsp:spPr>
      <dsp:style>
        <a:lnRef idx="2">
          <a:schemeClr val="lt2"/>
        </a:lnRef>
        <a:fillRef idx="1">
          <a:schemeClr val="dk2"/>
        </a:fillRef>
        <a:effectRef idx="0">
          <a:scrgbClr r="0" g="0" b="0"/>
        </a:effectRef>
        <a:fontRef idx="minor">
          <a:schemeClr val="lt1"/>
        </a:fontRef>
      </dsp:style>
      <dsp:txXfrm>
        <a:off x="983425" y="2174146"/>
        <a:ext cx="36000" cy="36000"/>
      </dsp:txXfrm>
    </dsp:sp>
    <dsp:sp modelId="{8773F3DE-C775-46E9-933E-6F9D60A8CF8A}">
      <dsp:nvSpPr>
        <dsp:cNvPr id="6" name="矩形 5" hidden="1"/>
        <dsp:cNvSpPr/>
      </dsp:nvSpPr>
      <dsp:spPr bwMode="white">
        <a:xfrm>
          <a:off x="120490" y="4257455"/>
          <a:ext cx="36000" cy="36000"/>
        </a:xfrm>
        <a:prstGeom prst="rect">
          <a:avLst/>
        </a:prstGeom>
      </dsp:spPr>
      <dsp:style>
        <a:lnRef idx="2">
          <a:schemeClr val="lt2"/>
        </a:lnRef>
        <a:fillRef idx="1">
          <a:schemeClr val="dk2"/>
        </a:fillRef>
        <a:effectRef idx="0">
          <a:scrgbClr r="0" g="0" b="0"/>
        </a:effectRef>
        <a:fontRef idx="minor">
          <a:schemeClr val="lt1"/>
        </a:fontRef>
      </dsp:style>
      <dsp:txXfrm>
        <a:off x="120490" y="4257455"/>
        <a:ext cx="36000" cy="36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287547" cy="4384292"/>
        <a:chOff x="0" y="0"/>
        <a:chExt cx="8287547" cy="4384292"/>
      </a:xfrm>
    </dsp:grpSpPr>
    <dsp:sp modelId="{2D106F80-6643-4147-A0CC-511C02AC99E0}">
      <dsp:nvSpPr>
        <dsp:cNvPr id="4" name="空心弧 3"/>
        <dsp:cNvSpPr/>
      </dsp:nvSpPr>
      <dsp:spPr bwMode="white">
        <a:xfrm>
          <a:off x="-4909063" y="-772098"/>
          <a:ext cx="5928488" cy="5928488"/>
        </a:xfrm>
        <a:prstGeom prst="blockArc">
          <a:avLst>
            <a:gd name="adj1" fmla="val 18900000"/>
            <a:gd name="adj2" fmla="val 2700000"/>
            <a:gd name="adj3" fmla="val 305"/>
          </a:avLst>
        </a:prstGeom>
      </dsp:spPr>
      <dsp:style>
        <a:lnRef idx="2">
          <a:schemeClr val="dk2">
            <a:shade val="60000"/>
          </a:schemeClr>
        </a:lnRef>
        <a:fillRef idx="0">
          <a:schemeClr val="dk2"/>
        </a:fillRef>
        <a:effectRef idx="0">
          <a:scrgbClr r="0" g="0" b="0"/>
        </a:effectRef>
        <a:fontRef idx="minor"/>
      </dsp:style>
      <dsp:txXfrm>
        <a:off x="-4909063" y="-772098"/>
        <a:ext cx="5928488" cy="5928488"/>
      </dsp:txXfrm>
    </dsp:sp>
    <dsp:sp modelId="{45EB9150-B9FA-4107-96D7-C7F6A675764E}">
      <dsp:nvSpPr>
        <dsp:cNvPr id="7" name="矩形 6"/>
        <dsp:cNvSpPr/>
      </dsp:nvSpPr>
      <dsp:spPr bwMode="white">
        <a:xfrm>
          <a:off x="555928" y="337064"/>
          <a:ext cx="7731619" cy="674479"/>
        </a:xfrm>
        <a:prstGeom prst="rect">
          <a:avLst/>
        </a:prstGeom>
      </dsp:spPr>
      <dsp:style>
        <a:lnRef idx="2">
          <a:schemeClr val="lt2"/>
        </a:lnRef>
        <a:fillRef idx="1">
          <a:schemeClr val="dk2"/>
        </a:fillRef>
        <a:effectRef idx="0">
          <a:scrgbClr r="0" g="0" b="0"/>
        </a:effectRef>
        <a:fontRef idx="minor">
          <a:schemeClr val="lt1"/>
        </a:fontRef>
      </dsp:style>
      <dsp:txBody>
        <a:bodyPr lIns="535368" tIns="50800" rIns="50800" bIns="5080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0" lvl="0" indent="0" algn="l" defTabSz="889000">
            <a:lnSpc>
              <a:spcPct val="90000"/>
            </a:lnSpc>
            <a:spcBef>
              <a:spcPct val="0"/>
            </a:spcBef>
            <a:spcAft>
              <a:spcPct val="35000"/>
            </a:spcAft>
            <a:buNone/>
          </a:pPr>
          <a:r>
            <a:rPr lang="en-US" altLang="zh-CN" sz="2000" b="1" kern="1200" dirty="0">
              <a:solidFill>
                <a:prstClr val="white"/>
              </a:solidFill>
              <a:latin typeface="Times New Roman" panose="02020603050405020304" pitchFamily="18" charset="0"/>
              <a:ea typeface="+mn-ea"/>
              <a:cs typeface="Times New Roman" panose="02020603050405020304" pitchFamily="18" charset="0"/>
            </a:rPr>
            <a:t>FFT Algorithm</a:t>
          </a:r>
          <a:endParaRPr lang="zh-CN" altLang="en-US" sz="2000" b="1" kern="1200" dirty="0">
            <a:solidFill>
              <a:prstClr val="white"/>
            </a:solidFill>
            <a:latin typeface="Times New Roman" panose="02020603050405020304" pitchFamily="18" charset="0"/>
            <a:ea typeface="+mn-ea"/>
            <a:cs typeface="Times New Roman" panose="02020603050405020304" pitchFamily="18" charset="0"/>
          </a:endParaRPr>
        </a:p>
      </dsp:txBody>
      <dsp:txXfrm>
        <a:off x="555928" y="337064"/>
        <a:ext cx="7731619" cy="674479"/>
      </dsp:txXfrm>
    </dsp:sp>
    <dsp:sp modelId="{FA06642C-DC8A-4155-8EBB-DFBFA6A9E700}">
      <dsp:nvSpPr>
        <dsp:cNvPr id="8" name="椭圆 7"/>
        <dsp:cNvSpPr/>
      </dsp:nvSpPr>
      <dsp:spPr bwMode="white">
        <a:xfrm>
          <a:off x="145255" y="230336"/>
          <a:ext cx="843099" cy="843099"/>
        </a:xfrm>
        <a:prstGeom prst="ellipse">
          <a:avLst/>
        </a:prstGeom>
      </dsp:spPr>
      <dsp:style>
        <a:lnRef idx="2">
          <a:schemeClr val="dk2"/>
        </a:lnRef>
        <a:fillRef idx="1">
          <a:schemeClr val="lt2"/>
        </a:fillRef>
        <a:effectRef idx="0">
          <a:scrgbClr r="0" g="0" b="0"/>
        </a:effectRef>
        <a:fontRef idx="minor"/>
      </dsp:style>
      <dsp:txXfrm>
        <a:off x="145255" y="230336"/>
        <a:ext cx="843099" cy="843099"/>
      </dsp:txXfrm>
    </dsp:sp>
    <dsp:sp modelId="{966E0317-0612-422B-B839-5225D6022174}">
      <dsp:nvSpPr>
        <dsp:cNvPr id="9" name="矩形 8"/>
        <dsp:cNvSpPr/>
      </dsp:nvSpPr>
      <dsp:spPr bwMode="white">
        <a:xfrm>
          <a:off x="942623" y="1348959"/>
          <a:ext cx="7344924" cy="674479"/>
        </a:xfrm>
        <a:prstGeom prst="rect">
          <a:avLst/>
        </a:prstGeom>
      </dsp:spPr>
      <dsp:style>
        <a:lnRef idx="2">
          <a:schemeClr val="lt2"/>
        </a:lnRef>
        <a:fillRef idx="1">
          <a:schemeClr val="dk2"/>
        </a:fillRef>
        <a:effectRef idx="0">
          <a:scrgbClr r="0" g="0" b="0"/>
        </a:effectRef>
        <a:fontRef idx="minor">
          <a:schemeClr val="lt1"/>
        </a:fontRef>
      </dsp:style>
      <dsp:txBody>
        <a:bodyPr lIns="535368" tIns="50800" rIns="50800" bIns="5080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0" lvl="0" indent="0" algn="l" defTabSz="889000">
            <a:lnSpc>
              <a:spcPct val="90000"/>
            </a:lnSpc>
            <a:spcBef>
              <a:spcPct val="0"/>
            </a:spcBef>
            <a:spcAft>
              <a:spcPct val="35000"/>
            </a:spcAft>
            <a:buNone/>
          </a:pPr>
          <a:r>
            <a:rPr lang="en-US" altLang="zh-CN" sz="2000" b="1" kern="1200">
              <a:latin typeface="Times New Roman" panose="02020603050405020304" pitchFamily="18" charset="0"/>
              <a:ea typeface="+mn-ea"/>
              <a:cs typeface="Times New Roman" panose="02020603050405020304" pitchFamily="18" charset="0"/>
            </a:rPr>
            <a:t>Circuit Architecture</a:t>
          </a:r>
          <a:endParaRPr lang="zh-CN" altLang="en-US" sz="2000" b="1" kern="1200" dirty="0">
            <a:latin typeface="Times New Roman" panose="02020603050405020304" pitchFamily="18" charset="0"/>
            <a:ea typeface="+mn-ea"/>
            <a:cs typeface="Times New Roman" panose="02020603050405020304" pitchFamily="18" charset="0"/>
          </a:endParaRPr>
        </a:p>
      </dsp:txBody>
      <dsp:txXfrm>
        <a:off x="942623" y="1348959"/>
        <a:ext cx="7344924" cy="674479"/>
      </dsp:txXfrm>
    </dsp:sp>
    <dsp:sp modelId="{D98F8D82-0497-4C7E-8344-D4CA05A4667A}">
      <dsp:nvSpPr>
        <dsp:cNvPr id="10" name="椭圆 9"/>
        <dsp:cNvSpPr/>
      </dsp:nvSpPr>
      <dsp:spPr bwMode="white">
        <a:xfrm>
          <a:off x="521073" y="1264649"/>
          <a:ext cx="843099" cy="843099"/>
        </a:xfrm>
        <a:prstGeom prst="ellipse">
          <a:avLst/>
        </a:prstGeom>
      </dsp:spPr>
      <dsp:style>
        <a:lnRef idx="2">
          <a:schemeClr val="dk2"/>
        </a:lnRef>
        <a:fillRef idx="1">
          <a:schemeClr val="lt2"/>
        </a:fillRef>
        <a:effectRef idx="0">
          <a:scrgbClr r="0" g="0" b="0"/>
        </a:effectRef>
        <a:fontRef idx="minor"/>
      </dsp:style>
      <dsp:txXfrm>
        <a:off x="521073" y="1264649"/>
        <a:ext cx="843099" cy="843099"/>
      </dsp:txXfrm>
    </dsp:sp>
    <dsp:sp modelId="{78DE3C38-9F18-478F-93DE-C92A08C61006}">
      <dsp:nvSpPr>
        <dsp:cNvPr id="11" name="矩形 10"/>
        <dsp:cNvSpPr/>
      </dsp:nvSpPr>
      <dsp:spPr bwMode="white">
        <a:xfrm>
          <a:off x="942623" y="2360854"/>
          <a:ext cx="7344924" cy="674479"/>
        </a:xfrm>
        <a:prstGeom prst="rect">
          <a:avLst/>
        </a:prstGeom>
      </dsp:spPr>
      <dsp:style>
        <a:lnRef idx="2">
          <a:schemeClr val="lt2"/>
        </a:lnRef>
        <a:fillRef idx="1">
          <a:schemeClr val="dk2"/>
        </a:fillRef>
        <a:effectRef idx="0">
          <a:scrgbClr r="0" g="0" b="0"/>
        </a:effectRef>
        <a:fontRef idx="minor">
          <a:schemeClr val="lt1"/>
        </a:fontRef>
      </dsp:style>
      <dsp:txBody>
        <a:bodyPr lIns="535368" tIns="50800" rIns="50800" bIns="5080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0" lvl="0" indent="0" algn="l" defTabSz="889000">
            <a:lnSpc>
              <a:spcPct val="90000"/>
            </a:lnSpc>
            <a:spcBef>
              <a:spcPct val="0"/>
            </a:spcBef>
            <a:spcAft>
              <a:spcPct val="35000"/>
            </a:spcAft>
            <a:buNone/>
          </a:pPr>
          <a:r>
            <a:rPr lang="en-US" altLang="zh-CN" sz="2000" b="1" kern="1200" dirty="0">
              <a:latin typeface="Times New Roman" panose="02020603050405020304" pitchFamily="18" charset="0"/>
              <a:ea typeface="+mn-ea"/>
              <a:cs typeface="Times New Roman" panose="02020603050405020304" pitchFamily="18" charset="0"/>
            </a:rPr>
            <a:t>Timing Diagram and Results</a:t>
          </a:r>
          <a:endParaRPr lang="zh-CN" altLang="en-US" sz="2000" b="1" kern="1200" dirty="0">
            <a:latin typeface="Times New Roman" panose="02020603050405020304" pitchFamily="18" charset="0"/>
            <a:ea typeface="+mn-ea"/>
            <a:cs typeface="Times New Roman" panose="02020603050405020304" pitchFamily="18" charset="0"/>
          </a:endParaRPr>
        </a:p>
      </dsp:txBody>
      <dsp:txXfrm>
        <a:off x="942623" y="2360854"/>
        <a:ext cx="7344924" cy="674479"/>
      </dsp:txXfrm>
    </dsp:sp>
    <dsp:sp modelId="{DB54470F-B785-4A65-9457-F2172A760EFE}">
      <dsp:nvSpPr>
        <dsp:cNvPr id="12" name="椭圆 11"/>
        <dsp:cNvSpPr/>
      </dsp:nvSpPr>
      <dsp:spPr bwMode="white">
        <a:xfrm>
          <a:off x="521073" y="2276544"/>
          <a:ext cx="843099" cy="843099"/>
        </a:xfrm>
        <a:prstGeom prst="ellipse">
          <a:avLst/>
        </a:prstGeom>
      </dsp:spPr>
      <dsp:style>
        <a:lnRef idx="2">
          <a:schemeClr val="dk2"/>
        </a:lnRef>
        <a:fillRef idx="1">
          <a:schemeClr val="lt2"/>
        </a:fillRef>
        <a:effectRef idx="0">
          <a:scrgbClr r="0" g="0" b="0"/>
        </a:effectRef>
        <a:fontRef idx="minor"/>
      </dsp:style>
      <dsp:txXfrm>
        <a:off x="521073" y="2276544"/>
        <a:ext cx="843099" cy="843099"/>
      </dsp:txXfrm>
    </dsp:sp>
    <dsp:sp modelId="{CF2F7E57-09CD-4DEE-8D6C-BEA24A87C58C}">
      <dsp:nvSpPr>
        <dsp:cNvPr id="13" name="矩形 12"/>
        <dsp:cNvSpPr/>
      </dsp:nvSpPr>
      <dsp:spPr bwMode="white">
        <a:xfrm>
          <a:off x="555928" y="3372748"/>
          <a:ext cx="7731619" cy="674479"/>
        </a:xfrm>
        <a:prstGeom prst="rect">
          <a:avLst/>
        </a:prstGeom>
      </dsp:spPr>
      <dsp:style>
        <a:lnRef idx="2">
          <a:schemeClr val="lt2"/>
        </a:lnRef>
        <a:fillRef idx="1">
          <a:schemeClr val="dk2"/>
        </a:fillRef>
        <a:effectRef idx="0">
          <a:scrgbClr r="0" g="0" b="0"/>
        </a:effectRef>
        <a:fontRef idx="minor">
          <a:schemeClr val="lt1"/>
        </a:fontRef>
      </dsp:style>
      <dsp:txBody>
        <a:bodyPr lIns="535368" tIns="50800" rIns="50800" bIns="5080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0" lvl="0" indent="0" algn="l" defTabSz="889000">
            <a:lnSpc>
              <a:spcPct val="90000"/>
            </a:lnSpc>
            <a:spcBef>
              <a:spcPct val="0"/>
            </a:spcBef>
            <a:spcAft>
              <a:spcPct val="35000"/>
            </a:spcAft>
            <a:buNone/>
          </a:pPr>
          <a:r>
            <a:rPr lang="en-US" altLang="zh-CN" sz="2000" b="1" kern="1200" dirty="0">
              <a:latin typeface="Times New Roman" panose="02020603050405020304" pitchFamily="18" charset="0"/>
              <a:ea typeface="+mn-ea"/>
              <a:cs typeface="Times New Roman" panose="02020603050405020304" pitchFamily="18" charset="0"/>
            </a:rPr>
            <a:t>Discussion</a:t>
          </a:r>
          <a:endParaRPr lang="zh-CN" altLang="en-US" sz="2000" b="1" kern="1200" dirty="0">
            <a:latin typeface="Times New Roman" panose="02020603050405020304" pitchFamily="18" charset="0"/>
            <a:ea typeface="+mn-ea"/>
            <a:cs typeface="Times New Roman" panose="02020603050405020304" pitchFamily="18" charset="0"/>
          </a:endParaRPr>
        </a:p>
      </dsp:txBody>
      <dsp:txXfrm>
        <a:off x="555928" y="3372748"/>
        <a:ext cx="7731619" cy="674479"/>
      </dsp:txXfrm>
    </dsp:sp>
    <dsp:sp modelId="{E96B8E59-05F8-46C1-9850-E1CEB1C13AE6}">
      <dsp:nvSpPr>
        <dsp:cNvPr id="14" name="椭圆 13"/>
        <dsp:cNvSpPr/>
      </dsp:nvSpPr>
      <dsp:spPr bwMode="white">
        <a:xfrm>
          <a:off x="134379" y="3288438"/>
          <a:ext cx="843099" cy="843099"/>
        </a:xfrm>
        <a:prstGeom prst="ellipse">
          <a:avLst/>
        </a:prstGeom>
      </dsp:spPr>
      <dsp:style>
        <a:lnRef idx="2">
          <a:schemeClr val="dk2"/>
        </a:lnRef>
        <a:fillRef idx="1">
          <a:schemeClr val="lt2"/>
        </a:fillRef>
        <a:effectRef idx="0">
          <a:scrgbClr r="0" g="0" b="0"/>
        </a:effectRef>
        <a:fontRef idx="minor"/>
      </dsp:style>
      <dsp:txXfrm>
        <a:off x="134379" y="3288438"/>
        <a:ext cx="843099" cy="843099"/>
      </dsp:txXfrm>
    </dsp:sp>
    <dsp:sp modelId="{8399A6BE-D60F-4A5C-994F-E0F115204CBC}">
      <dsp:nvSpPr>
        <dsp:cNvPr id="3" name="矩形 2" hidden="1"/>
        <dsp:cNvSpPr/>
      </dsp:nvSpPr>
      <dsp:spPr bwMode="white">
        <a:xfrm>
          <a:off x="120490" y="90837"/>
          <a:ext cx="36000" cy="36000"/>
        </a:xfrm>
        <a:prstGeom prst="rect">
          <a:avLst/>
        </a:prstGeom>
      </dsp:spPr>
      <dsp:style>
        <a:lnRef idx="2">
          <a:schemeClr val="lt2"/>
        </a:lnRef>
        <a:fillRef idx="1">
          <a:schemeClr val="dk2"/>
        </a:fillRef>
        <a:effectRef idx="0">
          <a:scrgbClr r="0" g="0" b="0"/>
        </a:effectRef>
        <a:fontRef idx="minor">
          <a:schemeClr val="lt1"/>
        </a:fontRef>
      </dsp:style>
      <dsp:txXfrm>
        <a:off x="120490" y="90837"/>
        <a:ext cx="36000" cy="36000"/>
      </dsp:txXfrm>
    </dsp:sp>
    <dsp:sp modelId="{7BCBB587-F296-4CBE-8B77-6C0E440DF8DB}">
      <dsp:nvSpPr>
        <dsp:cNvPr id="5" name="矩形 4" hidden="1"/>
        <dsp:cNvSpPr/>
      </dsp:nvSpPr>
      <dsp:spPr bwMode="white">
        <a:xfrm>
          <a:off x="983425" y="2174146"/>
          <a:ext cx="36000" cy="36000"/>
        </a:xfrm>
        <a:prstGeom prst="rect">
          <a:avLst/>
        </a:prstGeom>
      </dsp:spPr>
      <dsp:style>
        <a:lnRef idx="2">
          <a:schemeClr val="lt2"/>
        </a:lnRef>
        <a:fillRef idx="1">
          <a:schemeClr val="dk2"/>
        </a:fillRef>
        <a:effectRef idx="0">
          <a:scrgbClr r="0" g="0" b="0"/>
        </a:effectRef>
        <a:fontRef idx="minor">
          <a:schemeClr val="lt1"/>
        </a:fontRef>
      </dsp:style>
      <dsp:txXfrm>
        <a:off x="983425" y="2174146"/>
        <a:ext cx="36000" cy="36000"/>
      </dsp:txXfrm>
    </dsp:sp>
    <dsp:sp modelId="{8773F3DE-C775-46E9-933E-6F9D60A8CF8A}">
      <dsp:nvSpPr>
        <dsp:cNvPr id="6" name="矩形 5" hidden="1"/>
        <dsp:cNvSpPr/>
      </dsp:nvSpPr>
      <dsp:spPr bwMode="white">
        <a:xfrm>
          <a:off x="120490" y="4257455"/>
          <a:ext cx="36000" cy="36000"/>
        </a:xfrm>
        <a:prstGeom prst="rect">
          <a:avLst/>
        </a:prstGeom>
      </dsp:spPr>
      <dsp:style>
        <a:lnRef idx="2">
          <a:schemeClr val="lt2"/>
        </a:lnRef>
        <a:fillRef idx="1">
          <a:schemeClr val="dk2"/>
        </a:fillRef>
        <a:effectRef idx="0">
          <a:scrgbClr r="0" g="0" b="0"/>
        </a:effectRef>
        <a:fontRef idx="minor">
          <a:schemeClr val="lt1"/>
        </a:fontRef>
      </dsp:style>
      <dsp:txXfrm>
        <a:off x="120490" y="4257455"/>
        <a:ext cx="36000" cy="36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287547" cy="4384292"/>
        <a:chOff x="0" y="0"/>
        <a:chExt cx="8287547" cy="4384292"/>
      </a:xfrm>
    </dsp:grpSpPr>
    <dsp:sp modelId="{2D106F80-6643-4147-A0CC-511C02AC99E0}">
      <dsp:nvSpPr>
        <dsp:cNvPr id="4" name="空心弧 3"/>
        <dsp:cNvSpPr/>
      </dsp:nvSpPr>
      <dsp:spPr bwMode="white">
        <a:xfrm>
          <a:off x="-4909063" y="-772098"/>
          <a:ext cx="5928488" cy="5928488"/>
        </a:xfrm>
        <a:prstGeom prst="blockArc">
          <a:avLst>
            <a:gd name="adj1" fmla="val 18900000"/>
            <a:gd name="adj2" fmla="val 2700000"/>
            <a:gd name="adj3" fmla="val 305"/>
          </a:avLst>
        </a:prstGeom>
      </dsp:spPr>
      <dsp:style>
        <a:lnRef idx="2">
          <a:schemeClr val="dk2">
            <a:shade val="60000"/>
          </a:schemeClr>
        </a:lnRef>
        <a:fillRef idx="0">
          <a:schemeClr val="dk2"/>
        </a:fillRef>
        <a:effectRef idx="0">
          <a:scrgbClr r="0" g="0" b="0"/>
        </a:effectRef>
        <a:fontRef idx="minor"/>
      </dsp:style>
      <dsp:txXfrm>
        <a:off x="-4909063" y="-772098"/>
        <a:ext cx="5928488" cy="5928488"/>
      </dsp:txXfrm>
    </dsp:sp>
    <dsp:sp modelId="{45EB9150-B9FA-4107-96D7-C7F6A675764E}">
      <dsp:nvSpPr>
        <dsp:cNvPr id="7" name="矩形 6"/>
        <dsp:cNvSpPr/>
      </dsp:nvSpPr>
      <dsp:spPr bwMode="white">
        <a:xfrm>
          <a:off x="555928" y="337064"/>
          <a:ext cx="7731619" cy="674479"/>
        </a:xfrm>
        <a:prstGeom prst="rect">
          <a:avLst/>
        </a:prstGeom>
      </dsp:spPr>
      <dsp:style>
        <a:lnRef idx="2">
          <a:schemeClr val="lt2"/>
        </a:lnRef>
        <a:fillRef idx="1">
          <a:schemeClr val="dk2"/>
        </a:fillRef>
        <a:effectRef idx="0">
          <a:scrgbClr r="0" g="0" b="0"/>
        </a:effectRef>
        <a:fontRef idx="minor">
          <a:schemeClr val="lt1"/>
        </a:fontRef>
      </dsp:style>
      <dsp:txBody>
        <a:bodyPr lIns="535368" tIns="50800" rIns="50800" bIns="5080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0" lvl="0" indent="0" algn="l" defTabSz="889000">
            <a:lnSpc>
              <a:spcPct val="90000"/>
            </a:lnSpc>
            <a:spcBef>
              <a:spcPct val="0"/>
            </a:spcBef>
            <a:spcAft>
              <a:spcPct val="35000"/>
            </a:spcAft>
            <a:buNone/>
          </a:pPr>
          <a:r>
            <a:rPr lang="en-US" altLang="zh-CN" sz="2000" b="1" kern="1200" dirty="0">
              <a:solidFill>
                <a:prstClr val="white"/>
              </a:solidFill>
              <a:latin typeface="Times New Roman" panose="02020603050405020304" pitchFamily="18" charset="0"/>
              <a:ea typeface="+mn-ea"/>
              <a:cs typeface="Times New Roman" panose="02020603050405020304" pitchFamily="18" charset="0"/>
            </a:rPr>
            <a:t>FFT Algorithm</a:t>
          </a:r>
          <a:endParaRPr lang="zh-CN" altLang="en-US" sz="2000" b="1" kern="1200" dirty="0">
            <a:solidFill>
              <a:prstClr val="white"/>
            </a:solidFill>
            <a:latin typeface="Times New Roman" panose="02020603050405020304" pitchFamily="18" charset="0"/>
            <a:ea typeface="+mn-ea"/>
            <a:cs typeface="Times New Roman" panose="02020603050405020304" pitchFamily="18" charset="0"/>
          </a:endParaRPr>
        </a:p>
      </dsp:txBody>
      <dsp:txXfrm>
        <a:off x="555928" y="337064"/>
        <a:ext cx="7731619" cy="674479"/>
      </dsp:txXfrm>
    </dsp:sp>
    <dsp:sp modelId="{FA06642C-DC8A-4155-8EBB-DFBFA6A9E700}">
      <dsp:nvSpPr>
        <dsp:cNvPr id="8" name="椭圆 7"/>
        <dsp:cNvSpPr/>
      </dsp:nvSpPr>
      <dsp:spPr bwMode="white">
        <a:xfrm>
          <a:off x="145255" y="230336"/>
          <a:ext cx="843099" cy="843099"/>
        </a:xfrm>
        <a:prstGeom prst="ellipse">
          <a:avLst/>
        </a:prstGeom>
      </dsp:spPr>
      <dsp:style>
        <a:lnRef idx="2">
          <a:schemeClr val="dk2"/>
        </a:lnRef>
        <a:fillRef idx="1">
          <a:schemeClr val="lt2"/>
        </a:fillRef>
        <a:effectRef idx="0">
          <a:scrgbClr r="0" g="0" b="0"/>
        </a:effectRef>
        <a:fontRef idx="minor"/>
      </dsp:style>
      <dsp:txXfrm>
        <a:off x="145255" y="230336"/>
        <a:ext cx="843099" cy="843099"/>
      </dsp:txXfrm>
    </dsp:sp>
    <dsp:sp modelId="{966E0317-0612-422B-B839-5225D6022174}">
      <dsp:nvSpPr>
        <dsp:cNvPr id="9" name="矩形 8"/>
        <dsp:cNvSpPr/>
      </dsp:nvSpPr>
      <dsp:spPr bwMode="white">
        <a:xfrm>
          <a:off x="942623" y="1348959"/>
          <a:ext cx="7344924" cy="674479"/>
        </a:xfrm>
        <a:prstGeom prst="rect">
          <a:avLst/>
        </a:prstGeom>
      </dsp:spPr>
      <dsp:style>
        <a:lnRef idx="2">
          <a:schemeClr val="lt2"/>
        </a:lnRef>
        <a:fillRef idx="1">
          <a:schemeClr val="dk2"/>
        </a:fillRef>
        <a:effectRef idx="0">
          <a:scrgbClr r="0" g="0" b="0"/>
        </a:effectRef>
        <a:fontRef idx="minor">
          <a:schemeClr val="lt1"/>
        </a:fontRef>
      </dsp:style>
      <dsp:txBody>
        <a:bodyPr lIns="535368" tIns="50800" rIns="50800" bIns="5080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0" lvl="0" indent="0" algn="l" defTabSz="889000">
            <a:lnSpc>
              <a:spcPct val="90000"/>
            </a:lnSpc>
            <a:spcBef>
              <a:spcPct val="0"/>
            </a:spcBef>
            <a:spcAft>
              <a:spcPct val="35000"/>
            </a:spcAft>
            <a:buNone/>
          </a:pPr>
          <a:r>
            <a:rPr lang="en-US" altLang="zh-CN" sz="2000" b="1" kern="1200">
              <a:latin typeface="Times New Roman" panose="02020603050405020304" pitchFamily="18" charset="0"/>
              <a:ea typeface="+mn-ea"/>
              <a:cs typeface="Times New Roman" panose="02020603050405020304" pitchFamily="18" charset="0"/>
            </a:rPr>
            <a:t>Circuit Architecture</a:t>
          </a:r>
          <a:endParaRPr lang="zh-CN" altLang="en-US" sz="2000" b="1" kern="1200" dirty="0">
            <a:latin typeface="Times New Roman" panose="02020603050405020304" pitchFamily="18" charset="0"/>
            <a:ea typeface="+mn-ea"/>
            <a:cs typeface="Times New Roman" panose="02020603050405020304" pitchFamily="18" charset="0"/>
          </a:endParaRPr>
        </a:p>
      </dsp:txBody>
      <dsp:txXfrm>
        <a:off x="942623" y="1348959"/>
        <a:ext cx="7344924" cy="674479"/>
      </dsp:txXfrm>
    </dsp:sp>
    <dsp:sp modelId="{D98F8D82-0497-4C7E-8344-D4CA05A4667A}">
      <dsp:nvSpPr>
        <dsp:cNvPr id="10" name="椭圆 9"/>
        <dsp:cNvSpPr/>
      </dsp:nvSpPr>
      <dsp:spPr bwMode="white">
        <a:xfrm>
          <a:off x="521073" y="1264649"/>
          <a:ext cx="843099" cy="843099"/>
        </a:xfrm>
        <a:prstGeom prst="ellipse">
          <a:avLst/>
        </a:prstGeom>
      </dsp:spPr>
      <dsp:style>
        <a:lnRef idx="2">
          <a:schemeClr val="dk2"/>
        </a:lnRef>
        <a:fillRef idx="1">
          <a:schemeClr val="lt2"/>
        </a:fillRef>
        <a:effectRef idx="0">
          <a:scrgbClr r="0" g="0" b="0"/>
        </a:effectRef>
        <a:fontRef idx="minor"/>
      </dsp:style>
      <dsp:txXfrm>
        <a:off x="521073" y="1264649"/>
        <a:ext cx="843099" cy="843099"/>
      </dsp:txXfrm>
    </dsp:sp>
    <dsp:sp modelId="{78DE3C38-9F18-478F-93DE-C92A08C61006}">
      <dsp:nvSpPr>
        <dsp:cNvPr id="11" name="矩形 10"/>
        <dsp:cNvSpPr/>
      </dsp:nvSpPr>
      <dsp:spPr bwMode="white">
        <a:xfrm>
          <a:off x="942623" y="2360854"/>
          <a:ext cx="7344924" cy="674479"/>
        </a:xfrm>
        <a:prstGeom prst="rect">
          <a:avLst/>
        </a:prstGeom>
      </dsp:spPr>
      <dsp:style>
        <a:lnRef idx="2">
          <a:schemeClr val="lt2"/>
        </a:lnRef>
        <a:fillRef idx="1">
          <a:schemeClr val="dk2"/>
        </a:fillRef>
        <a:effectRef idx="0">
          <a:scrgbClr r="0" g="0" b="0"/>
        </a:effectRef>
        <a:fontRef idx="minor">
          <a:schemeClr val="lt1"/>
        </a:fontRef>
      </dsp:style>
      <dsp:txBody>
        <a:bodyPr lIns="535368" tIns="50800" rIns="50800" bIns="5080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0" lvl="0" indent="0" algn="l" defTabSz="889000">
            <a:lnSpc>
              <a:spcPct val="90000"/>
            </a:lnSpc>
            <a:spcBef>
              <a:spcPct val="0"/>
            </a:spcBef>
            <a:spcAft>
              <a:spcPct val="35000"/>
            </a:spcAft>
            <a:buNone/>
          </a:pPr>
          <a:r>
            <a:rPr lang="en-US" altLang="zh-CN" sz="2000" b="1" kern="1200" dirty="0">
              <a:latin typeface="Times New Roman" panose="02020603050405020304" pitchFamily="18" charset="0"/>
              <a:ea typeface="+mn-ea"/>
              <a:cs typeface="Times New Roman" panose="02020603050405020304" pitchFamily="18" charset="0"/>
            </a:rPr>
            <a:t>Working Principle and Timing Diagram</a:t>
          </a:r>
          <a:endParaRPr lang="zh-CN" altLang="en-US" sz="2000" b="1" kern="1200" dirty="0">
            <a:latin typeface="Times New Roman" panose="02020603050405020304" pitchFamily="18" charset="0"/>
            <a:ea typeface="+mn-ea"/>
            <a:cs typeface="Times New Roman" panose="02020603050405020304" pitchFamily="18" charset="0"/>
          </a:endParaRPr>
        </a:p>
      </dsp:txBody>
      <dsp:txXfrm>
        <a:off x="942623" y="2360854"/>
        <a:ext cx="7344924" cy="674479"/>
      </dsp:txXfrm>
    </dsp:sp>
    <dsp:sp modelId="{DB54470F-B785-4A65-9457-F2172A760EFE}">
      <dsp:nvSpPr>
        <dsp:cNvPr id="12" name="椭圆 11"/>
        <dsp:cNvSpPr/>
      </dsp:nvSpPr>
      <dsp:spPr bwMode="white">
        <a:xfrm>
          <a:off x="521073" y="2276544"/>
          <a:ext cx="843099" cy="843099"/>
        </a:xfrm>
        <a:prstGeom prst="ellipse">
          <a:avLst/>
        </a:prstGeom>
      </dsp:spPr>
      <dsp:style>
        <a:lnRef idx="2">
          <a:schemeClr val="dk2"/>
        </a:lnRef>
        <a:fillRef idx="1">
          <a:schemeClr val="lt2"/>
        </a:fillRef>
        <a:effectRef idx="0">
          <a:scrgbClr r="0" g="0" b="0"/>
        </a:effectRef>
        <a:fontRef idx="minor"/>
      </dsp:style>
      <dsp:txXfrm>
        <a:off x="521073" y="2276544"/>
        <a:ext cx="843099" cy="843099"/>
      </dsp:txXfrm>
    </dsp:sp>
    <dsp:sp modelId="{CF2F7E57-09CD-4DEE-8D6C-BEA24A87C58C}">
      <dsp:nvSpPr>
        <dsp:cNvPr id="13" name="矩形 12"/>
        <dsp:cNvSpPr/>
      </dsp:nvSpPr>
      <dsp:spPr bwMode="white">
        <a:xfrm>
          <a:off x="555928" y="3372748"/>
          <a:ext cx="7731619" cy="674479"/>
        </a:xfrm>
        <a:prstGeom prst="rect">
          <a:avLst/>
        </a:prstGeom>
      </dsp:spPr>
      <dsp:style>
        <a:lnRef idx="2">
          <a:schemeClr val="lt2"/>
        </a:lnRef>
        <a:fillRef idx="1">
          <a:schemeClr val="dk2"/>
        </a:fillRef>
        <a:effectRef idx="0">
          <a:scrgbClr r="0" g="0" b="0"/>
        </a:effectRef>
        <a:fontRef idx="minor">
          <a:schemeClr val="lt1"/>
        </a:fontRef>
      </dsp:style>
      <dsp:txBody>
        <a:bodyPr lIns="535368" tIns="50800" rIns="50800" bIns="5080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0" lvl="0" indent="0" algn="l" defTabSz="889000">
            <a:lnSpc>
              <a:spcPct val="90000"/>
            </a:lnSpc>
            <a:spcBef>
              <a:spcPct val="0"/>
            </a:spcBef>
            <a:spcAft>
              <a:spcPct val="35000"/>
            </a:spcAft>
            <a:buNone/>
          </a:pPr>
          <a:r>
            <a:rPr lang="en-US" altLang="zh-CN" sz="2000" b="1" kern="1200" dirty="0">
              <a:latin typeface="Times New Roman" panose="02020603050405020304" pitchFamily="18" charset="0"/>
              <a:ea typeface="+mn-ea"/>
              <a:cs typeface="Times New Roman" panose="02020603050405020304" pitchFamily="18" charset="0"/>
            </a:rPr>
            <a:t>Discussion</a:t>
          </a:r>
          <a:endParaRPr lang="zh-CN" altLang="en-US" sz="2000" b="1" kern="1200" dirty="0">
            <a:latin typeface="Times New Roman" panose="02020603050405020304" pitchFamily="18" charset="0"/>
            <a:ea typeface="+mn-ea"/>
            <a:cs typeface="Times New Roman" panose="02020603050405020304" pitchFamily="18" charset="0"/>
          </a:endParaRPr>
        </a:p>
      </dsp:txBody>
      <dsp:txXfrm>
        <a:off x="555928" y="3372748"/>
        <a:ext cx="7731619" cy="674479"/>
      </dsp:txXfrm>
    </dsp:sp>
    <dsp:sp modelId="{E96B8E59-05F8-46C1-9850-E1CEB1C13AE6}">
      <dsp:nvSpPr>
        <dsp:cNvPr id="14" name="椭圆 13"/>
        <dsp:cNvSpPr/>
      </dsp:nvSpPr>
      <dsp:spPr bwMode="white">
        <a:xfrm>
          <a:off x="134379" y="3288438"/>
          <a:ext cx="843099" cy="843099"/>
        </a:xfrm>
        <a:prstGeom prst="ellipse">
          <a:avLst/>
        </a:prstGeom>
      </dsp:spPr>
      <dsp:style>
        <a:lnRef idx="2">
          <a:schemeClr val="dk2"/>
        </a:lnRef>
        <a:fillRef idx="1">
          <a:schemeClr val="lt2"/>
        </a:fillRef>
        <a:effectRef idx="0">
          <a:scrgbClr r="0" g="0" b="0"/>
        </a:effectRef>
        <a:fontRef idx="minor"/>
      </dsp:style>
      <dsp:txXfrm>
        <a:off x="134379" y="3288438"/>
        <a:ext cx="843099" cy="843099"/>
      </dsp:txXfrm>
    </dsp:sp>
    <dsp:sp modelId="{8399A6BE-D60F-4A5C-994F-E0F115204CBC}">
      <dsp:nvSpPr>
        <dsp:cNvPr id="3" name="矩形 2" hidden="1"/>
        <dsp:cNvSpPr/>
      </dsp:nvSpPr>
      <dsp:spPr bwMode="white">
        <a:xfrm>
          <a:off x="120490" y="90837"/>
          <a:ext cx="36000" cy="36000"/>
        </a:xfrm>
        <a:prstGeom prst="rect">
          <a:avLst/>
        </a:prstGeom>
      </dsp:spPr>
      <dsp:style>
        <a:lnRef idx="2">
          <a:schemeClr val="lt2"/>
        </a:lnRef>
        <a:fillRef idx="1">
          <a:schemeClr val="dk2"/>
        </a:fillRef>
        <a:effectRef idx="0">
          <a:scrgbClr r="0" g="0" b="0"/>
        </a:effectRef>
        <a:fontRef idx="minor">
          <a:schemeClr val="lt1"/>
        </a:fontRef>
      </dsp:style>
      <dsp:txXfrm>
        <a:off x="120490" y="90837"/>
        <a:ext cx="36000" cy="36000"/>
      </dsp:txXfrm>
    </dsp:sp>
    <dsp:sp modelId="{7BCBB587-F296-4CBE-8B77-6C0E440DF8DB}">
      <dsp:nvSpPr>
        <dsp:cNvPr id="5" name="矩形 4" hidden="1"/>
        <dsp:cNvSpPr/>
      </dsp:nvSpPr>
      <dsp:spPr bwMode="white">
        <a:xfrm>
          <a:off x="983425" y="2174146"/>
          <a:ext cx="36000" cy="36000"/>
        </a:xfrm>
        <a:prstGeom prst="rect">
          <a:avLst/>
        </a:prstGeom>
      </dsp:spPr>
      <dsp:style>
        <a:lnRef idx="2">
          <a:schemeClr val="lt2"/>
        </a:lnRef>
        <a:fillRef idx="1">
          <a:schemeClr val="dk2"/>
        </a:fillRef>
        <a:effectRef idx="0">
          <a:scrgbClr r="0" g="0" b="0"/>
        </a:effectRef>
        <a:fontRef idx="minor">
          <a:schemeClr val="lt1"/>
        </a:fontRef>
      </dsp:style>
      <dsp:txXfrm>
        <a:off x="983425" y="2174146"/>
        <a:ext cx="36000" cy="36000"/>
      </dsp:txXfrm>
    </dsp:sp>
    <dsp:sp modelId="{8773F3DE-C775-46E9-933E-6F9D60A8CF8A}">
      <dsp:nvSpPr>
        <dsp:cNvPr id="6" name="矩形 5" hidden="1"/>
        <dsp:cNvSpPr/>
      </dsp:nvSpPr>
      <dsp:spPr bwMode="white">
        <a:xfrm>
          <a:off x="120490" y="4257455"/>
          <a:ext cx="36000" cy="36000"/>
        </a:xfrm>
        <a:prstGeom prst="rect">
          <a:avLst/>
        </a:prstGeom>
      </dsp:spPr>
      <dsp:style>
        <a:lnRef idx="2">
          <a:schemeClr val="lt2"/>
        </a:lnRef>
        <a:fillRef idx="1">
          <a:schemeClr val="dk2"/>
        </a:fillRef>
        <a:effectRef idx="0">
          <a:scrgbClr r="0" g="0" b="0"/>
        </a:effectRef>
        <a:fontRef idx="minor">
          <a:schemeClr val="lt1"/>
        </a:fontRef>
      </dsp:style>
      <dsp:txXfrm>
        <a:off x="120490" y="4257455"/>
        <a:ext cx="36000" cy="3600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1">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2">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3">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4">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973BCA-E057-4E98-8675-6A891356168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BF8065-5BC9-4072-B59E-5AAD9520F66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DD281F5-8CE7-4ADD-BE34-58F97B5264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F36950-8B47-49B2-B235-EBB504F6468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DD281F5-8CE7-4ADD-BE34-58F97B5264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F36950-8B47-49B2-B235-EBB504F6468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DD281F5-8CE7-4ADD-BE34-58F97B5264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F36950-8B47-49B2-B235-EBB504F6468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DD281F5-8CE7-4ADD-BE34-58F97B5264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F36950-8B47-49B2-B235-EBB504F6468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DD281F5-8CE7-4ADD-BE34-58F97B5264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F36950-8B47-49B2-B235-EBB504F6468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DD281F5-8CE7-4ADD-BE34-58F97B5264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F36950-8B47-49B2-B235-EBB504F6468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DD281F5-8CE7-4ADD-BE34-58F97B52643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FF36950-8B47-49B2-B235-EBB504F6468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DD281F5-8CE7-4ADD-BE34-58F97B52643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FF36950-8B47-49B2-B235-EBB504F6468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D281F5-8CE7-4ADD-BE34-58F97B52643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FF36950-8B47-49B2-B235-EBB504F6468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DD281F5-8CE7-4ADD-BE34-58F97B5264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F36950-8B47-49B2-B235-EBB504F6468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DD281F5-8CE7-4ADD-BE34-58F97B5264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F36950-8B47-49B2-B235-EBB504F6468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D281F5-8CE7-4ADD-BE34-58F97B52643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36950-8B47-49B2-B235-EBB504F6468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 Id="rId3" Type="http://schemas.openxmlformats.org/officeDocument/2006/relationships/tags" Target="../tags/tag2.xml"/><Relationship Id="rId2" Type="http://schemas.openxmlformats.org/officeDocument/2006/relationships/image" Target="../media/image1.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3.sv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19.png"/><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7.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image" Target="../media/image25.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image" Target="../media/image26.png"/><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8.xml"/><Relationship Id="rId7"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image" Target="../media/image25.png"/></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14.png"/><Relationship Id="rId3" Type="http://schemas.openxmlformats.org/officeDocument/2006/relationships/image" Target="../media/image12.png"/><Relationship Id="rId2" Type="http://schemas.openxmlformats.org/officeDocument/2006/relationships/image" Target="../media/image28.png"/><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7.xml"/><Relationship Id="rId7" Type="http://schemas.microsoft.com/office/2007/relationships/diagramDrawing" Target="../diagrams/drawing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3" Type="http://schemas.openxmlformats.org/officeDocument/2006/relationships/diagramData" Target="../diagrams/data1.xml"/><Relationship Id="rId2" Type="http://schemas.openxmlformats.org/officeDocument/2006/relationships/image" Target="../media/image3.sv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image" Target="../media/image30.png"/><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7.xml"/><Relationship Id="rId2" Type="http://schemas.openxmlformats.org/officeDocument/2006/relationships/image" Target="../media/image31.png"/><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7.xml"/><Relationship Id="rId3" Type="http://schemas.openxmlformats.org/officeDocument/2006/relationships/image" Target="../media/image32.png"/><Relationship Id="rId2" Type="http://schemas.openxmlformats.org/officeDocument/2006/relationships/tags" Target="../tags/tag6.xml"/><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7.xml"/><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3.sv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7.png"/><Relationship Id="rId3" Type="http://schemas.openxmlformats.org/officeDocument/2006/relationships/image" Target="../media/image9.png"/><Relationship Id="rId2" Type="http://schemas.openxmlformats.org/officeDocument/2006/relationships/image" Target="../media/image3.sv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7.xml"/><Relationship Id="rId6" Type="http://schemas.openxmlformats.org/officeDocument/2006/relationships/tags" Target="../tags/tag3.xml"/><Relationship Id="rId5" Type="http://schemas.openxmlformats.org/officeDocument/2006/relationships/image" Target="../media/image10.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3.sv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image" Target="../media/image13.png"/><Relationship Id="rId3" Type="http://schemas.openxmlformats.org/officeDocument/2006/relationships/image" Target="../media/image11.png"/><Relationship Id="rId2" Type="http://schemas.openxmlformats.org/officeDocument/2006/relationships/image" Target="../media/image3.sv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7.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3.sv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7.xml"/><Relationship Id="rId7" Type="http://schemas.microsoft.com/office/2007/relationships/diagramDrawing" Target="../diagrams/drawing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3" Type="http://schemas.openxmlformats.org/officeDocument/2006/relationships/diagramData" Target="../diagrams/data2.xml"/><Relationship Id="rId2" Type="http://schemas.openxmlformats.org/officeDocument/2006/relationships/image" Target="../media/image3.sv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2" cstate="print">
            <a:extLst>
              <a:ext uri="{28A0092B-C50C-407E-A947-70E740481C1C}">
                <a14:useLocalDpi xmlns:a14="http://schemas.microsoft.com/office/drawing/2010/main" val="0"/>
              </a:ext>
            </a:extLst>
          </a:blip>
          <a:srcRect l="50887"/>
          <a:stretch>
            <a:fillRect/>
          </a:stretch>
        </p:blipFill>
        <p:spPr bwMode="auto">
          <a:xfrm rot="5400000" flipH="1">
            <a:off x="6024000" y="-3032194"/>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3"/>
            </p:custDataLst>
          </p:nvPr>
        </p:nvPicPr>
        <p:blipFill>
          <a:blip r:embed="rId2" cstate="print">
            <a:extLst>
              <a:ext uri="{28A0092B-C50C-407E-A947-70E740481C1C}">
                <a14:useLocalDpi xmlns:a14="http://schemas.microsoft.com/office/drawing/2010/main" val="0"/>
              </a:ext>
            </a:extLst>
          </a:blip>
          <a:srcRect l="50887"/>
          <a:stretch>
            <a:fillRect/>
          </a:stretch>
        </p:blipFill>
        <p:spPr bwMode="auto">
          <a:xfrm rot="16200000" flipH="1" flipV="1">
            <a:off x="6024001" y="-127232"/>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2204967"/>
            <a:ext cx="12192000" cy="286136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870857" y="2729511"/>
            <a:ext cx="10450286" cy="923330"/>
          </a:xfrm>
          <a:prstGeom prst="rect">
            <a:avLst/>
          </a:prstGeom>
          <a:noFill/>
        </p:spPr>
        <p:txBody>
          <a:bodyPr wrap="square" rtlCol="0">
            <a:spAutoFit/>
          </a:bodyPr>
          <a:lstStyle/>
          <a:p>
            <a:pPr algn="ctr"/>
            <a:r>
              <a:rPr lang="en-US" altLang="zh-CN" sz="5400" b="1" dirty="0">
                <a:solidFill>
                  <a:schemeClr val="bg1">
                    <a:lumMod val="95000"/>
                  </a:schemeClr>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rPr>
              <a:t>Variable-Point FFT Design </a:t>
            </a:r>
            <a:endParaRPr lang="zh-CN" altLang="en-US" sz="5400" b="1" dirty="0">
              <a:solidFill>
                <a:schemeClr val="bg1">
                  <a:lumMod val="95000"/>
                </a:schemeClr>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endParaRPr>
          </a:p>
        </p:txBody>
      </p:sp>
      <p:sp>
        <p:nvSpPr>
          <p:cNvPr id="16" name="TextBox 10"/>
          <p:cNvSpPr txBox="1"/>
          <p:nvPr/>
        </p:nvSpPr>
        <p:spPr>
          <a:xfrm>
            <a:off x="2565806" y="4049613"/>
            <a:ext cx="7060388" cy="523196"/>
          </a:xfrm>
          <a:prstGeom prst="rect">
            <a:avLst/>
          </a:prstGeom>
          <a:noFill/>
        </p:spPr>
        <p:txBody>
          <a:bodyPr wrap="square" lIns="91416" tIns="45708" rIns="91416" bIns="45708" rtlCol="0">
            <a:spAutoFit/>
          </a:bodyPr>
          <a:lstStyle>
            <a:defPPr>
              <a:defRPr lang="zh-CN"/>
            </a:defPPr>
            <a:lvl1pPr>
              <a:defRPr sz="2000">
                <a:solidFill>
                  <a:schemeClr val="bg1"/>
                </a:solidFill>
                <a:latin typeface="微软雅黑" panose="020B0503020204020204" pitchFamily="34" charset="-122"/>
                <a:ea typeface="微软雅黑" panose="020B0503020204020204" pitchFamily="34" charset="-122"/>
              </a:defRPr>
            </a:lvl1pPr>
          </a:lstStyle>
          <a:p>
            <a:pPr algn="ctr"/>
            <a:r>
              <a:rPr lang="en-US" altLang="zh-CN" sz="2800" b="1" dirty="0" err="1">
                <a:solidFill>
                  <a:schemeClr val="bg1">
                    <a:lumMod val="9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Zhongyuan</a:t>
            </a:r>
            <a:r>
              <a:rPr lang="en-US" altLang="zh-CN" sz="2800" b="1" dirty="0">
                <a:solidFill>
                  <a:schemeClr val="bg1">
                    <a:lumMod val="9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Ji</a:t>
            </a:r>
            <a:endParaRPr lang="en-US" altLang="zh-CN" sz="2800" b="1" dirty="0">
              <a:solidFill>
                <a:schemeClr val="bg1">
                  <a:lumMod val="9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6" name="图形 5"/>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22574" y="338953"/>
            <a:ext cx="5758926" cy="1442672"/>
          </a:xfrm>
          <a:prstGeom prst="rect">
            <a:avLst/>
          </a:prstGeom>
        </p:spPr>
      </p:pic>
      <p:sp>
        <p:nvSpPr>
          <p:cNvPr id="11" name="TextBox 3"/>
          <p:cNvSpPr txBox="1"/>
          <p:nvPr/>
        </p:nvSpPr>
        <p:spPr>
          <a:xfrm>
            <a:off x="0" y="5530891"/>
            <a:ext cx="12192000" cy="369332"/>
          </a:xfrm>
          <a:prstGeom prst="rect">
            <a:avLst/>
          </a:prstGeom>
          <a:noFill/>
        </p:spPr>
        <p:txBody>
          <a:bodyPr wrap="square" rtlCol="0">
            <a:spAutoFit/>
          </a:bodyPr>
          <a:lstStyle/>
          <a:p>
            <a:pPr algn="ctr"/>
            <a:r>
              <a:rPr lang="en-GB" b="1" dirty="0">
                <a:solidFill>
                  <a:schemeClr val="bg2">
                    <a:lumMod val="50000"/>
                  </a:schemeClr>
                </a:solidFill>
                <a:latin typeface="Arial" panose="020B0604020202020204" pitchFamily="34" charset="0"/>
                <a:cs typeface="Arial" panose="020B0604020202020204" pitchFamily="34" charset="0"/>
              </a:rPr>
              <a:t>June 19  2023</a:t>
            </a:r>
            <a:endParaRPr lang="en-GB" b="1" dirty="0">
              <a:solidFill>
                <a:schemeClr val="bg2">
                  <a:lumMod val="50000"/>
                </a:schemeClr>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6594438"/>
            <a:ext cx="12192000" cy="26356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形 20"/>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9230061" y="5790621"/>
            <a:ext cx="2886635" cy="723132"/>
          </a:xfrm>
          <a:prstGeom prst="rect">
            <a:avLst/>
          </a:prstGeom>
        </p:spPr>
      </p:pic>
      <p:sp>
        <p:nvSpPr>
          <p:cNvPr id="23" name="TextBox 3"/>
          <p:cNvSpPr txBox="1"/>
          <p:nvPr/>
        </p:nvSpPr>
        <p:spPr>
          <a:xfrm>
            <a:off x="-1" y="6572922"/>
            <a:ext cx="4213781" cy="307777"/>
          </a:xfrm>
          <a:prstGeom prst="rect">
            <a:avLst/>
          </a:prstGeom>
          <a:noFill/>
        </p:spPr>
        <p:txBody>
          <a:bodyPr wrap="square" rtlCol="0">
            <a:spAutoFit/>
          </a:bodyPr>
          <a:lstStyle/>
          <a:p>
            <a:r>
              <a:rPr lang="en-US" altLang="zh-CN" sz="14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ZhongyuanJi</a:t>
            </a:r>
            <a:r>
              <a:rPr lang="en-US" altLang="zh-CN" sz="14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altLang="zh-CN" sz="14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Ravsense</a:t>
            </a:r>
            <a:endParaRPr lang="en-GB" sz="14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2" name="TextBox 2"/>
          <p:cNvSpPr txBox="1"/>
          <p:nvPr/>
        </p:nvSpPr>
        <p:spPr>
          <a:xfrm>
            <a:off x="11582400" y="6575621"/>
            <a:ext cx="609600" cy="307777"/>
          </a:xfrm>
          <a:prstGeom prst="rect">
            <a:avLst/>
          </a:prstGeom>
          <a:noFill/>
        </p:spPr>
        <p:txBody>
          <a:bodyPr wrap="square" rtlCol="0">
            <a:spAutoFit/>
          </a:bodyPr>
          <a:lstStyle/>
          <a:p>
            <a:pPr algn="ctr"/>
            <a:fld id="{91477CC8-A8B9-4B4A-B74A-F461560BB8C0}" type="slidenum">
              <a:rPr lang="en-GB" sz="1400" b="1" smtClean="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fld>
            <a:endParaRPr lang="en-GB" sz="1400" b="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4" name="图片 3"/>
          <p:cNvPicPr>
            <a:picLocks noChangeAspect="1"/>
          </p:cNvPicPr>
          <p:nvPr/>
        </p:nvPicPr>
        <p:blipFill>
          <a:blip r:embed="rId3"/>
          <a:stretch>
            <a:fillRect/>
          </a:stretch>
        </p:blipFill>
        <p:spPr>
          <a:xfrm>
            <a:off x="864117" y="2658508"/>
            <a:ext cx="3893301" cy="1857355"/>
          </a:xfrm>
          <a:prstGeom prst="rect">
            <a:avLst/>
          </a:prstGeom>
        </p:spPr>
      </p:pic>
      <p:pic>
        <p:nvPicPr>
          <p:cNvPr id="6" name="图片 5"/>
          <p:cNvPicPr>
            <a:picLocks noChangeAspect="1"/>
          </p:cNvPicPr>
          <p:nvPr/>
        </p:nvPicPr>
        <p:blipFill>
          <a:blip r:embed="rId4"/>
          <a:stretch>
            <a:fillRect/>
          </a:stretch>
        </p:blipFill>
        <p:spPr>
          <a:xfrm>
            <a:off x="5363672" y="2698735"/>
            <a:ext cx="6292471" cy="2493345"/>
          </a:xfrm>
          <a:prstGeom prst="rect">
            <a:avLst/>
          </a:prstGeom>
        </p:spPr>
      </p:pic>
      <p:sp>
        <p:nvSpPr>
          <p:cNvPr id="7" name="文本框 6"/>
          <p:cNvSpPr txBox="1"/>
          <p:nvPr/>
        </p:nvSpPr>
        <p:spPr>
          <a:xfrm>
            <a:off x="0" y="5036"/>
            <a:ext cx="12401009" cy="646331"/>
          </a:xfrm>
          <a:prstGeom prst="rect">
            <a:avLst/>
          </a:prstGeom>
          <a:noFill/>
        </p:spPr>
        <p:txBody>
          <a:bodyPr wrap="square" rtlCol="0">
            <a:spAutoFit/>
          </a:bodyPr>
          <a:lstStyle/>
          <a:p>
            <a:pPr marL="0" lvl="0" indent="0" algn="l" defTabSz="889000">
              <a:lnSpc>
                <a:spcPct val="90000"/>
              </a:lnSpc>
              <a:spcBef>
                <a:spcPct val="0"/>
              </a:spcBef>
              <a:spcAft>
                <a:spcPct val="35000"/>
              </a:spcAft>
              <a:buNone/>
            </a:pPr>
            <a:r>
              <a:rPr lang="en-US" altLang="zh-CN" sz="4000" b="1" kern="1200" dirty="0">
                <a:latin typeface="Times New Roman" panose="02020603050405020304" pitchFamily="18" charset="0"/>
                <a:ea typeface="+mn-ea"/>
                <a:cs typeface="Times New Roman" panose="02020603050405020304" pitchFamily="18" charset="0"/>
              </a:rPr>
              <a:t>Circuit Architecture</a:t>
            </a:r>
            <a:endParaRPr lang="zh-CN" altLang="en-US" sz="4000" b="1" kern="1200" dirty="0">
              <a:latin typeface="Times New Roman" panose="02020603050405020304" pitchFamily="18" charset="0"/>
              <a:ea typeface="+mn-ea"/>
              <a:cs typeface="Times New Roman" panose="02020603050405020304" pitchFamily="18" charset="0"/>
            </a:endParaRPr>
          </a:p>
        </p:txBody>
      </p:sp>
      <p:sp>
        <p:nvSpPr>
          <p:cNvPr id="9" name="文本框 8"/>
          <p:cNvSpPr txBox="1"/>
          <p:nvPr/>
        </p:nvSpPr>
        <p:spPr>
          <a:xfrm>
            <a:off x="418393" y="909548"/>
            <a:ext cx="6305550" cy="923330"/>
          </a:xfrm>
          <a:prstGeom prst="rect">
            <a:avLst/>
          </a:prstGeom>
          <a:noFill/>
        </p:spPr>
        <p:txBody>
          <a:bodyPr wrap="square">
            <a:spAutoFit/>
          </a:bodyPr>
          <a:lstStyle/>
          <a:p>
            <a:r>
              <a:rPr lang="zh-CN" altLang="en-US" b="1" dirty="0">
                <a:latin typeface="Times New Roman" panose="02020603050405020304" pitchFamily="18" charset="0"/>
                <a:cs typeface="Times New Roman" panose="02020603050405020304" pitchFamily="18" charset="0"/>
              </a:rPr>
              <a:t>Implementation:</a:t>
            </a:r>
            <a:endParaRPr lang="en-US" altLang="zh-CN" b="1"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Save the first half of the data first, then execute the butterfly operation with the last data</a:t>
            </a:r>
            <a:endParaRPr lang="en-US" altLang="zh-CN" dirty="0">
              <a:latin typeface="Times New Roman" panose="02020603050405020304" pitchFamily="18" charset="0"/>
              <a:cs typeface="Times New Roman" panose="02020603050405020304" pitchFamily="18" charset="0"/>
            </a:endParaRPr>
          </a:p>
        </p:txBody>
      </p:sp>
      <p:sp>
        <p:nvSpPr>
          <p:cNvPr id="11" name="文本框 10"/>
          <p:cNvSpPr txBox="1"/>
          <p:nvPr/>
        </p:nvSpPr>
        <p:spPr>
          <a:xfrm>
            <a:off x="-342007" y="4661134"/>
            <a:ext cx="6305550" cy="369332"/>
          </a:xfrm>
          <a:prstGeom prst="rect">
            <a:avLst/>
          </a:prstGeom>
          <a:noFill/>
        </p:spPr>
        <p:txBody>
          <a:bodyPr wrap="square">
            <a:spAutoFit/>
          </a:bodyPr>
          <a:lstStyle/>
          <a:p>
            <a:pPr algn="ctr"/>
            <a:r>
              <a:rPr lang="en-US" altLang="zh-CN" dirty="0">
                <a:latin typeface="Times New Roman" panose="02020603050405020304" pitchFamily="18" charset="0"/>
                <a:cs typeface="Times New Roman" panose="02020603050405020304" pitchFamily="18" charset="0"/>
              </a:rPr>
              <a:t>Fig.</a:t>
            </a:r>
            <a:r>
              <a:rPr lang="zh-CN" altLang="en-US" dirty="0">
                <a:latin typeface="Times New Roman" panose="02020603050405020304" pitchFamily="18" charset="0"/>
                <a:cs typeface="Times New Roman" panose="02020603050405020304" pitchFamily="18" charset="0"/>
              </a:rPr>
              <a:t>Circuit Implementation</a:t>
            </a:r>
            <a:endParaRPr lang="zh-CN" altLang="en-US" dirty="0">
              <a:latin typeface="Times New Roman" panose="02020603050405020304" pitchFamily="18" charset="0"/>
              <a:cs typeface="Times New Roman" panose="02020603050405020304" pitchFamily="18" charset="0"/>
            </a:endParaRPr>
          </a:p>
        </p:txBody>
      </p:sp>
      <p:sp>
        <p:nvSpPr>
          <p:cNvPr id="14" name="文本框 13"/>
          <p:cNvSpPr txBox="1"/>
          <p:nvPr/>
        </p:nvSpPr>
        <p:spPr>
          <a:xfrm>
            <a:off x="5515898" y="5268483"/>
            <a:ext cx="6371302" cy="369332"/>
          </a:xfrm>
          <a:prstGeom prst="rect">
            <a:avLst/>
          </a:prstGeom>
          <a:noFill/>
        </p:spPr>
        <p:txBody>
          <a:bodyPr wrap="square">
            <a:spAutoFit/>
          </a:bodyPr>
          <a:lstStyle/>
          <a:p>
            <a:pPr algn="ctr"/>
            <a:r>
              <a:rPr lang="en-US" altLang="zh-CN" dirty="0">
                <a:latin typeface="Times New Roman" panose="02020603050405020304" pitchFamily="18" charset="0"/>
                <a:cs typeface="Times New Roman" panose="02020603050405020304" pitchFamily="18" charset="0"/>
              </a:rPr>
              <a:t>Fig.</a:t>
            </a:r>
            <a:r>
              <a:rPr lang="zh-CN" altLang="en-US" dirty="0">
                <a:latin typeface="Times New Roman" panose="02020603050405020304" pitchFamily="18" charset="0"/>
                <a:cs typeface="Times New Roman" panose="02020603050405020304" pitchFamily="18" charset="0"/>
              </a:rPr>
              <a:t>Data </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alculation </a:t>
            </a:r>
            <a:r>
              <a:rPr lang="en-US" altLang="zh-CN" dirty="0">
                <a:latin typeface="Times New Roman" panose="02020603050405020304" pitchFamily="18" charset="0"/>
                <a:cs typeface="Times New Roman" panose="02020603050405020304" pitchFamily="18" charset="0"/>
              </a:rPr>
              <a:t>F</a:t>
            </a:r>
            <a:r>
              <a:rPr lang="zh-CN" altLang="en-US" dirty="0">
                <a:latin typeface="Times New Roman" panose="02020603050405020304" pitchFamily="18" charset="0"/>
                <a:cs typeface="Times New Roman" panose="02020603050405020304" pitchFamily="18" charset="0"/>
              </a:rPr>
              <a:t>low</a:t>
            </a:r>
            <a:endParaRPr lang="zh-CN" altLang="en-US" dirty="0">
              <a:latin typeface="Times New Roman" panose="02020603050405020304" pitchFamily="18" charset="0"/>
              <a:cs typeface="Times New Roman" panose="02020603050405020304" pitchFamily="18" charset="0"/>
            </a:endParaRPr>
          </a:p>
        </p:txBody>
      </p:sp>
      <p:pic>
        <p:nvPicPr>
          <p:cNvPr id="15" name="图片 14"/>
          <p:cNvPicPr>
            <a:picLocks noChangeAspect="1"/>
          </p:cNvPicPr>
          <p:nvPr/>
        </p:nvPicPr>
        <p:blipFill>
          <a:blip r:embed="rId5"/>
          <a:stretch>
            <a:fillRect/>
          </a:stretch>
        </p:blipFill>
        <p:spPr>
          <a:xfrm>
            <a:off x="6787298" y="1483796"/>
            <a:ext cx="3445217" cy="110017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6594438"/>
            <a:ext cx="12192000" cy="26356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形 2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230061" y="5790621"/>
            <a:ext cx="2886635" cy="723132"/>
          </a:xfrm>
          <a:prstGeom prst="rect">
            <a:avLst/>
          </a:prstGeom>
        </p:spPr>
      </p:pic>
      <p:sp>
        <p:nvSpPr>
          <p:cNvPr id="23" name="TextBox 3"/>
          <p:cNvSpPr txBox="1"/>
          <p:nvPr/>
        </p:nvSpPr>
        <p:spPr>
          <a:xfrm>
            <a:off x="-1" y="6572922"/>
            <a:ext cx="4213781" cy="307777"/>
          </a:xfrm>
          <a:prstGeom prst="rect">
            <a:avLst/>
          </a:prstGeom>
          <a:noFill/>
        </p:spPr>
        <p:txBody>
          <a:bodyPr wrap="square" rtlCol="0">
            <a:spAutoFit/>
          </a:bodyPr>
          <a:lstStyle/>
          <a:p>
            <a:r>
              <a:rPr lang="en-US" altLang="zh-CN" sz="14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ZhongyuanJi</a:t>
            </a:r>
            <a:r>
              <a:rPr lang="en-US" altLang="zh-CN" sz="14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altLang="zh-CN" sz="14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Ravsense</a:t>
            </a:r>
            <a:endParaRPr lang="en-GB" sz="14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2" name="TextBox 2"/>
          <p:cNvSpPr txBox="1"/>
          <p:nvPr/>
        </p:nvSpPr>
        <p:spPr>
          <a:xfrm>
            <a:off x="11582400" y="6575621"/>
            <a:ext cx="609600" cy="307777"/>
          </a:xfrm>
          <a:prstGeom prst="rect">
            <a:avLst/>
          </a:prstGeom>
          <a:noFill/>
        </p:spPr>
        <p:txBody>
          <a:bodyPr wrap="square" rtlCol="0">
            <a:spAutoFit/>
          </a:bodyPr>
          <a:lstStyle/>
          <a:p>
            <a:pPr algn="ctr"/>
            <a:fld id="{91477CC8-A8B9-4B4A-B74A-F461560BB8C0}" type="slidenum">
              <a:rPr lang="en-GB" sz="1400" b="1" smtClean="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fld>
            <a:endParaRPr lang="en-GB" sz="1400" b="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205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667" y="123394"/>
            <a:ext cx="9832665" cy="33327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 name="图片 1"/>
          <p:cNvPicPr>
            <a:picLocks noChangeAspect="1"/>
          </p:cNvPicPr>
          <p:nvPr/>
        </p:nvPicPr>
        <p:blipFill>
          <a:blip r:embed="rId3"/>
          <a:stretch>
            <a:fillRect/>
          </a:stretch>
        </p:blipFill>
        <p:spPr>
          <a:xfrm>
            <a:off x="3415337" y="4049625"/>
            <a:ext cx="4671695" cy="1639648"/>
          </a:xfrm>
          <a:prstGeom prst="rect">
            <a:avLst/>
          </a:prstGeom>
        </p:spPr>
      </p:pic>
      <p:sp>
        <p:nvSpPr>
          <p:cNvPr id="3" name="文本框 2"/>
          <p:cNvSpPr txBox="1"/>
          <p:nvPr/>
        </p:nvSpPr>
        <p:spPr>
          <a:xfrm>
            <a:off x="2598410" y="3290312"/>
            <a:ext cx="6305550" cy="369332"/>
          </a:xfrm>
          <a:prstGeom prst="rect">
            <a:avLst/>
          </a:prstGeom>
          <a:noFill/>
        </p:spPr>
        <p:txBody>
          <a:bodyPr wrap="square">
            <a:spAutoFit/>
          </a:bodyPr>
          <a:lstStyle/>
          <a:p>
            <a:pPr algn="ctr"/>
            <a:r>
              <a:rPr lang="en-US" altLang="zh-CN" dirty="0">
                <a:latin typeface="Times New Roman" panose="02020603050405020304" pitchFamily="18" charset="0"/>
                <a:cs typeface="Times New Roman" panose="02020603050405020304" pitchFamily="18" charset="0"/>
              </a:rPr>
              <a:t>Fig.R22SDF Circuit Architecture</a:t>
            </a:r>
            <a:endParaRPr lang="zh-CN" altLang="en-US"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0" y="5036"/>
            <a:ext cx="12401009" cy="646331"/>
          </a:xfrm>
          <a:prstGeom prst="rect">
            <a:avLst/>
          </a:prstGeom>
          <a:noFill/>
        </p:spPr>
        <p:txBody>
          <a:bodyPr wrap="square" rtlCol="0">
            <a:spAutoFit/>
          </a:bodyPr>
          <a:lstStyle/>
          <a:p>
            <a:pPr marL="0" lvl="0" indent="0" algn="l" defTabSz="889000">
              <a:lnSpc>
                <a:spcPct val="90000"/>
              </a:lnSpc>
              <a:spcBef>
                <a:spcPct val="0"/>
              </a:spcBef>
              <a:spcAft>
                <a:spcPct val="35000"/>
              </a:spcAft>
              <a:buNone/>
            </a:pPr>
            <a:r>
              <a:rPr lang="en-US" altLang="zh-CN" sz="4000" b="1" kern="1200" dirty="0">
                <a:latin typeface="Times New Roman" panose="02020603050405020304" pitchFamily="18" charset="0"/>
                <a:ea typeface="+mn-ea"/>
                <a:cs typeface="Times New Roman" panose="02020603050405020304" pitchFamily="18" charset="0"/>
              </a:rPr>
              <a:t>Circuit Architecture</a:t>
            </a:r>
            <a:endParaRPr lang="zh-CN" altLang="en-US" sz="4000" b="1" kern="1200" dirty="0">
              <a:latin typeface="Times New Roman" panose="02020603050405020304" pitchFamily="18" charset="0"/>
              <a:ea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6594438"/>
            <a:ext cx="12192000" cy="26356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形 2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230061" y="5790621"/>
            <a:ext cx="2886635" cy="723132"/>
          </a:xfrm>
          <a:prstGeom prst="rect">
            <a:avLst/>
          </a:prstGeom>
        </p:spPr>
      </p:pic>
      <p:sp>
        <p:nvSpPr>
          <p:cNvPr id="23" name="TextBox 3"/>
          <p:cNvSpPr txBox="1"/>
          <p:nvPr/>
        </p:nvSpPr>
        <p:spPr>
          <a:xfrm>
            <a:off x="-1" y="6572922"/>
            <a:ext cx="4213781" cy="307777"/>
          </a:xfrm>
          <a:prstGeom prst="rect">
            <a:avLst/>
          </a:prstGeom>
          <a:noFill/>
        </p:spPr>
        <p:txBody>
          <a:bodyPr wrap="square" rtlCol="0">
            <a:spAutoFit/>
          </a:bodyPr>
          <a:lstStyle/>
          <a:p>
            <a:r>
              <a:rPr lang="en-US" altLang="zh-CN" sz="14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ZhongyuanJi</a:t>
            </a:r>
            <a:r>
              <a:rPr lang="en-US" altLang="zh-CN" sz="14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altLang="zh-CN" sz="14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Ravsense</a:t>
            </a:r>
            <a:endParaRPr lang="en-GB" sz="14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2" name="TextBox 2"/>
          <p:cNvSpPr txBox="1"/>
          <p:nvPr/>
        </p:nvSpPr>
        <p:spPr>
          <a:xfrm>
            <a:off x="11582400" y="6575621"/>
            <a:ext cx="609600" cy="307777"/>
          </a:xfrm>
          <a:prstGeom prst="rect">
            <a:avLst/>
          </a:prstGeom>
          <a:noFill/>
        </p:spPr>
        <p:txBody>
          <a:bodyPr wrap="square" rtlCol="0">
            <a:spAutoFit/>
          </a:bodyPr>
          <a:lstStyle/>
          <a:p>
            <a:pPr algn="ctr"/>
            <a:fld id="{91477CC8-A8B9-4B4A-B74A-F461560BB8C0}" type="slidenum">
              <a:rPr lang="en-GB" sz="1400" b="1" smtClean="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fld>
            <a:endParaRPr lang="en-GB" sz="1400" b="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3" name="图片 2"/>
          <p:cNvPicPr>
            <a:picLocks noChangeAspect="1"/>
          </p:cNvPicPr>
          <p:nvPr/>
        </p:nvPicPr>
        <p:blipFill>
          <a:blip r:embed="rId2"/>
          <a:stretch>
            <a:fillRect/>
          </a:stretch>
        </p:blipFill>
        <p:spPr>
          <a:xfrm>
            <a:off x="2676930" y="670184"/>
            <a:ext cx="7047148" cy="5265687"/>
          </a:xfrm>
          <a:prstGeom prst="rect">
            <a:avLst/>
          </a:prstGeom>
        </p:spPr>
      </p:pic>
      <p:sp>
        <p:nvSpPr>
          <p:cNvPr id="5" name="文本框 4"/>
          <p:cNvSpPr txBox="1"/>
          <p:nvPr/>
        </p:nvSpPr>
        <p:spPr>
          <a:xfrm>
            <a:off x="0" y="5036"/>
            <a:ext cx="12401009" cy="646331"/>
          </a:xfrm>
          <a:prstGeom prst="rect">
            <a:avLst/>
          </a:prstGeom>
          <a:noFill/>
        </p:spPr>
        <p:txBody>
          <a:bodyPr wrap="square" rtlCol="0">
            <a:spAutoFit/>
          </a:bodyPr>
          <a:lstStyle/>
          <a:p>
            <a:pPr marL="0" lvl="0" indent="0" algn="l" defTabSz="889000">
              <a:lnSpc>
                <a:spcPct val="90000"/>
              </a:lnSpc>
              <a:spcBef>
                <a:spcPct val="0"/>
              </a:spcBef>
              <a:spcAft>
                <a:spcPct val="35000"/>
              </a:spcAft>
              <a:buNone/>
            </a:pPr>
            <a:r>
              <a:rPr lang="en-US" altLang="zh-CN" sz="4000" b="1" kern="1200" dirty="0">
                <a:latin typeface="Times New Roman" panose="02020603050405020304" pitchFamily="18" charset="0"/>
                <a:ea typeface="+mn-ea"/>
                <a:cs typeface="Times New Roman" panose="02020603050405020304" pitchFamily="18" charset="0"/>
              </a:rPr>
              <a:t>Circuit Architecture</a:t>
            </a:r>
            <a:endParaRPr lang="zh-CN" altLang="en-US" sz="4000" b="1" kern="1200" dirty="0">
              <a:latin typeface="Times New Roman" panose="02020603050405020304" pitchFamily="18" charset="0"/>
              <a:ea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6594438"/>
            <a:ext cx="12192000" cy="26356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形 2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230061" y="5790621"/>
            <a:ext cx="2886635" cy="723132"/>
          </a:xfrm>
          <a:prstGeom prst="rect">
            <a:avLst/>
          </a:prstGeom>
        </p:spPr>
      </p:pic>
      <p:sp>
        <p:nvSpPr>
          <p:cNvPr id="23" name="TextBox 3"/>
          <p:cNvSpPr txBox="1"/>
          <p:nvPr/>
        </p:nvSpPr>
        <p:spPr>
          <a:xfrm>
            <a:off x="-1" y="6572922"/>
            <a:ext cx="4213781" cy="307777"/>
          </a:xfrm>
          <a:prstGeom prst="rect">
            <a:avLst/>
          </a:prstGeom>
          <a:noFill/>
        </p:spPr>
        <p:txBody>
          <a:bodyPr wrap="square" rtlCol="0">
            <a:spAutoFit/>
          </a:bodyPr>
          <a:lstStyle/>
          <a:p>
            <a:r>
              <a:rPr lang="en-US" altLang="zh-CN" sz="14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ZhongyuanJi</a:t>
            </a:r>
            <a:r>
              <a:rPr lang="en-US" altLang="zh-CN" sz="14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altLang="zh-CN" sz="14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Ravsense</a:t>
            </a:r>
            <a:endParaRPr lang="en-GB" sz="14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2" name="TextBox 2"/>
          <p:cNvSpPr txBox="1"/>
          <p:nvPr/>
        </p:nvSpPr>
        <p:spPr>
          <a:xfrm>
            <a:off x="11582400" y="6575621"/>
            <a:ext cx="609600" cy="307777"/>
          </a:xfrm>
          <a:prstGeom prst="rect">
            <a:avLst/>
          </a:prstGeom>
          <a:noFill/>
        </p:spPr>
        <p:txBody>
          <a:bodyPr wrap="square" rtlCol="0">
            <a:spAutoFit/>
          </a:bodyPr>
          <a:lstStyle/>
          <a:p>
            <a:pPr algn="ctr"/>
            <a:fld id="{91477CC8-A8B9-4B4A-B74A-F461560BB8C0}" type="slidenum">
              <a:rPr lang="en-GB" sz="1400" b="1" smtClean="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fld>
            <a:endParaRPr lang="en-GB" sz="1400" b="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文本框 4"/>
          <p:cNvSpPr txBox="1"/>
          <p:nvPr/>
        </p:nvSpPr>
        <p:spPr>
          <a:xfrm>
            <a:off x="0" y="5036"/>
            <a:ext cx="12401009" cy="646331"/>
          </a:xfrm>
          <a:prstGeom prst="rect">
            <a:avLst/>
          </a:prstGeom>
          <a:noFill/>
        </p:spPr>
        <p:txBody>
          <a:bodyPr wrap="square" rtlCol="0">
            <a:spAutoFit/>
          </a:bodyPr>
          <a:lstStyle/>
          <a:p>
            <a:pPr marL="0" lvl="0" indent="0" algn="l" defTabSz="889000">
              <a:lnSpc>
                <a:spcPct val="90000"/>
              </a:lnSpc>
              <a:spcBef>
                <a:spcPct val="0"/>
              </a:spcBef>
              <a:spcAft>
                <a:spcPct val="35000"/>
              </a:spcAft>
              <a:buNone/>
            </a:pPr>
            <a:r>
              <a:rPr lang="en-US" altLang="zh-CN" sz="4000" b="1" kern="1200" dirty="0">
                <a:latin typeface="Times New Roman" panose="02020603050405020304" pitchFamily="18" charset="0"/>
                <a:ea typeface="+mn-ea"/>
                <a:cs typeface="Times New Roman" panose="02020603050405020304" pitchFamily="18" charset="0"/>
              </a:rPr>
              <a:t>Circuit Architecture</a:t>
            </a:r>
            <a:endParaRPr lang="zh-CN" altLang="en-US" sz="4000" b="1" kern="1200" dirty="0">
              <a:latin typeface="Times New Roman" panose="02020603050405020304" pitchFamily="18" charset="0"/>
              <a:ea typeface="+mn-ea"/>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6096000" y="4014701"/>
            <a:ext cx="5846551" cy="2014609"/>
          </a:xfrm>
          <a:prstGeom prst="rect">
            <a:avLst/>
          </a:prstGeom>
        </p:spPr>
      </p:pic>
      <p:pic>
        <p:nvPicPr>
          <p:cNvPr id="4" name="图片 3"/>
          <p:cNvPicPr>
            <a:picLocks noChangeAspect="1"/>
          </p:cNvPicPr>
          <p:nvPr/>
        </p:nvPicPr>
        <p:blipFill>
          <a:blip r:embed="rId3"/>
          <a:stretch>
            <a:fillRect/>
          </a:stretch>
        </p:blipFill>
        <p:spPr>
          <a:xfrm>
            <a:off x="191521" y="4267956"/>
            <a:ext cx="5718716" cy="1508100"/>
          </a:xfrm>
          <a:prstGeom prst="rect">
            <a:avLst/>
          </a:prstGeom>
        </p:spPr>
      </p:pic>
      <p:sp>
        <p:nvSpPr>
          <p:cNvPr id="6" name="文本框 5"/>
          <p:cNvSpPr txBox="1"/>
          <p:nvPr/>
        </p:nvSpPr>
        <p:spPr>
          <a:xfrm>
            <a:off x="-1045886" y="3936695"/>
            <a:ext cx="6305550" cy="461665"/>
          </a:xfrm>
          <a:prstGeom prst="rect">
            <a:avLst/>
          </a:prstGeom>
          <a:noFill/>
        </p:spPr>
        <p:txBody>
          <a:bodyPr wrap="square">
            <a:spAutoFit/>
          </a:bodyPr>
          <a:lstStyle/>
          <a:p>
            <a:pPr algn="ctr"/>
            <a:r>
              <a:rPr lang="en-US" altLang="zh-CN" sz="2400" b="1" dirty="0">
                <a:latin typeface="Times New Roman" panose="02020603050405020304" pitchFamily="18" charset="0"/>
                <a:cs typeface="Times New Roman" panose="02020603050405020304" pitchFamily="18" charset="0"/>
              </a:rPr>
              <a:t>Why not other Architectures?</a:t>
            </a:r>
            <a:endParaRPr lang="zh-CN" altLang="en-US" sz="2400" b="1" dirty="0">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4"/>
          <a:stretch>
            <a:fillRect/>
          </a:stretch>
        </p:blipFill>
        <p:spPr>
          <a:xfrm>
            <a:off x="3771763" y="651367"/>
            <a:ext cx="7949571" cy="3052953"/>
          </a:xfrm>
          <a:prstGeom prst="rect">
            <a:avLst/>
          </a:prstGeom>
        </p:spPr>
      </p:pic>
      <p:sp>
        <p:nvSpPr>
          <p:cNvPr id="8" name="文本框 7"/>
          <p:cNvSpPr txBox="1"/>
          <p:nvPr/>
        </p:nvSpPr>
        <p:spPr>
          <a:xfrm>
            <a:off x="-877249" y="2063198"/>
            <a:ext cx="6305550" cy="461665"/>
          </a:xfrm>
          <a:prstGeom prst="rect">
            <a:avLst/>
          </a:prstGeom>
          <a:noFill/>
        </p:spPr>
        <p:txBody>
          <a:bodyPr wrap="square">
            <a:spAutoFit/>
          </a:bodyPr>
          <a:lstStyle/>
          <a:p>
            <a:pPr algn="ctr"/>
            <a:r>
              <a:rPr lang="en-US" altLang="zh-CN" sz="2400" b="1" dirty="0">
                <a:latin typeface="Times New Roman" panose="02020603050405020304" pitchFamily="18" charset="0"/>
                <a:cs typeface="Times New Roman" panose="02020603050405020304" pitchFamily="18" charset="0"/>
              </a:rPr>
              <a:t>Our Architectures:</a:t>
            </a:r>
            <a:endParaRPr lang="zh-CN" altLang="en-US" sz="24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6594438"/>
            <a:ext cx="12192000" cy="26356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形 2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230061" y="5790621"/>
            <a:ext cx="2886635" cy="723132"/>
          </a:xfrm>
          <a:prstGeom prst="rect">
            <a:avLst/>
          </a:prstGeom>
        </p:spPr>
      </p:pic>
      <p:sp>
        <p:nvSpPr>
          <p:cNvPr id="23" name="TextBox 3"/>
          <p:cNvSpPr txBox="1"/>
          <p:nvPr/>
        </p:nvSpPr>
        <p:spPr>
          <a:xfrm>
            <a:off x="-1" y="6572922"/>
            <a:ext cx="4213781" cy="307777"/>
          </a:xfrm>
          <a:prstGeom prst="rect">
            <a:avLst/>
          </a:prstGeom>
          <a:noFill/>
        </p:spPr>
        <p:txBody>
          <a:bodyPr wrap="square" rtlCol="0">
            <a:spAutoFit/>
          </a:bodyPr>
          <a:lstStyle/>
          <a:p>
            <a:r>
              <a:rPr lang="en-US" altLang="zh-CN" sz="14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ZhongyuanJi</a:t>
            </a:r>
            <a:r>
              <a:rPr lang="en-US" altLang="zh-CN" sz="14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altLang="zh-CN" sz="14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Ravsense</a:t>
            </a:r>
            <a:endParaRPr lang="en-GB" sz="14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2" name="TextBox 2"/>
          <p:cNvSpPr txBox="1"/>
          <p:nvPr/>
        </p:nvSpPr>
        <p:spPr>
          <a:xfrm>
            <a:off x="11582400" y="6575621"/>
            <a:ext cx="609600" cy="307777"/>
          </a:xfrm>
          <a:prstGeom prst="rect">
            <a:avLst/>
          </a:prstGeom>
          <a:noFill/>
        </p:spPr>
        <p:txBody>
          <a:bodyPr wrap="square" rtlCol="0">
            <a:spAutoFit/>
          </a:bodyPr>
          <a:lstStyle/>
          <a:p>
            <a:pPr algn="ctr"/>
            <a:fld id="{91477CC8-A8B9-4B4A-B74A-F461560BB8C0}" type="slidenum">
              <a:rPr lang="en-GB" sz="1400" b="1" smtClean="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fld>
            <a:endParaRPr lang="en-GB" sz="1400" b="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2" name="文本框 1"/>
          <p:cNvSpPr txBox="1"/>
          <p:nvPr/>
        </p:nvSpPr>
        <p:spPr>
          <a:xfrm>
            <a:off x="0" y="5036"/>
            <a:ext cx="12401009" cy="646331"/>
          </a:xfrm>
          <a:prstGeom prst="rect">
            <a:avLst/>
          </a:prstGeom>
          <a:noFill/>
        </p:spPr>
        <p:txBody>
          <a:bodyPr wrap="square" rtlCol="0">
            <a:spAutoFit/>
          </a:bodyPr>
          <a:lstStyle/>
          <a:p>
            <a:pPr marL="0" lvl="0" indent="0" algn="l" defTabSz="889000">
              <a:lnSpc>
                <a:spcPct val="90000"/>
              </a:lnSpc>
              <a:spcBef>
                <a:spcPct val="0"/>
              </a:spcBef>
              <a:spcAft>
                <a:spcPct val="35000"/>
              </a:spcAft>
              <a:buNone/>
            </a:pPr>
            <a:r>
              <a:rPr lang="en-US" altLang="zh-CN" sz="4000" b="1" kern="1200" dirty="0">
                <a:latin typeface="Times New Roman" panose="02020603050405020304" pitchFamily="18" charset="0"/>
                <a:ea typeface="+mn-ea"/>
                <a:cs typeface="Times New Roman" panose="02020603050405020304" pitchFamily="18" charset="0"/>
              </a:rPr>
              <a:t>Circuit Architecture</a:t>
            </a:r>
            <a:endParaRPr lang="zh-CN" altLang="en-US" sz="4000" b="1" kern="1200" dirty="0">
              <a:latin typeface="Times New Roman" panose="02020603050405020304" pitchFamily="18" charset="0"/>
              <a:ea typeface="+mn-ea"/>
              <a:cs typeface="Times New Roman" panose="02020603050405020304" pitchFamily="18" charset="0"/>
            </a:endParaRPr>
          </a:p>
        </p:txBody>
      </p:sp>
      <p:sp>
        <p:nvSpPr>
          <p:cNvPr id="3" name="文本框 2"/>
          <p:cNvSpPr txBox="1"/>
          <p:nvPr/>
        </p:nvSpPr>
        <p:spPr>
          <a:xfrm>
            <a:off x="-1045886" y="1109382"/>
            <a:ext cx="6305550" cy="461665"/>
          </a:xfrm>
          <a:prstGeom prst="rect">
            <a:avLst/>
          </a:prstGeom>
          <a:noFill/>
        </p:spPr>
        <p:txBody>
          <a:bodyPr wrap="square">
            <a:spAutoFit/>
          </a:bodyPr>
          <a:lstStyle/>
          <a:p>
            <a:pPr algn="ctr"/>
            <a:r>
              <a:rPr lang="en-US" altLang="zh-CN" sz="2400" b="1" dirty="0">
                <a:latin typeface="Times New Roman" panose="02020603050405020304" pitchFamily="18" charset="0"/>
                <a:cs typeface="Times New Roman" panose="02020603050405020304" pitchFamily="18" charset="0"/>
              </a:rPr>
              <a:t>Our Circuit Architecture:</a:t>
            </a:r>
            <a:endParaRPr lang="zh-CN" altLang="en-US" sz="2400" b="1"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481781" y="1927123"/>
            <a:ext cx="3431458" cy="1754326"/>
          </a:xfrm>
          <a:prstGeom prst="rect">
            <a:avLst/>
          </a:prstGeom>
          <a:noFill/>
        </p:spPr>
        <p:txBody>
          <a:bodyPr wrap="square" rtlCol="0">
            <a:spAutoFit/>
          </a:bodyPr>
          <a:lstStyle/>
          <a:p>
            <a:r>
              <a:rPr lang="en-US" altLang="zh-CN" dirty="0"/>
              <a:t>Points Selecting:	</a:t>
            </a:r>
            <a:r>
              <a:rPr lang="en-US" altLang="zh-CN" dirty="0" err="1"/>
              <a:t>sel</a:t>
            </a:r>
            <a:r>
              <a:rPr lang="en-US" altLang="zh-CN" dirty="0"/>
              <a:t>[1:0]</a:t>
            </a:r>
            <a:endParaRPr lang="en-US" altLang="zh-CN" dirty="0"/>
          </a:p>
          <a:p>
            <a:r>
              <a:rPr lang="en-US" altLang="zh-CN" dirty="0"/>
              <a:t>00:	16 points</a:t>
            </a:r>
            <a:endParaRPr lang="en-US" altLang="zh-CN" dirty="0"/>
          </a:p>
          <a:p>
            <a:r>
              <a:rPr lang="en-US" altLang="zh-CN" dirty="0"/>
              <a:t>01:	64 points</a:t>
            </a:r>
            <a:endParaRPr lang="en-US" altLang="zh-CN" dirty="0"/>
          </a:p>
          <a:p>
            <a:r>
              <a:rPr lang="en-US" altLang="zh-CN" dirty="0"/>
              <a:t>10:	128 points</a:t>
            </a:r>
            <a:endParaRPr lang="en-US" altLang="zh-CN" dirty="0"/>
          </a:p>
          <a:p>
            <a:r>
              <a:rPr lang="en-US" altLang="zh-CN" dirty="0"/>
              <a:t>11:	32 points</a:t>
            </a:r>
            <a:endParaRPr lang="en-US" altLang="zh-CN" dirty="0"/>
          </a:p>
          <a:p>
            <a:endParaRPr lang="zh-CN" altLang="en-US" dirty="0"/>
          </a:p>
        </p:txBody>
      </p:sp>
      <p:pic>
        <p:nvPicPr>
          <p:cNvPr id="15" name="图片 14"/>
          <p:cNvPicPr>
            <a:picLocks noChangeAspect="1"/>
          </p:cNvPicPr>
          <p:nvPr/>
        </p:nvPicPr>
        <p:blipFill>
          <a:blip r:embed="rId2"/>
          <a:stretch>
            <a:fillRect/>
          </a:stretch>
        </p:blipFill>
        <p:spPr>
          <a:xfrm>
            <a:off x="75304" y="670184"/>
            <a:ext cx="9406369" cy="5190029"/>
          </a:xfrm>
          <a:prstGeom prst="rect">
            <a:avLst/>
          </a:prstGeom>
        </p:spPr>
      </p:pic>
      <p:pic>
        <p:nvPicPr>
          <p:cNvPr id="4" name="图片 3"/>
          <p:cNvPicPr>
            <a:picLocks noChangeAspect="1"/>
          </p:cNvPicPr>
          <p:nvPr/>
        </p:nvPicPr>
        <p:blipFill>
          <a:blip r:embed="rId3"/>
          <a:stretch>
            <a:fillRect/>
          </a:stretch>
        </p:blipFill>
        <p:spPr>
          <a:xfrm>
            <a:off x="7444508" y="2092607"/>
            <a:ext cx="4568082" cy="175432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形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649281" y="116957"/>
            <a:ext cx="5758926" cy="1442672"/>
          </a:xfrm>
          <a:prstGeom prst="rect">
            <a:avLst/>
          </a:prstGeom>
        </p:spPr>
      </p:pic>
      <p:sp>
        <p:nvSpPr>
          <p:cNvPr id="2" name="Titel 1"/>
          <p:cNvSpPr txBox="1"/>
          <p:nvPr/>
        </p:nvSpPr>
        <p:spPr>
          <a:xfrm>
            <a:off x="802499" y="1400198"/>
            <a:ext cx="8287547" cy="56314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b="1" dirty="0">
                <a:solidFill>
                  <a:srgbClr val="FF0000"/>
                </a:solidFill>
                <a:latin typeface="Times New Roman" panose="02020603050405020304" pitchFamily="18" charset="0"/>
                <a:cs typeface="Times New Roman" panose="02020603050405020304" pitchFamily="18" charset="0"/>
              </a:rPr>
              <a:t>Outline</a:t>
            </a:r>
            <a:endParaRPr lang="de-DE" b="1" dirty="0">
              <a:solidFill>
                <a:srgbClr val="FF0000"/>
              </a:solidFill>
              <a:latin typeface="Times New Roman" panose="02020603050405020304" pitchFamily="18" charset="0"/>
              <a:cs typeface="Times New Roman" panose="02020603050405020304" pitchFamily="18" charset="0"/>
            </a:endParaRPr>
          </a:p>
        </p:txBody>
      </p:sp>
      <p:graphicFrame>
        <p:nvGraphicFramePr>
          <p:cNvPr id="3" name="内容占位符 9"/>
          <p:cNvGraphicFramePr/>
          <p:nvPr/>
        </p:nvGraphicFramePr>
        <p:xfrm>
          <a:off x="1255172" y="1963345"/>
          <a:ext cx="8287547" cy="43842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xplosion: 8 Points 3"/>
          <p:cNvSpPr/>
          <p:nvPr/>
        </p:nvSpPr>
        <p:spPr>
          <a:xfrm>
            <a:off x="1878496" y="4401458"/>
            <a:ext cx="555023" cy="526936"/>
          </a:xfrm>
          <a:prstGeom prst="irregularSeal1">
            <a:avLst/>
          </a:prstGeom>
          <a:solidFill>
            <a:srgbClr val="FFFF00"/>
          </a:solid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6594438"/>
            <a:ext cx="12192000" cy="26356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形 2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230061" y="5790621"/>
            <a:ext cx="2886635" cy="723132"/>
          </a:xfrm>
          <a:prstGeom prst="rect">
            <a:avLst/>
          </a:prstGeom>
        </p:spPr>
      </p:pic>
      <p:sp>
        <p:nvSpPr>
          <p:cNvPr id="23" name="TextBox 3"/>
          <p:cNvSpPr txBox="1"/>
          <p:nvPr/>
        </p:nvSpPr>
        <p:spPr>
          <a:xfrm>
            <a:off x="-1" y="6572922"/>
            <a:ext cx="4213781" cy="307777"/>
          </a:xfrm>
          <a:prstGeom prst="rect">
            <a:avLst/>
          </a:prstGeom>
          <a:noFill/>
        </p:spPr>
        <p:txBody>
          <a:bodyPr wrap="square" rtlCol="0">
            <a:spAutoFit/>
          </a:bodyPr>
          <a:lstStyle/>
          <a:p>
            <a:r>
              <a:rPr lang="en-US" altLang="zh-CN" sz="14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ZhongyuanJi</a:t>
            </a:r>
            <a:r>
              <a:rPr lang="en-US" altLang="zh-CN" sz="14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altLang="zh-CN" sz="14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Ravsense</a:t>
            </a:r>
            <a:endParaRPr lang="en-GB" sz="14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2" name="TextBox 2"/>
          <p:cNvSpPr txBox="1"/>
          <p:nvPr/>
        </p:nvSpPr>
        <p:spPr>
          <a:xfrm>
            <a:off x="11582400" y="6575621"/>
            <a:ext cx="609600" cy="307777"/>
          </a:xfrm>
          <a:prstGeom prst="rect">
            <a:avLst/>
          </a:prstGeom>
          <a:noFill/>
        </p:spPr>
        <p:txBody>
          <a:bodyPr wrap="square" rtlCol="0">
            <a:spAutoFit/>
          </a:bodyPr>
          <a:lstStyle/>
          <a:p>
            <a:pPr algn="ctr"/>
            <a:fld id="{91477CC8-A8B9-4B4A-B74A-F461560BB8C0}" type="slidenum">
              <a:rPr lang="en-GB" sz="1400" b="1" smtClean="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fld>
            <a:endParaRPr lang="en-GB" sz="1400" b="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文本框 3"/>
          <p:cNvSpPr txBox="1"/>
          <p:nvPr/>
        </p:nvSpPr>
        <p:spPr>
          <a:xfrm>
            <a:off x="0" y="5036"/>
            <a:ext cx="12401009" cy="646331"/>
          </a:xfrm>
          <a:prstGeom prst="rect">
            <a:avLst/>
          </a:prstGeom>
          <a:noFill/>
        </p:spPr>
        <p:txBody>
          <a:bodyPr wrap="square" rtlCol="0">
            <a:spAutoFit/>
          </a:bodyPr>
          <a:lstStyle/>
          <a:p>
            <a:pPr marL="0" lvl="0" indent="0" algn="l" defTabSz="889000">
              <a:lnSpc>
                <a:spcPct val="90000"/>
              </a:lnSpc>
              <a:spcBef>
                <a:spcPct val="0"/>
              </a:spcBef>
              <a:spcAft>
                <a:spcPct val="35000"/>
              </a:spcAft>
              <a:buNone/>
            </a:pPr>
            <a:r>
              <a:rPr lang="en-US" altLang="zh-CN" sz="4000" b="1" kern="1200" dirty="0">
                <a:latin typeface="Times New Roman" panose="02020603050405020304" pitchFamily="18" charset="0"/>
                <a:ea typeface="+mn-ea"/>
                <a:cs typeface="Times New Roman" panose="02020603050405020304" pitchFamily="18" charset="0"/>
              </a:rPr>
              <a:t>Timing Diagram and Results</a:t>
            </a:r>
            <a:endParaRPr lang="zh-CN" altLang="en-US" sz="4000" b="1" kern="1200" dirty="0">
              <a:latin typeface="Times New Roman" panose="02020603050405020304" pitchFamily="18" charset="0"/>
              <a:ea typeface="+mn-ea"/>
              <a:cs typeface="Times New Roman" panose="02020603050405020304" pitchFamily="18" charset="0"/>
            </a:endParaRPr>
          </a:p>
        </p:txBody>
      </p:sp>
      <p:pic>
        <p:nvPicPr>
          <p:cNvPr id="13" name="图片 12"/>
          <p:cNvPicPr>
            <a:picLocks noChangeAspect="1"/>
          </p:cNvPicPr>
          <p:nvPr/>
        </p:nvPicPr>
        <p:blipFill>
          <a:blip r:embed="rId2"/>
          <a:stretch>
            <a:fillRect/>
          </a:stretch>
        </p:blipFill>
        <p:spPr>
          <a:xfrm>
            <a:off x="1838894" y="651367"/>
            <a:ext cx="8162356" cy="4055563"/>
          </a:xfrm>
          <a:prstGeom prst="rect">
            <a:avLst/>
          </a:prstGeom>
        </p:spPr>
      </p:pic>
      <p:sp>
        <p:nvSpPr>
          <p:cNvPr id="14" name="文本框 13"/>
          <p:cNvSpPr txBox="1"/>
          <p:nvPr/>
        </p:nvSpPr>
        <p:spPr>
          <a:xfrm>
            <a:off x="4213780" y="4992200"/>
            <a:ext cx="6305550" cy="1200329"/>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16 points:  20 cycles 	50MHz: 	0.4us</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32 points:	  38 cycles	50MHz:	0.76us</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64 points:  71 cycles	50MHz:	1.42us</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128 points:137 cycles	50MHz:	2.74us</a:t>
            </a:r>
            <a:endParaRPr lang="en-US" altLang="zh-CN" dirty="0">
              <a:latin typeface="Times New Roman" panose="02020603050405020304" pitchFamily="18" charset="0"/>
              <a:cs typeface="Times New Roman" panose="02020603050405020304" pitchFamily="18" charset="0"/>
            </a:endParaRPr>
          </a:p>
        </p:txBody>
      </p:sp>
      <p:sp>
        <p:nvSpPr>
          <p:cNvPr id="15" name="文本框 14"/>
          <p:cNvSpPr txBox="1"/>
          <p:nvPr/>
        </p:nvSpPr>
        <p:spPr>
          <a:xfrm>
            <a:off x="72343" y="5409093"/>
            <a:ext cx="6305550" cy="461665"/>
          </a:xfrm>
          <a:prstGeom prst="rect">
            <a:avLst/>
          </a:prstGeom>
          <a:noFill/>
        </p:spPr>
        <p:txBody>
          <a:bodyPr wrap="square">
            <a:spAutoFit/>
          </a:bodyPr>
          <a:lstStyle/>
          <a:p>
            <a:pPr algn="ctr"/>
            <a:r>
              <a:rPr lang="en-US" altLang="zh-CN" sz="2400" b="1" dirty="0">
                <a:latin typeface="Times New Roman" panose="02020603050405020304" pitchFamily="18" charset="0"/>
                <a:cs typeface="Times New Roman" panose="02020603050405020304" pitchFamily="18" charset="0"/>
              </a:rPr>
              <a:t>Output Delay:</a:t>
            </a:r>
            <a:endParaRPr lang="zh-CN" altLang="en-US" sz="2400" b="1" dirty="0">
              <a:latin typeface="Times New Roman" panose="02020603050405020304" pitchFamily="18" charset="0"/>
              <a:cs typeface="Times New Roman" panose="02020603050405020304" pitchFamily="18" charset="0"/>
            </a:endParaRPr>
          </a:p>
        </p:txBody>
      </p:sp>
      <p:sp>
        <p:nvSpPr>
          <p:cNvPr id="16" name="箭头: 左 15"/>
          <p:cNvSpPr/>
          <p:nvPr/>
        </p:nvSpPr>
        <p:spPr>
          <a:xfrm rot="20556401">
            <a:off x="9144000" y="3402594"/>
            <a:ext cx="1419225" cy="4191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9853612" y="2946119"/>
            <a:ext cx="6310312" cy="369332"/>
          </a:xfrm>
          <a:prstGeom prst="rect">
            <a:avLst/>
          </a:prstGeom>
          <a:noFill/>
        </p:spPr>
        <p:txBody>
          <a:bodyPr wrap="square">
            <a:spAutoFit/>
          </a:bodyPr>
          <a:lstStyle/>
          <a:p>
            <a:r>
              <a:rPr lang="en-US" altLang="zh-CN" b="1" dirty="0">
                <a:solidFill>
                  <a:srgbClr val="FF0000"/>
                </a:solidFill>
                <a:latin typeface="Times New Roman" panose="02020603050405020304" pitchFamily="18" charset="0"/>
                <a:cs typeface="Times New Roman" panose="02020603050405020304" pitchFamily="18" charset="0"/>
              </a:rPr>
              <a:t>Binary Reverse Order</a:t>
            </a:r>
            <a:endParaRPr lang="en-US" altLang="zh-CN"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6594438"/>
            <a:ext cx="12192000" cy="26356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形 2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230061" y="5790621"/>
            <a:ext cx="2886635" cy="723132"/>
          </a:xfrm>
          <a:prstGeom prst="rect">
            <a:avLst/>
          </a:prstGeom>
        </p:spPr>
      </p:pic>
      <p:sp>
        <p:nvSpPr>
          <p:cNvPr id="23" name="TextBox 3"/>
          <p:cNvSpPr txBox="1"/>
          <p:nvPr/>
        </p:nvSpPr>
        <p:spPr>
          <a:xfrm>
            <a:off x="-1" y="6572922"/>
            <a:ext cx="4213781" cy="307777"/>
          </a:xfrm>
          <a:prstGeom prst="rect">
            <a:avLst/>
          </a:prstGeom>
          <a:noFill/>
        </p:spPr>
        <p:txBody>
          <a:bodyPr wrap="square" rtlCol="0">
            <a:spAutoFit/>
          </a:bodyPr>
          <a:lstStyle/>
          <a:p>
            <a:r>
              <a:rPr lang="en-US" altLang="zh-CN" sz="14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ZhongyuanJi</a:t>
            </a:r>
            <a:r>
              <a:rPr lang="en-US" altLang="zh-CN" sz="14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altLang="zh-CN" sz="14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Ravsense</a:t>
            </a:r>
            <a:endParaRPr lang="en-GB" sz="14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2" name="TextBox 2"/>
          <p:cNvSpPr txBox="1"/>
          <p:nvPr/>
        </p:nvSpPr>
        <p:spPr>
          <a:xfrm>
            <a:off x="11582400" y="6575621"/>
            <a:ext cx="609600" cy="307777"/>
          </a:xfrm>
          <a:prstGeom prst="rect">
            <a:avLst/>
          </a:prstGeom>
          <a:noFill/>
        </p:spPr>
        <p:txBody>
          <a:bodyPr wrap="square" rtlCol="0">
            <a:spAutoFit/>
          </a:bodyPr>
          <a:lstStyle/>
          <a:p>
            <a:pPr algn="ctr"/>
            <a:fld id="{91477CC8-A8B9-4B4A-B74A-F461560BB8C0}" type="slidenum">
              <a:rPr lang="en-GB" sz="1400" b="1" smtClean="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fld>
            <a:endParaRPr lang="en-GB" sz="1400" b="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2" name="文本框 1"/>
          <p:cNvSpPr txBox="1"/>
          <p:nvPr/>
        </p:nvSpPr>
        <p:spPr>
          <a:xfrm>
            <a:off x="0" y="5036"/>
            <a:ext cx="12401009" cy="646331"/>
          </a:xfrm>
          <a:prstGeom prst="rect">
            <a:avLst/>
          </a:prstGeom>
          <a:noFill/>
        </p:spPr>
        <p:txBody>
          <a:bodyPr wrap="square" rtlCol="0">
            <a:spAutoFit/>
          </a:bodyPr>
          <a:lstStyle/>
          <a:p>
            <a:pPr marL="0" lvl="0" indent="0" algn="l" defTabSz="889000">
              <a:lnSpc>
                <a:spcPct val="90000"/>
              </a:lnSpc>
              <a:spcBef>
                <a:spcPct val="0"/>
              </a:spcBef>
              <a:spcAft>
                <a:spcPct val="35000"/>
              </a:spcAft>
              <a:buNone/>
            </a:pPr>
            <a:r>
              <a:rPr lang="en-US" altLang="zh-CN" sz="4000" b="1" kern="1200" dirty="0">
                <a:latin typeface="Times New Roman" panose="02020603050405020304" pitchFamily="18" charset="0"/>
                <a:ea typeface="+mn-ea"/>
                <a:cs typeface="Times New Roman" panose="02020603050405020304" pitchFamily="18" charset="0"/>
              </a:rPr>
              <a:t>Timing Diagram and Results</a:t>
            </a:r>
            <a:endParaRPr lang="zh-CN" altLang="en-US" sz="4000" b="1" kern="1200" dirty="0">
              <a:latin typeface="Times New Roman" panose="02020603050405020304" pitchFamily="18" charset="0"/>
              <a:ea typeface="+mn-ea"/>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304800" y="3737232"/>
            <a:ext cx="11582400" cy="1889152"/>
          </a:xfrm>
          <a:prstGeom prst="rect">
            <a:avLst/>
          </a:prstGeom>
        </p:spPr>
      </p:pic>
      <p:pic>
        <p:nvPicPr>
          <p:cNvPr id="5" name="图片 4"/>
          <p:cNvPicPr>
            <a:picLocks noChangeAspect="1"/>
          </p:cNvPicPr>
          <p:nvPr/>
        </p:nvPicPr>
        <p:blipFill>
          <a:blip r:embed="rId3"/>
          <a:stretch>
            <a:fillRect/>
          </a:stretch>
        </p:blipFill>
        <p:spPr>
          <a:xfrm>
            <a:off x="3176081" y="532565"/>
            <a:ext cx="5486138" cy="2725852"/>
          </a:xfrm>
          <a:prstGeom prst="rect">
            <a:avLst/>
          </a:prstGeom>
        </p:spPr>
      </p:pic>
      <p:sp>
        <p:nvSpPr>
          <p:cNvPr id="6" name="文本框 5"/>
          <p:cNvSpPr txBox="1"/>
          <p:nvPr/>
        </p:nvSpPr>
        <p:spPr>
          <a:xfrm>
            <a:off x="2766375" y="3281127"/>
            <a:ext cx="6305550" cy="369332"/>
          </a:xfrm>
          <a:prstGeom prst="rect">
            <a:avLst/>
          </a:prstGeom>
          <a:noFill/>
        </p:spPr>
        <p:txBody>
          <a:bodyPr wrap="square">
            <a:spAutoFit/>
          </a:bodyPr>
          <a:lstStyle/>
          <a:p>
            <a:pPr algn="ctr"/>
            <a:r>
              <a:rPr lang="en-US" altLang="zh-CN" dirty="0">
                <a:latin typeface="Times New Roman" panose="02020603050405020304" pitchFamily="18" charset="0"/>
                <a:cs typeface="Times New Roman" panose="02020603050405020304" pitchFamily="18" charset="0"/>
              </a:rPr>
              <a:t>Fig. Ideal Timing Diagram</a:t>
            </a:r>
            <a:endParaRPr lang="zh-CN" altLang="en-US"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3047729" y="5711231"/>
            <a:ext cx="6305550" cy="369332"/>
          </a:xfrm>
          <a:prstGeom prst="rect">
            <a:avLst/>
          </a:prstGeom>
          <a:noFill/>
        </p:spPr>
        <p:txBody>
          <a:bodyPr wrap="square">
            <a:spAutoFit/>
          </a:bodyPr>
          <a:lstStyle/>
          <a:p>
            <a:pPr algn="ctr"/>
            <a:r>
              <a:rPr lang="en-US" altLang="zh-CN" dirty="0">
                <a:latin typeface="Times New Roman" panose="02020603050405020304" pitchFamily="18" charset="0"/>
                <a:cs typeface="Times New Roman" panose="02020603050405020304" pitchFamily="18" charset="0"/>
              </a:rPr>
              <a:t>Fig. </a:t>
            </a:r>
            <a:r>
              <a:rPr lang="en-US" altLang="zh-CN" dirty="0" err="1">
                <a:latin typeface="Times New Roman" panose="02020603050405020304" pitchFamily="18" charset="0"/>
                <a:cs typeface="Times New Roman" panose="02020603050405020304" pitchFamily="18" charset="0"/>
              </a:rPr>
              <a:t>Modelsim</a:t>
            </a:r>
            <a:r>
              <a:rPr lang="en-US" altLang="zh-CN" dirty="0">
                <a:latin typeface="Times New Roman" panose="02020603050405020304" pitchFamily="18" charset="0"/>
                <a:cs typeface="Times New Roman" panose="02020603050405020304" pitchFamily="18" charset="0"/>
              </a:rPr>
              <a:t> Simulate Timing Diagram</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形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649281" y="116957"/>
            <a:ext cx="5758926" cy="1442672"/>
          </a:xfrm>
          <a:prstGeom prst="rect">
            <a:avLst/>
          </a:prstGeom>
        </p:spPr>
      </p:pic>
      <p:sp>
        <p:nvSpPr>
          <p:cNvPr id="2" name="Titel 1"/>
          <p:cNvSpPr txBox="1"/>
          <p:nvPr/>
        </p:nvSpPr>
        <p:spPr>
          <a:xfrm>
            <a:off x="802499" y="1400198"/>
            <a:ext cx="8287547" cy="56314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b="1" dirty="0">
                <a:solidFill>
                  <a:srgbClr val="FF0000"/>
                </a:solidFill>
                <a:latin typeface="Times New Roman" panose="02020603050405020304" pitchFamily="18" charset="0"/>
                <a:cs typeface="Times New Roman" panose="02020603050405020304" pitchFamily="18" charset="0"/>
              </a:rPr>
              <a:t>Outline</a:t>
            </a:r>
            <a:endParaRPr lang="de-DE" b="1" dirty="0">
              <a:solidFill>
                <a:srgbClr val="FF0000"/>
              </a:solidFill>
              <a:latin typeface="Times New Roman" panose="02020603050405020304" pitchFamily="18" charset="0"/>
              <a:cs typeface="Times New Roman" panose="02020603050405020304" pitchFamily="18" charset="0"/>
            </a:endParaRPr>
          </a:p>
        </p:txBody>
      </p:sp>
      <p:graphicFrame>
        <p:nvGraphicFramePr>
          <p:cNvPr id="3" name="内容占位符 9"/>
          <p:cNvGraphicFramePr/>
          <p:nvPr/>
        </p:nvGraphicFramePr>
        <p:xfrm>
          <a:off x="1255172" y="1963345"/>
          <a:ext cx="8287547" cy="43842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xplosion: 8 Points 3"/>
          <p:cNvSpPr/>
          <p:nvPr/>
        </p:nvSpPr>
        <p:spPr>
          <a:xfrm>
            <a:off x="1428553" y="5457802"/>
            <a:ext cx="555023" cy="526936"/>
          </a:xfrm>
          <a:prstGeom prst="irregularSeal1">
            <a:avLst/>
          </a:prstGeom>
          <a:solidFill>
            <a:srgbClr val="FFFF00"/>
          </a:solid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6594438"/>
            <a:ext cx="12192000" cy="26356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形 2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230061" y="5790621"/>
            <a:ext cx="2886635" cy="723132"/>
          </a:xfrm>
          <a:prstGeom prst="rect">
            <a:avLst/>
          </a:prstGeom>
        </p:spPr>
      </p:pic>
      <p:sp>
        <p:nvSpPr>
          <p:cNvPr id="23" name="TextBox 3"/>
          <p:cNvSpPr txBox="1"/>
          <p:nvPr/>
        </p:nvSpPr>
        <p:spPr>
          <a:xfrm>
            <a:off x="-1" y="6572922"/>
            <a:ext cx="4213781" cy="307777"/>
          </a:xfrm>
          <a:prstGeom prst="rect">
            <a:avLst/>
          </a:prstGeom>
          <a:noFill/>
        </p:spPr>
        <p:txBody>
          <a:bodyPr wrap="square" rtlCol="0">
            <a:spAutoFit/>
          </a:bodyPr>
          <a:lstStyle/>
          <a:p>
            <a:r>
              <a:rPr lang="en-US" altLang="zh-CN" sz="14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ZhongyuanJi</a:t>
            </a:r>
            <a:r>
              <a:rPr lang="en-US" altLang="zh-CN" sz="14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altLang="zh-CN" sz="14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Ravsense</a:t>
            </a:r>
            <a:endParaRPr lang="en-GB" sz="14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2" name="TextBox 2"/>
          <p:cNvSpPr txBox="1"/>
          <p:nvPr/>
        </p:nvSpPr>
        <p:spPr>
          <a:xfrm>
            <a:off x="11582400" y="6575621"/>
            <a:ext cx="609600" cy="307777"/>
          </a:xfrm>
          <a:prstGeom prst="rect">
            <a:avLst/>
          </a:prstGeom>
          <a:noFill/>
        </p:spPr>
        <p:txBody>
          <a:bodyPr wrap="square" rtlCol="0">
            <a:spAutoFit/>
          </a:bodyPr>
          <a:lstStyle/>
          <a:p>
            <a:pPr algn="ctr"/>
            <a:fld id="{91477CC8-A8B9-4B4A-B74A-F461560BB8C0}" type="slidenum">
              <a:rPr lang="en-GB" sz="1400" b="1" smtClean="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fld>
            <a:endParaRPr lang="en-GB" sz="1400" b="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2" name="文本框 1"/>
          <p:cNvSpPr txBox="1"/>
          <p:nvPr/>
        </p:nvSpPr>
        <p:spPr>
          <a:xfrm>
            <a:off x="0" y="5036"/>
            <a:ext cx="12401009" cy="707886"/>
          </a:xfrm>
          <a:prstGeom prst="rect">
            <a:avLst/>
          </a:prstGeom>
          <a:noFill/>
        </p:spPr>
        <p:txBody>
          <a:bodyPr wrap="square" rtlCol="0">
            <a:spAutoFit/>
          </a:bodyPr>
          <a:lstStyle/>
          <a:p>
            <a:pPr lvl="0"/>
            <a:r>
              <a:rPr lang="en-US" altLang="zh-CN" sz="4000" b="1" kern="1200" dirty="0">
                <a:latin typeface="Times New Roman" panose="02020603050405020304" pitchFamily="18" charset="0"/>
                <a:cs typeface="Times New Roman" panose="02020603050405020304" pitchFamily="18" charset="0"/>
              </a:rPr>
              <a:t>Discussion:</a:t>
            </a:r>
            <a:r>
              <a:rPr lang="en-US" altLang="zh-CN" sz="4000" b="1" kern="100" dirty="0">
                <a:effectLst/>
                <a:latin typeface="Times New Roman" panose="02020603050405020304" pitchFamily="18" charset="0"/>
                <a:cs typeface="Times New Roman" panose="02020603050405020304" pitchFamily="18" charset="0"/>
              </a:rPr>
              <a:t> Twiddle Work Principle</a:t>
            </a:r>
            <a:endParaRPr lang="zh-CN" altLang="en-US" sz="40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2211459" y="945933"/>
            <a:ext cx="3656893" cy="769079"/>
          </a:xfrm>
          <a:prstGeom prst="rect">
            <a:avLst/>
          </a:prstGeom>
        </p:spPr>
      </p:pic>
      <p:sp>
        <p:nvSpPr>
          <p:cNvPr id="11" name="文本框 10"/>
          <p:cNvSpPr txBox="1"/>
          <p:nvPr/>
        </p:nvSpPr>
        <p:spPr>
          <a:xfrm>
            <a:off x="124611" y="889693"/>
            <a:ext cx="6307392" cy="707886"/>
          </a:xfrm>
          <a:prstGeom prst="rect">
            <a:avLst/>
          </a:prstGeom>
          <a:noFill/>
        </p:spPr>
        <p:txBody>
          <a:bodyPr wrap="square">
            <a:spAutoFit/>
          </a:bodyPr>
          <a:lstStyle/>
          <a:p>
            <a:r>
              <a:rPr lang="en-US" altLang="zh-CN" sz="4000" b="1" kern="100" dirty="0">
                <a:latin typeface="Times New Roman" panose="02020603050405020304" pitchFamily="18" charset="0"/>
                <a:cs typeface="Times New Roman" panose="02020603050405020304" pitchFamily="18" charset="0"/>
              </a:rPr>
              <a:t>Twiddle:</a:t>
            </a:r>
            <a:endParaRPr lang="zh-CN" altLang="en-US" sz="4000" b="1" kern="100" dirty="0">
              <a:latin typeface="Times New Roman" panose="02020603050405020304" pitchFamily="18" charset="0"/>
              <a:cs typeface="Times New Roman" panose="02020603050405020304" pitchFamily="18" charset="0"/>
            </a:endParaRPr>
          </a:p>
        </p:txBody>
      </p:sp>
      <p:pic>
        <p:nvPicPr>
          <p:cNvPr id="15" name="图片 14"/>
          <p:cNvPicPr>
            <a:picLocks noChangeAspect="1"/>
          </p:cNvPicPr>
          <p:nvPr/>
        </p:nvPicPr>
        <p:blipFill>
          <a:blip r:embed="rId3"/>
          <a:stretch>
            <a:fillRect/>
          </a:stretch>
        </p:blipFill>
        <p:spPr>
          <a:xfrm>
            <a:off x="500960" y="2284849"/>
            <a:ext cx="3445217" cy="1100176"/>
          </a:xfrm>
          <a:prstGeom prst="rect">
            <a:avLst/>
          </a:prstGeom>
        </p:spPr>
      </p:pic>
      <p:pic>
        <p:nvPicPr>
          <p:cNvPr id="16" name="图片 15"/>
          <p:cNvPicPr>
            <a:picLocks noChangeAspect="1"/>
          </p:cNvPicPr>
          <p:nvPr/>
        </p:nvPicPr>
        <p:blipFill>
          <a:blip r:embed="rId4"/>
          <a:stretch>
            <a:fillRect/>
          </a:stretch>
        </p:blipFill>
        <p:spPr>
          <a:xfrm>
            <a:off x="942459" y="4562935"/>
            <a:ext cx="4671695" cy="1639648"/>
          </a:xfrm>
          <a:prstGeom prst="rect">
            <a:avLst/>
          </a:prstGeom>
        </p:spPr>
      </p:pic>
      <p:pic>
        <p:nvPicPr>
          <p:cNvPr id="22" name="图片 21"/>
          <p:cNvPicPr>
            <a:picLocks noChangeAspect="1"/>
          </p:cNvPicPr>
          <p:nvPr/>
        </p:nvPicPr>
        <p:blipFill>
          <a:blip r:embed="rId5"/>
          <a:stretch>
            <a:fillRect/>
          </a:stretch>
        </p:blipFill>
        <p:spPr>
          <a:xfrm>
            <a:off x="4219359" y="1520726"/>
            <a:ext cx="7471681" cy="2951697"/>
          </a:xfrm>
          <a:prstGeom prst="rect">
            <a:avLst/>
          </a:prstGeom>
        </p:spPr>
      </p:pic>
      <p:sp>
        <p:nvSpPr>
          <p:cNvPr id="24" name="箭头: 下 23"/>
          <p:cNvSpPr/>
          <p:nvPr/>
        </p:nvSpPr>
        <p:spPr>
          <a:xfrm rot="10800000">
            <a:off x="10272161" y="4339330"/>
            <a:ext cx="597159" cy="70788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左 24"/>
          <p:cNvSpPr/>
          <p:nvPr/>
        </p:nvSpPr>
        <p:spPr>
          <a:xfrm>
            <a:off x="5713445" y="5382759"/>
            <a:ext cx="1185591" cy="40786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6959686" y="5382759"/>
            <a:ext cx="6310312" cy="369332"/>
          </a:xfrm>
          <a:prstGeom prst="rect">
            <a:avLst/>
          </a:prstGeom>
          <a:noFill/>
        </p:spPr>
        <p:txBody>
          <a:bodyPr wrap="square">
            <a:spAutoFit/>
          </a:bodyPr>
          <a:lstStyle/>
          <a:p>
            <a:r>
              <a:rPr lang="en-US" altLang="zh-CN" b="1" dirty="0">
                <a:solidFill>
                  <a:srgbClr val="FF0000"/>
                </a:solidFill>
                <a:latin typeface="Times New Roman" panose="02020603050405020304" pitchFamily="18" charset="0"/>
                <a:cs typeface="Times New Roman" panose="02020603050405020304" pitchFamily="18" charset="0"/>
              </a:rPr>
              <a:t>Binary Reverse Order</a:t>
            </a:r>
            <a:endParaRPr lang="en-US" altLang="zh-CN" b="1" dirty="0">
              <a:solidFill>
                <a:srgbClr val="FF0000"/>
              </a:solidFill>
              <a:latin typeface="Times New Roman" panose="02020603050405020304" pitchFamily="18" charset="0"/>
              <a:cs typeface="Times New Roman" panose="02020603050405020304" pitchFamily="18" charset="0"/>
            </a:endParaRPr>
          </a:p>
        </p:txBody>
      </p:sp>
      <p:sp>
        <p:nvSpPr>
          <p:cNvPr id="27" name="文本框 26"/>
          <p:cNvSpPr txBox="1"/>
          <p:nvPr/>
        </p:nvSpPr>
        <p:spPr>
          <a:xfrm>
            <a:off x="9721936" y="5019381"/>
            <a:ext cx="6310312" cy="369332"/>
          </a:xfrm>
          <a:prstGeom prst="rect">
            <a:avLst/>
          </a:prstGeom>
          <a:noFill/>
        </p:spPr>
        <p:txBody>
          <a:bodyPr wrap="square">
            <a:spAutoFit/>
          </a:bodyPr>
          <a:lstStyle/>
          <a:p>
            <a:r>
              <a:rPr lang="en-US" altLang="zh-CN" b="1" dirty="0">
                <a:solidFill>
                  <a:srgbClr val="FF0000"/>
                </a:solidFill>
                <a:latin typeface="Times New Roman" panose="02020603050405020304" pitchFamily="18" charset="0"/>
                <a:cs typeface="Times New Roman" panose="02020603050405020304" pitchFamily="18" charset="0"/>
              </a:rPr>
              <a:t>All Twiddle = 1 (W8^0)</a:t>
            </a:r>
            <a:endParaRPr lang="en-US" altLang="zh-CN"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形 5"/>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2649281" y="116957"/>
            <a:ext cx="5758926" cy="1442672"/>
          </a:xfrm>
          <a:prstGeom prst="rect">
            <a:avLst/>
          </a:prstGeom>
        </p:spPr>
      </p:pic>
      <p:sp>
        <p:nvSpPr>
          <p:cNvPr id="2" name="Titel 1"/>
          <p:cNvSpPr txBox="1"/>
          <p:nvPr/>
        </p:nvSpPr>
        <p:spPr>
          <a:xfrm>
            <a:off x="802499" y="1400198"/>
            <a:ext cx="8287547" cy="56314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b="1" dirty="0">
                <a:solidFill>
                  <a:srgbClr val="FF0000"/>
                </a:solidFill>
                <a:latin typeface="Times New Roman" panose="02020603050405020304" pitchFamily="18" charset="0"/>
                <a:cs typeface="Times New Roman" panose="02020603050405020304" pitchFamily="18" charset="0"/>
              </a:rPr>
              <a:t>Outline</a:t>
            </a:r>
            <a:endParaRPr lang="de-DE" b="1" dirty="0">
              <a:solidFill>
                <a:srgbClr val="FF0000"/>
              </a:solidFill>
              <a:latin typeface="Times New Roman" panose="02020603050405020304" pitchFamily="18" charset="0"/>
              <a:cs typeface="Times New Roman" panose="02020603050405020304" pitchFamily="18" charset="0"/>
            </a:endParaRPr>
          </a:p>
        </p:txBody>
      </p:sp>
      <p:graphicFrame>
        <p:nvGraphicFramePr>
          <p:cNvPr id="3" name="内容占位符 9"/>
          <p:cNvGraphicFramePr/>
          <p:nvPr/>
        </p:nvGraphicFramePr>
        <p:xfrm>
          <a:off x="1255172" y="1963345"/>
          <a:ext cx="8287547" cy="43842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Explosion: 8 Points 3"/>
          <p:cNvSpPr/>
          <p:nvPr/>
        </p:nvSpPr>
        <p:spPr>
          <a:xfrm>
            <a:off x="1486610" y="2367061"/>
            <a:ext cx="555023" cy="526936"/>
          </a:xfrm>
          <a:prstGeom prst="irregularSeal1">
            <a:avLst/>
          </a:prstGeom>
          <a:solidFill>
            <a:srgbClr val="FFFF00"/>
          </a:solid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6594438"/>
            <a:ext cx="12192000" cy="26356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形 2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230061" y="5790621"/>
            <a:ext cx="2886635" cy="723132"/>
          </a:xfrm>
          <a:prstGeom prst="rect">
            <a:avLst/>
          </a:prstGeom>
        </p:spPr>
      </p:pic>
      <p:sp>
        <p:nvSpPr>
          <p:cNvPr id="23" name="TextBox 3"/>
          <p:cNvSpPr txBox="1"/>
          <p:nvPr/>
        </p:nvSpPr>
        <p:spPr>
          <a:xfrm>
            <a:off x="-1" y="6572922"/>
            <a:ext cx="4213781" cy="307777"/>
          </a:xfrm>
          <a:prstGeom prst="rect">
            <a:avLst/>
          </a:prstGeom>
          <a:noFill/>
        </p:spPr>
        <p:txBody>
          <a:bodyPr wrap="square" rtlCol="0">
            <a:spAutoFit/>
          </a:bodyPr>
          <a:lstStyle/>
          <a:p>
            <a:r>
              <a:rPr lang="en-US" altLang="zh-CN" sz="14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ZhongyuanJi</a:t>
            </a:r>
            <a:r>
              <a:rPr lang="en-US" altLang="zh-CN" sz="14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altLang="zh-CN" sz="14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Ravsense</a:t>
            </a:r>
            <a:endParaRPr lang="en-GB" sz="14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2" name="TextBox 2"/>
          <p:cNvSpPr txBox="1"/>
          <p:nvPr/>
        </p:nvSpPr>
        <p:spPr>
          <a:xfrm>
            <a:off x="11582400" y="6575621"/>
            <a:ext cx="609600" cy="307777"/>
          </a:xfrm>
          <a:prstGeom prst="rect">
            <a:avLst/>
          </a:prstGeom>
          <a:noFill/>
        </p:spPr>
        <p:txBody>
          <a:bodyPr wrap="square" rtlCol="0">
            <a:spAutoFit/>
          </a:bodyPr>
          <a:lstStyle/>
          <a:p>
            <a:pPr algn="ctr"/>
            <a:fld id="{91477CC8-A8B9-4B4A-B74A-F461560BB8C0}" type="slidenum">
              <a:rPr lang="en-GB" sz="1400" b="1" smtClean="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fld>
            <a:endParaRPr lang="en-GB" sz="1400" b="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2" name="文本框 1"/>
          <p:cNvSpPr txBox="1"/>
          <p:nvPr/>
        </p:nvSpPr>
        <p:spPr>
          <a:xfrm>
            <a:off x="0" y="5036"/>
            <a:ext cx="12401009" cy="707886"/>
          </a:xfrm>
          <a:prstGeom prst="rect">
            <a:avLst/>
          </a:prstGeom>
          <a:noFill/>
        </p:spPr>
        <p:txBody>
          <a:bodyPr wrap="square" rtlCol="0">
            <a:spAutoFit/>
          </a:bodyPr>
          <a:lstStyle/>
          <a:p>
            <a:pPr lvl="0"/>
            <a:r>
              <a:rPr lang="en-US" altLang="zh-CN" sz="4000" b="1" kern="1200" dirty="0">
                <a:latin typeface="Times New Roman" panose="02020603050405020304" pitchFamily="18" charset="0"/>
                <a:ea typeface="+mn-ea"/>
                <a:cs typeface="Times New Roman" panose="02020603050405020304" pitchFamily="18" charset="0"/>
              </a:rPr>
              <a:t>Discussion: </a:t>
            </a:r>
            <a:r>
              <a:rPr lang="en-US" altLang="zh-CN" sz="4000" b="1" kern="1200" dirty="0" err="1">
                <a:latin typeface="Times New Roman" panose="02020603050405020304" pitchFamily="18" charset="0"/>
                <a:ea typeface="+mn-ea"/>
                <a:cs typeface="Times New Roman" panose="02020603050405020304" pitchFamily="18" charset="0"/>
              </a:rPr>
              <a:t>Outputdata</a:t>
            </a:r>
            <a:r>
              <a:rPr lang="en-US" altLang="zh-CN" sz="4000" b="1" kern="1200" dirty="0">
                <a:latin typeface="Times New Roman" panose="02020603050405020304" pitchFamily="18" charset="0"/>
                <a:ea typeface="+mn-ea"/>
                <a:cs typeface="Times New Roman" panose="02020603050405020304" pitchFamily="18" charset="0"/>
              </a:rPr>
              <a:t> Scale</a:t>
            </a:r>
            <a:endParaRPr lang="zh-CN" altLang="en-US" sz="4000" dirty="0"/>
          </a:p>
        </p:txBody>
      </p:sp>
      <p:pic>
        <p:nvPicPr>
          <p:cNvPr id="8" name="图片 7"/>
          <p:cNvPicPr>
            <a:picLocks noChangeAspect="1"/>
          </p:cNvPicPr>
          <p:nvPr/>
        </p:nvPicPr>
        <p:blipFill>
          <a:blip r:embed="rId2"/>
          <a:stretch>
            <a:fillRect/>
          </a:stretch>
        </p:blipFill>
        <p:spPr>
          <a:xfrm>
            <a:off x="2106889" y="3503673"/>
            <a:ext cx="7733333" cy="2276190"/>
          </a:xfrm>
          <a:prstGeom prst="rect">
            <a:avLst/>
          </a:prstGeom>
        </p:spPr>
      </p:pic>
      <p:sp>
        <p:nvSpPr>
          <p:cNvPr id="10" name="文本框 9"/>
          <p:cNvSpPr txBox="1"/>
          <p:nvPr/>
        </p:nvSpPr>
        <p:spPr>
          <a:xfrm>
            <a:off x="697705" y="821407"/>
            <a:ext cx="10113169" cy="646331"/>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With a</a:t>
            </a:r>
            <a:r>
              <a:rPr lang="zh-CN" altLang="en-US" dirty="0">
                <a:latin typeface="Times New Roman" panose="02020603050405020304" pitchFamily="18" charset="0"/>
                <a:cs typeface="Times New Roman" panose="02020603050405020304" pitchFamily="18" charset="0"/>
              </a:rPr>
              <a:t>dding and subtracting in the butterfly unit, shifting the result of all additions and subtractions one bit to the right to prevent overflow</a:t>
            </a:r>
            <a:endParaRPr lang="zh-CN" altLang="en-US" dirty="0">
              <a:latin typeface="Times New Roman" panose="02020603050405020304" pitchFamily="18" charset="0"/>
              <a:cs typeface="Times New Roman" panose="02020603050405020304" pitchFamily="18" charset="0"/>
            </a:endParaRPr>
          </a:p>
        </p:txBody>
      </p:sp>
      <p:pic>
        <p:nvPicPr>
          <p:cNvPr id="11" name="图片 10"/>
          <p:cNvPicPr>
            <a:picLocks noChangeAspect="1"/>
          </p:cNvPicPr>
          <p:nvPr/>
        </p:nvPicPr>
        <p:blipFill>
          <a:blip r:embed="rId3"/>
          <a:stretch>
            <a:fillRect/>
          </a:stretch>
        </p:blipFill>
        <p:spPr>
          <a:xfrm>
            <a:off x="697705" y="1516739"/>
            <a:ext cx="3445217" cy="1100176"/>
          </a:xfrm>
          <a:prstGeom prst="rect">
            <a:avLst/>
          </a:prstGeom>
        </p:spPr>
      </p:pic>
      <p:sp>
        <p:nvSpPr>
          <p:cNvPr id="13" name="文本框 12"/>
          <p:cNvSpPr txBox="1"/>
          <p:nvPr/>
        </p:nvSpPr>
        <p:spPr>
          <a:xfrm>
            <a:off x="916970" y="2827318"/>
            <a:ext cx="10113169" cy="369332"/>
          </a:xfrm>
          <a:prstGeom prst="rect">
            <a:avLst/>
          </a:prstGeom>
          <a:noFill/>
        </p:spPr>
        <p:txBody>
          <a:bodyPr wrap="square">
            <a:spAutoFit/>
          </a:bodyPr>
          <a:lstStyle/>
          <a:p>
            <a:pPr algn="ctr"/>
            <a:r>
              <a:rPr lang="en-US" altLang="zh-CN" b="1" dirty="0">
                <a:latin typeface="Times New Roman" panose="02020603050405020304" pitchFamily="18" charset="0"/>
                <a:cs typeface="Times New Roman" panose="02020603050405020304" pitchFamily="18" charset="0"/>
              </a:rPr>
              <a:t>Scale: </a:t>
            </a:r>
            <a:r>
              <a:rPr lang="en-US" altLang="zh-CN" dirty="0">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a:t>
            </a:r>
            <a:r>
              <a:rPr lang="en-US" altLang="zh-CN" dirty="0" err="1">
                <a:solidFill>
                  <a:srgbClr val="FF0000"/>
                </a:solidFill>
                <a:latin typeface="Times New Roman" panose="02020603050405020304" pitchFamily="18" charset="0"/>
                <a:cs typeface="Times New Roman" panose="02020603050405020304" pitchFamily="18" charset="0"/>
              </a:rPr>
              <a:t>Outputdata</a:t>
            </a:r>
            <a:r>
              <a:rPr lang="en-US" altLang="zh-CN" dirty="0">
                <a:solidFill>
                  <a:srgbClr val="FF0000"/>
                </a:solidFill>
                <a:latin typeface="Times New Roman" panose="02020603050405020304" pitchFamily="18" charset="0"/>
                <a:cs typeface="Times New Roman" panose="02020603050405020304" pitchFamily="18" charset="0"/>
              </a:rPr>
              <a:t> Scale” = “</a:t>
            </a:r>
            <a:r>
              <a:rPr lang="en-US" altLang="zh-CN" dirty="0" err="1">
                <a:solidFill>
                  <a:srgbClr val="FF0000"/>
                </a:solidFill>
                <a:latin typeface="Times New Roman" panose="02020603050405020304" pitchFamily="18" charset="0"/>
                <a:cs typeface="Times New Roman" panose="02020603050405020304" pitchFamily="18" charset="0"/>
              </a:rPr>
              <a:t>Inputdata</a:t>
            </a:r>
            <a:r>
              <a:rPr lang="en-US" altLang="zh-CN" dirty="0">
                <a:solidFill>
                  <a:srgbClr val="FF0000"/>
                </a:solidFill>
                <a:latin typeface="Times New Roman" panose="02020603050405020304" pitchFamily="18" charset="0"/>
                <a:cs typeface="Times New Roman" panose="02020603050405020304" pitchFamily="18" charset="0"/>
              </a:rPr>
              <a:t> Scale”/2^“Numbers of Butterfly”</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14" name="文本框 13"/>
          <p:cNvSpPr txBox="1"/>
          <p:nvPr/>
        </p:nvSpPr>
        <p:spPr>
          <a:xfrm>
            <a:off x="2820780" y="5851927"/>
            <a:ext cx="6305550" cy="369332"/>
          </a:xfrm>
          <a:prstGeom prst="rect">
            <a:avLst/>
          </a:prstGeom>
          <a:noFill/>
        </p:spPr>
        <p:txBody>
          <a:bodyPr wrap="square">
            <a:spAutoFit/>
          </a:bodyPr>
          <a:lstStyle/>
          <a:p>
            <a:pPr algn="ctr"/>
            <a:r>
              <a:rPr lang="en-US" altLang="zh-CN" dirty="0">
                <a:latin typeface="Times New Roman" panose="02020603050405020304" pitchFamily="18" charset="0"/>
                <a:cs typeface="Times New Roman" panose="02020603050405020304" pitchFamily="18" charset="0"/>
              </a:rPr>
              <a:t>Fig. 128 Points Output Scale  </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6594438"/>
            <a:ext cx="12192000" cy="26356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形 2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230061" y="5790621"/>
            <a:ext cx="2886635" cy="723132"/>
          </a:xfrm>
          <a:prstGeom prst="rect">
            <a:avLst/>
          </a:prstGeom>
        </p:spPr>
      </p:pic>
      <p:sp>
        <p:nvSpPr>
          <p:cNvPr id="23" name="TextBox 3"/>
          <p:cNvSpPr txBox="1"/>
          <p:nvPr/>
        </p:nvSpPr>
        <p:spPr>
          <a:xfrm>
            <a:off x="-1" y="6572922"/>
            <a:ext cx="4213781" cy="307777"/>
          </a:xfrm>
          <a:prstGeom prst="rect">
            <a:avLst/>
          </a:prstGeom>
          <a:noFill/>
        </p:spPr>
        <p:txBody>
          <a:bodyPr wrap="square" rtlCol="0">
            <a:spAutoFit/>
          </a:bodyPr>
          <a:lstStyle/>
          <a:p>
            <a:r>
              <a:rPr lang="en-US" altLang="zh-CN" sz="14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ZhongyuanJi</a:t>
            </a:r>
            <a:r>
              <a:rPr lang="en-US" altLang="zh-CN" sz="14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altLang="zh-CN" sz="14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Ravsense</a:t>
            </a:r>
            <a:endParaRPr lang="en-GB" sz="14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2" name="TextBox 2"/>
          <p:cNvSpPr txBox="1"/>
          <p:nvPr/>
        </p:nvSpPr>
        <p:spPr>
          <a:xfrm>
            <a:off x="11582400" y="6575621"/>
            <a:ext cx="609600" cy="307777"/>
          </a:xfrm>
          <a:prstGeom prst="rect">
            <a:avLst/>
          </a:prstGeom>
          <a:noFill/>
        </p:spPr>
        <p:txBody>
          <a:bodyPr wrap="square" rtlCol="0">
            <a:spAutoFit/>
          </a:bodyPr>
          <a:lstStyle/>
          <a:p>
            <a:pPr algn="ctr"/>
            <a:fld id="{91477CC8-A8B9-4B4A-B74A-F461560BB8C0}" type="slidenum">
              <a:rPr lang="en-GB" sz="1400" b="1" smtClean="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fld>
            <a:endParaRPr lang="en-GB" sz="1400" b="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文本框 2"/>
          <p:cNvSpPr txBox="1"/>
          <p:nvPr/>
        </p:nvSpPr>
        <p:spPr>
          <a:xfrm>
            <a:off x="0" y="5036"/>
            <a:ext cx="12401009" cy="707886"/>
          </a:xfrm>
          <a:prstGeom prst="rect">
            <a:avLst/>
          </a:prstGeom>
          <a:noFill/>
        </p:spPr>
        <p:txBody>
          <a:bodyPr wrap="square" rtlCol="0">
            <a:spAutoFit/>
          </a:bodyPr>
          <a:lstStyle/>
          <a:p>
            <a:pPr lvl="0"/>
            <a:r>
              <a:rPr lang="en-US" altLang="zh-CN" sz="4000" b="1" kern="1200" dirty="0" err="1">
                <a:latin typeface="Times New Roman" panose="02020603050405020304" pitchFamily="18" charset="0"/>
                <a:ea typeface="+mn-ea"/>
                <a:cs typeface="Times New Roman" panose="02020603050405020304" pitchFamily="18" charset="0"/>
              </a:rPr>
              <a:t>Discussion:Multiplier</a:t>
            </a:r>
            <a:r>
              <a:rPr lang="en-US" altLang="zh-CN" sz="4000" b="1" kern="1200" dirty="0">
                <a:latin typeface="Times New Roman" panose="02020603050405020304" pitchFamily="18" charset="0"/>
                <a:ea typeface="+mn-ea"/>
                <a:cs typeface="Times New Roman" panose="02020603050405020304" pitchFamily="18" charset="0"/>
              </a:rPr>
              <a:t> optimization</a:t>
            </a:r>
            <a:endParaRPr lang="en-US" altLang="zh-CN" sz="4000" b="1" kern="1200" dirty="0">
              <a:latin typeface="Times New Roman" panose="02020603050405020304" pitchFamily="18" charset="0"/>
              <a:ea typeface="+mn-ea"/>
              <a:cs typeface="Times New Roman" panose="02020603050405020304" pitchFamily="18" charset="0"/>
            </a:endParaRPr>
          </a:p>
        </p:txBody>
      </p:sp>
      <p:sp>
        <p:nvSpPr>
          <p:cNvPr id="5" name="文本框 4"/>
          <p:cNvSpPr txBox="1"/>
          <p:nvPr/>
        </p:nvSpPr>
        <p:spPr>
          <a:xfrm>
            <a:off x="202405" y="701944"/>
            <a:ext cx="11713369" cy="923330"/>
          </a:xfrm>
          <a:prstGeom prst="rect">
            <a:avLst/>
          </a:prstGeom>
          <a:noFill/>
        </p:spPr>
        <p:txBody>
          <a:bodyPr wrap="square">
            <a:spAutoFit/>
          </a:bodyPr>
          <a:lstStyle/>
          <a:p>
            <a:r>
              <a:rPr lang="en-US" altLang="zh-CN" b="1" dirty="0"/>
              <a:t>     </a:t>
            </a:r>
            <a:r>
              <a:rPr lang="zh-CN" altLang="en-US" b="1" dirty="0"/>
              <a:t>Directly using multiplication will take up a lot of resources, you can use shift sum to achieve multiplication, this design uses shift sum to design a 16bit*16bit multiplier and complete the complex multiplication operation</a:t>
            </a:r>
            <a:endParaRPr lang="zh-CN" altLang="en-US" b="1" dirty="0"/>
          </a:p>
        </p:txBody>
      </p:sp>
      <p:sp>
        <p:nvSpPr>
          <p:cNvPr id="6" name="文本框 5"/>
          <p:cNvSpPr txBox="1"/>
          <p:nvPr/>
        </p:nvSpPr>
        <p:spPr>
          <a:xfrm>
            <a:off x="3599922" y="1911908"/>
            <a:ext cx="4918334" cy="461665"/>
          </a:xfrm>
          <a:prstGeom prst="rect">
            <a:avLst/>
          </a:prstGeom>
          <a:noFill/>
        </p:spPr>
        <p:txBody>
          <a:bodyPr wrap="none" rtlCol="0">
            <a:spAutoFit/>
          </a:bodyPr>
          <a:lstStyle/>
          <a:p>
            <a:r>
              <a:rPr lang="en-US" altLang="zh-CN" sz="2400" b="1" dirty="0"/>
              <a:t>110 * 011 = (110&lt;&lt;1) + (110&lt;&lt;0)</a:t>
            </a:r>
            <a:endParaRPr lang="zh-CN" altLang="en-US" sz="2400" b="1" dirty="0"/>
          </a:p>
        </p:txBody>
      </p:sp>
      <p:sp>
        <p:nvSpPr>
          <p:cNvPr id="8" name="文本框 7"/>
          <p:cNvSpPr txBox="1"/>
          <p:nvPr/>
        </p:nvSpPr>
        <p:spPr>
          <a:xfrm>
            <a:off x="126206" y="2979405"/>
            <a:ext cx="13437394" cy="2185214"/>
          </a:xfrm>
          <a:prstGeom prst="rect">
            <a:avLst/>
          </a:prstGeom>
          <a:noFill/>
        </p:spPr>
        <p:txBody>
          <a:bodyPr wrap="square">
            <a:spAutoFit/>
          </a:bodyPr>
          <a:lstStyle/>
          <a:p>
            <a:r>
              <a:rPr lang="en-US" altLang="zh-CN" sz="2400" b="0" dirty="0">
                <a:solidFill>
                  <a:srgbClr val="569CD6"/>
                </a:solidFill>
                <a:effectLst/>
                <a:latin typeface="Consolas" panose="020B0609020204030204" pitchFamily="49" charset="0"/>
              </a:rPr>
              <a:t>Core Code:</a:t>
            </a:r>
            <a:endParaRPr lang="en-US" altLang="zh-CN" sz="2400" b="0" dirty="0">
              <a:solidFill>
                <a:srgbClr val="569CD6"/>
              </a:solidFill>
              <a:effectLst/>
              <a:latin typeface="Consolas" panose="020B0609020204030204" pitchFamily="49" charset="0"/>
            </a:endParaRPr>
          </a:p>
          <a:p>
            <a:endParaRPr lang="en-US" altLang="zh-CN" sz="1600" b="0" dirty="0">
              <a:solidFill>
                <a:srgbClr val="569CD6"/>
              </a:solidFill>
              <a:effectLst/>
              <a:latin typeface="Consolas" panose="020B0609020204030204" pitchFamily="49" charset="0"/>
            </a:endParaRPr>
          </a:p>
          <a:p>
            <a:r>
              <a:rPr lang="en-US" altLang="zh-CN" sz="1600" b="0" dirty="0">
                <a:solidFill>
                  <a:srgbClr val="569CD6"/>
                </a:solidFill>
                <a:effectLst/>
                <a:latin typeface="Consolas" panose="020B0609020204030204" pitchFamily="49" charset="0"/>
              </a:rPr>
              <a:t>for</a:t>
            </a:r>
            <a:r>
              <a:rPr lang="en-US" altLang="zh-CN" sz="1600" dirty="0">
                <a:effectLst/>
                <a:latin typeface="Consolas" panose="020B0609020204030204" pitchFamily="49" charset="0"/>
              </a:rPr>
              <a:t>(index = 0; index &lt; (WIDTH-1); index = index + 1)</a:t>
            </a:r>
            <a:r>
              <a:rPr lang="en-US" altLang="zh-CN" sz="1600" b="0" dirty="0">
                <a:solidFill>
                  <a:srgbClr val="569CD6"/>
                </a:solidFill>
                <a:effectLst/>
                <a:latin typeface="Consolas" panose="020B0609020204030204" pitchFamily="49" charset="0"/>
              </a:rPr>
              <a:t>begin</a:t>
            </a:r>
            <a:endParaRPr lang="en-US" altLang="zh-CN" sz="1600" b="0" dirty="0">
              <a:solidFill>
                <a:srgbClr val="CCCCCC"/>
              </a:solidFill>
              <a:effectLst/>
              <a:latin typeface="Consolas" panose="020B0609020204030204" pitchFamily="49" charset="0"/>
            </a:endParaRPr>
          </a:p>
          <a:p>
            <a:r>
              <a:rPr lang="en-US" altLang="zh-CN" sz="1600" b="0" dirty="0">
                <a:solidFill>
                  <a:srgbClr val="CCCCCC"/>
                </a:solidFill>
                <a:effectLst/>
                <a:latin typeface="Consolas" panose="020B0609020204030204" pitchFamily="49" charset="0"/>
              </a:rPr>
              <a:t>        </a:t>
            </a:r>
            <a:r>
              <a:rPr lang="en-US" altLang="zh-CN" sz="1600" dirty="0">
                <a:latin typeface="Consolas" panose="020B0609020204030204" pitchFamily="49" charset="0"/>
              </a:rPr>
              <a:t>multi1_temp = multi1_temp + ({(2*WIDTH-2){</a:t>
            </a:r>
            <a:r>
              <a:rPr lang="en-US" altLang="zh-CN" sz="1600" dirty="0" err="1">
                <a:latin typeface="Consolas" panose="020B0609020204030204" pitchFamily="49" charset="0"/>
              </a:rPr>
              <a:t>tw_re_trans</a:t>
            </a:r>
            <a:r>
              <a:rPr lang="en-US" altLang="zh-CN" sz="1600" dirty="0">
                <a:latin typeface="Consolas" panose="020B0609020204030204" pitchFamily="49" charset="0"/>
              </a:rPr>
              <a:t>[index]}}&amp;({</a:t>
            </a:r>
            <a:r>
              <a:rPr lang="en-US" altLang="zh-CN" sz="1600" dirty="0" err="1">
                <a:latin typeface="Consolas" panose="020B0609020204030204" pitchFamily="49" charset="0"/>
              </a:rPr>
              <a:t>a_re_ex</a:t>
            </a:r>
            <a:r>
              <a:rPr lang="en-US" altLang="zh-CN" sz="1600" dirty="0">
                <a:latin typeface="Consolas" panose="020B0609020204030204" pitchFamily="49" charset="0"/>
              </a:rPr>
              <a:t> &lt;&lt; index}));</a:t>
            </a:r>
            <a:r>
              <a:rPr lang="en-US" altLang="zh-CN" sz="1600" b="0" dirty="0">
                <a:solidFill>
                  <a:srgbClr val="6A9955"/>
                </a:solidFill>
                <a:effectLst/>
                <a:latin typeface="Consolas" panose="020B0609020204030204" pitchFamily="49" charset="0"/>
              </a:rPr>
              <a:t>//</a:t>
            </a:r>
            <a:r>
              <a:rPr lang="en-US" altLang="zh-CN" sz="1600" b="0" dirty="0" err="1">
                <a:solidFill>
                  <a:srgbClr val="6A9955"/>
                </a:solidFill>
                <a:effectLst/>
                <a:latin typeface="Consolas" panose="020B0609020204030204" pitchFamily="49" charset="0"/>
              </a:rPr>
              <a:t>a_re</a:t>
            </a:r>
            <a:r>
              <a:rPr lang="en-US" altLang="zh-CN" sz="1600" b="0" dirty="0">
                <a:solidFill>
                  <a:srgbClr val="6A9955"/>
                </a:solidFill>
                <a:effectLst/>
                <a:latin typeface="Consolas" panose="020B0609020204030204" pitchFamily="49" charset="0"/>
              </a:rPr>
              <a:t>*</a:t>
            </a:r>
            <a:r>
              <a:rPr lang="en-US" altLang="zh-CN" sz="1600" b="0" dirty="0" err="1">
                <a:solidFill>
                  <a:srgbClr val="6A9955"/>
                </a:solidFill>
                <a:effectLst/>
                <a:latin typeface="Consolas" panose="020B0609020204030204" pitchFamily="49" charset="0"/>
              </a:rPr>
              <a:t>tw_re</a:t>
            </a:r>
            <a:endParaRPr lang="en-US" altLang="zh-CN" sz="1600" b="0" dirty="0">
              <a:solidFill>
                <a:srgbClr val="CCCCCC"/>
              </a:solidFill>
              <a:effectLst/>
              <a:latin typeface="Consolas" panose="020B0609020204030204" pitchFamily="49" charset="0"/>
            </a:endParaRPr>
          </a:p>
          <a:p>
            <a:r>
              <a:rPr lang="en-US" altLang="zh-CN" sz="1600" b="0" dirty="0">
                <a:solidFill>
                  <a:srgbClr val="CCCCCC"/>
                </a:solidFill>
                <a:effectLst/>
                <a:latin typeface="Consolas" panose="020B0609020204030204" pitchFamily="49" charset="0"/>
              </a:rPr>
              <a:t>        </a:t>
            </a:r>
            <a:r>
              <a:rPr lang="en-US" altLang="zh-CN" sz="1600" dirty="0">
                <a:latin typeface="Consolas" panose="020B0609020204030204" pitchFamily="49" charset="0"/>
              </a:rPr>
              <a:t>multi2_temp = multi2_temp + ({(2*WIDTH-2){</a:t>
            </a:r>
            <a:r>
              <a:rPr lang="en-US" altLang="zh-CN" sz="1600" dirty="0" err="1">
                <a:latin typeface="Consolas" panose="020B0609020204030204" pitchFamily="49" charset="0"/>
              </a:rPr>
              <a:t>tw_im_trans</a:t>
            </a:r>
            <a:r>
              <a:rPr lang="en-US" altLang="zh-CN" sz="1600" dirty="0">
                <a:latin typeface="Consolas" panose="020B0609020204030204" pitchFamily="49" charset="0"/>
              </a:rPr>
              <a:t>[index]}}&amp;({</a:t>
            </a:r>
            <a:r>
              <a:rPr lang="en-US" altLang="zh-CN" sz="1600" dirty="0" err="1">
                <a:latin typeface="Consolas" panose="020B0609020204030204" pitchFamily="49" charset="0"/>
              </a:rPr>
              <a:t>a_im_ex</a:t>
            </a:r>
            <a:r>
              <a:rPr lang="en-US" altLang="zh-CN" sz="1600" dirty="0">
                <a:latin typeface="Consolas" panose="020B0609020204030204" pitchFamily="49" charset="0"/>
              </a:rPr>
              <a:t> &lt;&lt; index}));</a:t>
            </a:r>
            <a:r>
              <a:rPr lang="en-US" altLang="zh-CN" sz="1600" b="0" dirty="0">
                <a:solidFill>
                  <a:srgbClr val="6A9955"/>
                </a:solidFill>
                <a:effectLst/>
                <a:latin typeface="Consolas" panose="020B0609020204030204" pitchFamily="49" charset="0"/>
              </a:rPr>
              <a:t>//</a:t>
            </a:r>
            <a:r>
              <a:rPr lang="en-US" altLang="zh-CN" sz="1600" b="0" dirty="0" err="1">
                <a:solidFill>
                  <a:srgbClr val="6A9955"/>
                </a:solidFill>
                <a:effectLst/>
                <a:latin typeface="Consolas" panose="020B0609020204030204" pitchFamily="49" charset="0"/>
              </a:rPr>
              <a:t>a_im</a:t>
            </a:r>
            <a:r>
              <a:rPr lang="en-US" altLang="zh-CN" sz="1600" b="0" dirty="0">
                <a:solidFill>
                  <a:srgbClr val="6A9955"/>
                </a:solidFill>
                <a:effectLst/>
                <a:latin typeface="Consolas" panose="020B0609020204030204" pitchFamily="49" charset="0"/>
              </a:rPr>
              <a:t>*</a:t>
            </a:r>
            <a:r>
              <a:rPr lang="en-US" altLang="zh-CN" sz="1600" b="0" dirty="0" err="1">
                <a:solidFill>
                  <a:srgbClr val="6A9955"/>
                </a:solidFill>
                <a:effectLst/>
                <a:latin typeface="Consolas" panose="020B0609020204030204" pitchFamily="49" charset="0"/>
              </a:rPr>
              <a:t>tw_im</a:t>
            </a:r>
            <a:r>
              <a:rPr lang="en-US" altLang="zh-CN" sz="1600" b="0" dirty="0">
                <a:solidFill>
                  <a:srgbClr val="6A9955"/>
                </a:solidFill>
                <a:effectLst/>
                <a:latin typeface="Consolas" panose="020B0609020204030204" pitchFamily="49" charset="0"/>
              </a:rPr>
              <a:t> </a:t>
            </a:r>
            <a:endParaRPr lang="en-US" altLang="zh-CN" sz="1600" b="0" dirty="0">
              <a:solidFill>
                <a:srgbClr val="CCCCCC"/>
              </a:solidFill>
              <a:effectLst/>
              <a:latin typeface="Consolas" panose="020B0609020204030204" pitchFamily="49" charset="0"/>
            </a:endParaRPr>
          </a:p>
          <a:p>
            <a:r>
              <a:rPr lang="en-US" altLang="zh-CN" sz="1600" b="0" dirty="0">
                <a:solidFill>
                  <a:srgbClr val="CCCCCC"/>
                </a:solidFill>
                <a:effectLst/>
                <a:latin typeface="Consolas" panose="020B0609020204030204" pitchFamily="49" charset="0"/>
              </a:rPr>
              <a:t>        </a:t>
            </a:r>
            <a:r>
              <a:rPr lang="en-US" altLang="zh-CN" sz="1600" dirty="0">
                <a:latin typeface="Consolas" panose="020B0609020204030204" pitchFamily="49" charset="0"/>
              </a:rPr>
              <a:t>multi3_temp = multi3_temp + ({(2*WIDTH-2){</a:t>
            </a:r>
            <a:r>
              <a:rPr lang="en-US" altLang="zh-CN" sz="1600" dirty="0" err="1">
                <a:latin typeface="Consolas" panose="020B0609020204030204" pitchFamily="49" charset="0"/>
              </a:rPr>
              <a:t>tw_im_trans</a:t>
            </a:r>
            <a:r>
              <a:rPr lang="en-US" altLang="zh-CN" sz="1600" dirty="0">
                <a:latin typeface="Consolas" panose="020B0609020204030204" pitchFamily="49" charset="0"/>
              </a:rPr>
              <a:t>[index]}}&amp;({</a:t>
            </a:r>
            <a:r>
              <a:rPr lang="en-US" altLang="zh-CN" sz="1600" dirty="0" err="1">
                <a:latin typeface="Consolas" panose="020B0609020204030204" pitchFamily="49" charset="0"/>
              </a:rPr>
              <a:t>a_re_ex</a:t>
            </a:r>
            <a:r>
              <a:rPr lang="en-US" altLang="zh-CN" sz="1600" dirty="0">
                <a:latin typeface="Consolas" panose="020B0609020204030204" pitchFamily="49" charset="0"/>
              </a:rPr>
              <a:t> &lt;&lt; index}));</a:t>
            </a:r>
            <a:r>
              <a:rPr lang="en-US" altLang="zh-CN" sz="1600" b="0" dirty="0">
                <a:solidFill>
                  <a:srgbClr val="6A9955"/>
                </a:solidFill>
                <a:effectLst/>
                <a:latin typeface="Consolas" panose="020B0609020204030204" pitchFamily="49" charset="0"/>
              </a:rPr>
              <a:t>//</a:t>
            </a:r>
            <a:r>
              <a:rPr lang="en-US" altLang="zh-CN" sz="1600" b="0" dirty="0" err="1">
                <a:solidFill>
                  <a:srgbClr val="6A9955"/>
                </a:solidFill>
                <a:effectLst/>
                <a:latin typeface="Consolas" panose="020B0609020204030204" pitchFamily="49" charset="0"/>
              </a:rPr>
              <a:t>a_re</a:t>
            </a:r>
            <a:r>
              <a:rPr lang="en-US" altLang="zh-CN" sz="1600" b="0" dirty="0">
                <a:solidFill>
                  <a:srgbClr val="6A9955"/>
                </a:solidFill>
                <a:effectLst/>
                <a:latin typeface="Consolas" panose="020B0609020204030204" pitchFamily="49" charset="0"/>
              </a:rPr>
              <a:t>*</a:t>
            </a:r>
            <a:r>
              <a:rPr lang="en-US" altLang="zh-CN" sz="1600" b="0" dirty="0" err="1">
                <a:solidFill>
                  <a:srgbClr val="6A9955"/>
                </a:solidFill>
                <a:effectLst/>
                <a:latin typeface="Consolas" panose="020B0609020204030204" pitchFamily="49" charset="0"/>
              </a:rPr>
              <a:t>tw_im</a:t>
            </a:r>
            <a:endParaRPr lang="en-US" altLang="zh-CN" sz="1600" b="0" dirty="0">
              <a:solidFill>
                <a:srgbClr val="CCCCCC"/>
              </a:solidFill>
              <a:effectLst/>
              <a:latin typeface="Consolas" panose="020B0609020204030204" pitchFamily="49" charset="0"/>
            </a:endParaRPr>
          </a:p>
          <a:p>
            <a:r>
              <a:rPr lang="en-US" altLang="zh-CN" sz="1600" b="0" dirty="0">
                <a:solidFill>
                  <a:srgbClr val="CCCCCC"/>
                </a:solidFill>
                <a:effectLst/>
                <a:latin typeface="Consolas" panose="020B0609020204030204" pitchFamily="49" charset="0"/>
              </a:rPr>
              <a:t>        </a:t>
            </a:r>
            <a:r>
              <a:rPr lang="en-US" altLang="zh-CN" sz="1600" dirty="0">
                <a:latin typeface="Consolas" panose="020B0609020204030204" pitchFamily="49" charset="0"/>
              </a:rPr>
              <a:t>multi4_temp = multi4_temp + ({(2*WIDTH-2){</a:t>
            </a:r>
            <a:r>
              <a:rPr lang="en-US" altLang="zh-CN" sz="1600" dirty="0" err="1">
                <a:latin typeface="Consolas" panose="020B0609020204030204" pitchFamily="49" charset="0"/>
              </a:rPr>
              <a:t>tw_re_trans</a:t>
            </a:r>
            <a:r>
              <a:rPr lang="en-US" altLang="zh-CN" sz="1600" dirty="0">
                <a:latin typeface="Consolas" panose="020B0609020204030204" pitchFamily="49" charset="0"/>
              </a:rPr>
              <a:t>[index]}}&amp;({</a:t>
            </a:r>
            <a:r>
              <a:rPr lang="en-US" altLang="zh-CN" sz="1600" dirty="0" err="1">
                <a:latin typeface="Consolas" panose="020B0609020204030204" pitchFamily="49" charset="0"/>
              </a:rPr>
              <a:t>a_im_ex</a:t>
            </a:r>
            <a:r>
              <a:rPr lang="en-US" altLang="zh-CN" sz="1600" dirty="0">
                <a:latin typeface="Consolas" panose="020B0609020204030204" pitchFamily="49" charset="0"/>
              </a:rPr>
              <a:t> &lt;&lt; index}));</a:t>
            </a:r>
            <a:r>
              <a:rPr lang="en-US" altLang="zh-CN" sz="1600" b="0" dirty="0">
                <a:solidFill>
                  <a:srgbClr val="6A9955"/>
                </a:solidFill>
                <a:effectLst/>
                <a:latin typeface="Consolas" panose="020B0609020204030204" pitchFamily="49" charset="0"/>
              </a:rPr>
              <a:t>//</a:t>
            </a:r>
            <a:r>
              <a:rPr lang="en-US" altLang="zh-CN" sz="1600" b="0" dirty="0" err="1">
                <a:solidFill>
                  <a:srgbClr val="6A9955"/>
                </a:solidFill>
                <a:effectLst/>
                <a:latin typeface="Consolas" panose="020B0609020204030204" pitchFamily="49" charset="0"/>
              </a:rPr>
              <a:t>a_im</a:t>
            </a:r>
            <a:r>
              <a:rPr lang="en-US" altLang="zh-CN" sz="1600" b="0" dirty="0">
                <a:solidFill>
                  <a:srgbClr val="6A9955"/>
                </a:solidFill>
                <a:effectLst/>
                <a:latin typeface="Consolas" panose="020B0609020204030204" pitchFamily="49" charset="0"/>
              </a:rPr>
              <a:t>*</a:t>
            </a:r>
            <a:r>
              <a:rPr lang="en-US" altLang="zh-CN" sz="1600" b="0" dirty="0" err="1">
                <a:solidFill>
                  <a:srgbClr val="6A9955"/>
                </a:solidFill>
                <a:effectLst/>
                <a:latin typeface="Consolas" panose="020B0609020204030204" pitchFamily="49" charset="0"/>
              </a:rPr>
              <a:t>tw_re</a:t>
            </a:r>
            <a:endParaRPr lang="en-US" altLang="zh-CN" sz="1600" b="0" dirty="0">
              <a:solidFill>
                <a:srgbClr val="CCCCCC"/>
              </a:solidFill>
              <a:effectLst/>
              <a:latin typeface="Consolas" panose="020B0609020204030204" pitchFamily="49" charset="0"/>
            </a:endParaRPr>
          </a:p>
          <a:p>
            <a:r>
              <a:rPr lang="en-US" altLang="zh-CN" sz="1600" b="0" dirty="0">
                <a:solidFill>
                  <a:srgbClr val="569CD6"/>
                </a:solidFill>
                <a:effectLst/>
                <a:latin typeface="Consolas" panose="020B0609020204030204" pitchFamily="49" charset="0"/>
              </a:rPr>
              <a:t>end</a:t>
            </a:r>
            <a:endParaRPr lang="en-US" altLang="zh-CN" sz="1600" b="0" dirty="0">
              <a:solidFill>
                <a:srgbClr val="CCCCCC"/>
              </a:solidFill>
              <a:effectLst/>
              <a:latin typeface="Consolas" panose="020B0609020204030204" pitchFamily="49"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6594438"/>
            <a:ext cx="12192000" cy="26356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形 2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230061" y="5790621"/>
            <a:ext cx="2886635" cy="723132"/>
          </a:xfrm>
          <a:prstGeom prst="rect">
            <a:avLst/>
          </a:prstGeom>
        </p:spPr>
      </p:pic>
      <p:sp>
        <p:nvSpPr>
          <p:cNvPr id="23" name="TextBox 3"/>
          <p:cNvSpPr txBox="1"/>
          <p:nvPr/>
        </p:nvSpPr>
        <p:spPr>
          <a:xfrm>
            <a:off x="-1" y="6572922"/>
            <a:ext cx="4213781" cy="307777"/>
          </a:xfrm>
          <a:prstGeom prst="rect">
            <a:avLst/>
          </a:prstGeom>
          <a:noFill/>
        </p:spPr>
        <p:txBody>
          <a:bodyPr wrap="square" rtlCol="0">
            <a:spAutoFit/>
          </a:bodyPr>
          <a:lstStyle/>
          <a:p>
            <a:r>
              <a:rPr lang="en-US" altLang="zh-CN" sz="14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ZhongyuanJi</a:t>
            </a:r>
            <a:r>
              <a:rPr lang="en-US" altLang="zh-CN" sz="14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altLang="zh-CN" sz="14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Ravsense</a:t>
            </a:r>
            <a:endParaRPr lang="en-GB" sz="14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2" name="TextBox 2"/>
          <p:cNvSpPr txBox="1"/>
          <p:nvPr/>
        </p:nvSpPr>
        <p:spPr>
          <a:xfrm>
            <a:off x="11582400" y="6575621"/>
            <a:ext cx="609600" cy="307777"/>
          </a:xfrm>
          <a:prstGeom prst="rect">
            <a:avLst/>
          </a:prstGeom>
          <a:noFill/>
        </p:spPr>
        <p:txBody>
          <a:bodyPr wrap="square" rtlCol="0">
            <a:spAutoFit/>
          </a:bodyPr>
          <a:lstStyle/>
          <a:p>
            <a:pPr algn="ctr"/>
            <a:fld id="{91477CC8-A8B9-4B4A-B74A-F461560BB8C0}" type="slidenum">
              <a:rPr lang="en-GB" sz="1400" b="1" smtClean="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fld>
            <a:endParaRPr lang="en-GB" sz="1400" b="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文本框 2"/>
          <p:cNvSpPr txBox="1"/>
          <p:nvPr/>
        </p:nvSpPr>
        <p:spPr>
          <a:xfrm>
            <a:off x="0" y="5036"/>
            <a:ext cx="12401009" cy="707886"/>
          </a:xfrm>
          <a:prstGeom prst="rect">
            <a:avLst/>
          </a:prstGeom>
          <a:noFill/>
        </p:spPr>
        <p:txBody>
          <a:bodyPr wrap="square" rtlCol="0">
            <a:spAutoFit/>
          </a:bodyPr>
          <a:lstStyle/>
          <a:p>
            <a:pPr lvl="0"/>
            <a:r>
              <a:rPr lang="en-US" altLang="zh-CN" sz="4000" b="1" kern="1200" dirty="0" err="1">
                <a:latin typeface="Times New Roman" panose="02020603050405020304" pitchFamily="18" charset="0"/>
                <a:ea typeface="+mn-ea"/>
                <a:cs typeface="Times New Roman" panose="02020603050405020304" pitchFamily="18" charset="0"/>
              </a:rPr>
              <a:t>Discussion:Multiplier</a:t>
            </a:r>
            <a:r>
              <a:rPr lang="en-US" altLang="zh-CN" sz="4000" b="1" kern="1200" dirty="0">
                <a:latin typeface="Times New Roman" panose="02020603050405020304" pitchFamily="18" charset="0"/>
                <a:ea typeface="+mn-ea"/>
                <a:cs typeface="Times New Roman" panose="02020603050405020304" pitchFamily="18" charset="0"/>
              </a:rPr>
              <a:t> optimization</a:t>
            </a:r>
            <a:endParaRPr lang="en-US" altLang="zh-CN" sz="4000" b="1" kern="1200" dirty="0">
              <a:latin typeface="Times New Roman" panose="02020603050405020304" pitchFamily="18" charset="0"/>
              <a:ea typeface="+mn-ea"/>
              <a:cs typeface="Times New Roman" panose="02020603050405020304" pitchFamily="18" charset="0"/>
            </a:endParaRPr>
          </a:p>
        </p:txBody>
      </p:sp>
      <p:sp>
        <p:nvSpPr>
          <p:cNvPr id="4" name="文本框 3"/>
          <p:cNvSpPr txBox="1"/>
          <p:nvPr/>
        </p:nvSpPr>
        <p:spPr>
          <a:xfrm>
            <a:off x="75304" y="829087"/>
            <a:ext cx="9629619" cy="5262979"/>
          </a:xfrm>
          <a:prstGeom prst="rect">
            <a:avLst/>
          </a:prstGeom>
          <a:noFill/>
        </p:spPr>
        <p:txBody>
          <a:bodyPr wrap="square">
            <a:spAutoFit/>
          </a:bodyPr>
          <a:lstStyle/>
          <a:p>
            <a:r>
              <a:rPr lang="en-US" altLang="zh-CN" sz="1400" b="0">
                <a:solidFill>
                  <a:srgbClr val="569CD6"/>
                </a:solidFill>
                <a:effectLst/>
                <a:latin typeface="Consolas" panose="020B0609020204030204" pitchFamily="49" charset="0"/>
              </a:rPr>
              <a:t>always</a:t>
            </a:r>
            <a:r>
              <a:rPr lang="en-US" altLang="zh-CN" sz="1400" b="0">
                <a:effectLst/>
                <a:latin typeface="Consolas" panose="020B0609020204030204" pitchFamily="49" charset="0"/>
              </a:rPr>
              <a:t>@(*)</a:t>
            </a:r>
            <a:r>
              <a:rPr lang="en-US" altLang="zh-CN" sz="1400" b="0">
                <a:solidFill>
                  <a:srgbClr val="569CD6"/>
                </a:solidFill>
                <a:effectLst/>
                <a:latin typeface="Consolas" panose="020B0609020204030204" pitchFamily="49" charset="0"/>
              </a:rPr>
              <a:t>begin</a:t>
            </a:r>
            <a:endParaRPr lang="en-US" altLang="zh-CN" sz="1400" b="0">
              <a:solidFill>
                <a:srgbClr val="CCCCCC"/>
              </a:solidFill>
              <a:effectLst/>
              <a:latin typeface="Consolas" panose="020B0609020204030204" pitchFamily="49" charset="0"/>
            </a:endParaRPr>
          </a:p>
          <a:p>
            <a:r>
              <a:rPr lang="en-US" altLang="zh-CN" sz="1400" b="0">
                <a:solidFill>
                  <a:srgbClr val="6A9955"/>
                </a:solidFill>
                <a:effectLst/>
                <a:latin typeface="Consolas" panose="020B0609020204030204" pitchFamily="49" charset="0"/>
              </a:rPr>
              <a:t>// multi1</a:t>
            </a:r>
            <a:endParaRPr lang="en-US" altLang="zh-CN" sz="1400" b="0">
              <a:solidFill>
                <a:srgbClr val="CCCCCC"/>
              </a:solidFill>
              <a:effectLst/>
              <a:latin typeface="Consolas" panose="020B0609020204030204" pitchFamily="49" charset="0"/>
            </a:endParaRPr>
          </a:p>
          <a:p>
            <a:r>
              <a:rPr lang="en-US" altLang="zh-CN" sz="1400" b="0">
                <a:solidFill>
                  <a:srgbClr val="CCCCCC"/>
                </a:solidFill>
                <a:effectLst/>
                <a:latin typeface="Consolas" panose="020B0609020204030204" pitchFamily="49" charset="0"/>
              </a:rPr>
              <a:t>    </a:t>
            </a:r>
            <a:r>
              <a:rPr lang="en-US" altLang="zh-CN" sz="1400" b="0">
                <a:solidFill>
                  <a:srgbClr val="569CD6"/>
                </a:solidFill>
                <a:effectLst/>
                <a:latin typeface="Consolas" panose="020B0609020204030204" pitchFamily="49" charset="0"/>
              </a:rPr>
              <a:t>if</a:t>
            </a:r>
            <a:r>
              <a:rPr lang="en-US" altLang="zh-CN" sz="1400">
                <a:latin typeface="Consolas" panose="020B0609020204030204" pitchFamily="49" charset="0"/>
              </a:rPr>
              <a:t>((a_re == </a:t>
            </a:r>
            <a:r>
              <a:rPr lang="en-US" altLang="zh-CN" sz="1400">
                <a:solidFill>
                  <a:srgbClr val="6A9955"/>
                </a:solidFill>
                <a:latin typeface="Consolas" panose="020B0609020204030204" pitchFamily="49" charset="0"/>
              </a:rPr>
              <a:t>16'h0</a:t>
            </a:r>
            <a:r>
              <a:rPr lang="en-US" altLang="zh-CN" sz="1400">
                <a:latin typeface="Consolas" panose="020B0609020204030204" pitchFamily="49" charset="0"/>
              </a:rPr>
              <a:t>)||(tw_re == </a:t>
            </a:r>
            <a:r>
              <a:rPr lang="en-US" altLang="zh-CN" sz="1400">
                <a:solidFill>
                  <a:srgbClr val="6A9955"/>
                </a:solidFill>
                <a:latin typeface="Consolas" panose="020B0609020204030204" pitchFamily="49" charset="0"/>
              </a:rPr>
              <a:t>16'h0</a:t>
            </a:r>
            <a:r>
              <a:rPr lang="en-US" altLang="zh-CN" sz="1400">
                <a:latin typeface="Consolas" panose="020B0609020204030204" pitchFamily="49" charset="0"/>
              </a:rPr>
              <a:t>))</a:t>
            </a:r>
            <a:r>
              <a:rPr lang="en-US" altLang="zh-CN" sz="1400" b="0">
                <a:solidFill>
                  <a:srgbClr val="569CD6"/>
                </a:solidFill>
                <a:effectLst/>
                <a:latin typeface="Consolas" panose="020B0609020204030204" pitchFamily="49" charset="0"/>
              </a:rPr>
              <a:t>begin</a:t>
            </a:r>
            <a:endParaRPr lang="en-US" altLang="zh-CN" sz="1400" b="0">
              <a:solidFill>
                <a:srgbClr val="CCCCCC"/>
              </a:solidFill>
              <a:effectLst/>
              <a:latin typeface="Consolas" panose="020B0609020204030204" pitchFamily="49" charset="0"/>
            </a:endParaRPr>
          </a:p>
          <a:p>
            <a:r>
              <a:rPr lang="en-US" altLang="zh-CN" sz="1400" b="0">
                <a:solidFill>
                  <a:srgbClr val="CCCCCC"/>
                </a:solidFill>
                <a:effectLst/>
                <a:latin typeface="Consolas" panose="020B0609020204030204" pitchFamily="49" charset="0"/>
              </a:rPr>
              <a:t>        </a:t>
            </a:r>
            <a:r>
              <a:rPr lang="en-US" altLang="zh-CN" sz="1400">
                <a:latin typeface="Consolas" panose="020B0609020204030204" pitchFamily="49" charset="0"/>
              </a:rPr>
              <a:t>multi10</a:t>
            </a:r>
            <a:r>
              <a:rPr lang="en-US" altLang="zh-CN" sz="1400" b="0">
                <a:solidFill>
                  <a:srgbClr val="CCCCCC"/>
                </a:solidFill>
                <a:effectLst/>
                <a:latin typeface="Consolas" panose="020B0609020204030204" pitchFamily="49" charset="0"/>
              </a:rPr>
              <a:t> </a:t>
            </a:r>
            <a:r>
              <a:rPr lang="en-US" altLang="zh-CN" sz="1400">
                <a:latin typeface="Consolas" panose="020B0609020204030204" pitchFamily="49" charset="0"/>
              </a:rPr>
              <a:t>=</a:t>
            </a:r>
            <a:r>
              <a:rPr lang="en-US" altLang="zh-CN" sz="1400" b="0">
                <a:solidFill>
                  <a:srgbClr val="CCCCCC"/>
                </a:solidFill>
                <a:effectLst/>
                <a:latin typeface="Consolas" panose="020B0609020204030204" pitchFamily="49" charset="0"/>
              </a:rPr>
              <a:t> </a:t>
            </a:r>
            <a:r>
              <a:rPr lang="en-US" altLang="zh-CN" sz="1400">
                <a:solidFill>
                  <a:srgbClr val="6A9955"/>
                </a:solidFill>
                <a:latin typeface="Consolas" panose="020B0609020204030204" pitchFamily="49" charset="0"/>
              </a:rPr>
              <a:t>16'b0</a:t>
            </a:r>
            <a:r>
              <a:rPr lang="en-US" altLang="zh-CN" sz="1400">
                <a:latin typeface="Consolas" panose="020B0609020204030204" pitchFamily="49" charset="0"/>
              </a:rPr>
              <a:t>;</a:t>
            </a:r>
            <a:endParaRPr lang="en-US" altLang="zh-CN" sz="1400">
              <a:latin typeface="Consolas" panose="020B0609020204030204" pitchFamily="49" charset="0"/>
            </a:endParaRPr>
          </a:p>
          <a:p>
            <a:r>
              <a:rPr lang="en-US" altLang="zh-CN" sz="1400" b="0">
                <a:solidFill>
                  <a:srgbClr val="CCCCCC"/>
                </a:solidFill>
                <a:effectLst/>
                <a:latin typeface="Consolas" panose="020B0609020204030204" pitchFamily="49" charset="0"/>
              </a:rPr>
              <a:t>    </a:t>
            </a:r>
            <a:r>
              <a:rPr lang="en-US" altLang="zh-CN" sz="1400" b="0">
                <a:solidFill>
                  <a:srgbClr val="569CD6"/>
                </a:solidFill>
                <a:effectLst/>
                <a:latin typeface="Consolas" panose="020B0609020204030204" pitchFamily="49" charset="0"/>
              </a:rPr>
              <a:t>end</a:t>
            </a:r>
            <a:endParaRPr lang="en-US" altLang="zh-CN" sz="1400" b="0">
              <a:solidFill>
                <a:srgbClr val="CCCCCC"/>
              </a:solidFill>
              <a:effectLst/>
              <a:latin typeface="Consolas" panose="020B0609020204030204" pitchFamily="49" charset="0"/>
            </a:endParaRPr>
          </a:p>
          <a:p>
            <a:r>
              <a:rPr lang="en-US" altLang="zh-CN" sz="1400" b="0">
                <a:solidFill>
                  <a:srgbClr val="CCCCCC"/>
                </a:solidFill>
                <a:effectLst/>
                <a:latin typeface="Consolas" panose="020B0609020204030204" pitchFamily="49" charset="0"/>
              </a:rPr>
              <a:t>    </a:t>
            </a:r>
            <a:r>
              <a:rPr lang="en-US" altLang="zh-CN" sz="1400" b="0">
                <a:solidFill>
                  <a:srgbClr val="569CD6"/>
                </a:solidFill>
                <a:effectLst/>
                <a:latin typeface="Consolas" panose="020B0609020204030204" pitchFamily="49" charset="0"/>
              </a:rPr>
              <a:t>else</a:t>
            </a:r>
            <a:r>
              <a:rPr lang="en-US" altLang="zh-CN" sz="1400" b="0">
                <a:solidFill>
                  <a:srgbClr val="CCCCCC"/>
                </a:solidFill>
                <a:effectLst/>
                <a:latin typeface="Consolas" panose="020B0609020204030204" pitchFamily="49" charset="0"/>
              </a:rPr>
              <a:t> </a:t>
            </a:r>
            <a:r>
              <a:rPr lang="en-US" altLang="zh-CN" sz="1400" b="0">
                <a:solidFill>
                  <a:srgbClr val="569CD6"/>
                </a:solidFill>
                <a:effectLst/>
                <a:latin typeface="Consolas" panose="020B0609020204030204" pitchFamily="49" charset="0"/>
              </a:rPr>
              <a:t>begin</a:t>
            </a:r>
            <a:r>
              <a:rPr lang="en-US" altLang="zh-CN" sz="1400" b="0">
                <a:solidFill>
                  <a:srgbClr val="CCCCCC"/>
                </a:solidFill>
                <a:effectLst/>
                <a:latin typeface="Consolas" panose="020B0609020204030204" pitchFamily="49" charset="0"/>
              </a:rPr>
              <a:t>    </a:t>
            </a:r>
            <a:endParaRPr lang="en-US" altLang="zh-CN" sz="1400" b="0">
              <a:solidFill>
                <a:srgbClr val="CCCCCC"/>
              </a:solidFill>
              <a:effectLst/>
              <a:latin typeface="Consolas" panose="020B0609020204030204" pitchFamily="49" charset="0"/>
            </a:endParaRPr>
          </a:p>
          <a:p>
            <a:r>
              <a:rPr lang="en-US" altLang="zh-CN" sz="1400" b="0">
                <a:solidFill>
                  <a:srgbClr val="CCCCCC"/>
                </a:solidFill>
                <a:effectLst/>
                <a:latin typeface="Consolas" panose="020B0609020204030204" pitchFamily="49" charset="0"/>
              </a:rPr>
              <a:t>        </a:t>
            </a:r>
            <a:r>
              <a:rPr lang="en-US" altLang="zh-CN" sz="1400" b="0">
                <a:solidFill>
                  <a:srgbClr val="569CD6"/>
                </a:solidFill>
                <a:effectLst/>
                <a:latin typeface="Consolas" panose="020B0609020204030204" pitchFamily="49" charset="0"/>
              </a:rPr>
              <a:t>if</a:t>
            </a:r>
            <a:r>
              <a:rPr lang="en-US" altLang="zh-CN" sz="1400">
                <a:latin typeface="Consolas" panose="020B0609020204030204" pitchFamily="49" charset="0"/>
              </a:rPr>
              <a:t>((a_re == </a:t>
            </a:r>
            <a:r>
              <a:rPr lang="en-US" altLang="zh-CN" sz="1400">
                <a:solidFill>
                  <a:srgbClr val="6A9955"/>
                </a:solidFill>
                <a:latin typeface="Consolas" panose="020B0609020204030204" pitchFamily="49" charset="0"/>
              </a:rPr>
              <a:t>16'h8000</a:t>
            </a:r>
            <a:r>
              <a:rPr lang="en-US" altLang="zh-CN" sz="1400">
                <a:latin typeface="Consolas" panose="020B0609020204030204" pitchFamily="49" charset="0"/>
              </a:rPr>
              <a:t>)||(tw_re == </a:t>
            </a:r>
            <a:r>
              <a:rPr lang="en-US" altLang="zh-CN" sz="1400">
                <a:solidFill>
                  <a:srgbClr val="6A9955"/>
                </a:solidFill>
                <a:latin typeface="Consolas" panose="020B0609020204030204" pitchFamily="49" charset="0"/>
              </a:rPr>
              <a:t>16'h8000</a:t>
            </a:r>
            <a:r>
              <a:rPr lang="en-US" altLang="zh-CN" sz="1400">
                <a:latin typeface="Consolas" panose="020B0609020204030204" pitchFamily="49" charset="0"/>
              </a:rPr>
              <a:t>))</a:t>
            </a:r>
            <a:r>
              <a:rPr lang="en-US" altLang="zh-CN" sz="1400" b="0">
                <a:solidFill>
                  <a:srgbClr val="569CD6"/>
                </a:solidFill>
                <a:effectLst/>
                <a:latin typeface="Consolas" panose="020B0609020204030204" pitchFamily="49" charset="0"/>
              </a:rPr>
              <a:t>begin</a:t>
            </a:r>
            <a:endParaRPr lang="en-US" altLang="zh-CN" sz="1400" b="0">
              <a:solidFill>
                <a:srgbClr val="CCCCCC"/>
              </a:solidFill>
              <a:effectLst/>
              <a:latin typeface="Consolas" panose="020B0609020204030204" pitchFamily="49" charset="0"/>
            </a:endParaRPr>
          </a:p>
          <a:p>
            <a:r>
              <a:rPr lang="en-US" altLang="zh-CN" sz="1400" b="0">
                <a:solidFill>
                  <a:srgbClr val="CCCCCC"/>
                </a:solidFill>
                <a:effectLst/>
                <a:latin typeface="Consolas" panose="020B0609020204030204" pitchFamily="49" charset="0"/>
              </a:rPr>
              <a:t>            </a:t>
            </a:r>
            <a:r>
              <a:rPr lang="en-US" altLang="zh-CN" sz="1400" b="0">
                <a:solidFill>
                  <a:srgbClr val="569CD6"/>
                </a:solidFill>
                <a:effectLst/>
                <a:latin typeface="Consolas" panose="020B0609020204030204" pitchFamily="49" charset="0"/>
              </a:rPr>
              <a:t>if</a:t>
            </a:r>
            <a:r>
              <a:rPr lang="en-US" altLang="zh-CN" sz="1400">
                <a:latin typeface="Consolas" panose="020B0609020204030204" pitchFamily="49" charset="0"/>
              </a:rPr>
              <a:t>((a_re == </a:t>
            </a:r>
            <a:r>
              <a:rPr lang="en-US" altLang="zh-CN" sz="1400">
                <a:solidFill>
                  <a:srgbClr val="6A9955"/>
                </a:solidFill>
                <a:latin typeface="Consolas" panose="020B0609020204030204" pitchFamily="49" charset="0"/>
              </a:rPr>
              <a:t>16'h8000</a:t>
            </a:r>
            <a:r>
              <a:rPr lang="en-US" altLang="zh-CN" sz="1400">
                <a:latin typeface="Consolas" panose="020B0609020204030204" pitchFamily="49" charset="0"/>
              </a:rPr>
              <a:t>)&amp;&amp;(tw_re == </a:t>
            </a:r>
            <a:r>
              <a:rPr lang="en-US" altLang="zh-CN" sz="1400">
                <a:solidFill>
                  <a:srgbClr val="6A9955"/>
                </a:solidFill>
                <a:latin typeface="Consolas" panose="020B0609020204030204" pitchFamily="49" charset="0"/>
              </a:rPr>
              <a:t>16'h8000</a:t>
            </a:r>
            <a:r>
              <a:rPr lang="en-US" altLang="zh-CN" sz="1400">
                <a:latin typeface="Consolas" panose="020B0609020204030204" pitchFamily="49" charset="0"/>
              </a:rPr>
              <a:t>))</a:t>
            </a:r>
            <a:r>
              <a:rPr lang="en-US" altLang="zh-CN" sz="1400" b="0">
                <a:solidFill>
                  <a:srgbClr val="569CD6"/>
                </a:solidFill>
                <a:effectLst/>
                <a:latin typeface="Consolas" panose="020B0609020204030204" pitchFamily="49" charset="0"/>
              </a:rPr>
              <a:t>begin</a:t>
            </a:r>
            <a:endParaRPr lang="en-US" altLang="zh-CN" sz="1400" b="0">
              <a:solidFill>
                <a:srgbClr val="CCCCCC"/>
              </a:solidFill>
              <a:effectLst/>
              <a:latin typeface="Consolas" panose="020B0609020204030204" pitchFamily="49" charset="0"/>
            </a:endParaRPr>
          </a:p>
          <a:p>
            <a:r>
              <a:rPr lang="en-US" altLang="zh-CN" sz="1400" b="0">
                <a:solidFill>
                  <a:srgbClr val="CCCCCC"/>
                </a:solidFill>
                <a:effectLst/>
                <a:latin typeface="Consolas" panose="020B0609020204030204" pitchFamily="49" charset="0"/>
              </a:rPr>
              <a:t>                </a:t>
            </a:r>
            <a:r>
              <a:rPr lang="en-US" altLang="zh-CN" sz="1400">
                <a:latin typeface="Consolas" panose="020B0609020204030204" pitchFamily="49" charset="0"/>
              </a:rPr>
              <a:t>multi10 =</a:t>
            </a:r>
            <a:r>
              <a:rPr lang="en-US" altLang="zh-CN" sz="1400" b="0">
                <a:solidFill>
                  <a:srgbClr val="CCCCCC"/>
                </a:solidFill>
                <a:effectLst/>
                <a:latin typeface="Consolas" panose="020B0609020204030204" pitchFamily="49" charset="0"/>
              </a:rPr>
              <a:t> </a:t>
            </a:r>
            <a:r>
              <a:rPr lang="en-US" altLang="zh-CN" sz="1400">
                <a:solidFill>
                  <a:srgbClr val="6A9955"/>
                </a:solidFill>
                <a:latin typeface="Consolas" panose="020B0609020204030204" pitchFamily="49" charset="0"/>
              </a:rPr>
              <a:t>16'h7fff</a:t>
            </a:r>
            <a:r>
              <a:rPr lang="en-US" altLang="zh-CN" sz="1400">
                <a:latin typeface="Consolas" panose="020B0609020204030204" pitchFamily="49" charset="0"/>
              </a:rPr>
              <a:t>;</a:t>
            </a:r>
            <a:endParaRPr lang="en-US" altLang="zh-CN" sz="1400">
              <a:latin typeface="Consolas" panose="020B0609020204030204" pitchFamily="49" charset="0"/>
            </a:endParaRPr>
          </a:p>
          <a:p>
            <a:r>
              <a:rPr lang="en-US" altLang="zh-CN" sz="1400" b="0">
                <a:solidFill>
                  <a:srgbClr val="CCCCCC"/>
                </a:solidFill>
                <a:effectLst/>
                <a:latin typeface="Consolas" panose="020B0609020204030204" pitchFamily="49" charset="0"/>
              </a:rPr>
              <a:t>            </a:t>
            </a:r>
            <a:r>
              <a:rPr lang="en-US" altLang="zh-CN" sz="1400" b="0">
                <a:solidFill>
                  <a:srgbClr val="569CD6"/>
                </a:solidFill>
                <a:effectLst/>
                <a:latin typeface="Consolas" panose="020B0609020204030204" pitchFamily="49" charset="0"/>
              </a:rPr>
              <a:t>end</a:t>
            </a:r>
            <a:endParaRPr lang="en-US" altLang="zh-CN" sz="1400" b="0">
              <a:solidFill>
                <a:srgbClr val="CCCCCC"/>
              </a:solidFill>
              <a:effectLst/>
              <a:latin typeface="Consolas" panose="020B0609020204030204" pitchFamily="49" charset="0"/>
            </a:endParaRPr>
          </a:p>
          <a:p>
            <a:r>
              <a:rPr lang="en-US" altLang="zh-CN" sz="1400" b="0">
                <a:solidFill>
                  <a:srgbClr val="CCCCCC"/>
                </a:solidFill>
                <a:effectLst/>
                <a:latin typeface="Consolas" panose="020B0609020204030204" pitchFamily="49" charset="0"/>
              </a:rPr>
              <a:t>            </a:t>
            </a:r>
            <a:r>
              <a:rPr lang="en-US" altLang="zh-CN" sz="1400" b="0">
                <a:solidFill>
                  <a:srgbClr val="569CD6"/>
                </a:solidFill>
                <a:effectLst/>
                <a:latin typeface="Consolas" panose="020B0609020204030204" pitchFamily="49" charset="0"/>
              </a:rPr>
              <a:t>else</a:t>
            </a:r>
            <a:r>
              <a:rPr lang="en-US" altLang="zh-CN" sz="1400" b="0">
                <a:solidFill>
                  <a:srgbClr val="CCCCCC"/>
                </a:solidFill>
                <a:effectLst/>
                <a:latin typeface="Consolas" panose="020B0609020204030204" pitchFamily="49" charset="0"/>
              </a:rPr>
              <a:t> </a:t>
            </a:r>
            <a:r>
              <a:rPr lang="en-US" altLang="zh-CN" sz="1400" b="0">
                <a:solidFill>
                  <a:srgbClr val="569CD6"/>
                </a:solidFill>
                <a:effectLst/>
                <a:latin typeface="Consolas" panose="020B0609020204030204" pitchFamily="49" charset="0"/>
              </a:rPr>
              <a:t>begin</a:t>
            </a:r>
            <a:endParaRPr lang="en-US" altLang="zh-CN" sz="1400" b="0">
              <a:solidFill>
                <a:srgbClr val="CCCCCC"/>
              </a:solidFill>
              <a:effectLst/>
              <a:latin typeface="Consolas" panose="020B0609020204030204" pitchFamily="49" charset="0"/>
            </a:endParaRPr>
          </a:p>
          <a:p>
            <a:r>
              <a:rPr lang="en-US" altLang="zh-CN" sz="1400" b="0">
                <a:solidFill>
                  <a:srgbClr val="CCCCCC"/>
                </a:solidFill>
                <a:effectLst/>
                <a:latin typeface="Consolas" panose="020B0609020204030204" pitchFamily="49" charset="0"/>
              </a:rPr>
              <a:t>                </a:t>
            </a:r>
            <a:r>
              <a:rPr lang="en-US" altLang="zh-CN" sz="1400" b="0">
                <a:solidFill>
                  <a:srgbClr val="569CD6"/>
                </a:solidFill>
                <a:effectLst/>
                <a:latin typeface="Consolas" panose="020B0609020204030204" pitchFamily="49" charset="0"/>
              </a:rPr>
              <a:t>if</a:t>
            </a:r>
            <a:r>
              <a:rPr lang="en-US" altLang="zh-CN" sz="1400">
                <a:latin typeface="Consolas" panose="020B0609020204030204" pitchFamily="49" charset="0"/>
              </a:rPr>
              <a:t>((a_re == </a:t>
            </a:r>
            <a:r>
              <a:rPr lang="en-US" altLang="zh-CN" sz="1400">
                <a:solidFill>
                  <a:srgbClr val="6A9955"/>
                </a:solidFill>
                <a:latin typeface="Consolas" panose="020B0609020204030204" pitchFamily="49" charset="0"/>
              </a:rPr>
              <a:t>16'h8000</a:t>
            </a:r>
            <a:r>
              <a:rPr lang="en-US" altLang="zh-CN" sz="1400">
                <a:latin typeface="Consolas" panose="020B0609020204030204" pitchFamily="49" charset="0"/>
              </a:rPr>
              <a:t>))</a:t>
            </a:r>
            <a:r>
              <a:rPr lang="en-US" altLang="zh-CN" sz="1400" b="0">
                <a:solidFill>
                  <a:srgbClr val="569CD6"/>
                </a:solidFill>
                <a:effectLst/>
                <a:latin typeface="Consolas" panose="020B0609020204030204" pitchFamily="49" charset="0"/>
              </a:rPr>
              <a:t>begin</a:t>
            </a:r>
            <a:endParaRPr lang="en-US" altLang="zh-CN" sz="1400" b="0">
              <a:solidFill>
                <a:srgbClr val="CCCCCC"/>
              </a:solidFill>
              <a:effectLst/>
              <a:latin typeface="Consolas" panose="020B0609020204030204" pitchFamily="49" charset="0"/>
            </a:endParaRPr>
          </a:p>
          <a:p>
            <a:r>
              <a:rPr lang="en-US" altLang="zh-CN" sz="1400">
                <a:latin typeface="Consolas" panose="020B0609020204030204" pitchFamily="49" charset="0"/>
              </a:rPr>
              <a:t>                    multi10 = {~tw_re +</a:t>
            </a:r>
            <a:r>
              <a:rPr lang="en-US" altLang="zh-CN" sz="1400">
                <a:solidFill>
                  <a:srgbClr val="6A9955"/>
                </a:solidFill>
                <a:latin typeface="Consolas" panose="020B0609020204030204" pitchFamily="49" charset="0"/>
              </a:rPr>
              <a:t>1'b1</a:t>
            </a:r>
            <a:r>
              <a:rPr lang="en-US" altLang="zh-CN" sz="1400">
                <a:latin typeface="Consolas" panose="020B0609020204030204" pitchFamily="49" charset="0"/>
              </a:rPr>
              <a:t>};</a:t>
            </a:r>
            <a:endParaRPr lang="en-US" altLang="zh-CN" sz="1400">
              <a:latin typeface="Consolas" panose="020B0609020204030204" pitchFamily="49" charset="0"/>
            </a:endParaRPr>
          </a:p>
          <a:p>
            <a:r>
              <a:rPr lang="en-US" altLang="zh-CN" sz="1400" b="0">
                <a:solidFill>
                  <a:srgbClr val="CCCCCC"/>
                </a:solidFill>
                <a:effectLst/>
                <a:latin typeface="Consolas" panose="020B0609020204030204" pitchFamily="49" charset="0"/>
              </a:rPr>
              <a:t>                </a:t>
            </a:r>
            <a:r>
              <a:rPr lang="en-US" altLang="zh-CN" sz="1400" b="0">
                <a:solidFill>
                  <a:srgbClr val="569CD6"/>
                </a:solidFill>
                <a:effectLst/>
                <a:latin typeface="Consolas" panose="020B0609020204030204" pitchFamily="49" charset="0"/>
              </a:rPr>
              <a:t>end</a:t>
            </a:r>
            <a:endParaRPr lang="en-US" altLang="zh-CN" sz="1400" b="0">
              <a:solidFill>
                <a:srgbClr val="CCCCCC"/>
              </a:solidFill>
              <a:effectLst/>
              <a:latin typeface="Consolas" panose="020B0609020204030204" pitchFamily="49" charset="0"/>
            </a:endParaRPr>
          </a:p>
          <a:p>
            <a:r>
              <a:rPr lang="en-US" altLang="zh-CN" sz="1400" b="0">
                <a:solidFill>
                  <a:srgbClr val="CCCCCC"/>
                </a:solidFill>
                <a:effectLst/>
                <a:latin typeface="Consolas" panose="020B0609020204030204" pitchFamily="49" charset="0"/>
              </a:rPr>
              <a:t>                </a:t>
            </a:r>
            <a:r>
              <a:rPr lang="en-US" altLang="zh-CN" sz="1400" b="0">
                <a:solidFill>
                  <a:srgbClr val="569CD6"/>
                </a:solidFill>
                <a:effectLst/>
                <a:latin typeface="Consolas" panose="020B0609020204030204" pitchFamily="49" charset="0"/>
              </a:rPr>
              <a:t>else</a:t>
            </a:r>
            <a:r>
              <a:rPr lang="en-US" altLang="zh-CN" sz="1400" b="0">
                <a:solidFill>
                  <a:srgbClr val="CCCCCC"/>
                </a:solidFill>
                <a:effectLst/>
                <a:latin typeface="Consolas" panose="020B0609020204030204" pitchFamily="49" charset="0"/>
              </a:rPr>
              <a:t> </a:t>
            </a:r>
            <a:r>
              <a:rPr lang="en-US" altLang="zh-CN" sz="1400" b="0">
                <a:solidFill>
                  <a:srgbClr val="569CD6"/>
                </a:solidFill>
                <a:effectLst/>
                <a:latin typeface="Consolas" panose="020B0609020204030204" pitchFamily="49" charset="0"/>
              </a:rPr>
              <a:t>begin</a:t>
            </a:r>
            <a:endParaRPr lang="en-US" altLang="zh-CN" sz="1400" b="0">
              <a:solidFill>
                <a:srgbClr val="CCCCCC"/>
              </a:solidFill>
              <a:effectLst/>
              <a:latin typeface="Consolas" panose="020B0609020204030204" pitchFamily="49" charset="0"/>
            </a:endParaRPr>
          </a:p>
          <a:p>
            <a:r>
              <a:rPr lang="en-US" altLang="zh-CN" sz="1400" b="0">
                <a:solidFill>
                  <a:srgbClr val="CCCCCC"/>
                </a:solidFill>
                <a:effectLst/>
                <a:latin typeface="Consolas" panose="020B0609020204030204" pitchFamily="49" charset="0"/>
              </a:rPr>
              <a:t>                    </a:t>
            </a:r>
            <a:r>
              <a:rPr lang="en-US" altLang="zh-CN" sz="1400">
                <a:latin typeface="Consolas" panose="020B0609020204030204" pitchFamily="49" charset="0"/>
              </a:rPr>
              <a:t>multi10</a:t>
            </a:r>
            <a:r>
              <a:rPr lang="en-US" altLang="zh-CN" sz="1400" b="0">
                <a:solidFill>
                  <a:srgbClr val="CCCCCC"/>
                </a:solidFill>
                <a:effectLst/>
                <a:latin typeface="Consolas" panose="020B0609020204030204" pitchFamily="49" charset="0"/>
              </a:rPr>
              <a:t> </a:t>
            </a:r>
            <a:r>
              <a:rPr lang="en-US" altLang="zh-CN" sz="1400">
                <a:latin typeface="Consolas" panose="020B0609020204030204" pitchFamily="49" charset="0"/>
              </a:rPr>
              <a:t>= {~a_re +</a:t>
            </a:r>
            <a:r>
              <a:rPr lang="en-US" altLang="zh-CN" sz="1400" b="0">
                <a:solidFill>
                  <a:srgbClr val="CCCCCC"/>
                </a:solidFill>
                <a:effectLst/>
                <a:latin typeface="Consolas" panose="020B0609020204030204" pitchFamily="49" charset="0"/>
              </a:rPr>
              <a:t> </a:t>
            </a:r>
            <a:r>
              <a:rPr lang="en-US" altLang="zh-CN" sz="1400">
                <a:solidFill>
                  <a:srgbClr val="6A9955"/>
                </a:solidFill>
                <a:latin typeface="Consolas" panose="020B0609020204030204" pitchFamily="49" charset="0"/>
              </a:rPr>
              <a:t>1'b1</a:t>
            </a:r>
            <a:r>
              <a:rPr lang="en-US" altLang="zh-CN" sz="1400">
                <a:latin typeface="Consolas" panose="020B0609020204030204" pitchFamily="49" charset="0"/>
              </a:rPr>
              <a:t>};</a:t>
            </a:r>
            <a:endParaRPr lang="en-US" altLang="zh-CN" sz="1400">
              <a:latin typeface="Consolas" panose="020B0609020204030204" pitchFamily="49" charset="0"/>
            </a:endParaRPr>
          </a:p>
          <a:p>
            <a:r>
              <a:rPr lang="en-US" altLang="zh-CN" sz="1400" b="0">
                <a:solidFill>
                  <a:srgbClr val="CCCCCC"/>
                </a:solidFill>
                <a:effectLst/>
                <a:latin typeface="Consolas" panose="020B0609020204030204" pitchFamily="49" charset="0"/>
              </a:rPr>
              <a:t>                </a:t>
            </a:r>
            <a:r>
              <a:rPr lang="en-US" altLang="zh-CN" sz="1400" b="0">
                <a:solidFill>
                  <a:srgbClr val="569CD6"/>
                </a:solidFill>
                <a:effectLst/>
                <a:latin typeface="Consolas" panose="020B0609020204030204" pitchFamily="49" charset="0"/>
              </a:rPr>
              <a:t>end</a:t>
            </a:r>
            <a:endParaRPr lang="en-US" altLang="zh-CN" sz="1400" b="0">
              <a:solidFill>
                <a:srgbClr val="CCCCCC"/>
              </a:solidFill>
              <a:effectLst/>
              <a:latin typeface="Consolas" panose="020B0609020204030204" pitchFamily="49" charset="0"/>
            </a:endParaRPr>
          </a:p>
          <a:p>
            <a:r>
              <a:rPr lang="en-US" altLang="zh-CN" sz="1400" b="0">
                <a:solidFill>
                  <a:srgbClr val="CCCCCC"/>
                </a:solidFill>
                <a:effectLst/>
                <a:latin typeface="Consolas" panose="020B0609020204030204" pitchFamily="49" charset="0"/>
              </a:rPr>
              <a:t>            </a:t>
            </a:r>
            <a:r>
              <a:rPr lang="en-US" altLang="zh-CN" sz="1400" b="0">
                <a:solidFill>
                  <a:srgbClr val="569CD6"/>
                </a:solidFill>
                <a:effectLst/>
                <a:latin typeface="Consolas" panose="020B0609020204030204" pitchFamily="49" charset="0"/>
              </a:rPr>
              <a:t>end</a:t>
            </a:r>
            <a:endParaRPr lang="en-US" altLang="zh-CN" sz="1400" b="0">
              <a:solidFill>
                <a:srgbClr val="CCCCCC"/>
              </a:solidFill>
              <a:effectLst/>
              <a:latin typeface="Consolas" panose="020B0609020204030204" pitchFamily="49" charset="0"/>
            </a:endParaRPr>
          </a:p>
          <a:p>
            <a:r>
              <a:rPr lang="en-US" altLang="zh-CN" sz="1400" b="0">
                <a:solidFill>
                  <a:srgbClr val="CCCCCC"/>
                </a:solidFill>
                <a:effectLst/>
                <a:latin typeface="Consolas" panose="020B0609020204030204" pitchFamily="49" charset="0"/>
              </a:rPr>
              <a:t>        </a:t>
            </a:r>
            <a:r>
              <a:rPr lang="en-US" altLang="zh-CN" sz="1400" b="0">
                <a:solidFill>
                  <a:srgbClr val="569CD6"/>
                </a:solidFill>
                <a:effectLst/>
                <a:latin typeface="Consolas" panose="020B0609020204030204" pitchFamily="49" charset="0"/>
              </a:rPr>
              <a:t>end</a:t>
            </a:r>
            <a:endParaRPr lang="en-US" altLang="zh-CN" sz="1400" b="0">
              <a:solidFill>
                <a:srgbClr val="CCCCCC"/>
              </a:solidFill>
              <a:effectLst/>
              <a:latin typeface="Consolas" panose="020B0609020204030204" pitchFamily="49" charset="0"/>
            </a:endParaRPr>
          </a:p>
          <a:p>
            <a:r>
              <a:rPr lang="en-US" altLang="zh-CN" sz="1400" b="0">
                <a:solidFill>
                  <a:srgbClr val="CCCCCC"/>
                </a:solidFill>
                <a:effectLst/>
                <a:latin typeface="Consolas" panose="020B0609020204030204" pitchFamily="49" charset="0"/>
              </a:rPr>
              <a:t>        </a:t>
            </a:r>
            <a:r>
              <a:rPr lang="en-US" altLang="zh-CN" sz="1400" b="0">
                <a:solidFill>
                  <a:srgbClr val="569CD6"/>
                </a:solidFill>
                <a:effectLst/>
                <a:latin typeface="Consolas" panose="020B0609020204030204" pitchFamily="49" charset="0"/>
              </a:rPr>
              <a:t>else</a:t>
            </a:r>
            <a:r>
              <a:rPr lang="en-US" altLang="zh-CN" sz="1400" b="0">
                <a:solidFill>
                  <a:srgbClr val="CCCCCC"/>
                </a:solidFill>
                <a:effectLst/>
                <a:latin typeface="Consolas" panose="020B0609020204030204" pitchFamily="49" charset="0"/>
              </a:rPr>
              <a:t> </a:t>
            </a:r>
            <a:r>
              <a:rPr lang="en-US" altLang="zh-CN" sz="1400" b="0">
                <a:solidFill>
                  <a:srgbClr val="569CD6"/>
                </a:solidFill>
                <a:effectLst/>
                <a:latin typeface="Consolas" panose="020B0609020204030204" pitchFamily="49" charset="0"/>
              </a:rPr>
              <a:t>begin</a:t>
            </a:r>
            <a:endParaRPr lang="en-US" altLang="zh-CN" sz="1400" b="0">
              <a:solidFill>
                <a:srgbClr val="CCCCCC"/>
              </a:solidFill>
              <a:effectLst/>
              <a:latin typeface="Consolas" panose="020B0609020204030204" pitchFamily="49" charset="0"/>
            </a:endParaRPr>
          </a:p>
          <a:p>
            <a:r>
              <a:rPr lang="en-US" altLang="zh-CN" sz="1400" b="0">
                <a:solidFill>
                  <a:srgbClr val="CCCCCC"/>
                </a:solidFill>
                <a:effectLst/>
                <a:latin typeface="Consolas" panose="020B0609020204030204" pitchFamily="49" charset="0"/>
              </a:rPr>
              <a:t>            </a:t>
            </a:r>
            <a:r>
              <a:rPr lang="en-US" altLang="zh-CN" sz="1400">
                <a:latin typeface="Consolas" panose="020B0609020204030204" pitchFamily="49" charset="0"/>
              </a:rPr>
              <a:t>multi10 = multi1;</a:t>
            </a:r>
            <a:endParaRPr lang="en-US" altLang="zh-CN" sz="1400">
              <a:latin typeface="Consolas" panose="020B0609020204030204" pitchFamily="49" charset="0"/>
            </a:endParaRPr>
          </a:p>
          <a:p>
            <a:r>
              <a:rPr lang="en-US" altLang="zh-CN" sz="1400" b="0">
                <a:solidFill>
                  <a:srgbClr val="CCCCCC"/>
                </a:solidFill>
                <a:effectLst/>
                <a:latin typeface="Consolas" panose="020B0609020204030204" pitchFamily="49" charset="0"/>
              </a:rPr>
              <a:t>        </a:t>
            </a:r>
            <a:r>
              <a:rPr lang="en-US" altLang="zh-CN" sz="1400" b="0">
                <a:solidFill>
                  <a:srgbClr val="569CD6"/>
                </a:solidFill>
                <a:effectLst/>
                <a:latin typeface="Consolas" panose="020B0609020204030204" pitchFamily="49" charset="0"/>
              </a:rPr>
              <a:t>end</a:t>
            </a:r>
            <a:endParaRPr lang="en-US" altLang="zh-CN" sz="1400" b="0">
              <a:solidFill>
                <a:srgbClr val="CCCCCC"/>
              </a:solidFill>
              <a:effectLst/>
              <a:latin typeface="Consolas" panose="020B0609020204030204" pitchFamily="49" charset="0"/>
            </a:endParaRPr>
          </a:p>
          <a:p>
            <a:r>
              <a:rPr lang="en-US" altLang="zh-CN" sz="1400" b="0">
                <a:solidFill>
                  <a:srgbClr val="CCCCCC"/>
                </a:solidFill>
                <a:effectLst/>
                <a:latin typeface="Consolas" panose="020B0609020204030204" pitchFamily="49" charset="0"/>
              </a:rPr>
              <a:t>    </a:t>
            </a:r>
            <a:r>
              <a:rPr lang="en-US" altLang="zh-CN" sz="1400" b="0">
                <a:solidFill>
                  <a:srgbClr val="569CD6"/>
                </a:solidFill>
                <a:effectLst/>
                <a:latin typeface="Consolas" panose="020B0609020204030204" pitchFamily="49" charset="0"/>
              </a:rPr>
              <a:t>end</a:t>
            </a:r>
            <a:endParaRPr lang="en-US" altLang="zh-CN" sz="1400" b="0">
              <a:solidFill>
                <a:srgbClr val="CCCCCC"/>
              </a:solidFill>
              <a:effectLst/>
              <a:latin typeface="Consolas" panose="020B0609020204030204" pitchFamily="49" charset="0"/>
            </a:endParaRPr>
          </a:p>
          <a:p>
            <a:r>
              <a:rPr lang="en-US" altLang="zh-CN" sz="1400" b="0">
                <a:solidFill>
                  <a:srgbClr val="569CD6"/>
                </a:solidFill>
                <a:effectLst/>
                <a:latin typeface="Consolas" panose="020B0609020204030204" pitchFamily="49" charset="0"/>
              </a:rPr>
              <a:t>end</a:t>
            </a:r>
            <a:endParaRPr lang="en-US" altLang="zh-CN" sz="1400" b="0" dirty="0">
              <a:solidFill>
                <a:srgbClr val="CCCCCC"/>
              </a:solidFill>
              <a:effectLst/>
              <a:latin typeface="Consolas" panose="020B0609020204030204" pitchFamily="49" charset="0"/>
            </a:endParaRPr>
          </a:p>
        </p:txBody>
      </p:sp>
      <p:sp>
        <p:nvSpPr>
          <p:cNvPr id="7" name="箭头: 左 6"/>
          <p:cNvSpPr/>
          <p:nvPr/>
        </p:nvSpPr>
        <p:spPr>
          <a:xfrm>
            <a:off x="5048250" y="3607038"/>
            <a:ext cx="1762125" cy="333375"/>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左 8"/>
          <p:cNvSpPr/>
          <p:nvPr/>
        </p:nvSpPr>
        <p:spPr>
          <a:xfrm>
            <a:off x="6467475" y="2225913"/>
            <a:ext cx="1762125" cy="333375"/>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左 9"/>
          <p:cNvSpPr/>
          <p:nvPr/>
        </p:nvSpPr>
        <p:spPr>
          <a:xfrm>
            <a:off x="3514725" y="5111988"/>
            <a:ext cx="1762125" cy="333375"/>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8229600" y="2069434"/>
            <a:ext cx="6310312" cy="646331"/>
          </a:xfrm>
          <a:prstGeom prst="rect">
            <a:avLst/>
          </a:prstGeom>
          <a:noFill/>
        </p:spPr>
        <p:txBody>
          <a:bodyPr wrap="square">
            <a:spAutoFit/>
          </a:bodyPr>
          <a:lstStyle/>
          <a:p>
            <a:r>
              <a:rPr lang="en-US" altLang="zh-CN" b="1" dirty="0"/>
              <a:t>If both equal“8000”, then directly </a:t>
            </a:r>
            <a:endParaRPr lang="en-US" altLang="zh-CN" b="1" dirty="0"/>
          </a:p>
          <a:p>
            <a:r>
              <a:rPr lang="en-US" altLang="zh-CN" b="1" dirty="0"/>
              <a:t>assign</a:t>
            </a:r>
            <a:r>
              <a:rPr lang="zh-CN" altLang="en-US" b="1" dirty="0"/>
              <a:t> </a:t>
            </a:r>
            <a:r>
              <a:rPr lang="en-US" altLang="zh-CN" b="1" dirty="0"/>
              <a:t>as</a:t>
            </a:r>
            <a:r>
              <a:rPr lang="zh-CN" altLang="en-US" b="1" dirty="0"/>
              <a:t> </a:t>
            </a:r>
            <a:r>
              <a:rPr lang="en-US" altLang="zh-CN" b="1" dirty="0"/>
              <a:t>7fff</a:t>
            </a:r>
            <a:endParaRPr lang="en-US" altLang="zh-CN" b="1" dirty="0"/>
          </a:p>
        </p:txBody>
      </p:sp>
      <p:sp>
        <p:nvSpPr>
          <p:cNvPr id="14" name="文本框 13"/>
          <p:cNvSpPr txBox="1"/>
          <p:nvPr/>
        </p:nvSpPr>
        <p:spPr>
          <a:xfrm>
            <a:off x="6905625" y="3571081"/>
            <a:ext cx="6310312" cy="369332"/>
          </a:xfrm>
          <a:prstGeom prst="rect">
            <a:avLst/>
          </a:prstGeom>
          <a:noFill/>
        </p:spPr>
        <p:txBody>
          <a:bodyPr wrap="square">
            <a:spAutoFit/>
          </a:bodyPr>
          <a:lstStyle/>
          <a:p>
            <a:r>
              <a:rPr lang="en-US" altLang="zh-CN" b="1" dirty="0"/>
              <a:t>If just one equals “8000”, then rollover and add 1</a:t>
            </a:r>
            <a:endParaRPr lang="en-US" altLang="zh-CN" b="1" dirty="0"/>
          </a:p>
        </p:txBody>
      </p:sp>
      <p:sp>
        <p:nvSpPr>
          <p:cNvPr id="15" name="文本框 14"/>
          <p:cNvSpPr txBox="1"/>
          <p:nvPr/>
        </p:nvSpPr>
        <p:spPr>
          <a:xfrm>
            <a:off x="5429250" y="5009830"/>
            <a:ext cx="6310312" cy="369332"/>
          </a:xfrm>
          <a:prstGeom prst="rect">
            <a:avLst/>
          </a:prstGeom>
          <a:noFill/>
        </p:spPr>
        <p:txBody>
          <a:bodyPr wrap="square">
            <a:spAutoFit/>
          </a:bodyPr>
          <a:lstStyle/>
          <a:p>
            <a:r>
              <a:rPr lang="en-US" altLang="zh-CN" b="1" dirty="0"/>
              <a:t>If no one equals “8000”, then equal </a:t>
            </a:r>
            <a:r>
              <a:rPr lang="zh-CN" altLang="en-US" b="1" dirty="0"/>
              <a:t>shift sum </a:t>
            </a:r>
            <a:endParaRPr lang="en-US" altLang="zh-CN" b="1" dirty="0"/>
          </a:p>
        </p:txBody>
      </p:sp>
      <p:sp>
        <p:nvSpPr>
          <p:cNvPr id="17" name="文本框 16"/>
          <p:cNvSpPr txBox="1"/>
          <p:nvPr/>
        </p:nvSpPr>
        <p:spPr>
          <a:xfrm>
            <a:off x="5272087" y="866678"/>
            <a:ext cx="6757987" cy="646331"/>
          </a:xfrm>
          <a:prstGeom prst="rect">
            <a:avLst/>
          </a:prstGeom>
          <a:noFill/>
        </p:spPr>
        <p:txBody>
          <a:bodyPr wrap="square">
            <a:spAutoFit/>
          </a:bodyPr>
          <a:lstStyle/>
          <a:p>
            <a:r>
              <a:rPr lang="en-US" altLang="zh-CN" b="1" dirty="0"/>
              <a:t>***</a:t>
            </a:r>
            <a:r>
              <a:rPr lang="zh-CN" altLang="en-US" b="1" dirty="0"/>
              <a:t>When the shift sum multiplier meets </a:t>
            </a:r>
            <a:r>
              <a:rPr lang="en-US" altLang="zh-CN" b="1" dirty="0"/>
              <a:t>“</a:t>
            </a:r>
            <a:r>
              <a:rPr lang="zh-CN" altLang="en-US" b="1" dirty="0"/>
              <a:t>8000</a:t>
            </a:r>
            <a:r>
              <a:rPr lang="en-US" altLang="zh-CN" b="1" dirty="0"/>
              <a:t>”</a:t>
            </a:r>
            <a:r>
              <a:rPr lang="zh-CN" altLang="en-US" b="1" dirty="0"/>
              <a:t>, it is incorrectly assumed to be </a:t>
            </a:r>
            <a:r>
              <a:rPr lang="zh-CN" altLang="en-US" b="1" dirty="0">
                <a:solidFill>
                  <a:srgbClr val="FF0000"/>
                </a:solidFill>
              </a:rPr>
              <a:t>negative 0</a:t>
            </a:r>
            <a:r>
              <a:rPr lang="en-US" altLang="zh-CN" b="1" dirty="0"/>
              <a:t>***</a:t>
            </a: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6594438"/>
            <a:ext cx="12192000" cy="26356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形 2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230061" y="5790621"/>
            <a:ext cx="2886635" cy="723132"/>
          </a:xfrm>
          <a:prstGeom prst="rect">
            <a:avLst/>
          </a:prstGeom>
        </p:spPr>
      </p:pic>
      <p:sp>
        <p:nvSpPr>
          <p:cNvPr id="23" name="TextBox 3"/>
          <p:cNvSpPr txBox="1"/>
          <p:nvPr/>
        </p:nvSpPr>
        <p:spPr>
          <a:xfrm>
            <a:off x="-1" y="6572922"/>
            <a:ext cx="4213781" cy="307777"/>
          </a:xfrm>
          <a:prstGeom prst="rect">
            <a:avLst/>
          </a:prstGeom>
          <a:noFill/>
        </p:spPr>
        <p:txBody>
          <a:bodyPr wrap="square" rtlCol="0">
            <a:spAutoFit/>
          </a:bodyPr>
          <a:lstStyle/>
          <a:p>
            <a:r>
              <a:rPr lang="en-US" altLang="zh-CN" sz="14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ZhongyuanJi</a:t>
            </a:r>
            <a:r>
              <a:rPr lang="en-US" altLang="zh-CN" sz="14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altLang="zh-CN" sz="14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Ravsense</a:t>
            </a:r>
            <a:endParaRPr lang="en-GB" sz="14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2" name="TextBox 2"/>
          <p:cNvSpPr txBox="1"/>
          <p:nvPr/>
        </p:nvSpPr>
        <p:spPr>
          <a:xfrm>
            <a:off x="11582400" y="6575621"/>
            <a:ext cx="609600" cy="307777"/>
          </a:xfrm>
          <a:prstGeom prst="rect">
            <a:avLst/>
          </a:prstGeom>
          <a:noFill/>
        </p:spPr>
        <p:txBody>
          <a:bodyPr wrap="square" rtlCol="0">
            <a:spAutoFit/>
          </a:bodyPr>
          <a:lstStyle/>
          <a:p>
            <a:pPr algn="ctr"/>
            <a:fld id="{91477CC8-A8B9-4B4A-B74A-F461560BB8C0}" type="slidenum">
              <a:rPr lang="en-GB" sz="1400" b="1" smtClean="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fld>
            <a:endParaRPr lang="en-GB" sz="1400" b="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文本框 2"/>
          <p:cNvSpPr txBox="1"/>
          <p:nvPr/>
        </p:nvSpPr>
        <p:spPr>
          <a:xfrm>
            <a:off x="0" y="5036"/>
            <a:ext cx="12401009" cy="707886"/>
          </a:xfrm>
          <a:prstGeom prst="rect">
            <a:avLst/>
          </a:prstGeom>
          <a:noFill/>
        </p:spPr>
        <p:txBody>
          <a:bodyPr wrap="square" rtlCol="0">
            <a:spAutoFit/>
          </a:bodyPr>
          <a:lstStyle/>
          <a:p>
            <a:pPr lvl="0"/>
            <a:r>
              <a:rPr lang="en-US" altLang="zh-CN" sz="4000" b="1" kern="1200" dirty="0" err="1">
                <a:latin typeface="Times New Roman" panose="02020603050405020304" pitchFamily="18" charset="0"/>
                <a:ea typeface="+mn-ea"/>
                <a:cs typeface="Times New Roman" panose="02020603050405020304" pitchFamily="18" charset="0"/>
              </a:rPr>
              <a:t>Discussion:Script</a:t>
            </a:r>
            <a:r>
              <a:rPr lang="en-US" altLang="zh-CN" sz="4000" b="1" kern="1200" dirty="0">
                <a:latin typeface="Times New Roman" panose="02020603050405020304" pitchFamily="18" charset="0"/>
                <a:ea typeface="+mn-ea"/>
                <a:cs typeface="Times New Roman" panose="02020603050405020304" pitchFamily="18" charset="0"/>
              </a:rPr>
              <a:t> and self-checking</a:t>
            </a:r>
            <a:endParaRPr lang="zh-CN" altLang="en-US" sz="4000" dirty="0"/>
          </a:p>
        </p:txBody>
      </p:sp>
      <p:sp>
        <p:nvSpPr>
          <p:cNvPr id="5" name="文本框 4"/>
          <p:cNvSpPr txBox="1"/>
          <p:nvPr/>
        </p:nvSpPr>
        <p:spPr>
          <a:xfrm>
            <a:off x="697706" y="934521"/>
            <a:ext cx="10598944" cy="369332"/>
          </a:xfrm>
          <a:prstGeom prst="rect">
            <a:avLst/>
          </a:prstGeom>
          <a:noFill/>
        </p:spPr>
        <p:txBody>
          <a:bodyPr wrap="square">
            <a:spAutoFit/>
          </a:bodyPr>
          <a:lstStyle/>
          <a:p>
            <a:r>
              <a:rPr lang="en-US" altLang="zh-CN" sz="1800" b="1" kern="1200" dirty="0">
                <a:latin typeface="Times New Roman" panose="02020603050405020304" pitchFamily="18" charset="0"/>
                <a:ea typeface="+mn-ea"/>
                <a:cs typeface="Times New Roman" panose="02020603050405020304" pitchFamily="18" charset="0"/>
              </a:rPr>
              <a:t>Script: </a:t>
            </a:r>
            <a:r>
              <a:rPr lang="en-US" altLang="zh-CN" sz="1600" dirty="0">
                <a:latin typeface="Consolas" panose="020B0609020204030204" pitchFamily="49" charset="0"/>
              </a:rPr>
              <a:t>Determine the input waveform using </a:t>
            </a:r>
            <a:r>
              <a:rPr lang="en-US" altLang="zh-CN" sz="1600" dirty="0" err="1">
                <a:latin typeface="Consolas" panose="020B0609020204030204" pitchFamily="49" charset="0"/>
              </a:rPr>
              <a:t>Matab</a:t>
            </a:r>
            <a:r>
              <a:rPr lang="en-US" altLang="zh-CN" sz="1600" dirty="0">
                <a:latin typeface="Consolas" panose="020B0609020204030204" pitchFamily="49" charset="0"/>
              </a:rPr>
              <a:t> Software, and sample and convert to complement</a:t>
            </a:r>
            <a:endParaRPr lang="zh-CN" altLang="en-US" sz="1600" dirty="0">
              <a:latin typeface="Consolas" panose="020B0609020204030204" pitchFamily="49" charset="0"/>
            </a:endParaRPr>
          </a:p>
        </p:txBody>
      </p:sp>
      <p:sp>
        <p:nvSpPr>
          <p:cNvPr id="7" name="文本框 6"/>
          <p:cNvSpPr txBox="1"/>
          <p:nvPr/>
        </p:nvSpPr>
        <p:spPr>
          <a:xfrm>
            <a:off x="3126581" y="1934762"/>
            <a:ext cx="6310312" cy="3416320"/>
          </a:xfrm>
          <a:prstGeom prst="rect">
            <a:avLst/>
          </a:prstGeom>
          <a:noFill/>
        </p:spPr>
        <p:txBody>
          <a:bodyPr wrap="square">
            <a:spAutoFit/>
          </a:bodyPr>
          <a:lstStyle/>
          <a:p>
            <a:r>
              <a:rPr lang="en-US" altLang="zh-CN" b="0" dirty="0">
                <a:effectLst/>
                <a:latin typeface="Consolas" panose="020B0609020204030204" pitchFamily="49" charset="0"/>
              </a:rPr>
              <a:t>for </a:t>
            </a:r>
            <a:r>
              <a:rPr lang="en-US" altLang="zh-CN" b="0" dirty="0" err="1">
                <a:effectLst/>
                <a:latin typeface="Consolas" panose="020B0609020204030204" pitchFamily="49" charset="0"/>
              </a:rPr>
              <a:t>i</a:t>
            </a:r>
            <a:r>
              <a:rPr lang="en-US" altLang="zh-CN" b="0" dirty="0">
                <a:effectLst/>
                <a:latin typeface="Consolas" panose="020B0609020204030204" pitchFamily="49" charset="0"/>
              </a:rPr>
              <a:t> = 1:length</a:t>
            </a:r>
            <a:endParaRPr lang="en-US" altLang="zh-CN" b="0" dirty="0">
              <a:effectLst/>
              <a:latin typeface="Consolas" panose="020B0609020204030204" pitchFamily="49" charset="0"/>
            </a:endParaRPr>
          </a:p>
          <a:p>
            <a:r>
              <a:rPr lang="en-US" altLang="zh-CN" b="0" dirty="0">
                <a:effectLst/>
                <a:latin typeface="Consolas" panose="020B0609020204030204" pitchFamily="49" charset="0"/>
              </a:rPr>
              <a:t>   if(</a:t>
            </a:r>
            <a:r>
              <a:rPr lang="en-US" altLang="zh-CN" b="0" dirty="0" err="1">
                <a:effectLst/>
                <a:latin typeface="Consolas" panose="020B0609020204030204" pitchFamily="49" charset="0"/>
              </a:rPr>
              <a:t>data_before_fft</a:t>
            </a:r>
            <a:r>
              <a:rPr lang="en-US" altLang="zh-CN" b="0" dirty="0">
                <a:effectLst/>
                <a:latin typeface="Consolas" panose="020B0609020204030204" pitchFamily="49" charset="0"/>
              </a:rPr>
              <a:t>(</a:t>
            </a:r>
            <a:r>
              <a:rPr lang="en-US" altLang="zh-CN" b="0" dirty="0" err="1">
                <a:effectLst/>
                <a:latin typeface="Consolas" panose="020B0609020204030204" pitchFamily="49" charset="0"/>
              </a:rPr>
              <a:t>i</a:t>
            </a:r>
            <a:r>
              <a:rPr lang="en-US" altLang="zh-CN" b="0" dirty="0">
                <a:effectLst/>
                <a:latin typeface="Consolas" panose="020B0609020204030204" pitchFamily="49" charset="0"/>
              </a:rPr>
              <a:t>)&gt;=0)</a:t>
            </a:r>
            <a:endParaRPr lang="en-US" altLang="zh-CN" b="0" dirty="0">
              <a:effectLst/>
              <a:latin typeface="Consolas" panose="020B0609020204030204" pitchFamily="49" charset="0"/>
            </a:endParaRPr>
          </a:p>
          <a:p>
            <a:r>
              <a:rPr lang="en-US" altLang="zh-CN" b="0" dirty="0">
                <a:effectLst/>
                <a:latin typeface="Consolas" panose="020B0609020204030204" pitchFamily="49" charset="0"/>
              </a:rPr>
              <a:t>       temp= dec2bin(</a:t>
            </a:r>
            <a:r>
              <a:rPr lang="en-US" altLang="zh-CN" b="0" dirty="0" err="1">
                <a:effectLst/>
                <a:latin typeface="Consolas" panose="020B0609020204030204" pitchFamily="49" charset="0"/>
              </a:rPr>
              <a:t>data_before_fft</a:t>
            </a:r>
            <a:r>
              <a:rPr lang="en-US" altLang="zh-CN" b="0" dirty="0">
                <a:effectLst/>
                <a:latin typeface="Consolas" panose="020B0609020204030204" pitchFamily="49" charset="0"/>
              </a:rPr>
              <a:t>(</a:t>
            </a:r>
            <a:r>
              <a:rPr lang="en-US" altLang="zh-CN" b="0" dirty="0" err="1">
                <a:effectLst/>
                <a:latin typeface="Consolas" panose="020B0609020204030204" pitchFamily="49" charset="0"/>
              </a:rPr>
              <a:t>i</a:t>
            </a:r>
            <a:r>
              <a:rPr lang="en-US" altLang="zh-CN" b="0" dirty="0">
                <a:effectLst/>
                <a:latin typeface="Consolas" panose="020B0609020204030204" pitchFamily="49" charset="0"/>
              </a:rPr>
              <a:t>),16);</a:t>
            </a:r>
            <a:endParaRPr lang="en-US" altLang="zh-CN" b="0" dirty="0">
              <a:effectLst/>
              <a:latin typeface="Consolas" panose="020B0609020204030204" pitchFamily="49" charset="0"/>
            </a:endParaRPr>
          </a:p>
          <a:p>
            <a:r>
              <a:rPr lang="en-US" altLang="zh-CN" b="0" dirty="0">
                <a:effectLst/>
                <a:latin typeface="Consolas" panose="020B0609020204030204" pitchFamily="49" charset="0"/>
              </a:rPr>
              <a:t>   else</a:t>
            </a:r>
            <a:endParaRPr lang="en-US" altLang="zh-CN" b="0" dirty="0">
              <a:effectLst/>
              <a:latin typeface="Consolas" panose="020B0609020204030204" pitchFamily="49" charset="0"/>
            </a:endParaRPr>
          </a:p>
          <a:p>
            <a:r>
              <a:rPr lang="en-US" altLang="zh-CN" b="0" dirty="0">
                <a:effectLst/>
                <a:latin typeface="Consolas" panose="020B0609020204030204" pitchFamily="49" charset="0"/>
              </a:rPr>
              <a:t>       temp= dec2bin(</a:t>
            </a:r>
            <a:r>
              <a:rPr lang="en-US" altLang="zh-CN" b="0" dirty="0" err="1">
                <a:effectLst/>
                <a:latin typeface="Consolas" panose="020B0609020204030204" pitchFamily="49" charset="0"/>
              </a:rPr>
              <a:t>data_before_fft</a:t>
            </a:r>
            <a:r>
              <a:rPr lang="en-US" altLang="zh-CN" b="0" dirty="0">
                <a:effectLst/>
                <a:latin typeface="Consolas" panose="020B0609020204030204" pitchFamily="49" charset="0"/>
              </a:rPr>
              <a:t>(</a:t>
            </a:r>
            <a:r>
              <a:rPr lang="en-US" altLang="zh-CN" b="0" dirty="0" err="1">
                <a:effectLst/>
                <a:latin typeface="Consolas" panose="020B0609020204030204" pitchFamily="49" charset="0"/>
              </a:rPr>
              <a:t>i</a:t>
            </a:r>
            <a:r>
              <a:rPr lang="en-US" altLang="zh-CN" b="0" dirty="0">
                <a:effectLst/>
                <a:latin typeface="Consolas" panose="020B0609020204030204" pitchFamily="49" charset="0"/>
              </a:rPr>
              <a:t>)+2^16,16);</a:t>
            </a:r>
            <a:endParaRPr lang="en-US" altLang="zh-CN" b="0" dirty="0">
              <a:effectLst/>
              <a:latin typeface="Consolas" panose="020B0609020204030204" pitchFamily="49" charset="0"/>
            </a:endParaRPr>
          </a:p>
          <a:p>
            <a:r>
              <a:rPr lang="en-US" altLang="zh-CN" b="0" dirty="0">
                <a:effectLst/>
                <a:latin typeface="Consolas" panose="020B0609020204030204" pitchFamily="49" charset="0"/>
              </a:rPr>
              <a:t>   end</a:t>
            </a:r>
            <a:endParaRPr lang="en-US" altLang="zh-CN" b="0" dirty="0">
              <a:effectLst/>
              <a:latin typeface="Consolas" panose="020B0609020204030204" pitchFamily="49" charset="0"/>
            </a:endParaRPr>
          </a:p>
          <a:p>
            <a:r>
              <a:rPr lang="en-US" altLang="zh-CN" b="0" dirty="0">
                <a:effectLst/>
                <a:latin typeface="Consolas" panose="020B0609020204030204" pitchFamily="49" charset="0"/>
              </a:rPr>
              <a:t>    for j=1:16</a:t>
            </a:r>
            <a:endParaRPr lang="en-US" altLang="zh-CN" b="0" dirty="0">
              <a:effectLst/>
              <a:latin typeface="Consolas" panose="020B0609020204030204" pitchFamily="49" charset="0"/>
            </a:endParaRPr>
          </a:p>
          <a:p>
            <a:r>
              <a:rPr lang="en-US" altLang="zh-CN" b="0" dirty="0">
                <a:effectLst/>
                <a:latin typeface="Consolas" panose="020B0609020204030204" pitchFamily="49" charset="0"/>
              </a:rPr>
              <a:t>        </a:t>
            </a:r>
            <a:r>
              <a:rPr lang="en-US" altLang="zh-CN" b="0" dirty="0" err="1">
                <a:effectLst/>
                <a:latin typeface="Consolas" panose="020B0609020204030204" pitchFamily="49" charset="0"/>
              </a:rPr>
              <a:t>fprintf</a:t>
            </a:r>
            <a:r>
              <a:rPr lang="en-US" altLang="zh-CN" b="0" dirty="0">
                <a:effectLst/>
                <a:latin typeface="Consolas" panose="020B0609020204030204" pitchFamily="49" charset="0"/>
              </a:rPr>
              <a:t>(</a:t>
            </a:r>
            <a:r>
              <a:rPr lang="en-US" altLang="zh-CN" b="0" dirty="0" err="1">
                <a:effectLst/>
                <a:latin typeface="Consolas" panose="020B0609020204030204" pitchFamily="49" charset="0"/>
              </a:rPr>
              <a:t>fp</a:t>
            </a:r>
            <a:r>
              <a:rPr lang="en-US" altLang="zh-CN" b="0" dirty="0">
                <a:effectLst/>
                <a:latin typeface="Consolas" panose="020B0609020204030204" pitchFamily="49" charset="0"/>
              </a:rPr>
              <a:t>,'%</a:t>
            </a:r>
            <a:r>
              <a:rPr lang="en-US" altLang="zh-CN" b="0" dirty="0" err="1">
                <a:effectLst/>
                <a:latin typeface="Consolas" panose="020B0609020204030204" pitchFamily="49" charset="0"/>
              </a:rPr>
              <a:t>s',temp</a:t>
            </a:r>
            <a:r>
              <a:rPr lang="en-US" altLang="zh-CN" b="0" dirty="0">
                <a:effectLst/>
                <a:latin typeface="Consolas" panose="020B0609020204030204" pitchFamily="49" charset="0"/>
              </a:rPr>
              <a:t>(j));</a:t>
            </a:r>
            <a:endParaRPr lang="en-US" altLang="zh-CN" b="0" dirty="0">
              <a:effectLst/>
              <a:latin typeface="Consolas" panose="020B0609020204030204" pitchFamily="49" charset="0"/>
            </a:endParaRPr>
          </a:p>
          <a:p>
            <a:r>
              <a:rPr lang="en-US" altLang="zh-CN" b="0" dirty="0">
                <a:effectLst/>
                <a:latin typeface="Consolas" panose="020B0609020204030204" pitchFamily="49" charset="0"/>
              </a:rPr>
              <a:t>    end</a:t>
            </a:r>
            <a:endParaRPr lang="en-US" altLang="zh-CN" b="0" dirty="0">
              <a:effectLst/>
              <a:latin typeface="Consolas" panose="020B0609020204030204" pitchFamily="49" charset="0"/>
            </a:endParaRPr>
          </a:p>
          <a:p>
            <a:r>
              <a:rPr lang="en-US" altLang="zh-CN" b="0" dirty="0">
                <a:effectLst/>
                <a:latin typeface="Consolas" panose="020B0609020204030204" pitchFamily="49" charset="0"/>
              </a:rPr>
              <a:t>    </a:t>
            </a:r>
            <a:r>
              <a:rPr lang="en-US" altLang="zh-CN" b="0" dirty="0" err="1">
                <a:effectLst/>
                <a:latin typeface="Consolas" panose="020B0609020204030204" pitchFamily="49" charset="0"/>
              </a:rPr>
              <a:t>fprintf</a:t>
            </a:r>
            <a:r>
              <a:rPr lang="en-US" altLang="zh-CN" b="0" dirty="0">
                <a:effectLst/>
                <a:latin typeface="Consolas" panose="020B0609020204030204" pitchFamily="49" charset="0"/>
              </a:rPr>
              <a:t>(fp,'0000000000000000'); %</a:t>
            </a:r>
            <a:r>
              <a:rPr lang="zh-CN" altLang="en-US" b="0" dirty="0">
                <a:effectLst/>
                <a:latin typeface="Consolas" panose="020B0609020204030204" pitchFamily="49" charset="0"/>
              </a:rPr>
              <a:t>虚部补</a:t>
            </a:r>
            <a:r>
              <a:rPr lang="en-US" altLang="zh-CN" b="0" dirty="0">
                <a:effectLst/>
                <a:latin typeface="Consolas" panose="020B0609020204030204" pitchFamily="49" charset="0"/>
              </a:rPr>
              <a:t>0</a:t>
            </a:r>
            <a:endParaRPr lang="zh-CN" altLang="en-US" b="0" dirty="0">
              <a:effectLst/>
              <a:latin typeface="Consolas" panose="020B0609020204030204" pitchFamily="49" charset="0"/>
            </a:endParaRPr>
          </a:p>
          <a:p>
            <a:r>
              <a:rPr lang="zh-CN" altLang="en-US" b="0" dirty="0">
                <a:effectLst/>
                <a:latin typeface="Consolas" panose="020B0609020204030204" pitchFamily="49" charset="0"/>
              </a:rPr>
              <a:t>    </a:t>
            </a:r>
            <a:r>
              <a:rPr lang="en-US" altLang="zh-CN" b="0" dirty="0" err="1">
                <a:effectLst/>
                <a:latin typeface="Consolas" panose="020B0609020204030204" pitchFamily="49" charset="0"/>
              </a:rPr>
              <a:t>fprintf</a:t>
            </a:r>
            <a:r>
              <a:rPr lang="en-US" altLang="zh-CN" b="0" dirty="0">
                <a:effectLst/>
                <a:latin typeface="Consolas" panose="020B0609020204030204" pitchFamily="49" charset="0"/>
              </a:rPr>
              <a:t>(</a:t>
            </a:r>
            <a:r>
              <a:rPr lang="en-US" altLang="zh-CN" b="0" dirty="0" err="1">
                <a:effectLst/>
                <a:latin typeface="Consolas" panose="020B0609020204030204" pitchFamily="49" charset="0"/>
              </a:rPr>
              <a:t>fp</a:t>
            </a:r>
            <a:r>
              <a:rPr lang="en-US" altLang="zh-CN" b="0" dirty="0">
                <a:effectLst/>
                <a:latin typeface="Consolas" panose="020B0609020204030204" pitchFamily="49" charset="0"/>
              </a:rPr>
              <a:t>,'\r\n');</a:t>
            </a:r>
            <a:endParaRPr lang="en-US" altLang="zh-CN" b="0" dirty="0">
              <a:effectLst/>
              <a:latin typeface="Consolas" panose="020B0609020204030204" pitchFamily="49" charset="0"/>
            </a:endParaRPr>
          </a:p>
          <a:p>
            <a:r>
              <a:rPr lang="en-US" altLang="zh-CN" b="0" dirty="0">
                <a:effectLst/>
                <a:latin typeface="Consolas" panose="020B0609020204030204" pitchFamily="49" charset="0"/>
              </a:rPr>
              <a:t>end</a:t>
            </a:r>
            <a:endParaRPr lang="en-US" altLang="zh-CN" b="0" dirty="0">
              <a:effectLst/>
              <a:latin typeface="Consolas" panose="020B0609020204030204" pitchFamily="49"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6594438"/>
            <a:ext cx="12192000" cy="26356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形 2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230061" y="5790621"/>
            <a:ext cx="2886635" cy="723132"/>
          </a:xfrm>
          <a:prstGeom prst="rect">
            <a:avLst/>
          </a:prstGeom>
        </p:spPr>
      </p:pic>
      <p:sp>
        <p:nvSpPr>
          <p:cNvPr id="23" name="TextBox 3"/>
          <p:cNvSpPr txBox="1"/>
          <p:nvPr/>
        </p:nvSpPr>
        <p:spPr>
          <a:xfrm>
            <a:off x="-1" y="6572922"/>
            <a:ext cx="4213781" cy="307777"/>
          </a:xfrm>
          <a:prstGeom prst="rect">
            <a:avLst/>
          </a:prstGeom>
          <a:noFill/>
        </p:spPr>
        <p:txBody>
          <a:bodyPr wrap="square" rtlCol="0">
            <a:spAutoFit/>
          </a:bodyPr>
          <a:lstStyle/>
          <a:p>
            <a:r>
              <a:rPr lang="en-US" altLang="zh-CN" sz="14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ZhongyuanJi</a:t>
            </a:r>
            <a:r>
              <a:rPr lang="en-US" altLang="zh-CN" sz="14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altLang="zh-CN" sz="14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Ravsense</a:t>
            </a:r>
            <a:endParaRPr lang="en-GB" sz="14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2" name="TextBox 2"/>
          <p:cNvSpPr txBox="1"/>
          <p:nvPr/>
        </p:nvSpPr>
        <p:spPr>
          <a:xfrm>
            <a:off x="11582400" y="6575621"/>
            <a:ext cx="609600" cy="307777"/>
          </a:xfrm>
          <a:prstGeom prst="rect">
            <a:avLst/>
          </a:prstGeom>
          <a:noFill/>
        </p:spPr>
        <p:txBody>
          <a:bodyPr wrap="square" rtlCol="0">
            <a:spAutoFit/>
          </a:bodyPr>
          <a:lstStyle/>
          <a:p>
            <a:pPr algn="ctr"/>
            <a:fld id="{91477CC8-A8B9-4B4A-B74A-F461560BB8C0}" type="slidenum">
              <a:rPr lang="en-GB" sz="1400" b="1" smtClean="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fld>
            <a:endParaRPr lang="en-GB" sz="1400" b="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文本框 2"/>
          <p:cNvSpPr txBox="1"/>
          <p:nvPr/>
        </p:nvSpPr>
        <p:spPr>
          <a:xfrm>
            <a:off x="0" y="5036"/>
            <a:ext cx="12401009" cy="707886"/>
          </a:xfrm>
          <a:prstGeom prst="rect">
            <a:avLst/>
          </a:prstGeom>
          <a:noFill/>
        </p:spPr>
        <p:txBody>
          <a:bodyPr wrap="square" rtlCol="0">
            <a:spAutoFit/>
          </a:bodyPr>
          <a:lstStyle/>
          <a:p>
            <a:pPr lvl="0"/>
            <a:r>
              <a:rPr lang="en-US" altLang="zh-CN" sz="4000" b="1" kern="1200" dirty="0" err="1">
                <a:latin typeface="Times New Roman" panose="02020603050405020304" pitchFamily="18" charset="0"/>
                <a:ea typeface="+mn-ea"/>
                <a:cs typeface="Times New Roman" panose="02020603050405020304" pitchFamily="18" charset="0"/>
              </a:rPr>
              <a:t>Discussion:Script</a:t>
            </a:r>
            <a:r>
              <a:rPr lang="en-US" altLang="zh-CN" sz="4000" b="1" kern="1200" dirty="0">
                <a:latin typeface="Times New Roman" panose="02020603050405020304" pitchFamily="18" charset="0"/>
                <a:ea typeface="+mn-ea"/>
                <a:cs typeface="Times New Roman" panose="02020603050405020304" pitchFamily="18" charset="0"/>
              </a:rPr>
              <a:t> and self-checking</a:t>
            </a:r>
            <a:endParaRPr lang="zh-CN" altLang="en-US" sz="4000" dirty="0"/>
          </a:p>
        </p:txBody>
      </p:sp>
      <p:sp>
        <p:nvSpPr>
          <p:cNvPr id="6" name="文本框 5"/>
          <p:cNvSpPr txBox="1"/>
          <p:nvPr/>
        </p:nvSpPr>
        <p:spPr>
          <a:xfrm>
            <a:off x="1184021" y="811204"/>
            <a:ext cx="12770103" cy="5047536"/>
          </a:xfrm>
          <a:prstGeom prst="rect">
            <a:avLst/>
          </a:prstGeom>
          <a:noFill/>
        </p:spPr>
        <p:txBody>
          <a:bodyPr wrap="square">
            <a:spAutoFit/>
          </a:bodyPr>
          <a:lstStyle/>
          <a:p>
            <a:r>
              <a:rPr lang="en-US" altLang="zh-CN" sz="1400" dirty="0">
                <a:solidFill>
                  <a:schemeClr val="accent5"/>
                </a:solidFill>
                <a:latin typeface="Consolas" panose="020B0609020204030204" pitchFamily="49" charset="0"/>
              </a:rPr>
              <a:t>task</a:t>
            </a:r>
            <a:r>
              <a:rPr lang="en-US" altLang="zh-CN" sz="1400" b="0" dirty="0">
                <a:effectLst/>
                <a:latin typeface="Consolas" panose="020B0609020204030204" pitchFamily="49" charset="0"/>
              </a:rPr>
              <a:t> </a:t>
            </a:r>
            <a:r>
              <a:rPr lang="en-US" altLang="zh-CN" sz="1400" dirty="0">
                <a:solidFill>
                  <a:schemeClr val="accent5"/>
                </a:solidFill>
                <a:latin typeface="Consolas" panose="020B0609020204030204" pitchFamily="49" charset="0"/>
              </a:rPr>
              <a:t>compare</a:t>
            </a:r>
            <a:r>
              <a:rPr lang="en-US" altLang="zh-CN" sz="1400" b="0" dirty="0">
                <a:effectLst/>
                <a:latin typeface="Consolas" panose="020B0609020204030204" pitchFamily="49" charset="0"/>
              </a:rPr>
              <a:t>;</a:t>
            </a:r>
            <a:endParaRPr lang="en-US" altLang="zh-CN" sz="1400" b="0" dirty="0">
              <a:effectLst/>
              <a:latin typeface="Consolas" panose="020B0609020204030204" pitchFamily="49" charset="0"/>
            </a:endParaRPr>
          </a:p>
          <a:p>
            <a:r>
              <a:rPr lang="en-US" altLang="zh-CN" sz="1400" b="0" dirty="0">
                <a:effectLst/>
                <a:latin typeface="Consolas" panose="020B0609020204030204" pitchFamily="49" charset="0"/>
              </a:rPr>
              <a:t>integer j;</a:t>
            </a:r>
            <a:endParaRPr lang="en-US" altLang="zh-CN" sz="1400" b="0" dirty="0">
              <a:effectLst/>
              <a:latin typeface="Consolas" panose="020B0609020204030204" pitchFamily="49" charset="0"/>
            </a:endParaRPr>
          </a:p>
          <a:p>
            <a:r>
              <a:rPr lang="en-US" altLang="zh-CN" sz="1400" b="0" dirty="0">
                <a:effectLst/>
                <a:latin typeface="Consolas" panose="020B0609020204030204" pitchFamily="49" charset="0"/>
              </a:rPr>
              <a:t>begin</a:t>
            </a:r>
            <a:endParaRPr lang="en-US" altLang="zh-CN" sz="1400" b="0" dirty="0">
              <a:effectLst/>
              <a:latin typeface="Consolas" panose="020B0609020204030204" pitchFamily="49" charset="0"/>
            </a:endParaRPr>
          </a:p>
          <a:p>
            <a:r>
              <a:rPr lang="en-US" altLang="zh-CN" sz="1400" b="0" dirty="0">
                <a:effectLst/>
                <a:latin typeface="Consolas" panose="020B0609020204030204" pitchFamily="49" charset="0"/>
              </a:rPr>
              <a:t>    for(j = 0; j&lt;128 ; j = j + 1)begin</a:t>
            </a:r>
            <a:endParaRPr lang="en-US" altLang="zh-CN" sz="1400" b="0" dirty="0">
              <a:effectLst/>
              <a:latin typeface="Consolas" panose="020B0609020204030204" pitchFamily="49" charset="0"/>
            </a:endParaRPr>
          </a:p>
          <a:p>
            <a:r>
              <a:rPr lang="en-US" altLang="zh-CN" sz="1400" b="0" dirty="0">
                <a:effectLst/>
                <a:latin typeface="Consolas" panose="020B0609020204030204" pitchFamily="49" charset="0"/>
              </a:rPr>
              <a:t>        </a:t>
            </a:r>
            <a:r>
              <a:rPr lang="en-US" altLang="zh-CN" sz="1400" b="0" dirty="0" err="1">
                <a:effectLst/>
                <a:latin typeface="Consolas" panose="020B0609020204030204" pitchFamily="49" charset="0"/>
              </a:rPr>
              <a:t>inst_re</a:t>
            </a:r>
            <a:r>
              <a:rPr lang="en-US" altLang="zh-CN" sz="1400" b="0" dirty="0">
                <a:effectLst/>
                <a:latin typeface="Consolas" panose="020B0609020204030204" pitchFamily="49" charset="0"/>
              </a:rPr>
              <a:t>[j] = </a:t>
            </a:r>
            <a:r>
              <a:rPr lang="en-US" altLang="zh-CN" sz="1400" b="0" dirty="0" err="1">
                <a:effectLst/>
                <a:latin typeface="Consolas" panose="020B0609020204030204" pitchFamily="49" charset="0"/>
              </a:rPr>
              <a:t>matlabmem_re</a:t>
            </a:r>
            <a:r>
              <a:rPr lang="en-US" altLang="zh-CN" sz="1400" b="0" dirty="0">
                <a:effectLst/>
                <a:latin typeface="Consolas" panose="020B0609020204030204" pitchFamily="49" charset="0"/>
              </a:rPr>
              <a:t>[j] - </a:t>
            </a:r>
            <a:r>
              <a:rPr lang="en-US" altLang="zh-CN" sz="1400" b="0" dirty="0" err="1">
                <a:effectLst/>
                <a:latin typeface="Consolas" panose="020B0609020204030204" pitchFamily="49" charset="0"/>
              </a:rPr>
              <a:t>naromen_re</a:t>
            </a:r>
            <a:r>
              <a:rPr lang="en-US" altLang="zh-CN" sz="1400" b="0" dirty="0">
                <a:effectLst/>
                <a:latin typeface="Consolas" panose="020B0609020204030204" pitchFamily="49" charset="0"/>
              </a:rPr>
              <a:t>[j] + 16'b0000_1000_0000_0000; </a:t>
            </a:r>
            <a:endParaRPr lang="en-US" altLang="zh-CN" sz="1400" b="0" dirty="0">
              <a:effectLst/>
              <a:latin typeface="Consolas" panose="020B0609020204030204" pitchFamily="49" charset="0"/>
            </a:endParaRPr>
          </a:p>
          <a:p>
            <a:r>
              <a:rPr lang="en-US" altLang="zh-CN" sz="1400" b="0" dirty="0">
                <a:effectLst/>
                <a:latin typeface="Consolas" panose="020B0609020204030204" pitchFamily="49" charset="0"/>
              </a:rPr>
              <a:t>        </a:t>
            </a:r>
            <a:r>
              <a:rPr lang="en-US" altLang="zh-CN" sz="1400" b="0" dirty="0" err="1">
                <a:effectLst/>
                <a:latin typeface="Consolas" panose="020B0609020204030204" pitchFamily="49" charset="0"/>
              </a:rPr>
              <a:t>inst_im</a:t>
            </a:r>
            <a:r>
              <a:rPr lang="en-US" altLang="zh-CN" sz="1400" b="0" dirty="0">
                <a:effectLst/>
                <a:latin typeface="Consolas" panose="020B0609020204030204" pitchFamily="49" charset="0"/>
              </a:rPr>
              <a:t>[j] = </a:t>
            </a:r>
            <a:r>
              <a:rPr lang="en-US" altLang="zh-CN" sz="1400" b="0" dirty="0" err="1">
                <a:effectLst/>
                <a:latin typeface="Consolas" panose="020B0609020204030204" pitchFamily="49" charset="0"/>
              </a:rPr>
              <a:t>matlabmem_im</a:t>
            </a:r>
            <a:r>
              <a:rPr lang="en-US" altLang="zh-CN" sz="1400" b="0" dirty="0">
                <a:effectLst/>
                <a:latin typeface="Consolas" panose="020B0609020204030204" pitchFamily="49" charset="0"/>
              </a:rPr>
              <a:t>[j] - </a:t>
            </a:r>
            <a:r>
              <a:rPr lang="en-US" altLang="zh-CN" sz="1400" b="0" dirty="0" err="1">
                <a:effectLst/>
                <a:latin typeface="Consolas" panose="020B0609020204030204" pitchFamily="49" charset="0"/>
              </a:rPr>
              <a:t>naromen_im</a:t>
            </a:r>
            <a:r>
              <a:rPr lang="en-US" altLang="zh-CN" sz="1400" b="0" dirty="0">
                <a:effectLst/>
                <a:latin typeface="Consolas" panose="020B0609020204030204" pitchFamily="49" charset="0"/>
              </a:rPr>
              <a:t>[j] + 16'b0000_1000_0000_0000; </a:t>
            </a:r>
            <a:endParaRPr lang="en-US" altLang="zh-CN" sz="1400" b="0" dirty="0">
              <a:effectLst/>
              <a:latin typeface="Consolas" panose="020B0609020204030204" pitchFamily="49" charset="0"/>
            </a:endParaRPr>
          </a:p>
          <a:p>
            <a:r>
              <a:rPr lang="en-US" altLang="zh-CN" sz="1400" b="0" dirty="0">
                <a:effectLst/>
                <a:latin typeface="Consolas" panose="020B0609020204030204" pitchFamily="49" charset="0"/>
              </a:rPr>
              <a:t>    end</a:t>
            </a:r>
            <a:endParaRPr lang="en-US" altLang="zh-CN" sz="1400" b="0" dirty="0">
              <a:effectLst/>
              <a:latin typeface="Consolas" panose="020B0609020204030204" pitchFamily="49" charset="0"/>
            </a:endParaRPr>
          </a:p>
          <a:p>
            <a:r>
              <a:rPr lang="en-US" altLang="zh-CN" sz="1400" b="0" dirty="0">
                <a:effectLst/>
                <a:latin typeface="Consolas" panose="020B0609020204030204" pitchFamily="49" charset="0"/>
              </a:rPr>
              <a:t>end</a:t>
            </a:r>
            <a:endParaRPr lang="en-US" altLang="zh-CN" sz="1400" b="0" dirty="0">
              <a:effectLst/>
              <a:latin typeface="Consolas" panose="020B0609020204030204" pitchFamily="49" charset="0"/>
            </a:endParaRPr>
          </a:p>
          <a:p>
            <a:r>
              <a:rPr lang="en-US" altLang="zh-CN" sz="1400" dirty="0" err="1">
                <a:solidFill>
                  <a:schemeClr val="accent5"/>
                </a:solidFill>
                <a:latin typeface="Consolas" panose="020B0609020204030204" pitchFamily="49" charset="0"/>
              </a:rPr>
              <a:t>endtask</a:t>
            </a:r>
            <a:endParaRPr lang="en-US" altLang="zh-CN" sz="1400" dirty="0">
              <a:solidFill>
                <a:schemeClr val="accent5"/>
              </a:solidFill>
              <a:latin typeface="Consolas" panose="020B0609020204030204" pitchFamily="49" charset="0"/>
            </a:endParaRPr>
          </a:p>
          <a:p>
            <a:br>
              <a:rPr lang="en-US" altLang="zh-CN" sz="1400" b="0" dirty="0">
                <a:effectLst/>
                <a:latin typeface="Consolas" panose="020B0609020204030204" pitchFamily="49" charset="0"/>
              </a:rPr>
            </a:br>
            <a:r>
              <a:rPr lang="en-US" altLang="zh-CN" sz="1400" b="0" dirty="0">
                <a:effectLst/>
                <a:latin typeface="Consolas" panose="020B0609020204030204" pitchFamily="49" charset="0"/>
              </a:rPr>
              <a:t>integer l = 0;</a:t>
            </a:r>
            <a:endParaRPr lang="en-US" altLang="zh-CN" sz="1400" b="0" dirty="0">
              <a:effectLst/>
              <a:latin typeface="Consolas" panose="020B0609020204030204" pitchFamily="49" charset="0"/>
            </a:endParaRPr>
          </a:p>
          <a:p>
            <a:r>
              <a:rPr lang="en-US" altLang="zh-CN" sz="1400" b="0" dirty="0">
                <a:solidFill>
                  <a:schemeClr val="accent5"/>
                </a:solidFill>
                <a:effectLst/>
                <a:latin typeface="Consolas" panose="020B0609020204030204" pitchFamily="49" charset="0"/>
              </a:rPr>
              <a:t>task</a:t>
            </a:r>
            <a:r>
              <a:rPr lang="en-US" altLang="zh-CN" sz="1400" b="0" dirty="0">
                <a:effectLst/>
                <a:latin typeface="Consolas" panose="020B0609020204030204" pitchFamily="49" charset="0"/>
              </a:rPr>
              <a:t> </a:t>
            </a:r>
            <a:r>
              <a:rPr lang="en-US" altLang="zh-CN" sz="1400" dirty="0" err="1">
                <a:solidFill>
                  <a:schemeClr val="accent5"/>
                </a:solidFill>
                <a:latin typeface="Consolas" panose="020B0609020204030204" pitchFamily="49" charset="0"/>
              </a:rPr>
              <a:t>jiaoyan</a:t>
            </a:r>
            <a:r>
              <a:rPr lang="en-US" altLang="zh-CN" sz="1400" b="0" dirty="0">
                <a:effectLst/>
                <a:latin typeface="Consolas" panose="020B0609020204030204" pitchFamily="49" charset="0"/>
              </a:rPr>
              <a:t>;</a:t>
            </a:r>
            <a:endParaRPr lang="en-US" altLang="zh-CN" sz="1400" b="0" dirty="0">
              <a:effectLst/>
              <a:latin typeface="Consolas" panose="020B0609020204030204" pitchFamily="49" charset="0"/>
            </a:endParaRPr>
          </a:p>
          <a:p>
            <a:r>
              <a:rPr lang="en-US" altLang="zh-CN" sz="1400" b="0" dirty="0">
                <a:effectLst/>
                <a:latin typeface="Consolas" panose="020B0609020204030204" pitchFamily="49" charset="0"/>
              </a:rPr>
              <a:t>begin</a:t>
            </a:r>
            <a:endParaRPr lang="en-US" altLang="zh-CN" sz="1400" b="0" dirty="0">
              <a:effectLst/>
              <a:latin typeface="Consolas" panose="020B0609020204030204" pitchFamily="49" charset="0"/>
            </a:endParaRPr>
          </a:p>
          <a:p>
            <a:r>
              <a:rPr lang="en-US" altLang="zh-CN" sz="1400" b="0" dirty="0">
                <a:effectLst/>
                <a:latin typeface="Consolas" panose="020B0609020204030204" pitchFamily="49" charset="0"/>
              </a:rPr>
              <a:t>    for(l = 0; l&lt;128 ; l = l + 1)begin</a:t>
            </a:r>
            <a:endParaRPr lang="en-US" altLang="zh-CN" sz="1400" b="0" dirty="0">
              <a:effectLst/>
              <a:latin typeface="Consolas" panose="020B0609020204030204" pitchFamily="49" charset="0"/>
            </a:endParaRPr>
          </a:p>
          <a:p>
            <a:r>
              <a:rPr lang="en-US" altLang="zh-CN" sz="1400" b="0" dirty="0">
                <a:effectLst/>
                <a:latin typeface="Consolas" panose="020B0609020204030204" pitchFamily="49" charset="0"/>
              </a:rPr>
              <a:t>        if(</a:t>
            </a:r>
            <a:r>
              <a:rPr lang="en-US" altLang="zh-CN" sz="1400" b="0" dirty="0" err="1">
                <a:effectLst/>
                <a:latin typeface="Consolas" panose="020B0609020204030204" pitchFamily="49" charset="0"/>
              </a:rPr>
              <a:t>inst_re</a:t>
            </a:r>
            <a:r>
              <a:rPr lang="en-US" altLang="zh-CN" sz="1400" b="0" dirty="0">
                <a:effectLst/>
                <a:latin typeface="Consolas" panose="020B0609020204030204" pitchFamily="49" charset="0"/>
              </a:rPr>
              <a:t>[l]&gt;16'b0000_1000_0000_0010||</a:t>
            </a:r>
            <a:r>
              <a:rPr lang="en-US" altLang="zh-CN" sz="1400" b="0" dirty="0" err="1">
                <a:effectLst/>
                <a:latin typeface="Consolas" panose="020B0609020204030204" pitchFamily="49" charset="0"/>
              </a:rPr>
              <a:t>inst_re</a:t>
            </a:r>
            <a:r>
              <a:rPr lang="en-US" altLang="zh-CN" sz="1400" b="0" dirty="0">
                <a:effectLst/>
                <a:latin typeface="Consolas" panose="020B0609020204030204" pitchFamily="49" charset="0"/>
              </a:rPr>
              <a:t>[l]&lt;16'b0000_0111_1111_1110) begin</a:t>
            </a:r>
            <a:endParaRPr lang="en-US" altLang="zh-CN" sz="1400" b="0" dirty="0">
              <a:effectLst/>
              <a:latin typeface="Consolas" panose="020B0609020204030204" pitchFamily="49" charset="0"/>
            </a:endParaRPr>
          </a:p>
          <a:p>
            <a:r>
              <a:rPr lang="en-US" altLang="zh-CN" sz="1400" b="0" dirty="0">
                <a:effectLst/>
                <a:latin typeface="Consolas" panose="020B0609020204030204" pitchFamily="49" charset="0"/>
              </a:rPr>
              <a:t>            error = error + 1;</a:t>
            </a:r>
            <a:endParaRPr lang="en-US" altLang="zh-CN" sz="1400" b="0" dirty="0">
              <a:effectLst/>
              <a:latin typeface="Consolas" panose="020B0609020204030204" pitchFamily="49" charset="0"/>
            </a:endParaRPr>
          </a:p>
          <a:p>
            <a:r>
              <a:rPr lang="en-US" altLang="zh-CN" sz="1400" b="0" dirty="0">
                <a:effectLst/>
                <a:latin typeface="Consolas" panose="020B0609020204030204" pitchFamily="49" charset="0"/>
              </a:rPr>
              <a:t>        end</a:t>
            </a:r>
            <a:endParaRPr lang="en-US" altLang="zh-CN" sz="1400" b="0" dirty="0">
              <a:effectLst/>
              <a:latin typeface="Consolas" panose="020B0609020204030204" pitchFamily="49" charset="0"/>
            </a:endParaRPr>
          </a:p>
          <a:p>
            <a:r>
              <a:rPr lang="en-US" altLang="zh-CN" sz="1400" b="0" dirty="0">
                <a:effectLst/>
                <a:latin typeface="Consolas" panose="020B0609020204030204" pitchFamily="49" charset="0"/>
              </a:rPr>
              <a:t>        if(</a:t>
            </a:r>
            <a:r>
              <a:rPr lang="en-US" altLang="zh-CN" sz="1400" b="0" dirty="0" err="1">
                <a:effectLst/>
                <a:latin typeface="Consolas" panose="020B0609020204030204" pitchFamily="49" charset="0"/>
              </a:rPr>
              <a:t>inst_im</a:t>
            </a:r>
            <a:r>
              <a:rPr lang="en-US" altLang="zh-CN" sz="1400" b="0" dirty="0">
                <a:effectLst/>
                <a:latin typeface="Consolas" panose="020B0609020204030204" pitchFamily="49" charset="0"/>
              </a:rPr>
              <a:t>[l]&gt;16'b0000_1000_0000_0010||</a:t>
            </a:r>
            <a:r>
              <a:rPr lang="en-US" altLang="zh-CN" sz="1400" b="0" dirty="0" err="1">
                <a:effectLst/>
                <a:latin typeface="Consolas" panose="020B0609020204030204" pitchFamily="49" charset="0"/>
              </a:rPr>
              <a:t>inst_im</a:t>
            </a:r>
            <a:r>
              <a:rPr lang="en-US" altLang="zh-CN" sz="1400" b="0" dirty="0">
                <a:effectLst/>
                <a:latin typeface="Consolas" panose="020B0609020204030204" pitchFamily="49" charset="0"/>
              </a:rPr>
              <a:t>[l]&lt;16'b0000_0111_1111_1110) begin</a:t>
            </a:r>
            <a:endParaRPr lang="en-US" altLang="zh-CN" sz="1400" b="0" dirty="0">
              <a:effectLst/>
              <a:latin typeface="Consolas" panose="020B0609020204030204" pitchFamily="49" charset="0"/>
            </a:endParaRPr>
          </a:p>
          <a:p>
            <a:r>
              <a:rPr lang="en-US" altLang="zh-CN" sz="1400" b="0" dirty="0">
                <a:effectLst/>
                <a:latin typeface="Consolas" panose="020B0609020204030204" pitchFamily="49" charset="0"/>
              </a:rPr>
              <a:t>            error = error + 1;</a:t>
            </a:r>
            <a:endParaRPr lang="en-US" altLang="zh-CN" sz="1400" b="0" dirty="0">
              <a:effectLst/>
              <a:latin typeface="Consolas" panose="020B0609020204030204" pitchFamily="49" charset="0"/>
            </a:endParaRPr>
          </a:p>
          <a:p>
            <a:r>
              <a:rPr lang="en-US" altLang="zh-CN" sz="1400" b="0" dirty="0">
                <a:effectLst/>
                <a:latin typeface="Consolas" panose="020B0609020204030204" pitchFamily="49" charset="0"/>
              </a:rPr>
              <a:t>        end</a:t>
            </a:r>
            <a:endParaRPr lang="en-US" altLang="zh-CN" sz="1400" b="0" dirty="0">
              <a:effectLst/>
              <a:latin typeface="Consolas" panose="020B0609020204030204" pitchFamily="49" charset="0"/>
            </a:endParaRPr>
          </a:p>
          <a:p>
            <a:r>
              <a:rPr lang="en-US" altLang="zh-CN" sz="1400" b="0" dirty="0">
                <a:effectLst/>
                <a:latin typeface="Consolas" panose="020B0609020204030204" pitchFamily="49" charset="0"/>
              </a:rPr>
              <a:t>    end</a:t>
            </a:r>
            <a:endParaRPr lang="en-US" altLang="zh-CN" sz="1400" b="0" dirty="0">
              <a:effectLst/>
              <a:latin typeface="Consolas" panose="020B0609020204030204" pitchFamily="49" charset="0"/>
            </a:endParaRPr>
          </a:p>
          <a:p>
            <a:r>
              <a:rPr lang="en-US" altLang="zh-CN" sz="1400" b="0" dirty="0">
                <a:effectLst/>
                <a:latin typeface="Consolas" panose="020B0609020204030204" pitchFamily="49" charset="0"/>
              </a:rPr>
              <a:t>end</a:t>
            </a:r>
            <a:endParaRPr lang="en-US" altLang="zh-CN" sz="1400" b="0" dirty="0">
              <a:effectLst/>
              <a:latin typeface="Consolas" panose="020B0609020204030204" pitchFamily="49" charset="0"/>
            </a:endParaRPr>
          </a:p>
          <a:p>
            <a:r>
              <a:rPr lang="en-US" altLang="zh-CN" sz="1400" dirty="0" err="1">
                <a:solidFill>
                  <a:schemeClr val="accent5"/>
                </a:solidFill>
                <a:latin typeface="Consolas" panose="020B0609020204030204" pitchFamily="49" charset="0"/>
              </a:rPr>
              <a:t>endtask</a:t>
            </a:r>
            <a:endParaRPr lang="en-US" altLang="zh-CN" sz="1400" dirty="0">
              <a:solidFill>
                <a:schemeClr val="accent5"/>
              </a:solidFill>
              <a:latin typeface="Consolas" panose="020B0609020204030204" pitchFamily="49"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6594438"/>
            <a:ext cx="12192000" cy="26356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形 2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230061" y="5790621"/>
            <a:ext cx="2886635" cy="723132"/>
          </a:xfrm>
          <a:prstGeom prst="rect">
            <a:avLst/>
          </a:prstGeom>
        </p:spPr>
      </p:pic>
      <p:sp>
        <p:nvSpPr>
          <p:cNvPr id="23" name="TextBox 3"/>
          <p:cNvSpPr txBox="1"/>
          <p:nvPr/>
        </p:nvSpPr>
        <p:spPr>
          <a:xfrm>
            <a:off x="-1" y="6572922"/>
            <a:ext cx="4213781" cy="307777"/>
          </a:xfrm>
          <a:prstGeom prst="rect">
            <a:avLst/>
          </a:prstGeom>
          <a:noFill/>
        </p:spPr>
        <p:txBody>
          <a:bodyPr wrap="square" rtlCol="0">
            <a:spAutoFit/>
          </a:bodyPr>
          <a:lstStyle/>
          <a:p>
            <a:r>
              <a:rPr lang="en-US" altLang="zh-CN" sz="14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ZhongyuanJi</a:t>
            </a:r>
            <a:r>
              <a:rPr lang="en-US" altLang="zh-CN" sz="14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altLang="zh-CN" sz="14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Ravsense</a:t>
            </a:r>
            <a:endParaRPr lang="en-GB" sz="14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2" name="TextBox 2"/>
          <p:cNvSpPr txBox="1"/>
          <p:nvPr/>
        </p:nvSpPr>
        <p:spPr>
          <a:xfrm>
            <a:off x="11582400" y="6575621"/>
            <a:ext cx="609600" cy="307777"/>
          </a:xfrm>
          <a:prstGeom prst="rect">
            <a:avLst/>
          </a:prstGeom>
          <a:noFill/>
        </p:spPr>
        <p:txBody>
          <a:bodyPr wrap="square" rtlCol="0">
            <a:spAutoFit/>
          </a:bodyPr>
          <a:lstStyle/>
          <a:p>
            <a:pPr algn="ctr"/>
            <a:fld id="{91477CC8-A8B9-4B4A-B74A-F461560BB8C0}" type="slidenum">
              <a:rPr lang="en-GB" sz="1400" b="1" smtClean="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fld>
            <a:endParaRPr lang="en-GB" sz="1400" b="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文本框 2"/>
          <p:cNvSpPr txBox="1"/>
          <p:nvPr/>
        </p:nvSpPr>
        <p:spPr>
          <a:xfrm>
            <a:off x="0" y="5036"/>
            <a:ext cx="12401009" cy="707886"/>
          </a:xfrm>
          <a:prstGeom prst="rect">
            <a:avLst/>
          </a:prstGeom>
          <a:noFill/>
        </p:spPr>
        <p:txBody>
          <a:bodyPr wrap="square" rtlCol="0">
            <a:spAutoFit/>
          </a:bodyPr>
          <a:lstStyle/>
          <a:p>
            <a:pPr lvl="0"/>
            <a:r>
              <a:rPr lang="en-US" altLang="zh-CN" sz="4000" b="1" kern="1200" dirty="0" err="1">
                <a:latin typeface="Times New Roman" panose="02020603050405020304" pitchFamily="18" charset="0"/>
                <a:ea typeface="+mn-ea"/>
                <a:cs typeface="Times New Roman" panose="02020603050405020304" pitchFamily="18" charset="0"/>
              </a:rPr>
              <a:t>Discussion:Script</a:t>
            </a:r>
            <a:r>
              <a:rPr lang="en-US" altLang="zh-CN" sz="4000" b="1" kern="1200" dirty="0">
                <a:latin typeface="Times New Roman" panose="02020603050405020304" pitchFamily="18" charset="0"/>
                <a:ea typeface="+mn-ea"/>
                <a:cs typeface="Times New Roman" panose="02020603050405020304" pitchFamily="18" charset="0"/>
              </a:rPr>
              <a:t> and self-checking</a:t>
            </a:r>
            <a:endParaRPr lang="zh-CN" altLang="en-US" sz="4000" dirty="0"/>
          </a:p>
        </p:txBody>
      </p:sp>
      <p:pic>
        <p:nvPicPr>
          <p:cNvPr id="6" name="图片 5"/>
          <p:cNvPicPr>
            <a:picLocks noChangeAspect="1"/>
          </p:cNvPicPr>
          <p:nvPr/>
        </p:nvPicPr>
        <p:blipFill>
          <a:blip r:embed="rId2"/>
          <a:stretch>
            <a:fillRect/>
          </a:stretch>
        </p:blipFill>
        <p:spPr>
          <a:xfrm>
            <a:off x="843343" y="1311523"/>
            <a:ext cx="10505313" cy="2117477"/>
          </a:xfrm>
          <a:prstGeom prst="rect">
            <a:avLst/>
          </a:prstGeom>
        </p:spPr>
      </p:pic>
      <p:sp>
        <p:nvSpPr>
          <p:cNvPr id="7" name="箭头: 右 6"/>
          <p:cNvSpPr/>
          <p:nvPr/>
        </p:nvSpPr>
        <p:spPr>
          <a:xfrm rot="19412612">
            <a:off x="8629650" y="3732324"/>
            <a:ext cx="1685925" cy="5905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999096" y="4735368"/>
            <a:ext cx="10583304" cy="830997"/>
          </a:xfrm>
          <a:prstGeom prst="rect">
            <a:avLst/>
          </a:prstGeom>
          <a:noFill/>
        </p:spPr>
        <p:txBody>
          <a:bodyPr wrap="square">
            <a:spAutoFit/>
          </a:bodyPr>
          <a:lstStyle/>
          <a:p>
            <a:r>
              <a:rPr lang="zh-CN" altLang="en-US" sz="1600" dirty="0">
                <a:latin typeface="Consolas" panose="020B0609020204030204" pitchFamily="49" charset="0"/>
              </a:rPr>
              <a:t>When l is equal to 32'h00000080 (128), it means that the 128 output data have been compared, at this time, error is still 0, which means that all data are within the specified error range</a:t>
            </a:r>
            <a:endParaRPr lang="zh-CN" altLang="en-US" sz="1600" dirty="0">
              <a:latin typeface="Consolas" panose="020B0609020204030204" pitchFamily="49"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6594438"/>
            <a:ext cx="12192000" cy="26356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形 2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230061" y="5790621"/>
            <a:ext cx="2886635" cy="723132"/>
          </a:xfrm>
          <a:prstGeom prst="rect">
            <a:avLst/>
          </a:prstGeom>
        </p:spPr>
      </p:pic>
      <p:sp>
        <p:nvSpPr>
          <p:cNvPr id="23" name="TextBox 3"/>
          <p:cNvSpPr txBox="1"/>
          <p:nvPr/>
        </p:nvSpPr>
        <p:spPr>
          <a:xfrm>
            <a:off x="-1" y="6572922"/>
            <a:ext cx="4213781" cy="307777"/>
          </a:xfrm>
          <a:prstGeom prst="rect">
            <a:avLst/>
          </a:prstGeom>
          <a:noFill/>
        </p:spPr>
        <p:txBody>
          <a:bodyPr wrap="square" rtlCol="0">
            <a:spAutoFit/>
          </a:bodyPr>
          <a:lstStyle/>
          <a:p>
            <a:r>
              <a:rPr lang="en-US" altLang="zh-CN" sz="14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ZhongyuanJi</a:t>
            </a:r>
            <a:r>
              <a:rPr lang="en-US" altLang="zh-CN" sz="14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altLang="zh-CN" sz="14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Ravsense</a:t>
            </a:r>
            <a:endParaRPr lang="en-GB" sz="14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2" name="TextBox 2"/>
          <p:cNvSpPr txBox="1"/>
          <p:nvPr/>
        </p:nvSpPr>
        <p:spPr>
          <a:xfrm>
            <a:off x="11582400" y="6575621"/>
            <a:ext cx="609600" cy="307777"/>
          </a:xfrm>
          <a:prstGeom prst="rect">
            <a:avLst/>
          </a:prstGeom>
          <a:noFill/>
        </p:spPr>
        <p:txBody>
          <a:bodyPr wrap="square" rtlCol="0">
            <a:spAutoFit/>
          </a:bodyPr>
          <a:lstStyle/>
          <a:p>
            <a:pPr algn="ctr"/>
            <a:fld id="{91477CC8-A8B9-4B4A-B74A-F461560BB8C0}" type="slidenum">
              <a:rPr lang="en-GB" sz="1400" b="1" smtClean="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fld>
            <a:endParaRPr lang="en-GB" sz="1400" b="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文本框 2"/>
          <p:cNvSpPr txBox="1"/>
          <p:nvPr/>
        </p:nvSpPr>
        <p:spPr>
          <a:xfrm>
            <a:off x="0" y="5036"/>
            <a:ext cx="12401009" cy="707886"/>
          </a:xfrm>
          <a:prstGeom prst="rect">
            <a:avLst/>
          </a:prstGeom>
          <a:noFill/>
        </p:spPr>
        <p:txBody>
          <a:bodyPr wrap="square" rtlCol="0">
            <a:spAutoFit/>
          </a:bodyPr>
          <a:lstStyle/>
          <a:p>
            <a:pPr lvl="0"/>
            <a:r>
              <a:rPr lang="en-US" altLang="zh-CN" sz="4000" b="1" kern="1200">
                <a:latin typeface="Times New Roman" panose="02020603050405020304" pitchFamily="18" charset="0"/>
                <a:ea typeface="+mn-ea"/>
                <a:cs typeface="Times New Roman" panose="02020603050405020304" pitchFamily="18" charset="0"/>
              </a:rPr>
              <a:t>Discussion:Script and self-checking</a:t>
            </a:r>
            <a:endParaRPr lang="zh-CN" altLang="en-US" sz="4000" dirty="0"/>
          </a:p>
        </p:txBody>
      </p:sp>
      <p:graphicFrame>
        <p:nvGraphicFramePr>
          <p:cNvPr id="7" name="表格 7"/>
          <p:cNvGraphicFramePr>
            <a:graphicFrameLocks noGrp="1"/>
          </p:cNvGraphicFramePr>
          <p:nvPr/>
        </p:nvGraphicFramePr>
        <p:xfrm>
          <a:off x="269875" y="875412"/>
          <a:ext cx="5026026" cy="5562600"/>
        </p:xfrm>
        <a:graphic>
          <a:graphicData uri="http://schemas.openxmlformats.org/drawingml/2006/table">
            <a:tbl>
              <a:tblPr firstRow="1" bandRow="1">
                <a:tableStyleId>{5C22544A-7EE6-4342-B048-85BDC9FD1C3A}</a:tableStyleId>
              </a:tblPr>
              <a:tblGrid>
                <a:gridCol w="1675342"/>
                <a:gridCol w="1675342"/>
                <a:gridCol w="1675342"/>
              </a:tblGrid>
              <a:tr h="370840">
                <a:tc>
                  <a:txBody>
                    <a:bodyPr/>
                    <a:lstStyle/>
                    <a:p>
                      <a:r>
                        <a:rPr lang="en-US" altLang="zh-CN" sz="1200" dirty="0"/>
                        <a:t>Order</a:t>
                      </a:r>
                      <a:endParaRPr lang="zh-CN" altLang="en-US" sz="1200" dirty="0"/>
                    </a:p>
                  </a:txBody>
                  <a:tcPr/>
                </a:tc>
                <a:tc>
                  <a:txBody>
                    <a:bodyPr/>
                    <a:lstStyle/>
                    <a:p>
                      <a:r>
                        <a:rPr lang="en-US" altLang="zh-CN" sz="1200" dirty="0" err="1"/>
                        <a:t>Matab</a:t>
                      </a:r>
                      <a:endParaRPr lang="zh-CN" altLang="en-US" sz="1200" dirty="0"/>
                    </a:p>
                  </a:txBody>
                  <a:tcPr/>
                </a:tc>
                <a:tc>
                  <a:txBody>
                    <a:bodyPr/>
                    <a:lstStyle/>
                    <a:p>
                      <a:r>
                        <a:rPr lang="en-US" altLang="zh-CN" sz="1200" dirty="0" err="1"/>
                        <a:t>Modelsim</a:t>
                      </a:r>
                      <a:endParaRPr lang="zh-CN" altLang="en-US" sz="1200" dirty="0"/>
                    </a:p>
                  </a:txBody>
                  <a:tcPr/>
                </a:tc>
              </a:tr>
              <a:tr h="370840">
                <a:tc>
                  <a:txBody>
                    <a:bodyPr/>
                    <a:lstStyle/>
                    <a:p>
                      <a:r>
                        <a:rPr lang="en-US" altLang="zh-CN" sz="1200" dirty="0"/>
                        <a:t>0</a:t>
                      </a:r>
                      <a:endParaRPr lang="zh-CN" altLang="en-US" sz="1200" dirty="0"/>
                    </a:p>
                  </a:txBody>
                  <a:tcPr/>
                </a:tc>
                <a:tc>
                  <a:txBody>
                    <a:bodyPr/>
                    <a:lstStyle/>
                    <a:p>
                      <a:r>
                        <a:rPr lang="en-US" altLang="zh-CN" sz="1200" dirty="0"/>
                        <a:t>1111110001100110</a:t>
                      </a:r>
                      <a:endParaRPr lang="zh-CN" altLang="en-US" sz="1200" dirty="0"/>
                    </a:p>
                  </a:txBody>
                  <a:tcPr/>
                </a:tc>
                <a:tc>
                  <a:txBody>
                    <a:bodyPr/>
                    <a:lstStyle/>
                    <a:p>
                      <a:r>
                        <a:rPr lang="en-US" altLang="zh-CN" sz="1200" dirty="0"/>
                        <a:t>1111110001100111</a:t>
                      </a:r>
                      <a:endParaRPr lang="zh-CN" altLang="en-US" sz="1200" dirty="0"/>
                    </a:p>
                  </a:txBody>
                  <a:tcPr/>
                </a:tc>
              </a:tr>
              <a:tr h="370840">
                <a:tc>
                  <a:txBody>
                    <a:bodyPr/>
                    <a:lstStyle/>
                    <a:p>
                      <a:r>
                        <a:rPr lang="en-US" altLang="zh-CN" sz="1200" dirty="0"/>
                        <a:t>1</a:t>
                      </a:r>
                      <a:endParaRPr lang="zh-CN" altLang="en-US" sz="1200" dirty="0"/>
                    </a:p>
                  </a:txBody>
                  <a:tcPr/>
                </a:tc>
                <a:tc>
                  <a:txBody>
                    <a:bodyPr/>
                    <a:lstStyle/>
                    <a:p>
                      <a:r>
                        <a:rPr lang="en-US" altLang="zh-CN" sz="1200" dirty="0"/>
                        <a:t>1111111110011001</a:t>
                      </a:r>
                      <a:endParaRPr lang="zh-CN" altLang="en-US" sz="1200" dirty="0"/>
                    </a:p>
                  </a:txBody>
                  <a:tcPr/>
                </a:tc>
                <a:tc>
                  <a:txBody>
                    <a:bodyPr/>
                    <a:lstStyle/>
                    <a:p>
                      <a:r>
                        <a:rPr lang="en-US" altLang="zh-CN" sz="1200" dirty="0"/>
                        <a:t>1111111110011010</a:t>
                      </a:r>
                      <a:endParaRPr lang="zh-CN" altLang="en-US" sz="1200" dirty="0"/>
                    </a:p>
                  </a:txBody>
                  <a:tcPr/>
                </a:tc>
              </a:tr>
              <a:tr h="370840">
                <a:tc>
                  <a:txBody>
                    <a:bodyPr/>
                    <a:lstStyle/>
                    <a:p>
                      <a:r>
                        <a:rPr lang="en-US" altLang="zh-CN" sz="1200" dirty="0"/>
                        <a:t>2</a:t>
                      </a:r>
                      <a:endParaRPr lang="zh-CN" altLang="en-US" sz="1200" dirty="0"/>
                    </a:p>
                  </a:txBody>
                  <a:tcPr/>
                </a:tc>
                <a:tc>
                  <a:txBody>
                    <a:bodyPr/>
                    <a:lstStyle/>
                    <a:p>
                      <a:r>
                        <a:rPr lang="en-US" altLang="zh-CN" sz="1200" dirty="0"/>
                        <a:t>1111111110011000</a:t>
                      </a:r>
                      <a:endParaRPr lang="zh-CN" altLang="en-US" sz="1200" dirty="0"/>
                    </a:p>
                  </a:txBody>
                  <a:tcPr/>
                </a:tc>
                <a:tc>
                  <a:txBody>
                    <a:bodyPr/>
                    <a:lstStyle/>
                    <a:p>
                      <a:r>
                        <a:rPr lang="en-US" altLang="zh-CN" sz="1200" dirty="0"/>
                        <a:t>1111111110011000</a:t>
                      </a:r>
                      <a:endParaRPr lang="zh-CN" altLang="en-US" sz="1200" dirty="0"/>
                    </a:p>
                  </a:txBody>
                  <a:tcPr/>
                </a:tc>
              </a:tr>
              <a:tr h="370840">
                <a:tc>
                  <a:txBody>
                    <a:bodyPr/>
                    <a:lstStyle/>
                    <a:p>
                      <a:r>
                        <a:rPr lang="en-US" altLang="zh-CN" sz="1200" dirty="0"/>
                        <a:t>3</a:t>
                      </a:r>
                      <a:endParaRPr lang="zh-CN" altLang="en-US" sz="1200" dirty="0"/>
                    </a:p>
                  </a:txBody>
                  <a:tcPr/>
                </a:tc>
                <a:tc>
                  <a:txBody>
                    <a:bodyPr/>
                    <a:lstStyle/>
                    <a:p>
                      <a:r>
                        <a:rPr lang="en-US" altLang="zh-CN" sz="1200" dirty="0"/>
                        <a:t>1111111110010111</a:t>
                      </a:r>
                      <a:endParaRPr lang="zh-CN" altLang="en-US" sz="1200" dirty="0"/>
                    </a:p>
                  </a:txBody>
                  <a:tcPr/>
                </a:tc>
                <a:tc>
                  <a:txBody>
                    <a:bodyPr/>
                    <a:lstStyle/>
                    <a:p>
                      <a:r>
                        <a:rPr lang="en-US" altLang="zh-CN" sz="1200" dirty="0"/>
                        <a:t>1111111110010111</a:t>
                      </a:r>
                      <a:endParaRPr lang="zh-CN" altLang="en-US" sz="1200" dirty="0"/>
                    </a:p>
                  </a:txBody>
                  <a:tcPr/>
                </a:tc>
              </a:tr>
              <a:tr h="370840">
                <a:tc>
                  <a:txBody>
                    <a:bodyPr/>
                    <a:lstStyle/>
                    <a:p>
                      <a:r>
                        <a:rPr lang="en-US" altLang="zh-CN" sz="1200" dirty="0"/>
                        <a:t>4</a:t>
                      </a:r>
                      <a:endParaRPr lang="zh-CN" altLang="en-US" sz="1200" dirty="0"/>
                    </a:p>
                  </a:txBody>
                  <a:tcPr/>
                </a:tc>
                <a:tc>
                  <a:txBody>
                    <a:bodyPr/>
                    <a:lstStyle/>
                    <a:p>
                      <a:r>
                        <a:rPr lang="en-US" altLang="zh-CN" sz="1200" dirty="0"/>
                        <a:t>1111111110010110</a:t>
                      </a:r>
                      <a:endParaRPr lang="zh-CN" altLang="en-US" sz="1200" dirty="0"/>
                    </a:p>
                  </a:txBody>
                  <a:tcPr/>
                </a:tc>
                <a:tc>
                  <a:txBody>
                    <a:bodyPr/>
                    <a:lstStyle/>
                    <a:p>
                      <a:r>
                        <a:rPr lang="en-US" altLang="zh-CN" sz="1200" dirty="0"/>
                        <a:t>1111111110010110</a:t>
                      </a:r>
                      <a:endParaRPr lang="en-US" altLang="zh-CN" sz="1200" dirty="0"/>
                    </a:p>
                  </a:txBody>
                  <a:tcPr/>
                </a:tc>
              </a:tr>
              <a:tr h="370840">
                <a:tc>
                  <a:txBody>
                    <a:bodyPr/>
                    <a:lstStyle/>
                    <a:p>
                      <a:r>
                        <a:rPr lang="en-US" altLang="zh-CN" sz="1200" dirty="0"/>
                        <a:t>5</a:t>
                      </a:r>
                      <a:endParaRPr lang="zh-CN" altLang="en-US" sz="1200" dirty="0"/>
                    </a:p>
                  </a:txBody>
                  <a:tcPr/>
                </a:tc>
                <a:tc>
                  <a:txBody>
                    <a:bodyPr/>
                    <a:lstStyle/>
                    <a:p>
                      <a:r>
                        <a:rPr lang="en-US" altLang="zh-CN" sz="1200" dirty="0"/>
                        <a:t>1111111110010100</a:t>
                      </a:r>
                      <a:endParaRPr lang="zh-CN" altLang="en-US" sz="1200" dirty="0"/>
                    </a:p>
                  </a:txBody>
                  <a:tcPr/>
                </a:tc>
                <a:tc>
                  <a:txBody>
                    <a:bodyPr/>
                    <a:lstStyle/>
                    <a:p>
                      <a:r>
                        <a:rPr lang="en-US" altLang="zh-CN" sz="1200" dirty="0"/>
                        <a:t>1111111110010101</a:t>
                      </a:r>
                      <a:endParaRPr lang="zh-CN" altLang="en-US" sz="1200" dirty="0"/>
                    </a:p>
                  </a:txBody>
                  <a:tcPr/>
                </a:tc>
              </a:tr>
              <a:tr h="370840">
                <a:tc>
                  <a:txBody>
                    <a:bodyPr/>
                    <a:lstStyle/>
                    <a:p>
                      <a:r>
                        <a:rPr lang="en-US" altLang="zh-CN" sz="1200" dirty="0"/>
                        <a:t>6</a:t>
                      </a:r>
                      <a:endParaRPr lang="zh-CN" altLang="en-US" sz="1200" dirty="0"/>
                    </a:p>
                  </a:txBody>
                  <a:tcPr/>
                </a:tc>
                <a:tc>
                  <a:txBody>
                    <a:bodyPr/>
                    <a:lstStyle/>
                    <a:p>
                      <a:r>
                        <a:rPr lang="en-US" altLang="zh-CN" sz="1200" dirty="0"/>
                        <a:t>1111111110010001</a:t>
                      </a:r>
                      <a:endParaRPr lang="zh-CN" altLang="en-US" sz="1200" dirty="0"/>
                    </a:p>
                  </a:txBody>
                  <a:tcPr/>
                </a:tc>
                <a:tc>
                  <a:txBody>
                    <a:bodyPr/>
                    <a:lstStyle/>
                    <a:p>
                      <a:r>
                        <a:rPr lang="en-US" altLang="zh-CN" sz="1200" dirty="0"/>
                        <a:t>1111111110010010</a:t>
                      </a:r>
                      <a:endParaRPr lang="zh-CN" altLang="en-US" sz="1200" dirty="0"/>
                    </a:p>
                  </a:txBody>
                  <a:tcPr/>
                </a:tc>
              </a:tr>
              <a:tr h="370840">
                <a:tc>
                  <a:txBody>
                    <a:bodyPr/>
                    <a:lstStyle/>
                    <a:p>
                      <a:r>
                        <a:rPr lang="en-US" altLang="zh-CN" sz="1200" dirty="0"/>
                        <a:t>7</a:t>
                      </a:r>
                      <a:endParaRPr lang="zh-CN" altLang="en-US" sz="1200" dirty="0"/>
                    </a:p>
                  </a:txBody>
                  <a:tcPr/>
                </a:tc>
                <a:tc>
                  <a:txBody>
                    <a:bodyPr/>
                    <a:lstStyle/>
                    <a:p>
                      <a:r>
                        <a:rPr lang="en-US" altLang="zh-CN" sz="1200" dirty="0"/>
                        <a:t>1111111110001101</a:t>
                      </a:r>
                      <a:endParaRPr lang="zh-CN" altLang="en-US" sz="1200" dirty="0"/>
                    </a:p>
                  </a:txBody>
                  <a:tcPr/>
                </a:tc>
                <a:tc>
                  <a:txBody>
                    <a:bodyPr/>
                    <a:lstStyle/>
                    <a:p>
                      <a:r>
                        <a:rPr lang="en-US" altLang="zh-CN" sz="1200" dirty="0"/>
                        <a:t>1111111110001101</a:t>
                      </a:r>
                      <a:endParaRPr lang="zh-CN" altLang="en-US" sz="1200" dirty="0"/>
                    </a:p>
                  </a:txBody>
                  <a:tcPr/>
                </a:tc>
              </a:tr>
              <a:tr h="370840">
                <a:tc>
                  <a:txBody>
                    <a:bodyPr/>
                    <a:lstStyle/>
                    <a:p>
                      <a:r>
                        <a:rPr lang="en-US" altLang="zh-CN" sz="1200" dirty="0"/>
                        <a:t>8</a:t>
                      </a:r>
                      <a:endParaRPr lang="zh-CN" altLang="en-US" sz="1200" dirty="0"/>
                    </a:p>
                  </a:txBody>
                  <a:tcPr/>
                </a:tc>
                <a:tc>
                  <a:txBody>
                    <a:bodyPr/>
                    <a:lstStyle/>
                    <a:p>
                      <a:r>
                        <a:rPr lang="en-US" altLang="zh-CN" sz="1200" dirty="0"/>
                        <a:t>1111111110000111</a:t>
                      </a:r>
                      <a:endParaRPr lang="zh-CN" altLang="en-US" sz="1200" dirty="0"/>
                    </a:p>
                  </a:txBody>
                  <a:tcPr/>
                </a:tc>
                <a:tc>
                  <a:txBody>
                    <a:bodyPr/>
                    <a:lstStyle/>
                    <a:p>
                      <a:r>
                        <a:rPr lang="en-US" altLang="zh-CN" sz="1200" dirty="0"/>
                        <a:t>1111111110000111</a:t>
                      </a:r>
                      <a:endParaRPr lang="zh-CN" altLang="en-US" sz="1200" dirty="0"/>
                    </a:p>
                  </a:txBody>
                  <a:tcPr/>
                </a:tc>
              </a:tr>
              <a:tr h="370840">
                <a:tc>
                  <a:txBody>
                    <a:bodyPr/>
                    <a:lstStyle/>
                    <a:p>
                      <a:r>
                        <a:rPr lang="en-US" altLang="zh-CN" sz="1200" dirty="0"/>
                        <a:t>9</a:t>
                      </a:r>
                      <a:endParaRPr lang="zh-CN" altLang="en-US" sz="1200" dirty="0"/>
                    </a:p>
                  </a:txBody>
                  <a:tcPr/>
                </a:tc>
                <a:tc>
                  <a:txBody>
                    <a:bodyPr/>
                    <a:lstStyle/>
                    <a:p>
                      <a:r>
                        <a:rPr lang="en-US" altLang="zh-CN" sz="1200" dirty="0"/>
                        <a:t>1111111101111110</a:t>
                      </a:r>
                      <a:endParaRPr lang="zh-CN" altLang="en-US" sz="1200" dirty="0"/>
                    </a:p>
                  </a:txBody>
                  <a:tcPr/>
                </a:tc>
                <a:tc>
                  <a:txBody>
                    <a:bodyPr/>
                    <a:lstStyle/>
                    <a:p>
                      <a:r>
                        <a:rPr lang="en-US" altLang="zh-CN" sz="1200" dirty="0"/>
                        <a:t>1111111101111111</a:t>
                      </a:r>
                      <a:endParaRPr lang="zh-CN" altLang="en-US" sz="1200" dirty="0"/>
                    </a:p>
                  </a:txBody>
                  <a:tcPr/>
                </a:tc>
              </a:tr>
              <a:tr h="370840">
                <a:tc>
                  <a:txBody>
                    <a:bodyPr/>
                    <a:lstStyle/>
                    <a:p>
                      <a:r>
                        <a:rPr lang="en-US" altLang="zh-CN" sz="1200" dirty="0"/>
                        <a:t>10</a:t>
                      </a:r>
                      <a:endParaRPr lang="zh-CN" altLang="en-US" sz="1200" dirty="0"/>
                    </a:p>
                  </a:txBody>
                  <a:tcPr/>
                </a:tc>
                <a:tc>
                  <a:txBody>
                    <a:bodyPr/>
                    <a:lstStyle/>
                    <a:p>
                      <a:r>
                        <a:rPr lang="en-US" altLang="zh-CN" sz="1200" dirty="0"/>
                        <a:t>1111111101101111</a:t>
                      </a:r>
                      <a:endParaRPr lang="zh-CN" altLang="en-US" sz="1200" dirty="0"/>
                    </a:p>
                  </a:txBody>
                  <a:tcPr/>
                </a:tc>
                <a:tc>
                  <a:txBody>
                    <a:bodyPr/>
                    <a:lstStyle/>
                    <a:p>
                      <a:r>
                        <a:rPr lang="en-US" altLang="zh-CN" sz="1200" dirty="0"/>
                        <a:t>1111111101110000</a:t>
                      </a:r>
                      <a:endParaRPr lang="zh-CN" altLang="en-US" sz="1200" dirty="0"/>
                    </a:p>
                  </a:txBody>
                  <a:tcPr/>
                </a:tc>
              </a:tr>
              <a:tr h="370840">
                <a:tc>
                  <a:txBody>
                    <a:bodyPr/>
                    <a:lstStyle/>
                    <a:p>
                      <a:r>
                        <a:rPr lang="en-US" altLang="zh-CN" sz="1200" dirty="0"/>
                        <a:t>11</a:t>
                      </a:r>
                      <a:endParaRPr lang="zh-CN" altLang="en-US" sz="1200" dirty="0"/>
                    </a:p>
                  </a:txBody>
                  <a:tcPr/>
                </a:tc>
                <a:tc>
                  <a:txBody>
                    <a:bodyPr/>
                    <a:lstStyle/>
                    <a:p>
                      <a:r>
                        <a:rPr lang="en-US" altLang="zh-CN" sz="1200" dirty="0"/>
                        <a:t>1111111101010000</a:t>
                      </a:r>
                      <a:endParaRPr lang="zh-CN" altLang="en-US" sz="1200" dirty="0"/>
                    </a:p>
                  </a:txBody>
                  <a:tcPr/>
                </a:tc>
                <a:tc>
                  <a:txBody>
                    <a:bodyPr/>
                    <a:lstStyle/>
                    <a:p>
                      <a:r>
                        <a:rPr lang="en-US" altLang="zh-CN" sz="1200" dirty="0"/>
                        <a:t>1111111101010000</a:t>
                      </a:r>
                      <a:endParaRPr lang="zh-CN" altLang="en-US" sz="1200" dirty="0"/>
                    </a:p>
                  </a:txBody>
                  <a:tcPr/>
                </a:tc>
              </a:tr>
              <a:tr h="370840">
                <a:tc>
                  <a:txBody>
                    <a:bodyPr/>
                    <a:lstStyle/>
                    <a:p>
                      <a:r>
                        <a:rPr lang="en-US" altLang="zh-CN" sz="1200" dirty="0"/>
                        <a:t>12</a:t>
                      </a:r>
                      <a:endParaRPr lang="zh-CN" altLang="en-US" sz="1200" dirty="0"/>
                    </a:p>
                  </a:txBody>
                  <a:tcPr/>
                </a:tc>
                <a:tc>
                  <a:txBody>
                    <a:bodyPr/>
                    <a:lstStyle/>
                    <a:p>
                      <a:r>
                        <a:rPr lang="en-US" altLang="zh-CN" sz="1200" dirty="0"/>
                        <a:t>1111111011100100</a:t>
                      </a:r>
                      <a:endParaRPr lang="zh-CN" altLang="en-US" sz="1200" dirty="0"/>
                    </a:p>
                  </a:txBody>
                  <a:tcPr/>
                </a:tc>
                <a:tc>
                  <a:txBody>
                    <a:bodyPr/>
                    <a:lstStyle/>
                    <a:p>
                      <a:r>
                        <a:rPr lang="en-US" altLang="zh-CN" sz="1200" dirty="0"/>
                        <a:t>1111111011100100</a:t>
                      </a:r>
                      <a:endParaRPr lang="zh-CN" altLang="en-US" sz="1200" dirty="0"/>
                    </a:p>
                  </a:txBody>
                  <a:tcPr/>
                </a:tc>
              </a:tr>
              <a:tr h="370840">
                <a:tc>
                  <a:txBody>
                    <a:bodyPr/>
                    <a:lstStyle/>
                    <a:p>
                      <a:r>
                        <a:rPr lang="en-US" altLang="zh-CN" sz="1200" dirty="0"/>
                        <a:t>…</a:t>
                      </a:r>
                      <a:endParaRPr lang="zh-CN" altLang="en-US" sz="1200" dirty="0"/>
                    </a:p>
                  </a:txBody>
                  <a:tcPr/>
                </a:tc>
                <a:tc>
                  <a:txBody>
                    <a:bodyPr/>
                    <a:lstStyle/>
                    <a:p>
                      <a:endParaRPr lang="zh-CN" altLang="en-US" sz="1200"/>
                    </a:p>
                  </a:txBody>
                  <a:tcPr/>
                </a:tc>
                <a:tc>
                  <a:txBody>
                    <a:bodyPr/>
                    <a:lstStyle/>
                    <a:p>
                      <a:endParaRPr lang="zh-CN" altLang="en-US" sz="1200" dirty="0"/>
                    </a:p>
                  </a:txBody>
                  <a:tcPr/>
                </a:tc>
              </a:tr>
            </a:tbl>
          </a:graphicData>
        </a:graphic>
      </p:graphicFrame>
      <p:sp>
        <p:nvSpPr>
          <p:cNvPr id="9" name="文本框 8"/>
          <p:cNvSpPr txBox="1"/>
          <p:nvPr/>
        </p:nvSpPr>
        <p:spPr>
          <a:xfrm>
            <a:off x="5684787" y="869348"/>
            <a:ext cx="6312310" cy="369332"/>
          </a:xfrm>
          <a:prstGeom prst="rect">
            <a:avLst/>
          </a:prstGeom>
          <a:noFill/>
        </p:spPr>
        <p:txBody>
          <a:bodyPr wrap="square">
            <a:spAutoFit/>
          </a:bodyPr>
          <a:lstStyle/>
          <a:p>
            <a:pPr algn="ctr"/>
            <a:r>
              <a:rPr lang="en-US" altLang="zh-CN" sz="1800" b="1" dirty="0"/>
              <a:t>Signal = sawtooth(2*pi*100*t) </a:t>
            </a:r>
            <a:endParaRPr lang="zh-CN" altLang="en-US" sz="1800" b="1" dirty="0"/>
          </a:p>
        </p:txBody>
      </p:sp>
      <p:pic>
        <p:nvPicPr>
          <p:cNvPr id="2" name="图片 1"/>
          <p:cNvPicPr>
            <a:picLocks noChangeAspect="1"/>
          </p:cNvPicPr>
          <p:nvPr>
            <p:custDataLst>
              <p:tags r:id="rId2"/>
            </p:custDataLst>
          </p:nvPr>
        </p:nvPicPr>
        <p:blipFill>
          <a:blip r:embed="rId3"/>
          <a:stretch>
            <a:fillRect/>
          </a:stretch>
        </p:blipFill>
        <p:spPr>
          <a:xfrm>
            <a:off x="5455920" y="1491615"/>
            <a:ext cx="6541135" cy="39046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6594438"/>
            <a:ext cx="12192000" cy="26356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形 2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230061" y="5790621"/>
            <a:ext cx="2886635" cy="723132"/>
          </a:xfrm>
          <a:prstGeom prst="rect">
            <a:avLst/>
          </a:prstGeom>
        </p:spPr>
      </p:pic>
      <p:sp>
        <p:nvSpPr>
          <p:cNvPr id="23" name="TextBox 3"/>
          <p:cNvSpPr txBox="1"/>
          <p:nvPr/>
        </p:nvSpPr>
        <p:spPr>
          <a:xfrm>
            <a:off x="-1" y="6572922"/>
            <a:ext cx="4213781" cy="307777"/>
          </a:xfrm>
          <a:prstGeom prst="rect">
            <a:avLst/>
          </a:prstGeom>
          <a:noFill/>
        </p:spPr>
        <p:txBody>
          <a:bodyPr wrap="square" rtlCol="0">
            <a:spAutoFit/>
          </a:bodyPr>
          <a:lstStyle/>
          <a:p>
            <a:r>
              <a:rPr lang="en-US" altLang="zh-CN" sz="14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ZhongyuanJi</a:t>
            </a:r>
            <a:r>
              <a:rPr lang="en-US" altLang="zh-CN" sz="14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altLang="zh-CN" sz="14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Ravsense</a:t>
            </a:r>
            <a:endParaRPr lang="en-GB" sz="14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2" name="TextBox 2"/>
          <p:cNvSpPr txBox="1"/>
          <p:nvPr/>
        </p:nvSpPr>
        <p:spPr>
          <a:xfrm>
            <a:off x="11582400" y="6575621"/>
            <a:ext cx="609600" cy="307777"/>
          </a:xfrm>
          <a:prstGeom prst="rect">
            <a:avLst/>
          </a:prstGeom>
          <a:noFill/>
        </p:spPr>
        <p:txBody>
          <a:bodyPr wrap="square" rtlCol="0">
            <a:spAutoFit/>
          </a:bodyPr>
          <a:lstStyle/>
          <a:p>
            <a:pPr algn="ctr"/>
            <a:fld id="{91477CC8-A8B9-4B4A-B74A-F461560BB8C0}" type="slidenum">
              <a:rPr lang="en-GB" sz="1400" b="1" smtClean="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fld>
            <a:endParaRPr lang="en-GB" sz="1400" b="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文本框 2"/>
          <p:cNvSpPr txBox="1"/>
          <p:nvPr/>
        </p:nvSpPr>
        <p:spPr>
          <a:xfrm>
            <a:off x="0" y="5036"/>
            <a:ext cx="12401009" cy="707886"/>
          </a:xfrm>
          <a:prstGeom prst="rect">
            <a:avLst/>
          </a:prstGeom>
          <a:noFill/>
        </p:spPr>
        <p:txBody>
          <a:bodyPr wrap="square" rtlCol="0">
            <a:spAutoFit/>
          </a:bodyPr>
          <a:lstStyle/>
          <a:p>
            <a:pPr lvl="0"/>
            <a:r>
              <a:rPr lang="en-US" altLang="zh-CN" sz="4000" b="1" kern="1200">
                <a:latin typeface="Times New Roman" panose="02020603050405020304" pitchFamily="18" charset="0"/>
                <a:ea typeface="+mn-ea"/>
                <a:cs typeface="Times New Roman" panose="02020603050405020304" pitchFamily="18" charset="0"/>
              </a:rPr>
              <a:t>Discussion:Script and self-checking</a:t>
            </a:r>
            <a:endParaRPr lang="zh-CN" altLang="en-US" sz="4000" dirty="0"/>
          </a:p>
        </p:txBody>
      </p:sp>
      <p:sp>
        <p:nvSpPr>
          <p:cNvPr id="9" name="文本框 8"/>
          <p:cNvSpPr txBox="1"/>
          <p:nvPr/>
        </p:nvSpPr>
        <p:spPr>
          <a:xfrm>
            <a:off x="6073906" y="2940224"/>
            <a:ext cx="6312310" cy="369332"/>
          </a:xfrm>
          <a:prstGeom prst="rect">
            <a:avLst/>
          </a:prstGeom>
          <a:noFill/>
        </p:spPr>
        <p:txBody>
          <a:bodyPr wrap="square">
            <a:spAutoFit/>
          </a:bodyPr>
          <a:lstStyle/>
          <a:p>
            <a:pPr algn="ctr"/>
            <a:r>
              <a:rPr lang="en-US" altLang="zh-CN" sz="1800" b="1" dirty="0"/>
              <a:t>signal = cos(2*pi*200*t)*</a:t>
            </a:r>
            <a:r>
              <a:rPr lang="en-US" altLang="zh-CN" sz="1800" b="1" dirty="0" err="1"/>
              <a:t>i</a:t>
            </a:r>
            <a:r>
              <a:rPr lang="en-US" altLang="zh-CN" sz="1800" b="1" dirty="0"/>
              <a:t> + cos(2*pi*300*t)*</a:t>
            </a:r>
            <a:r>
              <a:rPr lang="en-US" altLang="zh-CN" sz="1800" b="1" dirty="0" err="1"/>
              <a:t>i</a:t>
            </a:r>
            <a:endParaRPr lang="zh-CN" altLang="en-US" sz="1800" b="1" dirty="0"/>
          </a:p>
        </p:txBody>
      </p:sp>
      <p:graphicFrame>
        <p:nvGraphicFramePr>
          <p:cNvPr id="2" name="表格 7"/>
          <p:cNvGraphicFramePr>
            <a:graphicFrameLocks noGrp="1"/>
          </p:cNvGraphicFramePr>
          <p:nvPr/>
        </p:nvGraphicFramePr>
        <p:xfrm>
          <a:off x="295274" y="712922"/>
          <a:ext cx="6143624" cy="5562600"/>
        </p:xfrm>
        <a:graphic>
          <a:graphicData uri="http://schemas.openxmlformats.org/drawingml/2006/table">
            <a:tbl>
              <a:tblPr firstRow="1" bandRow="1">
                <a:tableStyleId>{5C22544A-7EE6-4342-B048-85BDC9FD1C3A}</a:tableStyleId>
              </a:tblPr>
              <a:tblGrid>
                <a:gridCol w="1535906"/>
                <a:gridCol w="1535906"/>
                <a:gridCol w="1535906"/>
                <a:gridCol w="1535906"/>
              </a:tblGrid>
              <a:tr h="370840">
                <a:tc>
                  <a:txBody>
                    <a:bodyPr/>
                    <a:lstStyle/>
                    <a:p>
                      <a:r>
                        <a:rPr lang="en-US" altLang="zh-CN" sz="1200" dirty="0"/>
                        <a:t>Order</a:t>
                      </a:r>
                      <a:endParaRPr lang="zh-CN" altLang="en-US" sz="1200" dirty="0"/>
                    </a:p>
                  </a:txBody>
                  <a:tcPr/>
                </a:tc>
                <a:tc>
                  <a:txBody>
                    <a:bodyPr/>
                    <a:lstStyle/>
                    <a:p>
                      <a:r>
                        <a:rPr lang="en-US" altLang="zh-CN" sz="1200" dirty="0" err="1"/>
                        <a:t>Matlab</a:t>
                      </a:r>
                      <a:endParaRPr lang="zh-CN" altLang="en-US" sz="1200" dirty="0"/>
                    </a:p>
                  </a:txBody>
                  <a:tcPr/>
                </a:tc>
                <a:tc>
                  <a:txBody>
                    <a:bodyPr/>
                    <a:lstStyle/>
                    <a:p>
                      <a:r>
                        <a:rPr lang="en-US" altLang="zh-CN" sz="1200" dirty="0" err="1"/>
                        <a:t>Modelsim</a:t>
                      </a:r>
                      <a:r>
                        <a:rPr lang="en-US" altLang="zh-CN" sz="1200" dirty="0"/>
                        <a:t> – 16 bit</a:t>
                      </a:r>
                      <a:endParaRPr lang="zh-CN" altLang="en-US" sz="1200" dirty="0"/>
                    </a:p>
                  </a:txBody>
                  <a:tcPr/>
                </a:tc>
                <a:tc>
                  <a:txBody>
                    <a:bodyPr/>
                    <a:lstStyle/>
                    <a:p>
                      <a:r>
                        <a:rPr lang="en-US" altLang="zh-CN" sz="1200" dirty="0" err="1"/>
                        <a:t>Modelsim</a:t>
                      </a:r>
                      <a:r>
                        <a:rPr lang="en-US" altLang="zh-CN" sz="1200" dirty="0"/>
                        <a:t> – 11 bit</a:t>
                      </a:r>
                      <a:endParaRPr lang="zh-CN" altLang="en-US" sz="1200" dirty="0"/>
                    </a:p>
                  </a:txBody>
                  <a:tcPr/>
                </a:tc>
              </a:tr>
              <a:tr h="370840">
                <a:tc>
                  <a:txBody>
                    <a:bodyPr/>
                    <a:lstStyle/>
                    <a:p>
                      <a:r>
                        <a:rPr lang="en-US" altLang="zh-CN" sz="1200" dirty="0"/>
                        <a:t>0</a:t>
                      </a:r>
                      <a:endParaRPr lang="zh-CN" altLang="en-US" sz="1200" dirty="0"/>
                    </a:p>
                  </a:txBody>
                  <a:tcPr/>
                </a:tc>
                <a:tc>
                  <a:txBody>
                    <a:bodyPr/>
                    <a:lstStyle/>
                    <a:p>
                      <a:r>
                        <a:rPr lang="en-US" altLang="zh-CN" sz="1200" dirty="0"/>
                        <a:t>0000000000000000</a:t>
                      </a:r>
                      <a:endParaRPr lang="zh-CN" altLang="en-US" sz="1200" dirty="0"/>
                    </a:p>
                  </a:txBody>
                  <a:tcPr/>
                </a:tc>
                <a:tc>
                  <a:txBody>
                    <a:bodyPr/>
                    <a:lstStyle/>
                    <a:p>
                      <a:r>
                        <a:rPr lang="en-US" altLang="zh-CN" sz="1200" dirty="0"/>
                        <a:t>0000000000000000</a:t>
                      </a:r>
                      <a:endParaRPr lang="zh-CN" altLang="en-US" sz="1200" dirty="0"/>
                    </a:p>
                  </a:txBody>
                  <a:tcPr/>
                </a:tc>
                <a:tc>
                  <a:txBody>
                    <a:bodyPr/>
                    <a:lstStyle/>
                    <a:p>
                      <a:r>
                        <a:rPr lang="en-US" altLang="zh-CN" sz="1200" dirty="0"/>
                        <a:t>0000000000000000</a:t>
                      </a:r>
                      <a:endParaRPr lang="zh-CN" altLang="en-US" sz="1200" dirty="0"/>
                    </a:p>
                  </a:txBody>
                  <a:tcPr/>
                </a:tc>
              </a:tr>
              <a:tr h="370840">
                <a:tc>
                  <a:txBody>
                    <a:bodyPr/>
                    <a:lstStyle/>
                    <a:p>
                      <a:r>
                        <a:rPr lang="en-US" altLang="zh-CN" sz="1200" dirty="0"/>
                        <a:t>1</a:t>
                      </a:r>
                      <a:endParaRPr lang="zh-CN" altLang="en-US" sz="1200" dirty="0"/>
                    </a:p>
                  </a:txBody>
                  <a:tcPr/>
                </a:tc>
                <a:tc>
                  <a:txBody>
                    <a:bodyPr/>
                    <a:lstStyle/>
                    <a:p>
                      <a:r>
                        <a:rPr lang="en-US" altLang="zh-CN" sz="1200" dirty="0"/>
                        <a:t>1111111111111001</a:t>
                      </a:r>
                      <a:endParaRPr lang="zh-CN" altLang="en-US" sz="1200" dirty="0"/>
                    </a:p>
                  </a:txBody>
                  <a:tcPr/>
                </a:tc>
                <a:tc>
                  <a:txBody>
                    <a:bodyPr/>
                    <a:lstStyle/>
                    <a:p>
                      <a:r>
                        <a:rPr lang="en-US" altLang="zh-CN" sz="1200" dirty="0"/>
                        <a:t>1111111111111010</a:t>
                      </a:r>
                      <a:endParaRPr lang="zh-CN" altLang="en-US" sz="1200" dirty="0"/>
                    </a:p>
                  </a:txBody>
                  <a:tcPr/>
                </a:tc>
                <a:tc>
                  <a:txBody>
                    <a:bodyPr/>
                    <a:lstStyle/>
                    <a:p>
                      <a:r>
                        <a:rPr lang="en-US" altLang="zh-CN" sz="1200" dirty="0"/>
                        <a:t>1111111111111001</a:t>
                      </a:r>
                      <a:endParaRPr lang="zh-CN" altLang="en-US" sz="1200" dirty="0"/>
                    </a:p>
                  </a:txBody>
                  <a:tcPr/>
                </a:tc>
              </a:tr>
              <a:tr h="370840">
                <a:tc>
                  <a:txBody>
                    <a:bodyPr/>
                    <a:lstStyle/>
                    <a:p>
                      <a:r>
                        <a:rPr lang="en-US" altLang="zh-CN" sz="1200" dirty="0"/>
                        <a:t>2</a:t>
                      </a:r>
                      <a:endParaRPr lang="zh-CN" altLang="en-US" sz="1200" dirty="0"/>
                    </a:p>
                  </a:txBody>
                  <a:tcPr/>
                </a:tc>
                <a:tc>
                  <a:txBody>
                    <a:bodyPr/>
                    <a:lstStyle/>
                    <a:p>
                      <a:r>
                        <a:rPr lang="en-US" altLang="zh-CN" sz="1200" dirty="0"/>
                        <a:t>1111111111110011</a:t>
                      </a:r>
                      <a:endParaRPr lang="zh-CN" altLang="en-US" sz="1200" dirty="0"/>
                    </a:p>
                  </a:txBody>
                  <a:tcPr/>
                </a:tc>
                <a:tc>
                  <a:txBody>
                    <a:bodyPr/>
                    <a:lstStyle/>
                    <a:p>
                      <a:r>
                        <a:rPr lang="en-US" altLang="zh-CN" sz="1200" dirty="0"/>
                        <a:t>1111111111110011</a:t>
                      </a:r>
                      <a:endParaRPr lang="zh-CN" altLang="en-US" sz="1200" dirty="0"/>
                    </a:p>
                  </a:txBody>
                  <a:tcPr/>
                </a:tc>
                <a:tc>
                  <a:txBody>
                    <a:bodyPr/>
                    <a:lstStyle/>
                    <a:p>
                      <a:r>
                        <a:rPr lang="en-US" altLang="zh-CN" sz="1200" dirty="0"/>
                        <a:t>1111111111110011</a:t>
                      </a:r>
                      <a:endParaRPr lang="zh-CN" altLang="en-US" sz="1200" dirty="0"/>
                    </a:p>
                  </a:txBody>
                  <a:tcPr/>
                </a:tc>
              </a:tr>
              <a:tr h="370840">
                <a:tc>
                  <a:txBody>
                    <a:bodyPr/>
                    <a:lstStyle/>
                    <a:p>
                      <a:r>
                        <a:rPr lang="en-US" altLang="zh-CN" sz="1200" dirty="0"/>
                        <a:t>3</a:t>
                      </a:r>
                      <a:endParaRPr lang="zh-CN" altLang="en-US" sz="1200" dirty="0"/>
                    </a:p>
                  </a:txBody>
                  <a:tcPr/>
                </a:tc>
                <a:tc>
                  <a:txBody>
                    <a:bodyPr/>
                    <a:lstStyle/>
                    <a:p>
                      <a:r>
                        <a:rPr lang="en-US" altLang="zh-CN" sz="1200" dirty="0"/>
                        <a:t>1111111111101100</a:t>
                      </a:r>
                      <a:endParaRPr lang="zh-CN" altLang="en-US" sz="1200" dirty="0"/>
                    </a:p>
                  </a:txBody>
                  <a:tcPr/>
                </a:tc>
                <a:tc>
                  <a:txBody>
                    <a:bodyPr/>
                    <a:lstStyle/>
                    <a:p>
                      <a:r>
                        <a:rPr lang="en-US" altLang="zh-CN" sz="1200" dirty="0"/>
                        <a:t>1111111111101101</a:t>
                      </a:r>
                      <a:endParaRPr lang="zh-CN" altLang="en-US" sz="1200" dirty="0"/>
                    </a:p>
                  </a:txBody>
                  <a:tcPr/>
                </a:tc>
                <a:tc>
                  <a:txBody>
                    <a:bodyPr/>
                    <a:lstStyle/>
                    <a:p>
                      <a:r>
                        <a:rPr lang="en-US" altLang="zh-CN" sz="1200" dirty="0"/>
                        <a:t>1111111111101101</a:t>
                      </a:r>
                      <a:endParaRPr lang="zh-CN" altLang="en-US" sz="1200" dirty="0"/>
                    </a:p>
                  </a:txBody>
                  <a:tcPr/>
                </a:tc>
              </a:tr>
              <a:tr h="370840">
                <a:tc>
                  <a:txBody>
                    <a:bodyPr/>
                    <a:lstStyle/>
                    <a:p>
                      <a:r>
                        <a:rPr lang="en-US" altLang="zh-CN" sz="1200" dirty="0"/>
                        <a:t>4</a:t>
                      </a:r>
                      <a:endParaRPr lang="zh-CN" altLang="en-US" sz="1200" dirty="0"/>
                    </a:p>
                  </a:txBody>
                  <a:tcPr/>
                </a:tc>
                <a:tc>
                  <a:txBody>
                    <a:bodyPr/>
                    <a:lstStyle/>
                    <a:p>
                      <a:r>
                        <a:rPr lang="en-US" altLang="zh-CN" sz="1200" dirty="0"/>
                        <a:t>1111111111100110</a:t>
                      </a:r>
                      <a:endParaRPr lang="zh-CN" altLang="en-US" sz="1200" dirty="0"/>
                    </a:p>
                  </a:txBody>
                  <a:tcPr/>
                </a:tc>
                <a:tc>
                  <a:txBody>
                    <a:bodyPr/>
                    <a:lstStyle/>
                    <a:p>
                      <a:r>
                        <a:rPr lang="en-US" altLang="zh-CN" sz="1200" dirty="0"/>
                        <a:t>1111111111100110</a:t>
                      </a:r>
                      <a:endParaRPr lang="zh-CN" altLang="en-US" sz="1200" dirty="0"/>
                    </a:p>
                  </a:txBody>
                  <a:tcPr/>
                </a:tc>
                <a:tc>
                  <a:txBody>
                    <a:bodyPr/>
                    <a:lstStyle/>
                    <a:p>
                      <a:r>
                        <a:rPr lang="en-US" altLang="zh-CN" sz="1200" dirty="0"/>
                        <a:t>1111111111100110</a:t>
                      </a:r>
                      <a:endParaRPr lang="en-US" altLang="zh-CN" sz="1200" dirty="0"/>
                    </a:p>
                  </a:txBody>
                  <a:tcPr/>
                </a:tc>
              </a:tr>
              <a:tr h="370840">
                <a:tc>
                  <a:txBody>
                    <a:bodyPr/>
                    <a:lstStyle/>
                    <a:p>
                      <a:r>
                        <a:rPr lang="en-US" altLang="zh-CN" sz="1200" dirty="0"/>
                        <a:t>5</a:t>
                      </a:r>
                      <a:endParaRPr lang="zh-CN" altLang="en-US" sz="1200" dirty="0"/>
                    </a:p>
                  </a:txBody>
                  <a:tcPr/>
                </a:tc>
                <a:tc>
                  <a:txBody>
                    <a:bodyPr/>
                    <a:lstStyle/>
                    <a:p>
                      <a:r>
                        <a:rPr lang="en-US" altLang="zh-CN" sz="1200" dirty="0"/>
                        <a:t>1111111111011111</a:t>
                      </a:r>
                      <a:endParaRPr lang="zh-CN" altLang="en-US" sz="1200" dirty="0"/>
                    </a:p>
                  </a:txBody>
                  <a:tcPr/>
                </a:tc>
                <a:tc>
                  <a:txBody>
                    <a:bodyPr/>
                    <a:lstStyle/>
                    <a:p>
                      <a:r>
                        <a:rPr lang="en-US" altLang="zh-CN" sz="1200" dirty="0"/>
                        <a:t>1111111111100000</a:t>
                      </a:r>
                      <a:endParaRPr lang="zh-CN" altLang="en-US" sz="1200" dirty="0"/>
                    </a:p>
                  </a:txBody>
                  <a:tcPr/>
                </a:tc>
                <a:tc>
                  <a:txBody>
                    <a:bodyPr/>
                    <a:lstStyle/>
                    <a:p>
                      <a:r>
                        <a:rPr lang="en-US" altLang="zh-CN" sz="1200" dirty="0"/>
                        <a:t>1111111111100000</a:t>
                      </a:r>
                      <a:endParaRPr lang="zh-CN" altLang="en-US" sz="1200" dirty="0"/>
                    </a:p>
                  </a:txBody>
                  <a:tcPr/>
                </a:tc>
              </a:tr>
              <a:tr h="370840">
                <a:tc>
                  <a:txBody>
                    <a:bodyPr/>
                    <a:lstStyle/>
                    <a:p>
                      <a:r>
                        <a:rPr lang="en-US" altLang="zh-CN" sz="1200" dirty="0"/>
                        <a:t>6</a:t>
                      </a:r>
                      <a:endParaRPr lang="zh-CN" altLang="en-US" sz="1200" dirty="0"/>
                    </a:p>
                  </a:txBody>
                  <a:tcPr/>
                </a:tc>
                <a:tc>
                  <a:txBody>
                    <a:bodyPr/>
                    <a:lstStyle/>
                    <a:p>
                      <a:r>
                        <a:rPr lang="en-US" altLang="zh-CN" sz="1200" dirty="0"/>
                        <a:t>1111111111011000</a:t>
                      </a:r>
                      <a:endParaRPr lang="zh-CN" altLang="en-US" sz="1200" dirty="0"/>
                    </a:p>
                  </a:txBody>
                  <a:tcPr/>
                </a:tc>
                <a:tc>
                  <a:txBody>
                    <a:bodyPr/>
                    <a:lstStyle/>
                    <a:p>
                      <a:r>
                        <a:rPr lang="en-US" altLang="zh-CN" sz="1200" dirty="0"/>
                        <a:t>1111111111011001</a:t>
                      </a:r>
                      <a:endParaRPr lang="zh-CN" altLang="en-US" sz="1200" dirty="0"/>
                    </a:p>
                  </a:txBody>
                  <a:tcPr/>
                </a:tc>
                <a:tc>
                  <a:txBody>
                    <a:bodyPr/>
                    <a:lstStyle/>
                    <a:p>
                      <a:r>
                        <a:rPr lang="en-US" altLang="zh-CN" sz="1200" dirty="0"/>
                        <a:t>1111111111011001</a:t>
                      </a:r>
                      <a:endParaRPr lang="zh-CN" altLang="en-US" sz="1200" dirty="0"/>
                    </a:p>
                  </a:txBody>
                  <a:tcPr/>
                </a:tc>
              </a:tr>
              <a:tr h="370840">
                <a:tc>
                  <a:txBody>
                    <a:bodyPr/>
                    <a:lstStyle/>
                    <a:p>
                      <a:r>
                        <a:rPr lang="en-US" altLang="zh-CN" sz="1200" dirty="0"/>
                        <a:t>7</a:t>
                      </a:r>
                      <a:endParaRPr lang="zh-CN" altLang="en-US" sz="1200" dirty="0"/>
                    </a:p>
                  </a:txBody>
                  <a:tcPr/>
                </a:tc>
                <a:tc>
                  <a:txBody>
                    <a:bodyPr/>
                    <a:lstStyle/>
                    <a:p>
                      <a:r>
                        <a:rPr lang="en-US" altLang="zh-CN" sz="1200" dirty="0"/>
                        <a:t>1111111111010001</a:t>
                      </a:r>
                      <a:endParaRPr lang="zh-CN" altLang="en-US" sz="1200" dirty="0"/>
                    </a:p>
                  </a:txBody>
                  <a:tcPr/>
                </a:tc>
                <a:tc>
                  <a:txBody>
                    <a:bodyPr/>
                    <a:lstStyle/>
                    <a:p>
                      <a:r>
                        <a:rPr lang="en-US" altLang="zh-CN" sz="1200" dirty="0"/>
                        <a:t>1111111111010001</a:t>
                      </a:r>
                      <a:endParaRPr lang="zh-CN" altLang="en-US" sz="1200" dirty="0"/>
                    </a:p>
                  </a:txBody>
                  <a:tcPr/>
                </a:tc>
                <a:tc>
                  <a:txBody>
                    <a:bodyPr/>
                    <a:lstStyle/>
                    <a:p>
                      <a:r>
                        <a:rPr lang="en-US" altLang="zh-CN" sz="1200" dirty="0"/>
                        <a:t>1111111111010001</a:t>
                      </a:r>
                      <a:endParaRPr lang="zh-CN" altLang="en-US" sz="1200" dirty="0"/>
                    </a:p>
                  </a:txBody>
                  <a:tcPr/>
                </a:tc>
              </a:tr>
              <a:tr h="370840">
                <a:tc>
                  <a:txBody>
                    <a:bodyPr/>
                    <a:lstStyle/>
                    <a:p>
                      <a:r>
                        <a:rPr lang="en-US" altLang="zh-CN" sz="1200" dirty="0"/>
                        <a:t>8</a:t>
                      </a:r>
                      <a:endParaRPr lang="zh-CN" altLang="en-US" sz="1200" dirty="0"/>
                    </a:p>
                  </a:txBody>
                  <a:tcPr/>
                </a:tc>
                <a:tc>
                  <a:txBody>
                    <a:bodyPr/>
                    <a:lstStyle/>
                    <a:p>
                      <a:r>
                        <a:rPr lang="en-US" altLang="zh-CN" sz="1200" dirty="0"/>
                        <a:t>1111111111001010</a:t>
                      </a:r>
                      <a:endParaRPr lang="zh-CN" altLang="en-US" sz="1200" dirty="0"/>
                    </a:p>
                  </a:txBody>
                  <a:tcPr/>
                </a:tc>
                <a:tc>
                  <a:txBody>
                    <a:bodyPr/>
                    <a:lstStyle/>
                    <a:p>
                      <a:r>
                        <a:rPr lang="en-US" altLang="zh-CN" sz="1200" dirty="0"/>
                        <a:t>1111111111001010</a:t>
                      </a:r>
                      <a:endParaRPr lang="zh-CN" altLang="en-US" sz="1200" dirty="0"/>
                    </a:p>
                  </a:txBody>
                  <a:tcPr/>
                </a:tc>
                <a:tc>
                  <a:txBody>
                    <a:bodyPr/>
                    <a:lstStyle/>
                    <a:p>
                      <a:r>
                        <a:rPr lang="en-US" altLang="zh-CN" sz="1200" dirty="0"/>
                        <a:t>1111111111001010</a:t>
                      </a:r>
                      <a:endParaRPr lang="zh-CN" altLang="en-US" sz="1200" dirty="0"/>
                    </a:p>
                  </a:txBody>
                  <a:tcPr/>
                </a:tc>
              </a:tr>
              <a:tr h="370840">
                <a:tc>
                  <a:txBody>
                    <a:bodyPr/>
                    <a:lstStyle/>
                    <a:p>
                      <a:r>
                        <a:rPr lang="en-US" altLang="zh-CN" sz="1200" dirty="0"/>
                        <a:t>9</a:t>
                      </a:r>
                      <a:endParaRPr lang="zh-CN" altLang="en-US" sz="1200" dirty="0"/>
                    </a:p>
                  </a:txBody>
                  <a:tcPr/>
                </a:tc>
                <a:tc>
                  <a:txBody>
                    <a:bodyPr/>
                    <a:lstStyle/>
                    <a:p>
                      <a:r>
                        <a:rPr lang="en-US" altLang="zh-CN" sz="1200" dirty="0"/>
                        <a:t>1111111111000010</a:t>
                      </a:r>
                      <a:endParaRPr lang="zh-CN" altLang="en-US" sz="1200" dirty="0"/>
                    </a:p>
                  </a:txBody>
                  <a:tcPr/>
                </a:tc>
                <a:tc>
                  <a:txBody>
                    <a:bodyPr/>
                    <a:lstStyle/>
                    <a:p>
                      <a:r>
                        <a:rPr lang="en-US" altLang="zh-CN" sz="1200" dirty="0"/>
                        <a:t>1111111111000010</a:t>
                      </a:r>
                      <a:endParaRPr lang="zh-CN" altLang="en-US" sz="1200" dirty="0"/>
                    </a:p>
                  </a:txBody>
                  <a:tcPr/>
                </a:tc>
                <a:tc>
                  <a:txBody>
                    <a:bodyPr/>
                    <a:lstStyle/>
                    <a:p>
                      <a:r>
                        <a:rPr lang="en-US" altLang="zh-CN" sz="1200" dirty="0"/>
                        <a:t>1111111111000010</a:t>
                      </a:r>
                      <a:endParaRPr lang="zh-CN" altLang="en-US" sz="1200" dirty="0"/>
                    </a:p>
                  </a:txBody>
                  <a:tcPr/>
                </a:tc>
              </a:tr>
              <a:tr h="370840">
                <a:tc>
                  <a:txBody>
                    <a:bodyPr/>
                    <a:lstStyle/>
                    <a:p>
                      <a:r>
                        <a:rPr lang="en-US" altLang="zh-CN" sz="1200" dirty="0"/>
                        <a:t>10</a:t>
                      </a:r>
                      <a:endParaRPr lang="zh-CN" altLang="en-US" sz="1200" dirty="0"/>
                    </a:p>
                  </a:txBody>
                  <a:tcPr/>
                </a:tc>
                <a:tc>
                  <a:txBody>
                    <a:bodyPr/>
                    <a:lstStyle/>
                    <a:p>
                      <a:r>
                        <a:rPr lang="en-US" altLang="zh-CN" sz="1200" dirty="0"/>
                        <a:t>1111111110111001</a:t>
                      </a:r>
                      <a:endParaRPr lang="zh-CN" altLang="en-US" sz="1200" dirty="0"/>
                    </a:p>
                  </a:txBody>
                  <a:tcPr/>
                </a:tc>
                <a:tc>
                  <a:txBody>
                    <a:bodyPr/>
                    <a:lstStyle/>
                    <a:p>
                      <a:r>
                        <a:rPr lang="en-US" altLang="zh-CN" sz="1200" dirty="0"/>
                        <a:t>1111111110111001</a:t>
                      </a:r>
                      <a:endParaRPr lang="zh-CN" altLang="en-US" sz="1200" dirty="0"/>
                    </a:p>
                  </a:txBody>
                  <a:tcPr/>
                </a:tc>
                <a:tc>
                  <a:txBody>
                    <a:bodyPr/>
                    <a:lstStyle/>
                    <a:p>
                      <a:r>
                        <a:rPr lang="en-US" altLang="zh-CN" sz="1200" dirty="0"/>
                        <a:t>1111111110111001</a:t>
                      </a:r>
                      <a:endParaRPr lang="zh-CN" altLang="en-US" sz="1200" dirty="0"/>
                    </a:p>
                  </a:txBody>
                  <a:tcPr/>
                </a:tc>
              </a:tr>
              <a:tr h="370840">
                <a:tc>
                  <a:txBody>
                    <a:bodyPr/>
                    <a:lstStyle/>
                    <a:p>
                      <a:r>
                        <a:rPr lang="en-US" altLang="zh-CN" sz="1200" dirty="0"/>
                        <a:t>11</a:t>
                      </a:r>
                      <a:endParaRPr lang="zh-CN" altLang="en-US" sz="1200" dirty="0"/>
                    </a:p>
                  </a:txBody>
                  <a:tcPr/>
                </a:tc>
                <a:tc>
                  <a:txBody>
                    <a:bodyPr/>
                    <a:lstStyle/>
                    <a:p>
                      <a:r>
                        <a:rPr lang="en-US" altLang="zh-CN" sz="1200" dirty="0"/>
                        <a:t>1111111110110000</a:t>
                      </a:r>
                      <a:endParaRPr lang="zh-CN" altLang="en-US" sz="1200" dirty="0"/>
                    </a:p>
                  </a:txBody>
                  <a:tcPr/>
                </a:tc>
                <a:tc>
                  <a:txBody>
                    <a:bodyPr/>
                    <a:lstStyle/>
                    <a:p>
                      <a:r>
                        <a:rPr lang="en-US" altLang="zh-CN" sz="1200" dirty="0"/>
                        <a:t>1111111110110000</a:t>
                      </a:r>
                      <a:endParaRPr lang="zh-CN" altLang="en-US" sz="1200" dirty="0"/>
                    </a:p>
                  </a:txBody>
                  <a:tcPr/>
                </a:tc>
                <a:tc>
                  <a:txBody>
                    <a:bodyPr/>
                    <a:lstStyle/>
                    <a:p>
                      <a:r>
                        <a:rPr lang="en-US" altLang="zh-CN" sz="1200" dirty="0"/>
                        <a:t>1111111110110000</a:t>
                      </a:r>
                      <a:endParaRPr lang="zh-CN" altLang="en-US" sz="1200" dirty="0"/>
                    </a:p>
                  </a:txBody>
                  <a:tcPr/>
                </a:tc>
              </a:tr>
              <a:tr h="370840">
                <a:tc>
                  <a:txBody>
                    <a:bodyPr/>
                    <a:lstStyle/>
                    <a:p>
                      <a:r>
                        <a:rPr lang="en-US" altLang="zh-CN" sz="1200" dirty="0"/>
                        <a:t>12</a:t>
                      </a:r>
                      <a:endParaRPr lang="zh-CN" altLang="en-US" sz="1200" dirty="0"/>
                    </a:p>
                  </a:txBody>
                  <a:tcPr/>
                </a:tc>
                <a:tc>
                  <a:txBody>
                    <a:bodyPr/>
                    <a:lstStyle/>
                    <a:p>
                      <a:r>
                        <a:rPr lang="en-US" altLang="zh-CN" sz="1200" dirty="0"/>
                        <a:t>1111111110100110</a:t>
                      </a:r>
                      <a:endParaRPr lang="zh-CN" altLang="en-US" sz="1200" dirty="0"/>
                    </a:p>
                  </a:txBody>
                  <a:tcPr/>
                </a:tc>
                <a:tc>
                  <a:txBody>
                    <a:bodyPr/>
                    <a:lstStyle/>
                    <a:p>
                      <a:r>
                        <a:rPr lang="en-US" altLang="zh-CN" sz="1200" dirty="0"/>
                        <a:t>1111111110100110</a:t>
                      </a:r>
                      <a:endParaRPr lang="zh-CN" altLang="en-US" sz="1200" dirty="0"/>
                    </a:p>
                  </a:txBody>
                  <a:tcPr/>
                </a:tc>
                <a:tc>
                  <a:txBody>
                    <a:bodyPr/>
                    <a:lstStyle/>
                    <a:p>
                      <a:r>
                        <a:rPr lang="en-US" altLang="zh-CN" sz="1200" dirty="0"/>
                        <a:t>1111111110100110</a:t>
                      </a:r>
                      <a:endParaRPr lang="zh-CN" altLang="en-US" sz="1200" dirty="0"/>
                    </a:p>
                  </a:txBody>
                  <a:tcPr/>
                </a:tc>
              </a:tr>
              <a:tr h="370840">
                <a:tc>
                  <a:txBody>
                    <a:bodyPr/>
                    <a:lstStyle/>
                    <a:p>
                      <a:r>
                        <a:rPr lang="en-US" altLang="zh-CN" sz="1200" dirty="0"/>
                        <a:t>…</a:t>
                      </a:r>
                      <a:endParaRPr lang="zh-CN" altLang="en-US" sz="1200" dirty="0"/>
                    </a:p>
                  </a:txBody>
                  <a:tcPr/>
                </a:tc>
                <a:tc>
                  <a:txBody>
                    <a:bodyPr/>
                    <a:lstStyle/>
                    <a:p>
                      <a:endParaRPr lang="zh-CN" altLang="en-US" sz="1200" dirty="0"/>
                    </a:p>
                  </a:txBody>
                  <a:tcPr/>
                </a:tc>
                <a:tc>
                  <a:txBody>
                    <a:bodyPr/>
                    <a:lstStyle/>
                    <a:p>
                      <a:endParaRPr lang="zh-CN" altLang="en-US" sz="1200"/>
                    </a:p>
                  </a:txBody>
                  <a:tcPr/>
                </a:tc>
                <a:tc>
                  <a:txBody>
                    <a:bodyPr/>
                    <a:lstStyle/>
                    <a:p>
                      <a:endParaRPr lang="zh-CN" altLang="en-US" sz="1200" dirty="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6594438"/>
            <a:ext cx="12192000" cy="26356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形 2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230061" y="5790621"/>
            <a:ext cx="2886635" cy="723132"/>
          </a:xfrm>
          <a:prstGeom prst="rect">
            <a:avLst/>
          </a:prstGeom>
        </p:spPr>
      </p:pic>
      <p:sp>
        <p:nvSpPr>
          <p:cNvPr id="23" name="TextBox 3"/>
          <p:cNvSpPr txBox="1"/>
          <p:nvPr/>
        </p:nvSpPr>
        <p:spPr>
          <a:xfrm>
            <a:off x="-1" y="6572922"/>
            <a:ext cx="4213781" cy="307777"/>
          </a:xfrm>
          <a:prstGeom prst="rect">
            <a:avLst/>
          </a:prstGeom>
          <a:noFill/>
        </p:spPr>
        <p:txBody>
          <a:bodyPr wrap="square" rtlCol="0">
            <a:spAutoFit/>
          </a:bodyPr>
          <a:lstStyle/>
          <a:p>
            <a:r>
              <a:rPr lang="en-US" altLang="zh-CN" sz="14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ZhongyuanJi</a:t>
            </a:r>
            <a:r>
              <a:rPr lang="en-US" altLang="zh-CN" sz="14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altLang="zh-CN" sz="14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Ravsense</a:t>
            </a:r>
            <a:endParaRPr lang="en-GB" sz="14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2" name="TextBox 2"/>
          <p:cNvSpPr txBox="1"/>
          <p:nvPr/>
        </p:nvSpPr>
        <p:spPr>
          <a:xfrm>
            <a:off x="11582400" y="6575621"/>
            <a:ext cx="609600" cy="307777"/>
          </a:xfrm>
          <a:prstGeom prst="rect">
            <a:avLst/>
          </a:prstGeom>
          <a:noFill/>
        </p:spPr>
        <p:txBody>
          <a:bodyPr wrap="square" rtlCol="0">
            <a:spAutoFit/>
          </a:bodyPr>
          <a:lstStyle/>
          <a:p>
            <a:pPr algn="ctr"/>
            <a:fld id="{91477CC8-A8B9-4B4A-B74A-F461560BB8C0}" type="slidenum">
              <a:rPr lang="en-GB" sz="1400" b="1" smtClean="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fld>
            <a:endParaRPr lang="en-GB" sz="1400" b="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2" name="文本框 1"/>
          <p:cNvSpPr txBox="1"/>
          <p:nvPr/>
        </p:nvSpPr>
        <p:spPr>
          <a:xfrm>
            <a:off x="2518410" y="2567305"/>
            <a:ext cx="6711950" cy="1198880"/>
          </a:xfrm>
          <a:prstGeom prst="rect">
            <a:avLst/>
          </a:prstGeom>
          <a:noFill/>
        </p:spPr>
        <p:txBody>
          <a:bodyPr wrap="square" rtlCol="0">
            <a:spAutoFit/>
          </a:bodyPr>
          <a:lstStyle/>
          <a:p>
            <a:pPr algn="ctr"/>
            <a:r>
              <a:rPr lang="en-US" altLang="zh-CN" sz="7200" b="1"/>
              <a:t>THANK YOU</a:t>
            </a:r>
            <a:endParaRPr lang="zh-CN" altLang="en-US" sz="7200"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6594438"/>
            <a:ext cx="12192000" cy="26356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形 2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230061" y="5790621"/>
            <a:ext cx="2886635" cy="723132"/>
          </a:xfrm>
          <a:prstGeom prst="rect">
            <a:avLst/>
          </a:prstGeom>
        </p:spPr>
      </p:pic>
      <p:sp>
        <p:nvSpPr>
          <p:cNvPr id="23" name="TextBox 3"/>
          <p:cNvSpPr txBox="1"/>
          <p:nvPr/>
        </p:nvSpPr>
        <p:spPr>
          <a:xfrm>
            <a:off x="-1" y="6572922"/>
            <a:ext cx="4213781" cy="307777"/>
          </a:xfrm>
          <a:prstGeom prst="rect">
            <a:avLst/>
          </a:prstGeom>
          <a:noFill/>
        </p:spPr>
        <p:txBody>
          <a:bodyPr wrap="square" rtlCol="0">
            <a:spAutoFit/>
          </a:bodyPr>
          <a:lstStyle/>
          <a:p>
            <a:r>
              <a:rPr lang="en-US" altLang="zh-CN" sz="14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ZhongyuanJi</a:t>
            </a:r>
            <a:r>
              <a:rPr lang="en-US" altLang="zh-CN" sz="14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altLang="zh-CN" sz="14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Ravsense</a:t>
            </a:r>
            <a:endParaRPr lang="en-GB" sz="14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2" name="TextBox 2"/>
          <p:cNvSpPr txBox="1"/>
          <p:nvPr/>
        </p:nvSpPr>
        <p:spPr>
          <a:xfrm>
            <a:off x="11582400" y="6575621"/>
            <a:ext cx="609600" cy="307777"/>
          </a:xfrm>
          <a:prstGeom prst="rect">
            <a:avLst/>
          </a:prstGeom>
          <a:noFill/>
        </p:spPr>
        <p:txBody>
          <a:bodyPr wrap="square" rtlCol="0">
            <a:spAutoFit/>
          </a:bodyPr>
          <a:lstStyle/>
          <a:p>
            <a:pPr algn="ctr"/>
            <a:fld id="{91477CC8-A8B9-4B4A-B74A-F461560BB8C0}" type="slidenum">
              <a:rPr lang="en-GB" sz="1400" b="1" smtClean="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fld>
            <a:endParaRPr lang="en-GB" sz="1400" b="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文本框 4"/>
          <p:cNvSpPr txBox="1"/>
          <p:nvPr/>
        </p:nvSpPr>
        <p:spPr>
          <a:xfrm>
            <a:off x="0" y="5036"/>
            <a:ext cx="12401009" cy="707886"/>
          </a:xfrm>
          <a:prstGeom prst="rect">
            <a:avLst/>
          </a:prstGeom>
          <a:noFill/>
        </p:spPr>
        <p:txBody>
          <a:bodyPr wrap="square" rtlCol="0">
            <a:spAutoFit/>
          </a:bodyPr>
          <a:lstStyle/>
          <a:p>
            <a:r>
              <a:rPr lang="en-US" altLang="zh-CN" sz="4000" b="1" dirty="0">
                <a:latin typeface="Arial" panose="020B0604020202020204" pitchFamily="34" charset="0"/>
                <a:cs typeface="Arial" panose="020B0604020202020204" pitchFamily="34" charset="0"/>
              </a:rPr>
              <a:t>FFT Algorithm: WHY DFT/FFT?</a:t>
            </a:r>
            <a:endParaRPr lang="zh-CN" altLang="en-US" sz="4000" b="1" dirty="0">
              <a:latin typeface="Arial" panose="020B0604020202020204" pitchFamily="34" charset="0"/>
              <a:cs typeface="Arial" panose="020B0604020202020204" pitchFamily="34" charset="0"/>
            </a:endParaRPr>
          </a:p>
        </p:txBody>
      </p:sp>
      <p:sp>
        <p:nvSpPr>
          <p:cNvPr id="2" name="文本框 1"/>
          <p:cNvSpPr txBox="1"/>
          <p:nvPr/>
        </p:nvSpPr>
        <p:spPr>
          <a:xfrm>
            <a:off x="388353" y="2659904"/>
            <a:ext cx="5973097" cy="523220"/>
          </a:xfrm>
          <a:prstGeom prst="rect">
            <a:avLst/>
          </a:prstGeom>
          <a:noFill/>
        </p:spPr>
        <p:txBody>
          <a:bodyPr wrap="square" rtlCol="0">
            <a:spAutoFit/>
          </a:bodyPr>
          <a:lstStyle/>
          <a:p>
            <a:r>
              <a:rPr lang="en-US" altLang="zh-CN" sz="2800" b="1" dirty="0"/>
              <a:t>Ruler Formula:</a:t>
            </a:r>
            <a:endParaRPr lang="zh-CN" altLang="en-US" sz="2800" b="1" dirty="0"/>
          </a:p>
        </p:txBody>
      </p:sp>
      <p:sp>
        <p:nvSpPr>
          <p:cNvPr id="4" name="文本框 3"/>
          <p:cNvSpPr txBox="1"/>
          <p:nvPr/>
        </p:nvSpPr>
        <p:spPr>
          <a:xfrm>
            <a:off x="-1408545" y="637563"/>
            <a:ext cx="12401009" cy="1261884"/>
          </a:xfrm>
          <a:prstGeom prst="rect">
            <a:avLst/>
          </a:prstGeom>
          <a:noFill/>
        </p:spPr>
        <p:txBody>
          <a:bodyPr wrap="square">
            <a:spAutoFit/>
          </a:bodyPr>
          <a:lstStyle/>
          <a:p>
            <a:pPr algn="ctr"/>
            <a:r>
              <a:rPr lang="en-US" altLang="zh-CN" sz="3200" dirty="0">
                <a:latin typeface="Times New Roman" panose="02020603050405020304" pitchFamily="18" charset="0"/>
                <a:cs typeface="Times New Roman" panose="02020603050405020304" pitchFamily="18" charset="0"/>
              </a:rPr>
              <a:t>Radix-2 Decimation in Frequency Fast Fourier Transform</a:t>
            </a:r>
            <a:endParaRPr lang="en-US" altLang="zh-CN" sz="3200" dirty="0">
              <a:latin typeface="Times New Roman" panose="02020603050405020304" pitchFamily="18" charset="0"/>
              <a:cs typeface="Times New Roman" panose="02020603050405020304" pitchFamily="18" charset="0"/>
            </a:endParaRPr>
          </a:p>
          <a:p>
            <a:endParaRPr lang="zh-CN" altLang="en-US" sz="4400" dirty="0">
              <a:latin typeface="Times New Roman" panose="02020603050405020304" pitchFamily="18" charset="0"/>
              <a:cs typeface="Times New Roman" panose="02020603050405020304" pitchFamily="18" charset="0"/>
            </a:endParaRPr>
          </a:p>
        </p:txBody>
      </p:sp>
      <p:pic>
        <p:nvPicPr>
          <p:cNvPr id="9" name="图片 8"/>
          <p:cNvPicPr>
            <a:picLocks noChangeAspect="1"/>
          </p:cNvPicPr>
          <p:nvPr/>
        </p:nvPicPr>
        <p:blipFill>
          <a:blip r:embed="rId2"/>
          <a:stretch>
            <a:fillRect/>
          </a:stretch>
        </p:blipFill>
        <p:spPr>
          <a:xfrm>
            <a:off x="4395726" y="1566722"/>
            <a:ext cx="3931448" cy="826820"/>
          </a:xfrm>
          <a:prstGeom prst="rect">
            <a:avLst/>
          </a:prstGeom>
        </p:spPr>
      </p:pic>
      <p:pic>
        <p:nvPicPr>
          <p:cNvPr id="11" name="图片 10"/>
          <p:cNvPicPr>
            <a:picLocks noChangeAspect="1"/>
          </p:cNvPicPr>
          <p:nvPr/>
        </p:nvPicPr>
        <p:blipFill>
          <a:blip r:embed="rId3"/>
          <a:stretch>
            <a:fillRect/>
          </a:stretch>
        </p:blipFill>
        <p:spPr>
          <a:xfrm>
            <a:off x="3068371" y="2520470"/>
            <a:ext cx="5628571" cy="857143"/>
          </a:xfrm>
          <a:prstGeom prst="rect">
            <a:avLst/>
          </a:prstGeom>
        </p:spPr>
      </p:pic>
      <p:pic>
        <p:nvPicPr>
          <p:cNvPr id="14" name="图片 13"/>
          <p:cNvPicPr>
            <a:picLocks noChangeAspect="1"/>
          </p:cNvPicPr>
          <p:nvPr/>
        </p:nvPicPr>
        <p:blipFill>
          <a:blip r:embed="rId4"/>
          <a:stretch>
            <a:fillRect/>
          </a:stretch>
        </p:blipFill>
        <p:spPr>
          <a:xfrm>
            <a:off x="1816824" y="3349013"/>
            <a:ext cx="7413237" cy="739428"/>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6594438"/>
            <a:ext cx="12192000" cy="26356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形 20"/>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9230061" y="5790621"/>
            <a:ext cx="2886635" cy="723132"/>
          </a:xfrm>
          <a:prstGeom prst="rect">
            <a:avLst/>
          </a:prstGeom>
        </p:spPr>
      </p:pic>
      <p:sp>
        <p:nvSpPr>
          <p:cNvPr id="23" name="TextBox 3"/>
          <p:cNvSpPr txBox="1"/>
          <p:nvPr/>
        </p:nvSpPr>
        <p:spPr>
          <a:xfrm>
            <a:off x="-1" y="6572922"/>
            <a:ext cx="4213781" cy="307777"/>
          </a:xfrm>
          <a:prstGeom prst="rect">
            <a:avLst/>
          </a:prstGeom>
          <a:noFill/>
        </p:spPr>
        <p:txBody>
          <a:bodyPr wrap="square" rtlCol="0">
            <a:spAutoFit/>
          </a:bodyPr>
          <a:lstStyle/>
          <a:p>
            <a:r>
              <a:rPr lang="en-US" altLang="zh-CN" sz="14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ZhongyuanJi</a:t>
            </a:r>
            <a:r>
              <a:rPr lang="en-US" altLang="zh-CN" sz="14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altLang="zh-CN" sz="14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Ravsense</a:t>
            </a:r>
            <a:endParaRPr lang="en-GB" sz="14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2" name="TextBox 2"/>
          <p:cNvSpPr txBox="1"/>
          <p:nvPr/>
        </p:nvSpPr>
        <p:spPr>
          <a:xfrm>
            <a:off x="11582400" y="6575621"/>
            <a:ext cx="609600" cy="307777"/>
          </a:xfrm>
          <a:prstGeom prst="rect">
            <a:avLst/>
          </a:prstGeom>
          <a:noFill/>
        </p:spPr>
        <p:txBody>
          <a:bodyPr wrap="square" rtlCol="0">
            <a:spAutoFit/>
          </a:bodyPr>
          <a:lstStyle/>
          <a:p>
            <a:pPr algn="ctr"/>
            <a:fld id="{91477CC8-A8B9-4B4A-B74A-F461560BB8C0}" type="slidenum">
              <a:rPr lang="en-GB" sz="1400" b="1" smtClean="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fld>
            <a:endParaRPr lang="en-GB" sz="1400" b="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文本框 4"/>
          <p:cNvSpPr txBox="1"/>
          <p:nvPr/>
        </p:nvSpPr>
        <p:spPr>
          <a:xfrm>
            <a:off x="0" y="5036"/>
            <a:ext cx="12401009" cy="707886"/>
          </a:xfrm>
          <a:prstGeom prst="rect">
            <a:avLst/>
          </a:prstGeom>
          <a:noFill/>
        </p:spPr>
        <p:txBody>
          <a:bodyPr wrap="square" rtlCol="0">
            <a:spAutoFit/>
          </a:bodyPr>
          <a:lstStyle/>
          <a:p>
            <a:r>
              <a:rPr lang="en-US" altLang="zh-CN" sz="4000" b="1" dirty="0">
                <a:latin typeface="Arial" panose="020B0604020202020204" pitchFamily="34" charset="0"/>
                <a:cs typeface="Arial" panose="020B0604020202020204" pitchFamily="34" charset="0"/>
              </a:rPr>
              <a:t>FFT Algorithm: WHY DFT/FFT?</a:t>
            </a:r>
            <a:endParaRPr lang="zh-CN" altLang="en-US" sz="4000" b="1" dirty="0">
              <a:latin typeface="Arial" panose="020B0604020202020204" pitchFamily="34" charset="0"/>
              <a:cs typeface="Arial" panose="020B0604020202020204" pitchFamily="34" charset="0"/>
            </a:endParaRPr>
          </a:p>
        </p:txBody>
      </p:sp>
      <p:sp>
        <p:nvSpPr>
          <p:cNvPr id="2" name="文本框 1"/>
          <p:cNvSpPr txBox="1"/>
          <p:nvPr/>
        </p:nvSpPr>
        <p:spPr>
          <a:xfrm>
            <a:off x="884902" y="1135626"/>
            <a:ext cx="5973097" cy="369332"/>
          </a:xfrm>
          <a:prstGeom prst="rect">
            <a:avLst/>
          </a:prstGeom>
          <a:noFill/>
        </p:spPr>
        <p:txBody>
          <a:bodyPr wrap="square" rtlCol="0">
            <a:spAutoFit/>
          </a:bodyPr>
          <a:lstStyle/>
          <a:p>
            <a:endParaRPr lang="zh-CN" altLang="en-US" dirty="0"/>
          </a:p>
        </p:txBody>
      </p:sp>
      <p:pic>
        <p:nvPicPr>
          <p:cNvPr id="15" name="图片 14"/>
          <p:cNvPicPr>
            <a:picLocks noChangeAspect="1"/>
          </p:cNvPicPr>
          <p:nvPr/>
        </p:nvPicPr>
        <p:blipFill>
          <a:blip r:embed="rId3"/>
          <a:stretch>
            <a:fillRect/>
          </a:stretch>
        </p:blipFill>
        <p:spPr>
          <a:xfrm>
            <a:off x="944712" y="1165354"/>
            <a:ext cx="4598739" cy="3444682"/>
          </a:xfrm>
          <a:prstGeom prst="rect">
            <a:avLst/>
          </a:prstGeom>
        </p:spPr>
      </p:pic>
      <p:pic>
        <p:nvPicPr>
          <p:cNvPr id="17" name="图片 16"/>
          <p:cNvPicPr>
            <a:picLocks noChangeAspect="1"/>
          </p:cNvPicPr>
          <p:nvPr/>
        </p:nvPicPr>
        <p:blipFill>
          <a:blip r:embed="rId4"/>
          <a:stretch>
            <a:fillRect/>
          </a:stretch>
        </p:blipFill>
        <p:spPr>
          <a:xfrm>
            <a:off x="6609347" y="1237380"/>
            <a:ext cx="4540977" cy="3410050"/>
          </a:xfrm>
          <a:prstGeom prst="rect">
            <a:avLst/>
          </a:prstGeom>
        </p:spPr>
      </p:pic>
      <p:sp>
        <p:nvSpPr>
          <p:cNvPr id="18" name="箭头: 右 17"/>
          <p:cNvSpPr/>
          <p:nvPr/>
        </p:nvSpPr>
        <p:spPr>
          <a:xfrm>
            <a:off x="5528937" y="2581348"/>
            <a:ext cx="1026695" cy="4437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文本框 24"/>
          <p:cNvSpPr txBox="1"/>
          <p:nvPr/>
        </p:nvSpPr>
        <p:spPr>
          <a:xfrm>
            <a:off x="1115369" y="5107871"/>
            <a:ext cx="10488801" cy="584775"/>
          </a:xfrm>
          <a:prstGeom prst="rect">
            <a:avLst/>
          </a:prstGeom>
          <a:noFill/>
        </p:spPr>
        <p:txBody>
          <a:bodyPr wrap="square">
            <a:spAutoFit/>
          </a:bodyPr>
          <a:lstStyle/>
          <a:p>
            <a:r>
              <a:rPr lang="en-US" altLang="zh-CN" sz="3200" dirty="0">
                <a:latin typeface="Times New Roman" panose="02020603050405020304" pitchFamily="18" charset="0"/>
                <a:cs typeface="Times New Roman" panose="02020603050405020304" pitchFamily="18" charset="0"/>
              </a:rPr>
              <a:t>The Fourier transform yields the </a:t>
            </a:r>
            <a:r>
              <a:rPr lang="en-US" altLang="zh-CN" sz="3200" b="1" dirty="0">
                <a:latin typeface="Times New Roman" panose="02020603050405020304" pitchFamily="18" charset="0"/>
                <a:cs typeface="Times New Roman" panose="02020603050405020304" pitchFamily="18" charset="0"/>
              </a:rPr>
              <a:t>spectral density function</a:t>
            </a:r>
            <a:endParaRPr lang="zh-CN" altLang="en-US" sz="32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6594438"/>
            <a:ext cx="12192000" cy="26356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形 20"/>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9230061" y="5790621"/>
            <a:ext cx="2886635" cy="723132"/>
          </a:xfrm>
          <a:prstGeom prst="rect">
            <a:avLst/>
          </a:prstGeom>
        </p:spPr>
      </p:pic>
      <p:sp>
        <p:nvSpPr>
          <p:cNvPr id="23" name="TextBox 3"/>
          <p:cNvSpPr txBox="1"/>
          <p:nvPr/>
        </p:nvSpPr>
        <p:spPr>
          <a:xfrm>
            <a:off x="-1" y="6572922"/>
            <a:ext cx="4213781" cy="307777"/>
          </a:xfrm>
          <a:prstGeom prst="rect">
            <a:avLst/>
          </a:prstGeom>
          <a:noFill/>
        </p:spPr>
        <p:txBody>
          <a:bodyPr wrap="square" rtlCol="0">
            <a:spAutoFit/>
          </a:bodyPr>
          <a:lstStyle/>
          <a:p>
            <a:r>
              <a:rPr lang="en-US" altLang="zh-CN" sz="14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ZhongyuanJi</a:t>
            </a:r>
            <a:r>
              <a:rPr lang="en-US" altLang="zh-CN" sz="14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altLang="zh-CN" sz="14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Ravsense</a:t>
            </a:r>
            <a:endParaRPr lang="en-GB" sz="14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2" name="TextBox 2"/>
          <p:cNvSpPr txBox="1"/>
          <p:nvPr/>
        </p:nvSpPr>
        <p:spPr>
          <a:xfrm>
            <a:off x="11582400" y="6575621"/>
            <a:ext cx="609600" cy="307777"/>
          </a:xfrm>
          <a:prstGeom prst="rect">
            <a:avLst/>
          </a:prstGeom>
          <a:noFill/>
        </p:spPr>
        <p:txBody>
          <a:bodyPr wrap="square" rtlCol="0">
            <a:spAutoFit/>
          </a:bodyPr>
          <a:lstStyle/>
          <a:p>
            <a:pPr algn="ctr"/>
            <a:fld id="{91477CC8-A8B9-4B4A-B74A-F461560BB8C0}" type="slidenum">
              <a:rPr lang="en-GB" sz="1400" b="1" smtClean="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fld>
            <a:endParaRPr lang="en-GB" sz="1400" b="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文本框 4"/>
          <p:cNvSpPr txBox="1"/>
          <p:nvPr/>
        </p:nvSpPr>
        <p:spPr>
          <a:xfrm>
            <a:off x="0" y="5036"/>
            <a:ext cx="12401009" cy="707886"/>
          </a:xfrm>
          <a:prstGeom prst="rect">
            <a:avLst/>
          </a:prstGeom>
          <a:noFill/>
        </p:spPr>
        <p:txBody>
          <a:bodyPr wrap="square" rtlCol="0">
            <a:spAutoFit/>
          </a:bodyPr>
          <a:lstStyle/>
          <a:p>
            <a:r>
              <a:rPr lang="en-US" altLang="zh-CN" sz="4000" b="1" dirty="0">
                <a:latin typeface="Arial" panose="020B0604020202020204" pitchFamily="34" charset="0"/>
                <a:cs typeface="Arial" panose="020B0604020202020204" pitchFamily="34" charset="0"/>
              </a:rPr>
              <a:t>FFT Algorithm: WHY DFT/FFT?</a:t>
            </a:r>
            <a:endParaRPr lang="zh-CN" altLang="en-US" sz="4000" b="1" dirty="0">
              <a:latin typeface="Arial" panose="020B0604020202020204" pitchFamily="34" charset="0"/>
              <a:cs typeface="Arial" panose="020B0604020202020204" pitchFamily="34" charset="0"/>
            </a:endParaRPr>
          </a:p>
        </p:txBody>
      </p:sp>
      <p:sp>
        <p:nvSpPr>
          <p:cNvPr id="2" name="文本框 1"/>
          <p:cNvSpPr txBox="1"/>
          <p:nvPr/>
        </p:nvSpPr>
        <p:spPr>
          <a:xfrm>
            <a:off x="942959" y="2802045"/>
            <a:ext cx="5973097" cy="369332"/>
          </a:xfrm>
          <a:prstGeom prst="rect">
            <a:avLst/>
          </a:prstGeom>
          <a:noFill/>
        </p:spPr>
        <p:txBody>
          <a:bodyPr wrap="square" rtlCol="0">
            <a:spAutoFit/>
          </a:bodyPr>
          <a:lstStyle/>
          <a:p>
            <a:endParaRPr lang="zh-CN" altLang="en-US" dirty="0"/>
          </a:p>
        </p:txBody>
      </p:sp>
      <p:sp>
        <p:nvSpPr>
          <p:cNvPr id="22" name="文本框 21"/>
          <p:cNvSpPr txBox="1"/>
          <p:nvPr/>
        </p:nvSpPr>
        <p:spPr>
          <a:xfrm>
            <a:off x="-1182945" y="838284"/>
            <a:ext cx="9446952" cy="1261884"/>
          </a:xfrm>
          <a:prstGeom prst="rect">
            <a:avLst/>
          </a:prstGeom>
          <a:noFill/>
        </p:spPr>
        <p:txBody>
          <a:bodyPr wrap="square">
            <a:spAutoFit/>
          </a:bodyPr>
          <a:lstStyle/>
          <a:p>
            <a:pPr algn="ctr"/>
            <a:r>
              <a:rPr lang="en-US" altLang="zh-CN" sz="3200" dirty="0">
                <a:latin typeface="Times New Roman" panose="02020603050405020304" pitchFamily="18" charset="0"/>
                <a:cs typeface="Times New Roman" panose="02020603050405020304" pitchFamily="18" charset="0"/>
              </a:rPr>
              <a:t>DFT:	Discrete-time Fourier transform</a:t>
            </a:r>
            <a:endParaRPr lang="en-US" altLang="zh-CN" sz="3200" dirty="0">
              <a:latin typeface="Times New Roman" panose="02020603050405020304" pitchFamily="18" charset="0"/>
              <a:cs typeface="Times New Roman" panose="02020603050405020304" pitchFamily="18" charset="0"/>
            </a:endParaRPr>
          </a:p>
          <a:p>
            <a:endParaRPr lang="zh-CN" altLang="en-US" sz="4400"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783302" y="4579894"/>
            <a:ext cx="10523327"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Specific X[k] needs: </a:t>
            </a:r>
            <a:r>
              <a:rPr lang="en-US" altLang="zh-CN" sz="2400" b="1" dirty="0">
                <a:latin typeface="Times New Roman" panose="02020603050405020304" pitchFamily="18" charset="0"/>
                <a:cs typeface="Times New Roman" panose="02020603050405020304" pitchFamily="18" charset="0"/>
              </a:rPr>
              <a:t>N multiplication operations </a:t>
            </a:r>
            <a:r>
              <a:rPr lang="en-US" altLang="zh-CN" sz="2400" dirty="0">
                <a:latin typeface="Times New Roman" panose="02020603050405020304" pitchFamily="18" charset="0"/>
                <a:cs typeface="Times New Roman" panose="02020603050405020304" pitchFamily="18" charset="0"/>
              </a:rPr>
              <a:t>and</a:t>
            </a:r>
            <a:r>
              <a:rPr lang="en-US" altLang="zh-CN" sz="2400" b="1" dirty="0">
                <a:latin typeface="Times New Roman" panose="02020603050405020304" pitchFamily="18" charset="0"/>
                <a:cs typeface="Times New Roman" panose="02020603050405020304" pitchFamily="18" charset="0"/>
              </a:rPr>
              <a:t> N-1 addition operations</a:t>
            </a:r>
            <a:endParaRPr lang="zh-CN" altLang="en-US" sz="2400" b="1"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783302" y="5482980"/>
            <a:ext cx="6306456" cy="461665"/>
          </a:xfrm>
          <a:prstGeom prst="rect">
            <a:avLst/>
          </a:prstGeom>
          <a:noFill/>
        </p:spPr>
        <p:txBody>
          <a:bodyPr wrap="square">
            <a:spAutoFit/>
          </a:bodyPr>
          <a:lstStyle/>
          <a:p>
            <a:r>
              <a:rPr lang="zh-CN" altLang="en-US" sz="2400" dirty="0">
                <a:latin typeface="Times New Roman" panose="02020603050405020304" pitchFamily="18" charset="0"/>
                <a:cs typeface="Times New Roman" panose="02020603050405020304" pitchFamily="18" charset="0"/>
              </a:rPr>
              <a:t>Complexity</a:t>
            </a:r>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文本框 7"/>
              <p:cNvSpPr txBox="1"/>
              <p:nvPr/>
            </p:nvSpPr>
            <p:spPr>
              <a:xfrm>
                <a:off x="2540696" y="5513526"/>
                <a:ext cx="1106585" cy="48635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zh-CN" altLang="en-US" sz="2800">
                          <a:latin typeface="Cambria Math" panose="02040503050406030204" pitchFamily="18" charset="0"/>
                          <a:cs typeface="Times New Roman" panose="02020603050405020304" pitchFamily="18" charset="0"/>
                        </a:rPr>
                        <m:t>𝑂</m:t>
                      </m:r>
                      <m:d>
                        <m:dPr>
                          <m:ctrlPr>
                            <a:rPr lang="zh-CN" altLang="en-US" sz="2800" i="1">
                              <a:latin typeface="Cambria Math" panose="02040503050406030204" pitchFamily="18" charset="0"/>
                              <a:cs typeface="Times New Roman" panose="02020603050405020304" pitchFamily="18" charset="0"/>
                            </a:rPr>
                          </m:ctrlPr>
                        </m:dPr>
                        <m:e>
                          <m:sSup>
                            <m:sSupPr>
                              <m:ctrlPr>
                                <a:rPr lang="zh-CN" altLang="en-US" sz="2800" i="1">
                                  <a:latin typeface="Cambria Math" panose="02040503050406030204" pitchFamily="18" charset="0"/>
                                  <a:cs typeface="Times New Roman" panose="02020603050405020304" pitchFamily="18" charset="0"/>
                                </a:rPr>
                              </m:ctrlPr>
                            </m:sSupPr>
                            <m:e>
                              <m:r>
                                <a:rPr lang="zh-CN" altLang="en-US" sz="2800">
                                  <a:latin typeface="Cambria Math" panose="02040503050406030204" pitchFamily="18" charset="0"/>
                                  <a:cs typeface="Times New Roman" panose="02020603050405020304" pitchFamily="18" charset="0"/>
                                </a:rPr>
                                <m:t>𝑁</m:t>
                              </m:r>
                            </m:e>
                            <m:sup>
                              <m:r>
                                <a:rPr lang="zh-CN" altLang="en-US" sz="2800">
                                  <a:latin typeface="Cambria Math" panose="02040503050406030204" pitchFamily="18" charset="0"/>
                                  <a:cs typeface="Times New Roman" panose="02020603050405020304" pitchFamily="18" charset="0"/>
                                </a:rPr>
                                <m:t>2</m:t>
                              </m:r>
                            </m:sup>
                          </m:sSup>
                        </m:e>
                      </m:d>
                    </m:oMath>
                  </m:oMathPara>
                </a14:m>
                <a:endParaRPr lang="zh-CN" altLang="en-US" sz="2800" dirty="0">
                  <a:latin typeface="Times New Roman" panose="02020603050405020304" pitchFamily="18" charset="0"/>
                  <a:cs typeface="Times New Roman" panose="02020603050405020304" pitchFamily="18"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2540696" y="5513526"/>
                <a:ext cx="1106585" cy="486352"/>
              </a:xfrm>
              <a:prstGeom prst="rect">
                <a:avLst/>
              </a:prstGeom>
              <a:blipFill rotWithShape="1">
                <a:blip r:embed="rId3"/>
                <a:stretch>
                  <a:fillRect l="-6" t="-94" r="-2138" b="82"/>
                </a:stretch>
              </a:blipFill>
            </p:spPr>
            <p:txBody>
              <a:bodyPr/>
              <a:lstStyle/>
              <a:p>
                <a:r>
                  <a:rPr lang="zh-CN" altLang="en-US">
                    <a:noFill/>
                  </a:rPr>
                  <a:t> </a:t>
                </a:r>
              </a:p>
            </p:txBody>
          </p:sp>
        </mc:Fallback>
      </mc:AlternateContent>
      <p:pic>
        <p:nvPicPr>
          <p:cNvPr id="31" name="图片 30"/>
          <p:cNvPicPr>
            <a:picLocks noChangeAspect="1"/>
          </p:cNvPicPr>
          <p:nvPr/>
        </p:nvPicPr>
        <p:blipFill>
          <a:blip r:embed="rId4"/>
          <a:stretch>
            <a:fillRect/>
          </a:stretch>
        </p:blipFill>
        <p:spPr>
          <a:xfrm>
            <a:off x="1887035" y="1768305"/>
            <a:ext cx="4392720" cy="1546567"/>
          </a:xfrm>
          <a:prstGeom prst="rect">
            <a:avLst/>
          </a:prstGeom>
        </p:spPr>
      </p:pic>
      <p:pic>
        <p:nvPicPr>
          <p:cNvPr id="33" name="图片 32"/>
          <p:cNvPicPr>
            <a:picLocks noChangeAspect="1"/>
          </p:cNvPicPr>
          <p:nvPr/>
        </p:nvPicPr>
        <p:blipFill>
          <a:blip r:embed="rId5"/>
          <a:stretch>
            <a:fillRect/>
          </a:stretch>
        </p:blipFill>
        <p:spPr>
          <a:xfrm>
            <a:off x="5591288" y="3279653"/>
            <a:ext cx="4131210" cy="68501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6594438"/>
            <a:ext cx="12192000" cy="26356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形 20"/>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9230061" y="5790621"/>
            <a:ext cx="2886635" cy="723132"/>
          </a:xfrm>
          <a:prstGeom prst="rect">
            <a:avLst/>
          </a:prstGeom>
        </p:spPr>
      </p:pic>
      <p:sp>
        <p:nvSpPr>
          <p:cNvPr id="23" name="TextBox 3"/>
          <p:cNvSpPr txBox="1"/>
          <p:nvPr/>
        </p:nvSpPr>
        <p:spPr>
          <a:xfrm>
            <a:off x="-1" y="6572922"/>
            <a:ext cx="4213781" cy="307777"/>
          </a:xfrm>
          <a:prstGeom prst="rect">
            <a:avLst/>
          </a:prstGeom>
          <a:noFill/>
        </p:spPr>
        <p:txBody>
          <a:bodyPr wrap="square" rtlCol="0">
            <a:spAutoFit/>
          </a:bodyPr>
          <a:lstStyle/>
          <a:p>
            <a:r>
              <a:rPr lang="en-US" altLang="zh-CN" sz="14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ZhongyuanJi</a:t>
            </a:r>
            <a:r>
              <a:rPr lang="en-US" altLang="zh-CN" sz="14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altLang="zh-CN" sz="14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Ravsense</a:t>
            </a:r>
            <a:endParaRPr lang="en-GB" sz="14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2" name="TextBox 2"/>
          <p:cNvSpPr txBox="1"/>
          <p:nvPr/>
        </p:nvSpPr>
        <p:spPr>
          <a:xfrm>
            <a:off x="11582400" y="6575621"/>
            <a:ext cx="609600" cy="307777"/>
          </a:xfrm>
          <a:prstGeom prst="rect">
            <a:avLst/>
          </a:prstGeom>
          <a:noFill/>
        </p:spPr>
        <p:txBody>
          <a:bodyPr wrap="square" rtlCol="0">
            <a:spAutoFit/>
          </a:bodyPr>
          <a:lstStyle/>
          <a:p>
            <a:pPr algn="ctr"/>
            <a:fld id="{91477CC8-A8B9-4B4A-B74A-F461560BB8C0}" type="slidenum">
              <a:rPr lang="en-GB" sz="1400" b="1" smtClean="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fld>
            <a:endParaRPr lang="en-GB" sz="1400" b="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文本框 4"/>
          <p:cNvSpPr txBox="1"/>
          <p:nvPr/>
        </p:nvSpPr>
        <p:spPr>
          <a:xfrm>
            <a:off x="0" y="5036"/>
            <a:ext cx="12401009" cy="707886"/>
          </a:xfrm>
          <a:prstGeom prst="rect">
            <a:avLst/>
          </a:prstGeom>
          <a:noFill/>
        </p:spPr>
        <p:txBody>
          <a:bodyPr wrap="square" rtlCol="0">
            <a:spAutoFit/>
          </a:bodyPr>
          <a:lstStyle/>
          <a:p>
            <a:r>
              <a:rPr lang="en-US" altLang="zh-CN" sz="4000" b="1" dirty="0">
                <a:latin typeface="Arial" panose="020B0604020202020204" pitchFamily="34" charset="0"/>
                <a:cs typeface="Arial" panose="020B0604020202020204" pitchFamily="34" charset="0"/>
              </a:rPr>
              <a:t>FFT Algorithm</a:t>
            </a:r>
            <a:endParaRPr lang="zh-CN" altLang="en-US" sz="4000" b="1" dirty="0">
              <a:latin typeface="Arial" panose="020B0604020202020204" pitchFamily="34" charset="0"/>
              <a:cs typeface="Arial" panose="020B0604020202020204" pitchFamily="34" charset="0"/>
            </a:endParaRPr>
          </a:p>
        </p:txBody>
      </p:sp>
      <p:sp>
        <p:nvSpPr>
          <p:cNvPr id="2" name="文本框 1"/>
          <p:cNvSpPr txBox="1"/>
          <p:nvPr/>
        </p:nvSpPr>
        <p:spPr>
          <a:xfrm>
            <a:off x="190500" y="712922"/>
            <a:ext cx="11796616" cy="830997"/>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Radix-2 Decimation in Frequency Fast Fourier Transform(DIF FFT)</a:t>
            </a:r>
            <a:endParaRPr lang="en-US" altLang="zh-CN" sz="2400"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	The input x(n) is divided into two parts before and after in the order of n inputs</a:t>
            </a:r>
            <a:endParaRPr lang="en-US" altLang="zh-CN" sz="2400" b="1" dirty="0">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3"/>
          <a:stretch>
            <a:fillRect/>
          </a:stretch>
        </p:blipFill>
        <p:spPr>
          <a:xfrm>
            <a:off x="7131878" y="2121796"/>
            <a:ext cx="4984818" cy="2101359"/>
          </a:xfrm>
          <a:prstGeom prst="rect">
            <a:avLst/>
          </a:prstGeom>
        </p:spPr>
      </p:pic>
      <p:pic>
        <p:nvPicPr>
          <p:cNvPr id="9" name="图片 8"/>
          <p:cNvPicPr>
            <a:picLocks noChangeAspect="1"/>
          </p:cNvPicPr>
          <p:nvPr/>
        </p:nvPicPr>
        <p:blipFill>
          <a:blip r:embed="rId4"/>
          <a:stretch>
            <a:fillRect/>
          </a:stretch>
        </p:blipFill>
        <p:spPr>
          <a:xfrm>
            <a:off x="1541974" y="2198755"/>
            <a:ext cx="2248705" cy="791713"/>
          </a:xfrm>
          <a:prstGeom prst="rect">
            <a:avLst/>
          </a:prstGeom>
        </p:spPr>
      </p:pic>
      <p:sp>
        <p:nvSpPr>
          <p:cNvPr id="10" name="文本框 9"/>
          <p:cNvSpPr txBox="1"/>
          <p:nvPr/>
        </p:nvSpPr>
        <p:spPr>
          <a:xfrm>
            <a:off x="321085" y="2363267"/>
            <a:ext cx="1099981" cy="400110"/>
          </a:xfrm>
          <a:prstGeom prst="rect">
            <a:avLst/>
          </a:prstGeom>
          <a:noFill/>
        </p:spPr>
        <p:txBody>
          <a:bodyPr wrap="none" rtlCol="0">
            <a:spAutoFit/>
          </a:bodyPr>
          <a:lstStyle/>
          <a:p>
            <a:r>
              <a:rPr lang="en-US" altLang="zh-CN" sz="2000" b="1" dirty="0"/>
              <a:t>1</a:t>
            </a:r>
            <a:r>
              <a:rPr lang="zh-CN" altLang="en-US" sz="2000" b="1" dirty="0"/>
              <a:t>）</a:t>
            </a:r>
            <a:r>
              <a:rPr lang="en-US" altLang="zh-CN" sz="2000" b="1" dirty="0"/>
              <a:t>DFT:</a:t>
            </a:r>
            <a:endParaRPr lang="zh-CN" altLang="en-US" sz="2000" b="1" dirty="0"/>
          </a:p>
        </p:txBody>
      </p:sp>
      <p:sp>
        <p:nvSpPr>
          <p:cNvPr id="11" name="文本框 10"/>
          <p:cNvSpPr txBox="1"/>
          <p:nvPr/>
        </p:nvSpPr>
        <p:spPr>
          <a:xfrm>
            <a:off x="3911587" y="2354809"/>
            <a:ext cx="3241593" cy="400110"/>
          </a:xfrm>
          <a:prstGeom prst="rect">
            <a:avLst/>
          </a:prstGeom>
          <a:noFill/>
        </p:spPr>
        <p:txBody>
          <a:bodyPr wrap="none" rtlCol="0">
            <a:spAutoFit/>
          </a:bodyPr>
          <a:lstStyle/>
          <a:p>
            <a:r>
              <a:rPr lang="en-US" altLang="zh-CN" sz="2000" b="1" dirty="0"/>
              <a:t>2</a:t>
            </a:r>
            <a:r>
              <a:rPr lang="zh-CN" altLang="en-US" sz="2000" b="1" dirty="0"/>
              <a:t>）</a:t>
            </a:r>
            <a:r>
              <a:rPr lang="en-US" altLang="zh-CN" sz="2000" b="1" dirty="0"/>
              <a:t>Divided into two parts:</a:t>
            </a:r>
            <a:endParaRPr lang="zh-CN" altLang="en-US" sz="2000" b="1" dirty="0"/>
          </a:p>
        </p:txBody>
      </p:sp>
      <p:sp>
        <p:nvSpPr>
          <p:cNvPr id="13" name="文本框 12"/>
          <p:cNvSpPr txBox="1"/>
          <p:nvPr/>
        </p:nvSpPr>
        <p:spPr>
          <a:xfrm>
            <a:off x="321085" y="3867533"/>
            <a:ext cx="5458546" cy="400110"/>
          </a:xfrm>
          <a:prstGeom prst="rect">
            <a:avLst/>
          </a:prstGeom>
          <a:noFill/>
        </p:spPr>
        <p:txBody>
          <a:bodyPr wrap="none" rtlCol="0">
            <a:spAutoFit/>
          </a:bodyPr>
          <a:lstStyle/>
          <a:p>
            <a:r>
              <a:rPr lang="en-US" altLang="zh-CN" sz="2000" b="1" dirty="0"/>
              <a:t>3</a:t>
            </a:r>
            <a:r>
              <a:rPr lang="zh-CN" altLang="en-US" sz="2000" b="1" dirty="0"/>
              <a:t>）</a:t>
            </a:r>
            <a:r>
              <a:rPr lang="en-US" altLang="zh-CN" sz="2000" b="1" dirty="0"/>
              <a:t>The original DFT splits into two new DFT:</a:t>
            </a:r>
            <a:endParaRPr lang="zh-CN" altLang="en-US" sz="2000" b="1" dirty="0"/>
          </a:p>
        </p:txBody>
      </p:sp>
      <p:pic>
        <p:nvPicPr>
          <p:cNvPr id="17" name="图片 16"/>
          <p:cNvPicPr>
            <a:picLocks noChangeAspect="1"/>
          </p:cNvPicPr>
          <p:nvPr/>
        </p:nvPicPr>
        <p:blipFill>
          <a:blip r:embed="rId5"/>
          <a:stretch>
            <a:fillRect/>
          </a:stretch>
        </p:blipFill>
        <p:spPr>
          <a:xfrm>
            <a:off x="1883906" y="4403489"/>
            <a:ext cx="7791450" cy="132526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6594438"/>
            <a:ext cx="12192000" cy="26356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形 20"/>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9230061" y="5790621"/>
            <a:ext cx="2886635" cy="723132"/>
          </a:xfrm>
          <a:prstGeom prst="rect">
            <a:avLst/>
          </a:prstGeom>
        </p:spPr>
      </p:pic>
      <p:sp>
        <p:nvSpPr>
          <p:cNvPr id="23" name="TextBox 3"/>
          <p:cNvSpPr txBox="1"/>
          <p:nvPr/>
        </p:nvSpPr>
        <p:spPr>
          <a:xfrm>
            <a:off x="-1" y="6572922"/>
            <a:ext cx="4213781" cy="307777"/>
          </a:xfrm>
          <a:prstGeom prst="rect">
            <a:avLst/>
          </a:prstGeom>
          <a:noFill/>
        </p:spPr>
        <p:txBody>
          <a:bodyPr wrap="square" rtlCol="0">
            <a:spAutoFit/>
          </a:bodyPr>
          <a:lstStyle/>
          <a:p>
            <a:r>
              <a:rPr lang="en-US" altLang="zh-CN" sz="14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ZhongyuanJi</a:t>
            </a:r>
            <a:r>
              <a:rPr lang="en-US" altLang="zh-CN" sz="14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altLang="zh-CN" sz="14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Ravsense</a:t>
            </a:r>
            <a:endParaRPr lang="en-GB" sz="14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2" name="TextBox 2"/>
          <p:cNvSpPr txBox="1"/>
          <p:nvPr/>
        </p:nvSpPr>
        <p:spPr>
          <a:xfrm>
            <a:off x="11582400" y="6575621"/>
            <a:ext cx="609600" cy="307777"/>
          </a:xfrm>
          <a:prstGeom prst="rect">
            <a:avLst/>
          </a:prstGeom>
          <a:noFill/>
        </p:spPr>
        <p:txBody>
          <a:bodyPr wrap="square" rtlCol="0">
            <a:spAutoFit/>
          </a:bodyPr>
          <a:lstStyle/>
          <a:p>
            <a:pPr algn="ctr"/>
            <a:fld id="{91477CC8-A8B9-4B4A-B74A-F461560BB8C0}" type="slidenum">
              <a:rPr lang="en-GB" sz="1400" b="1" smtClean="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fld>
            <a:endParaRPr lang="en-GB" sz="1400" b="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文本框 4"/>
          <p:cNvSpPr txBox="1"/>
          <p:nvPr/>
        </p:nvSpPr>
        <p:spPr>
          <a:xfrm>
            <a:off x="0" y="5036"/>
            <a:ext cx="12401009" cy="707886"/>
          </a:xfrm>
          <a:prstGeom prst="rect">
            <a:avLst/>
          </a:prstGeom>
          <a:noFill/>
        </p:spPr>
        <p:txBody>
          <a:bodyPr wrap="square" rtlCol="0">
            <a:spAutoFit/>
          </a:bodyPr>
          <a:lstStyle/>
          <a:p>
            <a:r>
              <a:rPr lang="en-US" altLang="zh-CN" sz="4000" b="1" dirty="0">
                <a:latin typeface="Arial" panose="020B0604020202020204" pitchFamily="34" charset="0"/>
                <a:cs typeface="Arial" panose="020B0604020202020204" pitchFamily="34" charset="0"/>
              </a:rPr>
              <a:t>FFT Algorithm</a:t>
            </a:r>
            <a:endParaRPr lang="zh-CN" altLang="en-US" sz="4000" b="1" dirty="0">
              <a:latin typeface="Arial" panose="020B0604020202020204" pitchFamily="34" charset="0"/>
              <a:cs typeface="Arial" panose="020B0604020202020204" pitchFamily="34" charset="0"/>
            </a:endParaRPr>
          </a:p>
        </p:txBody>
      </p:sp>
      <p:pic>
        <p:nvPicPr>
          <p:cNvPr id="25" name="图片 24"/>
          <p:cNvPicPr>
            <a:picLocks noChangeAspect="1"/>
          </p:cNvPicPr>
          <p:nvPr/>
        </p:nvPicPr>
        <p:blipFill>
          <a:blip r:embed="rId3"/>
          <a:stretch>
            <a:fillRect/>
          </a:stretch>
        </p:blipFill>
        <p:spPr>
          <a:xfrm>
            <a:off x="6032364" y="525627"/>
            <a:ext cx="5697356" cy="4900035"/>
          </a:xfrm>
          <a:prstGeom prst="rect">
            <a:avLst/>
          </a:prstGeom>
        </p:spPr>
      </p:pic>
      <p:sp>
        <p:nvSpPr>
          <p:cNvPr id="31" name="文本框 30"/>
          <p:cNvSpPr txBox="1"/>
          <p:nvPr/>
        </p:nvSpPr>
        <p:spPr>
          <a:xfrm>
            <a:off x="7255758" y="5498435"/>
            <a:ext cx="3723263"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DIF – FFT(Radix-2)</a:t>
            </a:r>
            <a:endParaRPr lang="zh-CN" altLang="en-US" sz="3200" b="1" dirty="0">
              <a:latin typeface="Times New Roman" panose="02020603050405020304" pitchFamily="18" charset="0"/>
              <a:cs typeface="Times New Roman" panose="02020603050405020304" pitchFamily="18" charset="0"/>
            </a:endParaRPr>
          </a:p>
        </p:txBody>
      </p:sp>
      <p:pic>
        <p:nvPicPr>
          <p:cNvPr id="33" name="图片 32"/>
          <p:cNvPicPr>
            <a:picLocks noChangeAspect="1"/>
          </p:cNvPicPr>
          <p:nvPr/>
        </p:nvPicPr>
        <p:blipFill>
          <a:blip r:embed="rId4"/>
          <a:stretch>
            <a:fillRect/>
          </a:stretch>
        </p:blipFill>
        <p:spPr>
          <a:xfrm>
            <a:off x="399196" y="4082253"/>
            <a:ext cx="5348459" cy="1707947"/>
          </a:xfrm>
          <a:prstGeom prst="rect">
            <a:avLst/>
          </a:prstGeom>
        </p:spPr>
      </p:pic>
      <p:pic>
        <p:nvPicPr>
          <p:cNvPr id="34" name="图片 33"/>
          <p:cNvPicPr>
            <a:picLocks noChangeAspect="1"/>
          </p:cNvPicPr>
          <p:nvPr/>
        </p:nvPicPr>
        <p:blipFill>
          <a:blip r:embed="rId5"/>
          <a:stretch>
            <a:fillRect/>
          </a:stretch>
        </p:blipFill>
        <p:spPr>
          <a:xfrm>
            <a:off x="99534" y="1677320"/>
            <a:ext cx="5646763" cy="960469"/>
          </a:xfrm>
          <a:prstGeom prst="rect">
            <a:avLst/>
          </a:prstGeom>
        </p:spPr>
      </p:pic>
      <p:sp>
        <p:nvSpPr>
          <p:cNvPr id="37" name="文本框 36"/>
          <p:cNvSpPr txBox="1"/>
          <p:nvPr/>
        </p:nvSpPr>
        <p:spPr>
          <a:xfrm>
            <a:off x="101553" y="3712975"/>
            <a:ext cx="3751580" cy="368300"/>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Radix-2 DIF butterfly operation unit</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38" name="箭头: 下 37"/>
          <p:cNvSpPr/>
          <p:nvPr/>
        </p:nvSpPr>
        <p:spPr>
          <a:xfrm>
            <a:off x="2452461" y="2868386"/>
            <a:ext cx="696685" cy="76925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custDataLst>
              <p:tags r:id="rId6"/>
            </p:custDataLst>
          </p:nvPr>
        </p:nvSpPr>
        <p:spPr>
          <a:xfrm>
            <a:off x="101375" y="1276733"/>
            <a:ext cx="4123055" cy="368300"/>
          </a:xfrm>
          <a:prstGeom prst="rect">
            <a:avLst/>
          </a:prstGeom>
          <a:noFill/>
        </p:spPr>
        <p:txBody>
          <a:bodyPr wrap="none" rtlCol="0">
            <a:spAutoFit/>
          </a:bodyPr>
          <a:lstStyle/>
          <a:p>
            <a:r>
              <a:rPr lang="en-US" altLang="zh-CN" sz="1800" dirty="0">
                <a:latin typeface="Times New Roman" panose="02020603050405020304" pitchFamily="18" charset="0"/>
                <a:cs typeface="Times New Roman" panose="02020603050405020304" pitchFamily="18" charset="0"/>
              </a:rPr>
              <a:t>The original DFT splits into two new DFT:</a:t>
            </a:r>
            <a:endParaRPr lang="en-US" altLang="zh-CN" sz="1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6594438"/>
            <a:ext cx="12192000" cy="26356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形 20"/>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9230061" y="5790621"/>
            <a:ext cx="2886635" cy="723132"/>
          </a:xfrm>
          <a:prstGeom prst="rect">
            <a:avLst/>
          </a:prstGeom>
        </p:spPr>
      </p:pic>
      <p:sp>
        <p:nvSpPr>
          <p:cNvPr id="23" name="TextBox 3"/>
          <p:cNvSpPr txBox="1"/>
          <p:nvPr/>
        </p:nvSpPr>
        <p:spPr>
          <a:xfrm>
            <a:off x="1909184" y="6572922"/>
            <a:ext cx="4213781" cy="307777"/>
          </a:xfrm>
          <a:prstGeom prst="rect">
            <a:avLst/>
          </a:prstGeom>
          <a:noFill/>
        </p:spPr>
        <p:txBody>
          <a:bodyPr wrap="square" rtlCol="0">
            <a:spAutoFit/>
          </a:bodyPr>
          <a:lstStyle/>
          <a:p>
            <a:r>
              <a:rPr lang="en-US" altLang="zh-CN" sz="14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ZhongyuanJi</a:t>
            </a:r>
            <a:r>
              <a:rPr lang="en-US" altLang="zh-CN" sz="14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altLang="zh-CN" sz="14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Ravsense</a:t>
            </a:r>
            <a:endParaRPr lang="en-GB" sz="14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2" name="TextBox 2"/>
          <p:cNvSpPr txBox="1"/>
          <p:nvPr/>
        </p:nvSpPr>
        <p:spPr>
          <a:xfrm>
            <a:off x="11582400" y="6575621"/>
            <a:ext cx="609600" cy="307777"/>
          </a:xfrm>
          <a:prstGeom prst="rect">
            <a:avLst/>
          </a:prstGeom>
          <a:noFill/>
        </p:spPr>
        <p:txBody>
          <a:bodyPr wrap="square" rtlCol="0">
            <a:spAutoFit/>
          </a:bodyPr>
          <a:lstStyle/>
          <a:p>
            <a:pPr algn="ctr"/>
            <a:fld id="{91477CC8-A8B9-4B4A-B74A-F461560BB8C0}" type="slidenum">
              <a:rPr lang="en-GB" sz="1400" b="1" smtClean="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fld>
            <a:endParaRPr lang="en-GB" sz="1400" b="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文本框 4"/>
          <p:cNvSpPr txBox="1"/>
          <p:nvPr/>
        </p:nvSpPr>
        <p:spPr>
          <a:xfrm>
            <a:off x="0" y="5036"/>
            <a:ext cx="12401009" cy="707886"/>
          </a:xfrm>
          <a:prstGeom prst="rect">
            <a:avLst/>
          </a:prstGeom>
          <a:noFill/>
        </p:spPr>
        <p:txBody>
          <a:bodyPr wrap="square" rtlCol="0">
            <a:spAutoFit/>
          </a:bodyPr>
          <a:lstStyle/>
          <a:p>
            <a:r>
              <a:rPr lang="en-US" altLang="zh-CN" sz="4000" b="1" dirty="0">
                <a:latin typeface="Arial" panose="020B0604020202020204" pitchFamily="34" charset="0"/>
                <a:cs typeface="Arial" panose="020B0604020202020204" pitchFamily="34" charset="0"/>
              </a:rPr>
              <a:t>FFT Algorithm</a:t>
            </a:r>
            <a:endParaRPr lang="zh-CN" altLang="en-US" sz="4000" b="1" dirty="0">
              <a:latin typeface="Arial" panose="020B0604020202020204" pitchFamily="34" charset="0"/>
              <a:cs typeface="Arial" panose="020B0604020202020204" pitchFamily="34" charset="0"/>
            </a:endParaRPr>
          </a:p>
        </p:txBody>
      </p:sp>
      <p:pic>
        <p:nvPicPr>
          <p:cNvPr id="25" name="图片 24"/>
          <p:cNvPicPr>
            <a:picLocks noChangeAspect="1"/>
          </p:cNvPicPr>
          <p:nvPr/>
        </p:nvPicPr>
        <p:blipFill>
          <a:blip r:embed="rId3"/>
          <a:stretch>
            <a:fillRect/>
          </a:stretch>
        </p:blipFill>
        <p:spPr>
          <a:xfrm>
            <a:off x="4561505" y="3127085"/>
            <a:ext cx="3765274" cy="3238340"/>
          </a:xfrm>
          <a:prstGeom prst="rect">
            <a:avLst/>
          </a:prstGeom>
        </p:spPr>
      </p:pic>
      <p:pic>
        <p:nvPicPr>
          <p:cNvPr id="27" name="图片 26"/>
          <p:cNvPicPr>
            <a:picLocks noChangeAspect="1"/>
          </p:cNvPicPr>
          <p:nvPr/>
        </p:nvPicPr>
        <p:blipFill>
          <a:blip r:embed="rId4"/>
          <a:stretch>
            <a:fillRect/>
          </a:stretch>
        </p:blipFill>
        <p:spPr>
          <a:xfrm>
            <a:off x="4613754" y="448317"/>
            <a:ext cx="3660775" cy="2638425"/>
          </a:xfrm>
          <a:prstGeom prst="rect">
            <a:avLst/>
          </a:prstGeom>
        </p:spPr>
      </p:pic>
      <p:sp>
        <p:nvSpPr>
          <p:cNvPr id="28" name="文本框 27"/>
          <p:cNvSpPr txBox="1"/>
          <p:nvPr/>
        </p:nvSpPr>
        <p:spPr>
          <a:xfrm>
            <a:off x="8669490" y="3123039"/>
            <a:ext cx="2193870" cy="369332"/>
          </a:xfrm>
          <a:prstGeom prst="rect">
            <a:avLst/>
          </a:prstGeom>
          <a:noFill/>
        </p:spPr>
        <p:txBody>
          <a:bodyPr wrap="none" rtlCol="0">
            <a:spAutoFit/>
          </a:bodyPr>
          <a:lstStyle/>
          <a:p>
            <a:r>
              <a:rPr lang="en-US" altLang="zh-CN" b="1" dirty="0">
                <a:latin typeface="Times New Roman" panose="02020603050405020304" pitchFamily="18" charset="0"/>
                <a:cs typeface="Times New Roman" panose="02020603050405020304" pitchFamily="18" charset="0"/>
              </a:rPr>
              <a:t>DIT – FFT(Radix-2)</a:t>
            </a:r>
            <a:endParaRPr lang="zh-CN" altLang="en-US" b="1" dirty="0">
              <a:latin typeface="Times New Roman" panose="02020603050405020304" pitchFamily="18" charset="0"/>
              <a:cs typeface="Times New Roman" panose="02020603050405020304" pitchFamily="18" charset="0"/>
            </a:endParaRPr>
          </a:p>
        </p:txBody>
      </p:sp>
      <p:sp>
        <p:nvSpPr>
          <p:cNvPr id="31" name="文本框 30"/>
          <p:cNvSpPr txBox="1"/>
          <p:nvPr/>
        </p:nvSpPr>
        <p:spPr>
          <a:xfrm>
            <a:off x="1909184" y="3123039"/>
            <a:ext cx="2176621" cy="369332"/>
          </a:xfrm>
          <a:prstGeom prst="rect">
            <a:avLst/>
          </a:prstGeom>
          <a:noFill/>
        </p:spPr>
        <p:txBody>
          <a:bodyPr wrap="none" rtlCol="0">
            <a:spAutoFit/>
          </a:bodyPr>
          <a:lstStyle/>
          <a:p>
            <a:r>
              <a:rPr lang="en-US" altLang="zh-CN" b="1" dirty="0">
                <a:latin typeface="Times New Roman" panose="02020603050405020304" pitchFamily="18" charset="0"/>
                <a:cs typeface="Times New Roman" panose="02020603050405020304" pitchFamily="18" charset="0"/>
              </a:rPr>
              <a:t>DIF – FFT(Radix-2)</a:t>
            </a:r>
            <a:endParaRPr lang="zh-CN" altLang="en-US" b="1"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2305594" y="1622590"/>
            <a:ext cx="6096000" cy="369332"/>
          </a:xfrm>
          <a:prstGeom prst="rect">
            <a:avLst/>
          </a:prstGeom>
          <a:noFill/>
        </p:spPr>
        <p:txBody>
          <a:bodyPr wrap="square" rtlCol="0" anchor="t">
            <a:spAutoFit/>
          </a:bodyPr>
          <a:lstStyle/>
          <a:p>
            <a:r>
              <a:rPr lang="en-US" altLang="zh-CN" b="1" dirty="0">
                <a:latin typeface="Times New Roman" panose="02020603050405020304" pitchFamily="18" charset="0"/>
                <a:cs typeface="Times New Roman" panose="02020603050405020304" pitchFamily="18" charset="0"/>
                <a:sym typeface="+mn-ea"/>
              </a:rPr>
              <a:t>DIT – FFT(Radix-2)</a:t>
            </a:r>
            <a:endParaRPr lang="en-US" altLang="zh-CN" b="1" dirty="0">
              <a:latin typeface="Times New Roman" panose="02020603050405020304" pitchFamily="18" charset="0"/>
              <a:cs typeface="Times New Roman" panose="02020603050405020304" pitchFamily="18" charset="0"/>
              <a:sym typeface="+mn-ea"/>
            </a:endParaRPr>
          </a:p>
        </p:txBody>
      </p:sp>
      <p:sp>
        <p:nvSpPr>
          <p:cNvPr id="3" name="箭头: 右 2"/>
          <p:cNvSpPr/>
          <p:nvPr/>
        </p:nvSpPr>
        <p:spPr>
          <a:xfrm>
            <a:off x="2149015" y="3821070"/>
            <a:ext cx="1557495"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箭头: 右 3"/>
          <p:cNvSpPr/>
          <p:nvPr/>
        </p:nvSpPr>
        <p:spPr>
          <a:xfrm rot="10800000">
            <a:off x="8882915" y="3821070"/>
            <a:ext cx="1557495"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8903835" y="4484441"/>
            <a:ext cx="2082621" cy="1200329"/>
          </a:xfrm>
          <a:prstGeom prst="rect">
            <a:avLst/>
          </a:prstGeom>
          <a:noFill/>
        </p:spPr>
        <p:txBody>
          <a:bodyPr wrap="none" rtlCol="0">
            <a:spAutoFit/>
          </a:bodyPr>
          <a:lstStyle/>
          <a:p>
            <a:r>
              <a:rPr lang="en-US" altLang="zh-CN" b="1" dirty="0">
                <a:latin typeface="Times New Roman" panose="02020603050405020304" pitchFamily="18" charset="0"/>
                <a:cs typeface="Times New Roman" panose="02020603050405020304" pitchFamily="18" charset="0"/>
              </a:rPr>
              <a:t>INPUT:	</a:t>
            </a:r>
            <a:endParaRPr lang="en-US" altLang="zh-CN" b="1"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Binary reverse order</a:t>
            </a:r>
            <a:endParaRPr lang="en-US" altLang="zh-CN"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OUTPUT:</a:t>
            </a:r>
            <a:endParaRPr lang="en-US" altLang="zh-CN" b="1"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Binary order</a:t>
            </a:r>
            <a:endParaRPr lang="zh-CN" altLang="en-US"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1886451" y="4457546"/>
            <a:ext cx="2082621" cy="1200329"/>
          </a:xfrm>
          <a:prstGeom prst="rect">
            <a:avLst/>
          </a:prstGeom>
          <a:noFill/>
        </p:spPr>
        <p:txBody>
          <a:bodyPr wrap="none" rtlCol="0">
            <a:spAutoFit/>
          </a:bodyPr>
          <a:lstStyle/>
          <a:p>
            <a:r>
              <a:rPr lang="en-US" altLang="zh-CN" b="1" dirty="0">
                <a:latin typeface="Times New Roman" panose="02020603050405020304" pitchFamily="18" charset="0"/>
                <a:cs typeface="Times New Roman" panose="02020603050405020304" pitchFamily="18" charset="0"/>
              </a:rPr>
              <a:t>INPUT:	</a:t>
            </a:r>
            <a:endParaRPr lang="en-US" altLang="zh-CN" b="1"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Binary order</a:t>
            </a:r>
            <a:endParaRPr lang="zh-CN" altLang="en-US"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OUTPUT:</a:t>
            </a:r>
            <a:endParaRPr lang="en-US" altLang="zh-CN" b="1"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Binary reverse order</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6594438"/>
            <a:ext cx="12192000" cy="26356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形 20"/>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9230061" y="5790621"/>
            <a:ext cx="2886635" cy="723132"/>
          </a:xfrm>
          <a:prstGeom prst="rect">
            <a:avLst/>
          </a:prstGeom>
        </p:spPr>
      </p:pic>
      <p:sp>
        <p:nvSpPr>
          <p:cNvPr id="23" name="TextBox 3"/>
          <p:cNvSpPr txBox="1"/>
          <p:nvPr/>
        </p:nvSpPr>
        <p:spPr>
          <a:xfrm>
            <a:off x="-1" y="6572922"/>
            <a:ext cx="4213781" cy="307777"/>
          </a:xfrm>
          <a:prstGeom prst="rect">
            <a:avLst/>
          </a:prstGeom>
          <a:noFill/>
        </p:spPr>
        <p:txBody>
          <a:bodyPr wrap="square" rtlCol="0">
            <a:spAutoFit/>
          </a:bodyPr>
          <a:lstStyle/>
          <a:p>
            <a:r>
              <a:rPr lang="en-US" altLang="zh-CN" sz="14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ZhongyuanJi</a:t>
            </a:r>
            <a:r>
              <a:rPr lang="en-US" altLang="zh-CN" sz="14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altLang="zh-CN" sz="14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Ravsense</a:t>
            </a:r>
            <a:endParaRPr lang="en-GB" sz="14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2" name="TextBox 2"/>
          <p:cNvSpPr txBox="1"/>
          <p:nvPr/>
        </p:nvSpPr>
        <p:spPr>
          <a:xfrm>
            <a:off x="11582400" y="6575621"/>
            <a:ext cx="609600" cy="307777"/>
          </a:xfrm>
          <a:prstGeom prst="rect">
            <a:avLst/>
          </a:prstGeom>
          <a:noFill/>
        </p:spPr>
        <p:txBody>
          <a:bodyPr wrap="square" rtlCol="0">
            <a:spAutoFit/>
          </a:bodyPr>
          <a:lstStyle/>
          <a:p>
            <a:pPr algn="ctr"/>
            <a:fld id="{91477CC8-A8B9-4B4A-B74A-F461560BB8C0}" type="slidenum">
              <a:rPr lang="en-GB" sz="1400" b="1" smtClean="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fld>
            <a:endParaRPr lang="en-GB" sz="1400" b="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文本框 4"/>
          <p:cNvSpPr txBox="1"/>
          <p:nvPr/>
        </p:nvSpPr>
        <p:spPr>
          <a:xfrm>
            <a:off x="0" y="5036"/>
            <a:ext cx="12401009" cy="707886"/>
          </a:xfrm>
          <a:prstGeom prst="rect">
            <a:avLst/>
          </a:prstGeom>
          <a:noFill/>
        </p:spPr>
        <p:txBody>
          <a:bodyPr wrap="square" rtlCol="0">
            <a:spAutoFit/>
          </a:bodyPr>
          <a:lstStyle/>
          <a:p>
            <a:r>
              <a:rPr lang="en-US" altLang="zh-CN" sz="4000" b="1" dirty="0">
                <a:latin typeface="Arial" panose="020B0604020202020204" pitchFamily="34" charset="0"/>
                <a:cs typeface="Arial" panose="020B0604020202020204" pitchFamily="34" charset="0"/>
              </a:rPr>
              <a:t>FFT Algorithm</a:t>
            </a:r>
            <a:endParaRPr lang="zh-CN" altLang="en-US" sz="4000" b="1" dirty="0">
              <a:latin typeface="Arial" panose="020B0604020202020204" pitchFamily="34" charset="0"/>
              <a:cs typeface="Arial" panose="020B0604020202020204" pitchFamily="34" charset="0"/>
            </a:endParaRPr>
          </a:p>
        </p:txBody>
      </p:sp>
      <p:pic>
        <p:nvPicPr>
          <p:cNvPr id="6" name="图片 5"/>
          <p:cNvPicPr>
            <a:picLocks noChangeAspect="1"/>
          </p:cNvPicPr>
          <p:nvPr/>
        </p:nvPicPr>
        <p:blipFill>
          <a:blip r:embed="rId3"/>
          <a:stretch>
            <a:fillRect/>
          </a:stretch>
        </p:blipFill>
        <p:spPr>
          <a:xfrm>
            <a:off x="2761492" y="3596913"/>
            <a:ext cx="6669015" cy="2340657"/>
          </a:xfrm>
          <a:prstGeom prst="rect">
            <a:avLst/>
          </a:prstGeom>
        </p:spPr>
      </p:pic>
      <p:pic>
        <p:nvPicPr>
          <p:cNvPr id="4" name="图片 3"/>
          <p:cNvPicPr>
            <a:picLocks noChangeAspect="1"/>
          </p:cNvPicPr>
          <p:nvPr/>
        </p:nvPicPr>
        <p:blipFill>
          <a:blip r:embed="rId4"/>
          <a:stretch>
            <a:fillRect/>
          </a:stretch>
        </p:blipFill>
        <p:spPr>
          <a:xfrm>
            <a:off x="1833615" y="1175570"/>
            <a:ext cx="8524769" cy="2361459"/>
          </a:xfrm>
          <a:prstGeom prst="rect">
            <a:avLst/>
          </a:prstGeom>
        </p:spPr>
      </p:pic>
      <p:sp>
        <p:nvSpPr>
          <p:cNvPr id="2" name="文本框 1"/>
          <p:cNvSpPr txBox="1"/>
          <p:nvPr>
            <p:custDataLst>
              <p:tags r:id="rId5"/>
            </p:custDataLst>
          </p:nvPr>
        </p:nvSpPr>
        <p:spPr>
          <a:xfrm>
            <a:off x="293104" y="746127"/>
            <a:ext cx="3211200" cy="369332"/>
          </a:xfrm>
          <a:prstGeom prst="rect">
            <a:avLst/>
          </a:prstGeom>
          <a:noFill/>
        </p:spPr>
        <p:txBody>
          <a:bodyPr wrap="none" rtlCol="0">
            <a:spAutoFit/>
          </a:bodyPr>
          <a:lstStyle/>
          <a:p>
            <a:r>
              <a:rPr lang="en-US" altLang="zh-CN" sz="1800" b="1" dirty="0">
                <a:latin typeface="Times New Roman" panose="02020603050405020304" pitchFamily="18" charset="0"/>
                <a:cs typeface="Times New Roman" panose="02020603050405020304" pitchFamily="18" charset="0"/>
              </a:rPr>
              <a:t>Optimized Radix-4 Algorithm:</a:t>
            </a:r>
            <a:endParaRPr lang="en-US" altLang="zh-CN" sz="1800" b="1" dirty="0">
              <a:latin typeface="Times New Roman" panose="02020603050405020304" pitchFamily="18" charset="0"/>
              <a:cs typeface="Times New Roman" panose="02020603050405020304" pitchFamily="18" charset="0"/>
            </a:endParaRPr>
          </a:p>
        </p:txBody>
      </p:sp>
      <p:sp>
        <p:nvSpPr>
          <p:cNvPr id="3" name="文本框 2"/>
          <p:cNvSpPr txBox="1"/>
          <p:nvPr>
            <p:custDataLst>
              <p:tags r:id="rId6"/>
            </p:custDataLst>
          </p:nvPr>
        </p:nvSpPr>
        <p:spPr>
          <a:xfrm>
            <a:off x="4619298" y="5885914"/>
            <a:ext cx="3807453" cy="369332"/>
          </a:xfrm>
          <a:prstGeom prst="rect">
            <a:avLst/>
          </a:prstGeom>
          <a:noFill/>
        </p:spPr>
        <p:txBody>
          <a:bodyPr wrap="none" rtlCol="0">
            <a:spAutoFit/>
          </a:bodyPr>
          <a:lstStyle/>
          <a:p>
            <a:r>
              <a:rPr lang="en-US" altLang="zh-CN" sz="1800" b="1" dirty="0">
                <a:latin typeface="Times New Roman" panose="02020603050405020304" pitchFamily="18" charset="0"/>
                <a:cs typeface="Times New Roman" panose="02020603050405020304" pitchFamily="18" charset="0"/>
              </a:rPr>
              <a:t>Optimized Radix-4 Computing Unit:</a:t>
            </a:r>
            <a:endParaRPr lang="en-US" altLang="zh-CN" sz="18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形 5"/>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2649281" y="116957"/>
            <a:ext cx="5758926" cy="1442672"/>
          </a:xfrm>
          <a:prstGeom prst="rect">
            <a:avLst/>
          </a:prstGeom>
        </p:spPr>
      </p:pic>
      <p:sp>
        <p:nvSpPr>
          <p:cNvPr id="2" name="Titel 1"/>
          <p:cNvSpPr txBox="1"/>
          <p:nvPr/>
        </p:nvSpPr>
        <p:spPr>
          <a:xfrm>
            <a:off x="802499" y="1400198"/>
            <a:ext cx="8287547" cy="56314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b="1" dirty="0">
                <a:solidFill>
                  <a:srgbClr val="FF0000"/>
                </a:solidFill>
                <a:latin typeface="Times New Roman" panose="02020603050405020304" pitchFamily="18" charset="0"/>
                <a:cs typeface="Times New Roman" panose="02020603050405020304" pitchFamily="18" charset="0"/>
              </a:rPr>
              <a:t>Outline</a:t>
            </a:r>
            <a:endParaRPr lang="de-DE" b="1" dirty="0">
              <a:solidFill>
                <a:srgbClr val="FF0000"/>
              </a:solidFill>
              <a:latin typeface="Times New Roman" panose="02020603050405020304" pitchFamily="18" charset="0"/>
              <a:cs typeface="Times New Roman" panose="02020603050405020304" pitchFamily="18" charset="0"/>
            </a:endParaRPr>
          </a:p>
        </p:txBody>
      </p:sp>
      <p:graphicFrame>
        <p:nvGraphicFramePr>
          <p:cNvPr id="3" name="内容占位符 9"/>
          <p:cNvGraphicFramePr/>
          <p:nvPr/>
        </p:nvGraphicFramePr>
        <p:xfrm>
          <a:off x="1255172" y="1963345"/>
          <a:ext cx="8287547" cy="43842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Explosion: 8 Points 3"/>
          <p:cNvSpPr/>
          <p:nvPr/>
        </p:nvSpPr>
        <p:spPr>
          <a:xfrm>
            <a:off x="1878496" y="3429000"/>
            <a:ext cx="555023" cy="526936"/>
          </a:xfrm>
          <a:prstGeom prst="irregularSeal1">
            <a:avLst/>
          </a:prstGeom>
          <a:solidFill>
            <a:srgbClr val="FFFF00"/>
          </a:solid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MH" val="20151121191650"/>
  <p:tag name="MH_LIBRARY" val="GRAPHIC"/>
  <p:tag name="MH_TYPE" val="Other"/>
  <p:tag name="MH_ORDER" val="8"/>
</p:tagLst>
</file>

<file path=ppt/tags/tag2.xml><?xml version="1.0" encoding="utf-8"?>
<p:tagLst xmlns:p="http://schemas.openxmlformats.org/presentationml/2006/main">
  <p:tag name="MH" val="20151121191650"/>
  <p:tag name="MH_LIBRARY" val="GRAPHIC"/>
  <p:tag name="MH_TYPE" val="Other"/>
  <p:tag name="MH_ORDER" val="8"/>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PP_MARK_KEY" val="b03aba76-82a7-4ad0-8891-ef7ea851b804"/>
  <p:tag name="COMMONDATA" val="eyJoZGlkIjoiZDNiZDRiNTI3YjFmYTE5Zjk5M2ZlNTFmYWVhMThmZDc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6807</Words>
  <Application>WPS 演示</Application>
  <PresentationFormat>宽屏</PresentationFormat>
  <Paragraphs>547</Paragraphs>
  <Slides>29</Slides>
  <Notes>29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29</vt:i4>
      </vt:variant>
    </vt:vector>
  </HeadingPairs>
  <TitlesOfParts>
    <vt:vector size="41" baseType="lpstr">
      <vt:lpstr>Arial</vt:lpstr>
      <vt:lpstr>宋体</vt:lpstr>
      <vt:lpstr>Wingdings</vt:lpstr>
      <vt:lpstr>微软雅黑</vt:lpstr>
      <vt:lpstr>Times New Roman</vt:lpstr>
      <vt:lpstr>Tahoma</vt:lpstr>
      <vt:lpstr>Cambria Math</vt:lpstr>
      <vt:lpstr>等线</vt:lpstr>
      <vt:lpstr>Arial Unicode MS</vt:lpstr>
      <vt:lpstr>等线 Light</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 shen</dc:creator>
  <cp:lastModifiedBy>我要放假</cp:lastModifiedBy>
  <cp:revision>160</cp:revision>
  <dcterms:created xsi:type="dcterms:W3CDTF">2019-03-13T11:28:00Z</dcterms:created>
  <dcterms:modified xsi:type="dcterms:W3CDTF">2023-06-26T06:18:58Z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AF05EA0A1E974F6298BA8A7F97F69366_12</vt:lpwstr>
  </property>
  <property fmtid="{D5CDD505-2E9C-101B-9397-08002B2CF9AE}" pid="3" name="KSOProductBuildVer">
    <vt:lpwstr>2052-11.1.0.14309</vt:lpwstr>
  </property>
</Properties>
</file>