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1" r:id="rId2"/>
    <p:sldId id="266" r:id="rId3"/>
    <p:sldId id="304" r:id="rId4"/>
    <p:sldId id="280" r:id="rId5"/>
    <p:sldId id="262" r:id="rId6"/>
    <p:sldId id="277" r:id="rId7"/>
    <p:sldId id="278" r:id="rId8"/>
    <p:sldId id="281" r:id="rId9"/>
    <p:sldId id="294" r:id="rId10"/>
    <p:sldId id="295" r:id="rId11"/>
    <p:sldId id="296" r:id="rId12"/>
    <p:sldId id="297" r:id="rId13"/>
    <p:sldId id="267" r:id="rId14"/>
    <p:sldId id="282" r:id="rId15"/>
    <p:sldId id="268" r:id="rId16"/>
    <p:sldId id="273" r:id="rId17"/>
    <p:sldId id="272" r:id="rId18"/>
    <p:sldId id="288" r:id="rId19"/>
    <p:sldId id="283" r:id="rId20"/>
    <p:sldId id="269" r:id="rId21"/>
    <p:sldId id="298" r:id="rId22"/>
    <p:sldId id="299" r:id="rId23"/>
    <p:sldId id="300" r:id="rId24"/>
    <p:sldId id="284" r:id="rId25"/>
    <p:sldId id="301" r:id="rId26"/>
    <p:sldId id="293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D93"/>
    <a:srgbClr val="8CB9E3"/>
    <a:srgbClr val="88B0D3"/>
    <a:srgbClr val="BDD7EE"/>
    <a:srgbClr val="94A7BF"/>
    <a:srgbClr val="A8C0D6"/>
    <a:srgbClr val="C9E5FF"/>
    <a:srgbClr val="79A1C1"/>
    <a:srgbClr val="8AB3D6"/>
    <a:srgbClr val="94C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92382-5572-5CEC-488A-7C03F173DD7D}" v="5348" dt="2022-06-15T17:07:32.207"/>
    <p1510:client id="{DCD508DA-0217-E14A-912B-35C88CDF09C8}" v="2051" dt="2022-06-15T17:12:59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5542-45ED-1145-9C54-A9B6B41C818A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5CE38476-5A17-1E46-A994-118320D38672}">
      <dgm:prSet phldrT="[Text]"/>
      <dgm:spPr>
        <a:solidFill>
          <a:schemeClr val="bg1">
            <a:lumMod val="95000"/>
          </a:schemeClr>
        </a:solidFill>
        <a:ln>
          <a:solidFill>
            <a:srgbClr val="617D93"/>
          </a:solidFill>
        </a:ln>
      </dgm:spPr>
      <dgm:t>
        <a:bodyPr/>
        <a:lstStyle/>
        <a:p>
          <a:r>
            <a:rPr lang="ru-RU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Оптимизация маркетинговой компании по привлечению клиентов</a:t>
          </a:r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5F6F5A-76E2-7D4A-938C-E93F607AFB21}" type="parTrans" cxnId="{4E458511-3E8C-624D-AD7E-2C308206A83D}">
      <dgm:prSet/>
      <dgm:spPr/>
      <dgm:t>
        <a:bodyPr/>
        <a:lstStyle/>
        <a:p>
          <a:endParaRPr lang="en-US"/>
        </a:p>
      </dgm:t>
    </dgm:pt>
    <dgm:pt modelId="{F83DE9AC-0577-114C-8794-F80E31FCB125}" type="sibTrans" cxnId="{4E458511-3E8C-624D-AD7E-2C308206A83D}">
      <dgm:prSet/>
      <dgm:spPr/>
      <dgm:t>
        <a:bodyPr/>
        <a:lstStyle/>
        <a:p>
          <a:endParaRPr lang="en-US"/>
        </a:p>
      </dgm:t>
    </dgm:pt>
    <dgm:pt modelId="{4B4A860D-6F82-554C-90F8-D36773AF839D}">
      <dgm:prSet phldrT="[Text]"/>
      <dgm:spPr>
        <a:solidFill>
          <a:schemeClr val="bg1">
            <a:lumMod val="95000"/>
          </a:schemeClr>
        </a:solidFill>
        <a:ln>
          <a:solidFill>
            <a:srgbClr val="617D93"/>
          </a:solidFill>
        </a:ln>
      </dgm:spPr>
      <dgm:t>
        <a:bodyPr/>
        <a:lstStyle/>
        <a:p>
          <a:r>
            <a:rPr lang="ru-RU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Исключение возможности лишних затрат на коммуникацию с незаинтересованными пользователями</a:t>
          </a:r>
          <a:endParaRPr lang="en-US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05B55-6D36-FE40-AF75-36AEF8539D5C}" type="parTrans" cxnId="{9DBEAD33-D183-8F44-AF51-04601A3DBBBB}">
      <dgm:prSet/>
      <dgm:spPr/>
      <dgm:t>
        <a:bodyPr/>
        <a:lstStyle/>
        <a:p>
          <a:endParaRPr lang="en-US"/>
        </a:p>
      </dgm:t>
    </dgm:pt>
    <dgm:pt modelId="{BD993201-B34F-874A-9FF2-6FDCF574F6CE}" type="sibTrans" cxnId="{9DBEAD33-D183-8F44-AF51-04601A3DBBBB}">
      <dgm:prSet/>
      <dgm:spPr/>
      <dgm:t>
        <a:bodyPr/>
        <a:lstStyle/>
        <a:p>
          <a:endParaRPr lang="en-US"/>
        </a:p>
      </dgm:t>
    </dgm:pt>
    <dgm:pt modelId="{1219F7CB-401B-704D-A521-746929ADACC1}">
      <dgm:prSet phldrT="[Text]" custT="1"/>
      <dgm:spPr>
        <a:solidFill>
          <a:schemeClr val="bg1">
            <a:lumMod val="95000"/>
          </a:schemeClr>
        </a:solidFill>
        <a:ln>
          <a:solidFill>
            <a:srgbClr val="617D93"/>
          </a:solidFill>
        </a:ln>
      </dgm:spPr>
      <dgm:t>
        <a:bodyPr/>
        <a:lstStyle/>
        <a:p>
          <a:r>
            <a:rPr lang="ru-RU" sz="27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Увеличение спроса на конкретное предложение компании</a:t>
          </a:r>
          <a:endParaRPr lang="en-US" sz="27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AE4399-79AF-2F45-9275-47D25B03DC90}" type="parTrans" cxnId="{EE492E39-3D4A-744A-8497-35B64C52371B}">
      <dgm:prSet/>
      <dgm:spPr/>
      <dgm:t>
        <a:bodyPr/>
        <a:lstStyle/>
        <a:p>
          <a:endParaRPr lang="en-US"/>
        </a:p>
      </dgm:t>
    </dgm:pt>
    <dgm:pt modelId="{FFDB0A4F-E9AE-D040-8266-C694285E3627}" type="sibTrans" cxnId="{EE492E39-3D4A-744A-8497-35B64C52371B}">
      <dgm:prSet/>
      <dgm:spPr/>
      <dgm:t>
        <a:bodyPr/>
        <a:lstStyle/>
        <a:p>
          <a:endParaRPr lang="en-US"/>
        </a:p>
      </dgm:t>
    </dgm:pt>
    <dgm:pt modelId="{8D27CAD3-0D2B-114A-8A5D-BA4EE8F25339}" type="pres">
      <dgm:prSet presAssocID="{B2CF5542-45ED-1145-9C54-A9B6B41C818A}" presName="linearFlow" presStyleCnt="0">
        <dgm:presLayoutVars>
          <dgm:dir/>
          <dgm:resizeHandles val="exact"/>
        </dgm:presLayoutVars>
      </dgm:prSet>
      <dgm:spPr/>
    </dgm:pt>
    <dgm:pt modelId="{0D6B565B-7468-9C45-89FF-AB8B0B10B713}" type="pres">
      <dgm:prSet presAssocID="{5CE38476-5A17-1E46-A994-118320D38672}" presName="composite" presStyleCnt="0"/>
      <dgm:spPr/>
    </dgm:pt>
    <dgm:pt modelId="{DFAF3B14-AD86-B54F-A942-CD36BF77886C}" type="pres">
      <dgm:prSet presAssocID="{5CE38476-5A17-1E46-A994-118320D38672}" presName="imgShp" presStyleLbl="fgImgPlace1" presStyleIdx="0" presStyleCnt="3" custLinFactNeighborX="-57102" custLinFactNeighborY="21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solidFill>
            <a:srgbClr val="617D93"/>
          </a:solidFill>
        </a:ln>
      </dgm:spPr>
    </dgm:pt>
    <dgm:pt modelId="{C0BEE473-07CB-4E40-B6B8-64668B655BFD}" type="pres">
      <dgm:prSet presAssocID="{5CE38476-5A17-1E46-A994-118320D38672}" presName="txShp" presStyleLbl="node1" presStyleIdx="0" presStyleCnt="3" custScaleX="123806">
        <dgm:presLayoutVars>
          <dgm:bulletEnabled val="1"/>
        </dgm:presLayoutVars>
      </dgm:prSet>
      <dgm:spPr/>
    </dgm:pt>
    <dgm:pt modelId="{D75C8DF0-9C88-AE46-9621-B9E9C4F5EAF1}" type="pres">
      <dgm:prSet presAssocID="{F83DE9AC-0577-114C-8794-F80E31FCB125}" presName="spacing" presStyleCnt="0"/>
      <dgm:spPr/>
    </dgm:pt>
    <dgm:pt modelId="{3854283C-3D92-DC41-B11C-7EA1D7573BAB}" type="pres">
      <dgm:prSet presAssocID="{4B4A860D-6F82-554C-90F8-D36773AF839D}" presName="composite" presStyleCnt="0"/>
      <dgm:spPr/>
    </dgm:pt>
    <dgm:pt modelId="{3E9D8A71-C960-2C49-B7E1-1A64E4BA7A07}" type="pres">
      <dgm:prSet presAssocID="{4B4A860D-6F82-554C-90F8-D36773AF839D}" presName="imgShp" presStyleLbl="fgImgPlace1" presStyleIdx="1" presStyleCnt="3" custLinFactNeighborX="-57102" custLinFactNeighborY="-622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rgbClr val="617D93"/>
          </a:solidFill>
        </a:ln>
      </dgm:spPr>
    </dgm:pt>
    <dgm:pt modelId="{C29B4968-7BAF-D945-8C3C-2E80C66CC3D3}" type="pres">
      <dgm:prSet presAssocID="{4B4A860D-6F82-554C-90F8-D36773AF839D}" presName="txShp" presStyleLbl="node1" presStyleIdx="1" presStyleCnt="3" custScaleX="123812">
        <dgm:presLayoutVars>
          <dgm:bulletEnabled val="1"/>
        </dgm:presLayoutVars>
      </dgm:prSet>
      <dgm:spPr/>
    </dgm:pt>
    <dgm:pt modelId="{FE3F16D5-EDE4-7C44-9121-4511EA1E4896}" type="pres">
      <dgm:prSet presAssocID="{BD993201-B34F-874A-9FF2-6FDCF574F6CE}" presName="spacing" presStyleCnt="0"/>
      <dgm:spPr/>
    </dgm:pt>
    <dgm:pt modelId="{4D36F173-52BC-D444-9F9D-E5E366170391}" type="pres">
      <dgm:prSet presAssocID="{1219F7CB-401B-704D-A521-746929ADACC1}" presName="composite" presStyleCnt="0"/>
      <dgm:spPr/>
    </dgm:pt>
    <dgm:pt modelId="{6F538062-1409-C549-8983-943EA810E52E}" type="pres">
      <dgm:prSet presAssocID="{1219F7CB-401B-704D-A521-746929ADACC1}" presName="imgShp" presStyleLbl="fgImgPlace1" presStyleIdx="2" presStyleCnt="3" custLinFactNeighborX="-57053" custLinFactNeighborY="-5091"/>
      <dgm:spPr>
        <a:blipFill>
          <a:blip xmlns:r="http://schemas.openxmlformats.org/officeDocument/2006/relationships" r:embed="rId3"/>
          <a:srcRect/>
          <a:stretch>
            <a:fillRect l="-18000" r="-18000"/>
          </a:stretch>
        </a:blipFill>
        <a:ln>
          <a:solidFill>
            <a:srgbClr val="617D93"/>
          </a:solidFill>
        </a:ln>
      </dgm:spPr>
    </dgm:pt>
    <dgm:pt modelId="{A124F45C-D72B-DE4D-853E-535383860166}" type="pres">
      <dgm:prSet presAssocID="{1219F7CB-401B-704D-A521-746929ADACC1}" presName="txShp" presStyleLbl="node1" presStyleIdx="2" presStyleCnt="3" custScaleX="123411" custLinFactNeighborX="-95" custLinFactNeighborY="-5091">
        <dgm:presLayoutVars>
          <dgm:bulletEnabled val="1"/>
        </dgm:presLayoutVars>
      </dgm:prSet>
      <dgm:spPr/>
    </dgm:pt>
  </dgm:ptLst>
  <dgm:cxnLst>
    <dgm:cxn modelId="{4E458511-3E8C-624D-AD7E-2C308206A83D}" srcId="{B2CF5542-45ED-1145-9C54-A9B6B41C818A}" destId="{5CE38476-5A17-1E46-A994-118320D38672}" srcOrd="0" destOrd="0" parTransId="{0A5F6F5A-76E2-7D4A-938C-E93F607AFB21}" sibTransId="{F83DE9AC-0577-114C-8794-F80E31FCB125}"/>
    <dgm:cxn modelId="{4763D325-F24A-F345-9CB8-4F3BDDB28F2F}" type="presOf" srcId="{1219F7CB-401B-704D-A521-746929ADACC1}" destId="{A124F45C-D72B-DE4D-853E-535383860166}" srcOrd="0" destOrd="0" presId="urn:microsoft.com/office/officeart/2005/8/layout/vList3"/>
    <dgm:cxn modelId="{9DBEAD33-D183-8F44-AF51-04601A3DBBBB}" srcId="{B2CF5542-45ED-1145-9C54-A9B6B41C818A}" destId="{4B4A860D-6F82-554C-90F8-D36773AF839D}" srcOrd="1" destOrd="0" parTransId="{55905B55-6D36-FE40-AF75-36AEF8539D5C}" sibTransId="{BD993201-B34F-874A-9FF2-6FDCF574F6CE}"/>
    <dgm:cxn modelId="{0B359434-DC3E-2F48-91C9-417105DADA57}" type="presOf" srcId="{B2CF5542-45ED-1145-9C54-A9B6B41C818A}" destId="{8D27CAD3-0D2B-114A-8A5D-BA4EE8F25339}" srcOrd="0" destOrd="0" presId="urn:microsoft.com/office/officeart/2005/8/layout/vList3"/>
    <dgm:cxn modelId="{EE492E39-3D4A-744A-8497-35B64C52371B}" srcId="{B2CF5542-45ED-1145-9C54-A9B6B41C818A}" destId="{1219F7CB-401B-704D-A521-746929ADACC1}" srcOrd="2" destOrd="0" parTransId="{96AE4399-79AF-2F45-9275-47D25B03DC90}" sibTransId="{FFDB0A4F-E9AE-D040-8266-C694285E3627}"/>
    <dgm:cxn modelId="{B450C446-E299-3446-A01A-AF48EE48C782}" type="presOf" srcId="{4B4A860D-6F82-554C-90F8-D36773AF839D}" destId="{C29B4968-7BAF-D945-8C3C-2E80C66CC3D3}" srcOrd="0" destOrd="0" presId="urn:microsoft.com/office/officeart/2005/8/layout/vList3"/>
    <dgm:cxn modelId="{D2F46CCB-37CE-844E-AE9B-CD51909B97E9}" type="presOf" srcId="{5CE38476-5A17-1E46-A994-118320D38672}" destId="{C0BEE473-07CB-4E40-B6B8-64668B655BFD}" srcOrd="0" destOrd="0" presId="urn:microsoft.com/office/officeart/2005/8/layout/vList3"/>
    <dgm:cxn modelId="{2DC7C2C8-E057-CE40-A07A-955636B3D779}" type="presParOf" srcId="{8D27CAD3-0D2B-114A-8A5D-BA4EE8F25339}" destId="{0D6B565B-7468-9C45-89FF-AB8B0B10B713}" srcOrd="0" destOrd="0" presId="urn:microsoft.com/office/officeart/2005/8/layout/vList3"/>
    <dgm:cxn modelId="{199B21AF-F0B1-F34F-8462-A82EA10AE4D0}" type="presParOf" srcId="{0D6B565B-7468-9C45-89FF-AB8B0B10B713}" destId="{DFAF3B14-AD86-B54F-A942-CD36BF77886C}" srcOrd="0" destOrd="0" presId="urn:microsoft.com/office/officeart/2005/8/layout/vList3"/>
    <dgm:cxn modelId="{525F2D7A-EF42-DF46-BD07-519E9204F6B2}" type="presParOf" srcId="{0D6B565B-7468-9C45-89FF-AB8B0B10B713}" destId="{C0BEE473-07CB-4E40-B6B8-64668B655BFD}" srcOrd="1" destOrd="0" presId="urn:microsoft.com/office/officeart/2005/8/layout/vList3"/>
    <dgm:cxn modelId="{70D95C11-5C3F-3545-95EC-B1FA76E3B8FD}" type="presParOf" srcId="{8D27CAD3-0D2B-114A-8A5D-BA4EE8F25339}" destId="{D75C8DF0-9C88-AE46-9621-B9E9C4F5EAF1}" srcOrd="1" destOrd="0" presId="urn:microsoft.com/office/officeart/2005/8/layout/vList3"/>
    <dgm:cxn modelId="{DEFB7F55-F473-1248-BC8C-A8D53F0D2E65}" type="presParOf" srcId="{8D27CAD3-0D2B-114A-8A5D-BA4EE8F25339}" destId="{3854283C-3D92-DC41-B11C-7EA1D7573BAB}" srcOrd="2" destOrd="0" presId="urn:microsoft.com/office/officeart/2005/8/layout/vList3"/>
    <dgm:cxn modelId="{C65632A7-DEB9-D149-8C89-37B07E4E046A}" type="presParOf" srcId="{3854283C-3D92-DC41-B11C-7EA1D7573BAB}" destId="{3E9D8A71-C960-2C49-B7E1-1A64E4BA7A07}" srcOrd="0" destOrd="0" presId="urn:microsoft.com/office/officeart/2005/8/layout/vList3"/>
    <dgm:cxn modelId="{1F4F2564-61DB-B243-9AEE-FBE8F927CB53}" type="presParOf" srcId="{3854283C-3D92-DC41-B11C-7EA1D7573BAB}" destId="{C29B4968-7BAF-D945-8C3C-2E80C66CC3D3}" srcOrd="1" destOrd="0" presId="urn:microsoft.com/office/officeart/2005/8/layout/vList3"/>
    <dgm:cxn modelId="{074BDED5-1AD7-C44C-B5DA-456F7CE58BF9}" type="presParOf" srcId="{8D27CAD3-0D2B-114A-8A5D-BA4EE8F25339}" destId="{FE3F16D5-EDE4-7C44-9121-4511EA1E4896}" srcOrd="3" destOrd="0" presId="urn:microsoft.com/office/officeart/2005/8/layout/vList3"/>
    <dgm:cxn modelId="{C0B97EF3-10C1-8846-91F4-13A75BB34E20}" type="presParOf" srcId="{8D27CAD3-0D2B-114A-8A5D-BA4EE8F25339}" destId="{4D36F173-52BC-D444-9F9D-E5E366170391}" srcOrd="4" destOrd="0" presId="urn:microsoft.com/office/officeart/2005/8/layout/vList3"/>
    <dgm:cxn modelId="{74CA9A21-4C0F-D147-9340-FEFDB8899CC9}" type="presParOf" srcId="{4D36F173-52BC-D444-9F9D-E5E366170391}" destId="{6F538062-1409-C549-8983-943EA810E52E}" srcOrd="0" destOrd="0" presId="urn:microsoft.com/office/officeart/2005/8/layout/vList3"/>
    <dgm:cxn modelId="{125AA1BC-7DFC-7744-AE2A-5FF0267F8F81}" type="presParOf" srcId="{4D36F173-52BC-D444-9F9D-E5E366170391}" destId="{A124F45C-D72B-DE4D-853E-5353838601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E473-07CB-4E40-B6B8-64668B655BFD}">
      <dsp:nvSpPr>
        <dsp:cNvPr id="0" name=""/>
        <dsp:cNvSpPr/>
      </dsp:nvSpPr>
      <dsp:spPr>
        <a:xfrm rot="10800000">
          <a:off x="1011549" y="2301"/>
          <a:ext cx="9426887" cy="1281079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92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Оптимизация маркетинговой компании по привлечению клиентов</a:t>
          </a:r>
          <a:endParaRPr lang="en-US" sz="27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331819" y="2301"/>
        <a:ext cx="9106617" cy="1281079"/>
      </dsp:txXfrm>
    </dsp:sp>
    <dsp:sp modelId="{DFAF3B14-AD86-B54F-A942-CD36BF77886C}">
      <dsp:nvSpPr>
        <dsp:cNvPr id="0" name=""/>
        <dsp:cNvSpPr/>
      </dsp:nvSpPr>
      <dsp:spPr>
        <a:xfrm>
          <a:off x="545811" y="29985"/>
          <a:ext cx="1281079" cy="12810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B4968-7BAF-D945-8C3C-2E80C66CC3D3}">
      <dsp:nvSpPr>
        <dsp:cNvPr id="0" name=""/>
        <dsp:cNvSpPr/>
      </dsp:nvSpPr>
      <dsp:spPr>
        <a:xfrm rot="10800000">
          <a:off x="1011321" y="1665792"/>
          <a:ext cx="9427344" cy="1281079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92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Исключение возможности лишних затрат на коммуникацию с незаинтересованными пользователями</a:t>
          </a:r>
          <a:endParaRPr lang="en-US" sz="27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331591" y="1665792"/>
        <a:ext cx="9107074" cy="1281079"/>
      </dsp:txXfrm>
    </dsp:sp>
    <dsp:sp modelId="{3E9D8A71-C960-2C49-B7E1-1A64E4BA7A07}">
      <dsp:nvSpPr>
        <dsp:cNvPr id="0" name=""/>
        <dsp:cNvSpPr/>
      </dsp:nvSpPr>
      <dsp:spPr>
        <a:xfrm>
          <a:off x="545811" y="1585994"/>
          <a:ext cx="1281079" cy="128107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F45C-D72B-DE4D-853E-535383860166}">
      <dsp:nvSpPr>
        <dsp:cNvPr id="0" name=""/>
        <dsp:cNvSpPr/>
      </dsp:nvSpPr>
      <dsp:spPr>
        <a:xfrm rot="10800000">
          <a:off x="1019354" y="3264063"/>
          <a:ext cx="9396811" cy="1281079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92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Увеличение спроса на конкретное предложение компании</a:t>
          </a:r>
          <a:endParaRPr lang="en-US" sz="27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339624" y="3264063"/>
        <a:ext cx="9076541" cy="1281079"/>
      </dsp:txXfrm>
    </dsp:sp>
    <dsp:sp modelId="{6F538062-1409-C549-8983-943EA810E52E}">
      <dsp:nvSpPr>
        <dsp:cNvPr id="0" name=""/>
        <dsp:cNvSpPr/>
      </dsp:nvSpPr>
      <dsp:spPr>
        <a:xfrm>
          <a:off x="546439" y="3264063"/>
          <a:ext cx="1281079" cy="128107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8000" r="-18000"/>
          </a:stretch>
        </a:blipFill>
        <a:ln w="12700" cap="flat" cmpd="sng" algn="ctr">
          <a:solidFill>
            <a:srgbClr val="617D9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6:27:32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A64DB-23E7-8B47-8775-0B8D06662211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415D5-7A31-2344-AD4B-E6B252A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415D5-7A31-2344-AD4B-E6B252A1D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0679-49B1-48D3-A438-2B3219DB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20DF-347B-77C8-FBB1-2AC0A50A6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61DA-684C-A145-0F81-DAF659EC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AB86-83F7-64CD-DFED-220B727F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70DAB-97E7-1944-8C14-E00D305B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12A0-F28A-30F7-1B6B-2FD4605B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A090B-B4DF-65A9-ADD6-89EC5E1B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2139-CA92-AEBC-A7DA-73B355AC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EB1D-B34E-11AE-77F2-8A2FC057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D4CB-2E96-1DD6-5831-39AEB3D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31B40-FF34-61F2-034D-EE2118382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8573-DCC6-E6BD-9BE3-CF2D87887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6C29-B3E0-6777-973C-8B97EB96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C217-211F-3BEA-D09D-3A0523A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B54C-A221-257E-CD57-7B949BD1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8F47-9FA4-6896-A701-8B2E1AE8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16DA-027E-F2F0-C824-1DEF6C9B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CA6E-DCB8-6332-6ED6-2EC67635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560B-ACBD-CD42-BD26-5DEF687A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AE9B-C5FA-F862-359D-F6C7B6A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DF0D-37EA-5825-C318-74448D64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B5BA-6654-67E9-4EA7-8BEA351B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63B6-77B1-F701-2897-FE83D08B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CCF3-4C39-2A4B-F999-CBBE9D58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2041-4C4F-4E2A-0083-D33D976A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530-9095-2121-0F6D-F7A62965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0AA9-1F88-7FE6-B181-0687E8C2E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CEFB-67CA-4094-F0AD-13C11487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ED05-2EAE-D471-25BA-5E866293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BD8A-A7CB-0D5B-EC61-89381A2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7FFE-F422-4103-B670-EC8A8AE3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331-468B-5D15-BAD0-2C93CFE8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8B6A-F350-F438-F8D6-5C1E3988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8EE7C-205A-89BA-229B-93A975AC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0EB0-32BF-4116-79B4-7B98932E2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E89AA-05DB-3B88-2420-E33FBF5A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2FA6-14FD-D491-C794-7A090AB5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43C0D-8B4D-89E3-C30F-5B9848F2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771E8-BEE5-EE89-D2F8-9523F366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1437-27ED-1C72-149B-B314165C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EFA0A-576D-1974-0CB3-2B4FE454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6799D-31C6-FC25-1BC3-479275A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99D66-63A5-1073-20D4-60D8733D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C82FC-DA26-AF77-BCAB-7039D4BE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4F929-DA05-763A-8209-9D03F9D5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0582-CB53-E0EA-24BC-D295C7BF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42DA-498B-B0E3-A8CF-78A83389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9B9-48A2-494E-A08A-016A7980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D861-4997-F94B-8CAF-1A3BACC5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2051-66E5-5A6C-7D00-D50F0317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01A1-6F19-1BD0-FE5A-71E5D2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8DD98-40B2-BF56-DE91-5F476E0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0B69-E017-BB6D-55E6-71FB541A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34382-619D-4C84-38DB-B84E6936D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C962D-BF43-6142-E594-8F0B6B9B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5403-1591-C46E-A8C0-3EB0DCF5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A69FF-7D38-0608-5414-EAFEF9A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F9D2-3C4F-F0A6-E714-D1109260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BE123-BC5D-6AFD-2B4D-1F39488B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103D-73C1-C43F-D770-1E11D8E9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B6B4-8236-729B-5A4C-232F870F8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3B41-E4DA-1149-B57E-08395ECC79FF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18F7-3322-34A8-529E-A38551E7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F4D3-2ED3-9B7C-9AB4-CAF080DE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B01E-AD4B-1243-A9ED-79E2BF4F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02975-ECFB-CA4E-1D6D-6B0A4F9A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406399"/>
            <a:ext cx="12192000" cy="81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5E5B36-9358-189F-8F13-877B33E0A5FC}"/>
              </a:ext>
            </a:extLst>
          </p:cNvPr>
          <p:cNvSpPr/>
          <p:nvPr/>
        </p:nvSpPr>
        <p:spPr>
          <a:xfrm>
            <a:off x="-614981" y="-713827"/>
            <a:ext cx="7336103" cy="874285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305599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E82604-D12C-4079-6198-B8E99C88945E}"/>
              </a:ext>
            </a:extLst>
          </p:cNvPr>
          <p:cNvSpPr txBox="1">
            <a:spLocks/>
          </p:cNvSpPr>
          <p:nvPr/>
        </p:nvSpPr>
        <p:spPr>
          <a:xfrm>
            <a:off x="241497" y="862422"/>
            <a:ext cx="6099342" cy="3115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списков клиентов на коммуникацию на основе транзакционной истории </a:t>
            </a:r>
            <a:endParaRPr lang="en-US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C99DB1-6AFF-8D96-EC56-20A913091A40}"/>
              </a:ext>
            </a:extLst>
          </p:cNvPr>
          <p:cNvCxnSpPr>
            <a:cxnSpLocks/>
          </p:cNvCxnSpPr>
          <p:nvPr/>
        </p:nvCxnSpPr>
        <p:spPr>
          <a:xfrm>
            <a:off x="551793" y="4329480"/>
            <a:ext cx="4776952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A43286-C2FB-91FD-038D-960418DC70D5}"/>
              </a:ext>
            </a:extLst>
          </p:cNvPr>
          <p:cNvCxnSpPr/>
          <p:nvPr/>
        </p:nvCxnSpPr>
        <p:spPr>
          <a:xfrm>
            <a:off x="546354" y="4314490"/>
            <a:ext cx="50134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54C29C-0F35-F3F4-A7AE-1F3EC76684F7}"/>
              </a:ext>
            </a:extLst>
          </p:cNvPr>
          <p:cNvSpPr txBox="1">
            <a:spLocks/>
          </p:cNvSpPr>
          <p:nvPr/>
        </p:nvSpPr>
        <p:spPr>
          <a:xfrm>
            <a:off x="241497" y="4651552"/>
            <a:ext cx="4776952" cy="1009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Титова Наталия Николаевна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2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CDB47C-350B-3085-9BB5-20AF37090EA6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DDA3F-F163-F787-3343-67D43C2FA063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2F358-56CA-F2FA-5F9B-907941DC888D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2D479-5059-2E7C-C05C-DE4ADF6FC72A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524DA-F5C5-B16C-EAAD-A805D190595E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43F43-5DDF-A69E-5381-FC755B3EA378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C2F0B-A2CD-151C-562E-305A64A227AC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045FF-90F3-0B58-248F-8C3A7EF9502D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13640-4E7F-0C7D-A326-295BBA32E06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AA57-EDD0-EF72-2651-3565B589D58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45CE408-976B-5073-4E68-0D46166B2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41768"/>
              </p:ext>
            </p:extLst>
          </p:nvPr>
        </p:nvGraphicFramePr>
        <p:xfrm>
          <a:off x="229643" y="2212931"/>
          <a:ext cx="5987644" cy="4290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613">
                  <a:extLst>
                    <a:ext uri="{9D8B030D-6E8A-4147-A177-3AD203B41FA5}">
                      <a16:colId xmlns:a16="http://schemas.microsoft.com/office/drawing/2014/main" val="628268672"/>
                    </a:ext>
                  </a:extLst>
                </a:gridCol>
                <a:gridCol w="773356">
                  <a:extLst>
                    <a:ext uri="{9D8B030D-6E8A-4147-A177-3AD203B41FA5}">
                      <a16:colId xmlns:a16="http://schemas.microsoft.com/office/drawing/2014/main" val="2370539519"/>
                    </a:ext>
                  </a:extLst>
                </a:gridCol>
                <a:gridCol w="803487">
                  <a:extLst>
                    <a:ext uri="{9D8B030D-6E8A-4147-A177-3AD203B41FA5}">
                      <a16:colId xmlns:a16="http://schemas.microsoft.com/office/drawing/2014/main" val="350728292"/>
                    </a:ext>
                  </a:extLst>
                </a:gridCol>
                <a:gridCol w="691047">
                  <a:extLst>
                    <a:ext uri="{9D8B030D-6E8A-4147-A177-3AD203B41FA5}">
                      <a16:colId xmlns:a16="http://schemas.microsoft.com/office/drawing/2014/main" val="629839889"/>
                    </a:ext>
                  </a:extLst>
                </a:gridCol>
                <a:gridCol w="731698">
                  <a:extLst>
                    <a:ext uri="{9D8B030D-6E8A-4147-A177-3AD203B41FA5}">
                      <a16:colId xmlns:a16="http://schemas.microsoft.com/office/drawing/2014/main" val="3081043890"/>
                    </a:ext>
                  </a:extLst>
                </a:gridCol>
                <a:gridCol w="731698">
                  <a:extLst>
                    <a:ext uri="{9D8B030D-6E8A-4147-A177-3AD203B41FA5}">
                      <a16:colId xmlns:a16="http://schemas.microsoft.com/office/drawing/2014/main" val="995058874"/>
                    </a:ext>
                  </a:extLst>
                </a:gridCol>
                <a:gridCol w="704598">
                  <a:extLst>
                    <a:ext uri="{9D8B030D-6E8A-4147-A177-3AD203B41FA5}">
                      <a16:colId xmlns:a16="http://schemas.microsoft.com/office/drawing/2014/main" val="913602620"/>
                    </a:ext>
                  </a:extLst>
                </a:gridCol>
                <a:gridCol w="718147">
                  <a:extLst>
                    <a:ext uri="{9D8B030D-6E8A-4147-A177-3AD203B41FA5}">
                      <a16:colId xmlns:a16="http://schemas.microsoft.com/office/drawing/2014/main" val="981664581"/>
                    </a:ext>
                  </a:extLst>
                </a:gridCol>
              </a:tblGrid>
              <a:tr h="495821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count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mean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std</a:t>
                      </a:r>
                      <a:endParaRPr lang="af-ZA" sz="1400" err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min</a:t>
                      </a: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max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%_</a:t>
                      </a:r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unique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%_</a:t>
                      </a:r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null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40273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Age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918519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53,79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13,20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18,0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79,0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6,79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0222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Lifetime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972869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6,56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4,66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39,0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1,28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974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Income</a:t>
                      </a:r>
                      <a:endParaRPr lang="af-ZA" sz="1400" b="1" err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50,36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5,44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25,0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75,0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516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trans_3_month</a:t>
                      </a: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952,51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48,25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716,5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1174,0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6,69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3266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trans_6_month</a:t>
                      </a: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2049,94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70,71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1668,8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2370,9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4,31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770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trans_9_month</a:t>
                      </a: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3069,96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86,61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2624,1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3468,3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5,16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051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trans_12_month</a:t>
                      </a: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4189,98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100,02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3698,9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4684,9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5,86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585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amount_trans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7,24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3,03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49,0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974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amount_day_from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19,74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7,01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10,0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42,0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58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387602C-E4BD-F63A-6775-80C20D159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48164"/>
              </p:ext>
            </p:extLst>
          </p:nvPr>
        </p:nvGraphicFramePr>
        <p:xfrm>
          <a:off x="6663151" y="2212932"/>
          <a:ext cx="5072207" cy="420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65">
                  <a:extLst>
                    <a:ext uri="{9D8B030D-6E8A-4147-A177-3AD203B41FA5}">
                      <a16:colId xmlns:a16="http://schemas.microsoft.com/office/drawing/2014/main" val="394771156"/>
                    </a:ext>
                  </a:extLst>
                </a:gridCol>
                <a:gridCol w="1026665">
                  <a:extLst>
                    <a:ext uri="{9D8B030D-6E8A-4147-A177-3AD203B41FA5}">
                      <a16:colId xmlns:a16="http://schemas.microsoft.com/office/drawing/2014/main" val="2777610666"/>
                    </a:ext>
                  </a:extLst>
                </a:gridCol>
                <a:gridCol w="1026665">
                  <a:extLst>
                    <a:ext uri="{9D8B030D-6E8A-4147-A177-3AD203B41FA5}">
                      <a16:colId xmlns:a16="http://schemas.microsoft.com/office/drawing/2014/main" val="3732053408"/>
                    </a:ext>
                  </a:extLst>
                </a:gridCol>
                <a:gridCol w="965547">
                  <a:extLst>
                    <a:ext uri="{9D8B030D-6E8A-4147-A177-3AD203B41FA5}">
                      <a16:colId xmlns:a16="http://schemas.microsoft.com/office/drawing/2014/main" val="1393370091"/>
                    </a:ext>
                  </a:extLst>
                </a:gridCol>
                <a:gridCol w="1026665">
                  <a:extLst>
                    <a:ext uri="{9D8B030D-6E8A-4147-A177-3AD203B41FA5}">
                      <a16:colId xmlns:a16="http://schemas.microsoft.com/office/drawing/2014/main" val="2860533010"/>
                    </a:ext>
                  </a:extLst>
                </a:gridCol>
              </a:tblGrid>
              <a:tr h="389028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count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top</a:t>
                      </a: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%_</a:t>
                      </a:r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unique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%_</a:t>
                      </a:r>
                      <a:r>
                        <a:rPr lang="af-ZA" sz="140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null</a:t>
                      </a:r>
                      <a:endParaRPr lang="af-ZA" sz="140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617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84462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Ind_Household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63305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Age_group</a:t>
                      </a:r>
                      <a:endParaRPr lang="af-ZA" sz="1400" b="1" err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middle</a:t>
                      </a:r>
                      <a:endParaRPr lang="af-ZA" sz="1400" err="1"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06046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District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7641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Region</a:t>
                      </a:r>
                      <a:endParaRPr lang="af-ZA" sz="1400" b="1" err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South East</a:t>
                      </a:r>
                      <a:endParaRPr lang="af-ZA" sz="1400" err="1"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36964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Segment</a:t>
                      </a: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5741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Ind_deposit</a:t>
                      </a:r>
                      <a:endParaRPr lang="af-ZA" sz="1400" b="1" err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Yes</a:t>
                      </a:r>
                      <a:endParaRPr lang="af-ZA" sz="1400" err="1"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0020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 err="1">
                          <a:effectLst/>
                          <a:latin typeface="Arial"/>
                        </a:rPr>
                        <a:t>Ind_salary</a:t>
                      </a:r>
                      <a:endParaRPr lang="af-ZA" sz="1400" b="1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63312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F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952092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Target1</a:t>
                      </a:r>
                    </a:p>
                  </a:txBody>
                  <a:tcPr marL="0" marR="0" marT="0" marB="0" anchor="ctr">
                    <a:solidFill>
                      <a:srgbClr val="8CB9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48509"/>
                  </a:ext>
                </a:extLst>
              </a:tr>
              <a:tr h="376061">
                <a:tc>
                  <a:txBody>
                    <a:bodyPr/>
                    <a:lstStyle/>
                    <a:p>
                      <a:pPr algn="ctr"/>
                      <a:r>
                        <a:rPr lang="af-ZA" sz="1400" b="1">
                          <a:effectLst/>
                          <a:latin typeface="Arial"/>
                        </a:rPr>
                        <a:t>Target2</a:t>
                      </a:r>
                    </a:p>
                  </a:txBody>
                  <a:tcPr marL="0" marR="0" marT="0" marB="0" anchor="ctr"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985477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4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0,00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456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F37C87-800E-D9DD-9D2B-3EEB27B72848}"/>
              </a:ext>
            </a:extLst>
          </p:cNvPr>
          <p:cNvSpPr txBox="1"/>
          <p:nvPr/>
        </p:nvSpPr>
        <p:spPr>
          <a:xfrm>
            <a:off x="667508" y="1787997"/>
            <a:ext cx="5770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Arial"/>
                <a:cs typeface="Calibri"/>
              </a:rPr>
              <a:t>Числовые переменные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F91C4-5CFC-6717-1774-773BF115AB6F}"/>
              </a:ext>
            </a:extLst>
          </p:cNvPr>
          <p:cNvSpPr txBox="1"/>
          <p:nvPr/>
        </p:nvSpPr>
        <p:spPr>
          <a:xfrm>
            <a:off x="6906856" y="1787326"/>
            <a:ext cx="5081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Arial"/>
                <a:cs typeface="Calibri"/>
              </a:rPr>
              <a:t>Категориальные переменные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5E1DD5-24F5-DE08-A303-7A45E57126AF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EE70B-9C2A-467F-FD9C-2AA0E3683946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Таблицы с профилями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15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CDB47C-350B-3085-9BB5-20AF37090EA6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DDA3F-F163-F787-3343-67D43C2FA063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2F358-56CA-F2FA-5F9B-907941DC888D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2D479-5059-2E7C-C05C-DE4ADF6FC72A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524DA-F5C5-B16C-EAAD-A805D190595E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43F43-5DDF-A69E-5381-FC755B3EA378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C2F0B-A2CD-151C-562E-305A64A227AC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045FF-90F3-0B58-248F-8C3A7EF9502D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13640-4E7F-0C7D-A326-295BBA32E06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AA57-EDD0-EF72-2651-3565B589D58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00ED127-DF88-960F-7823-ED276156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" r="3766"/>
          <a:stretch/>
        </p:blipFill>
        <p:spPr>
          <a:xfrm>
            <a:off x="209746" y="2172957"/>
            <a:ext cx="4459634" cy="4234699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F3ABAA67-093B-1993-40F2-450C8C9D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76" y="2172961"/>
            <a:ext cx="2348579" cy="179552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F125554-3A01-A59D-FDE8-3266C266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777" y="2172957"/>
            <a:ext cx="2391497" cy="179553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6C099AC-A8C2-2367-50C1-D83C8A98E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7" y="3968488"/>
            <a:ext cx="2345646" cy="1795527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C2D2928-F289-8822-8D83-DFFB14E35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9274" y="4005731"/>
            <a:ext cx="2470906" cy="1800038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2CFC790-ED4E-D43F-A55A-A664B2B53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650" y="3968488"/>
            <a:ext cx="2425127" cy="179552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D1C7F4F-A837-D47C-E614-8B9E8CC51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9274" y="2172960"/>
            <a:ext cx="2466900" cy="179552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90BE3-1990-F987-EFB0-C65FCCD67F9E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1A6D94-DCA2-625F-8B17-336C5BA1BED6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Визуализация данных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8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CDB47C-350B-3085-9BB5-20AF37090EA6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DDA3F-F163-F787-3343-67D43C2FA063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2F358-56CA-F2FA-5F9B-907941DC888D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2D479-5059-2E7C-C05C-DE4ADF6FC72A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524DA-F5C5-B16C-EAAD-A805D190595E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43F43-5DDF-A69E-5381-FC755B3EA378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C2F0B-A2CD-151C-562E-305A64A227AC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045FF-90F3-0B58-248F-8C3A7EF9502D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13640-4E7F-0C7D-A326-295BBA32E06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AA57-EDD0-EF72-2651-3565B589D58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FF57FA-39F4-D95C-568A-52C0745D3A37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A3F98-FDFE-E25A-0C99-B05885D023AA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b="1">
                <a:latin typeface="Arial"/>
                <a:cs typeface="Arial"/>
              </a:rPr>
              <a:t>Подготовка финальной витрины</a:t>
            </a:r>
            <a:endParaRPr lang="ru-RU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67423-3852-80DA-A3D6-1E463B85C343}"/>
              </a:ext>
            </a:extLst>
          </p:cNvPr>
          <p:cNvSpPr txBox="1"/>
          <p:nvPr/>
        </p:nvSpPr>
        <p:spPr>
          <a:xfrm>
            <a:off x="389483" y="1776028"/>
            <a:ext cx="73201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Заполнение пропусков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Пропущенные значения в </a:t>
            </a:r>
            <a:r>
              <a:rPr lang="ru-RU" err="1">
                <a:latin typeface="Arial" panose="020B0604020202020204" pitchFamily="34" charset="0"/>
                <a:cs typeface="Arial" panose="020B0604020202020204" pitchFamily="34" charset="0"/>
              </a:rPr>
              <a:t>Lifetime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заменены на среднее по каждой переменной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38A1-9245-FBE6-B060-90F49D91DB98}"/>
              </a:ext>
            </a:extLst>
          </p:cNvPr>
          <p:cNvSpPr txBox="1"/>
          <p:nvPr/>
        </p:nvSpPr>
        <p:spPr>
          <a:xfrm>
            <a:off x="389483" y="2827445"/>
            <a:ext cx="73201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Проверка корректности данных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Проверка правильности сбора данных по переменным trans_3_month,</a:t>
            </a:r>
            <a:r>
              <a:rPr lang="ru-RU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trans_6_month, trans_9_month и trans_12_month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E636D-7C53-A290-29A2-9CBD7F7D1F85}"/>
              </a:ext>
            </a:extLst>
          </p:cNvPr>
          <p:cNvSpPr txBox="1"/>
          <p:nvPr/>
        </p:nvSpPr>
        <p:spPr>
          <a:xfrm>
            <a:off x="8982205" y="2063465"/>
            <a:ext cx="3205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Данные полные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53584-177D-1855-D02D-F85D9E0B5936}"/>
              </a:ext>
            </a:extLst>
          </p:cNvPr>
          <p:cNvSpPr txBox="1"/>
          <p:nvPr/>
        </p:nvSpPr>
        <p:spPr>
          <a:xfrm>
            <a:off x="8992643" y="3101641"/>
            <a:ext cx="320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Ошибок не обнаружено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3D8D-3EE2-5D1C-67E3-7E436C0C2122}"/>
              </a:ext>
            </a:extLst>
          </p:cNvPr>
          <p:cNvSpPr txBox="1"/>
          <p:nvPr/>
        </p:nvSpPr>
        <p:spPr>
          <a:xfrm>
            <a:off x="389483" y="5206090"/>
            <a:ext cx="732016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Кодировка данных</a:t>
            </a:r>
            <a:endParaRPr lang="ru-RU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Кодирование данных с </a:t>
            </a:r>
            <a:r>
              <a:rPr lang="ru-RU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помощью One Hot </a:t>
            </a:r>
            <a:r>
              <a:rPr lang="ru-RU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Encoding</a:t>
            </a:r>
            <a:r>
              <a:rPr lang="ru-RU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удаление переменных, содержащих значения </a:t>
            </a:r>
            <a:r>
              <a:rPr lang="ru-RU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Unknown</a:t>
            </a:r>
            <a:endParaRPr lang="ru-RU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ru-RU" b="1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ru-RU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Поэтапное выполнение аналогичных шагов для выборки </a:t>
            </a:r>
            <a:r>
              <a:rPr lang="ru-RU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2B8DA-83C2-C355-F966-3F968B8842D3}"/>
              </a:ext>
            </a:extLst>
          </p:cNvPr>
          <p:cNvSpPr txBox="1"/>
          <p:nvPr/>
        </p:nvSpPr>
        <p:spPr>
          <a:xfrm>
            <a:off x="8992643" y="5483088"/>
            <a:ext cx="32024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Получение витрины данных, готовых для работы с моделями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ECDFDAA-C53E-091E-958C-E89AAA31A65E}"/>
              </a:ext>
            </a:extLst>
          </p:cNvPr>
          <p:cNvSpPr/>
          <p:nvPr/>
        </p:nvSpPr>
        <p:spPr>
          <a:xfrm>
            <a:off x="7948054" y="1884124"/>
            <a:ext cx="981205" cy="728307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CDDAB-5428-C130-1E54-A9A348E9CA6B}"/>
              </a:ext>
            </a:extLst>
          </p:cNvPr>
          <p:cNvSpPr txBox="1"/>
          <p:nvPr/>
        </p:nvSpPr>
        <p:spPr>
          <a:xfrm>
            <a:off x="389483" y="3885263"/>
            <a:ext cx="73201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Отбор переменных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Расчет IV, удаление незначимых переменных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Удаление коррелированных переменных по количеству транзакций и переменной </a:t>
            </a:r>
            <a:r>
              <a:rPr lang="ru-RU" err="1">
                <a:latin typeface="Arial" panose="020B0604020202020204" pitchFamily="34" charset="0"/>
                <a:cs typeface="Arial" panose="020B0604020202020204" pitchFamily="34" charset="0"/>
              </a:rPr>
              <a:t>District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17EEB-980E-30C0-6C95-3215EF3EB339}"/>
              </a:ext>
            </a:extLst>
          </p:cNvPr>
          <p:cNvSpPr txBox="1"/>
          <p:nvPr/>
        </p:nvSpPr>
        <p:spPr>
          <a:xfrm>
            <a:off x="8982205" y="4159459"/>
            <a:ext cx="32024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Остались только значимые переменные</a:t>
            </a:r>
          </a:p>
        </p:txBody>
      </p:sp>
      <p:sp>
        <p:nvSpPr>
          <p:cNvPr id="33" name="Стрелка: вправо 9">
            <a:extLst>
              <a:ext uri="{FF2B5EF4-FFF2-40B4-BE49-F238E27FC236}">
                <a16:creationId xmlns:a16="http://schemas.microsoft.com/office/drawing/2014/main" id="{C421D0CD-6051-7651-48E3-195608359A6A}"/>
              </a:ext>
            </a:extLst>
          </p:cNvPr>
          <p:cNvSpPr/>
          <p:nvPr/>
        </p:nvSpPr>
        <p:spPr>
          <a:xfrm>
            <a:off x="7937616" y="2922740"/>
            <a:ext cx="981205" cy="728307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право 9">
            <a:extLst>
              <a:ext uri="{FF2B5EF4-FFF2-40B4-BE49-F238E27FC236}">
                <a16:creationId xmlns:a16="http://schemas.microsoft.com/office/drawing/2014/main" id="{2048A33C-BD9C-D3C3-2449-1F1E4429AB88}"/>
              </a:ext>
            </a:extLst>
          </p:cNvPr>
          <p:cNvSpPr/>
          <p:nvPr/>
        </p:nvSpPr>
        <p:spPr>
          <a:xfrm>
            <a:off x="7948054" y="4128371"/>
            <a:ext cx="981205" cy="728307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право 9">
            <a:extLst>
              <a:ext uri="{FF2B5EF4-FFF2-40B4-BE49-F238E27FC236}">
                <a16:creationId xmlns:a16="http://schemas.microsoft.com/office/drawing/2014/main" id="{B388FD93-7D40-650C-0277-7926FD67ACC6}"/>
              </a:ext>
            </a:extLst>
          </p:cNvPr>
          <p:cNvSpPr/>
          <p:nvPr/>
        </p:nvSpPr>
        <p:spPr>
          <a:xfrm>
            <a:off x="7939010" y="5574082"/>
            <a:ext cx="981205" cy="738746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6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CDB47C-350B-3085-9BB5-20AF37090EA6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DDA3F-F163-F787-3343-67D43C2FA063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2F358-56CA-F2FA-5F9B-907941DC888D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2D479-5059-2E7C-C05C-DE4ADF6FC72A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524DA-F5C5-B16C-EAAD-A805D190595E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43F43-5DDF-A69E-5381-FC755B3EA378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C2F0B-A2CD-151C-562E-305A64A227AC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045FF-90F3-0B58-248F-8C3A7EF9502D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13640-4E7F-0C7D-A326-295BBA32E06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AA57-EDD0-EF72-2651-3565B589D58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CB1A7-CEDA-CE34-E6D6-D9B2BDC8E542}"/>
              </a:ext>
            </a:extLst>
          </p:cNvPr>
          <p:cNvCxnSpPr>
            <a:cxnSpLocks/>
          </p:cNvCxnSpPr>
          <p:nvPr/>
        </p:nvCxnSpPr>
        <p:spPr>
          <a:xfrm>
            <a:off x="326199" y="1570972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F2E43C-CF7D-E111-7C49-F33BA83DF412}"/>
              </a:ext>
            </a:extLst>
          </p:cNvPr>
          <p:cNvSpPr txBox="1"/>
          <p:nvPr/>
        </p:nvSpPr>
        <p:spPr>
          <a:xfrm>
            <a:off x="247339" y="1093985"/>
            <a:ext cx="857307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b="1">
                <a:latin typeface="Arial"/>
                <a:cs typeface="Arial"/>
              </a:rPr>
              <a:t>Расчёт Information Value и преобразование WOE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226024E-BF0F-34FA-C517-C03A9ECC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3" y="1920752"/>
            <a:ext cx="5498926" cy="3652659"/>
          </a:xfrm>
          <a:prstGeom prst="rect">
            <a:avLst/>
          </a:prstGeom>
          <a:ln>
            <a:solidFill>
              <a:srgbClr val="617D93"/>
            </a:solidFill>
          </a:ln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2A6278B3-E558-6267-8B9D-28CE8371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45" y="1920752"/>
            <a:ext cx="5498926" cy="3655372"/>
          </a:xfrm>
          <a:prstGeom prst="rect">
            <a:avLst/>
          </a:prstGeom>
          <a:ln>
            <a:solidFill>
              <a:srgbClr val="617D93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01ED00-9C15-FC91-FAA8-50482187A9FB}"/>
              </a:ext>
            </a:extLst>
          </p:cNvPr>
          <p:cNvSpPr txBox="1"/>
          <p:nvPr/>
        </p:nvSpPr>
        <p:spPr>
          <a:xfrm>
            <a:off x="1431560" y="6016797"/>
            <a:ext cx="9319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Arial"/>
                <a:cs typeface="Calibri"/>
              </a:rPr>
              <a:t>Оставляем переменные ID, </a:t>
            </a:r>
            <a:r>
              <a:rPr lang="ru-RU" err="1">
                <a:latin typeface="Arial"/>
                <a:cs typeface="Calibri"/>
              </a:rPr>
              <a:t>Age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Age_group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Region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Lifetime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Income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Segmet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amount_day_from</a:t>
            </a:r>
            <a:r>
              <a:rPr lang="ru-RU">
                <a:latin typeface="Arial"/>
                <a:cs typeface="Calibri"/>
              </a:rPr>
              <a:t>, </a:t>
            </a:r>
            <a:r>
              <a:rPr lang="ru-RU" err="1">
                <a:latin typeface="Arial"/>
                <a:cs typeface="Calibri"/>
              </a:rPr>
              <a:t>Gender</a:t>
            </a:r>
            <a:r>
              <a:rPr lang="ru-RU">
                <a:latin typeface="Arial"/>
                <a:cs typeface="Calibri"/>
              </a:rPr>
              <a:t>, Target1 и Target2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E7CC013-721E-A868-BF14-32971A6AF5CD}"/>
              </a:ext>
            </a:extLst>
          </p:cNvPr>
          <p:cNvSpPr/>
          <p:nvPr/>
        </p:nvSpPr>
        <p:spPr>
          <a:xfrm rot="16200000">
            <a:off x="5902976" y="-2201"/>
            <a:ext cx="378879" cy="11532431"/>
          </a:xfrm>
          <a:prstGeom prst="leftBrace">
            <a:avLst>
              <a:gd name="adj1" fmla="val 8333"/>
              <a:gd name="adj2" fmla="val 4973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441A74-F9D1-DE4D-B819-DB6DE2A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388" y="920826"/>
            <a:ext cx="5973562" cy="5016348"/>
          </a:xfrm>
          <a:prstGeom prst="moon">
            <a:avLst>
              <a:gd name="adj" fmla="val 77895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6096000" y="2644170"/>
            <a:ext cx="3866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</a:p>
        </p:txBody>
      </p:sp>
    </p:spTree>
    <p:extLst>
      <p:ext uri="{BB962C8B-B14F-4D97-AF65-F5344CB8AC3E}">
        <p14:creationId xmlns:p14="http://schemas.microsoft.com/office/powerpoint/2010/main" val="26687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ADDEC6-3540-0536-1B76-E191B76BA2BC}"/>
                  </a:ext>
                </a:extLst>
              </p14:cNvPr>
              <p14:cNvContentPartPr/>
              <p14:nvPr/>
            </p14:nvContentPartPr>
            <p14:xfrm>
              <a:off x="6379906" y="306365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ADDEC6-3540-0536-1B76-E191B76BA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586" y="305933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8D1C2195-0FC5-9343-9D40-E3965C2E11A0}"/>
              </a:ext>
            </a:extLst>
          </p:cNvPr>
          <p:cNvSpPr/>
          <p:nvPr/>
        </p:nvSpPr>
        <p:spPr>
          <a:xfrm>
            <a:off x="599607" y="2113857"/>
            <a:ext cx="11160176" cy="4451591"/>
          </a:xfrm>
          <a:custGeom>
            <a:avLst/>
            <a:gdLst>
              <a:gd name="connsiteX0" fmla="*/ 0 w 11527436"/>
              <a:gd name="connsiteY0" fmla="*/ 4451591 h 4451591"/>
              <a:gd name="connsiteX1" fmla="*/ 704538 w 11527436"/>
              <a:gd name="connsiteY1" fmla="*/ 2862633 h 4451591"/>
              <a:gd name="connsiteX2" fmla="*/ 2188564 w 11527436"/>
              <a:gd name="connsiteY2" fmla="*/ 2128115 h 4451591"/>
              <a:gd name="connsiteX3" fmla="*/ 4272197 w 11527436"/>
              <a:gd name="connsiteY3" fmla="*/ 2457899 h 4451591"/>
              <a:gd name="connsiteX4" fmla="*/ 6145968 w 11527436"/>
              <a:gd name="connsiteY4" fmla="*/ 539158 h 4451591"/>
              <a:gd name="connsiteX5" fmla="*/ 8064709 w 11527436"/>
              <a:gd name="connsiteY5" fmla="*/ 29492 h 4451591"/>
              <a:gd name="connsiteX6" fmla="*/ 9698636 w 11527436"/>
              <a:gd name="connsiteY6" fmla="*/ 1213715 h 4451591"/>
              <a:gd name="connsiteX7" fmla="*/ 11527436 w 11527436"/>
              <a:gd name="connsiteY7" fmla="*/ 224364 h 445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27436" h="4451591">
                <a:moveTo>
                  <a:pt x="0" y="4451591"/>
                </a:moveTo>
                <a:cubicBezTo>
                  <a:pt x="169888" y="3850735"/>
                  <a:pt x="339777" y="3249879"/>
                  <a:pt x="704538" y="2862633"/>
                </a:cubicBezTo>
                <a:cubicBezTo>
                  <a:pt x="1069299" y="2475387"/>
                  <a:pt x="1593954" y="2195571"/>
                  <a:pt x="2188564" y="2128115"/>
                </a:cubicBezTo>
                <a:cubicBezTo>
                  <a:pt x="2783174" y="2060659"/>
                  <a:pt x="3612630" y="2722725"/>
                  <a:pt x="4272197" y="2457899"/>
                </a:cubicBezTo>
                <a:cubicBezTo>
                  <a:pt x="4931764" y="2193073"/>
                  <a:pt x="5513883" y="943892"/>
                  <a:pt x="6145968" y="539158"/>
                </a:cubicBezTo>
                <a:cubicBezTo>
                  <a:pt x="6778053" y="134424"/>
                  <a:pt x="7472598" y="-82934"/>
                  <a:pt x="8064709" y="29492"/>
                </a:cubicBezTo>
                <a:cubicBezTo>
                  <a:pt x="8656820" y="141918"/>
                  <a:pt x="9121515" y="1181236"/>
                  <a:pt x="9698636" y="1213715"/>
                </a:cubicBezTo>
                <a:cubicBezTo>
                  <a:pt x="10275757" y="1246194"/>
                  <a:pt x="10901596" y="735279"/>
                  <a:pt x="11527436" y="224364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98E704-6CF9-1037-B493-7154DB1DB44B}"/>
              </a:ext>
            </a:extLst>
          </p:cNvPr>
          <p:cNvSpPr/>
          <p:nvPr/>
        </p:nvSpPr>
        <p:spPr>
          <a:xfrm>
            <a:off x="327284" y="4954409"/>
            <a:ext cx="2660755" cy="1678898"/>
          </a:xfrm>
          <a:prstGeom prst="roundRect">
            <a:avLst/>
          </a:prstGeom>
          <a:solidFill>
            <a:srgbClr val="C9E5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36FF2E5-39F7-F702-6F3B-CE72C701DCEB}"/>
              </a:ext>
            </a:extLst>
          </p:cNvPr>
          <p:cNvSpPr/>
          <p:nvPr/>
        </p:nvSpPr>
        <p:spPr>
          <a:xfrm>
            <a:off x="3092970" y="3500203"/>
            <a:ext cx="2660755" cy="1678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363584-BE10-0210-A93D-F7AA3A9C4980}"/>
              </a:ext>
            </a:extLst>
          </p:cNvPr>
          <p:cNvSpPr/>
          <p:nvPr/>
        </p:nvSpPr>
        <p:spPr>
          <a:xfrm>
            <a:off x="6026048" y="2045998"/>
            <a:ext cx="2660755" cy="1678898"/>
          </a:xfrm>
          <a:prstGeom prst="roundRect">
            <a:avLst/>
          </a:prstGeom>
          <a:solidFill>
            <a:srgbClr val="A8C0D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E402AA-EA77-07C7-C83F-9444D53CD99C}"/>
              </a:ext>
            </a:extLst>
          </p:cNvPr>
          <p:cNvSpPr/>
          <p:nvPr/>
        </p:nvSpPr>
        <p:spPr>
          <a:xfrm>
            <a:off x="9305140" y="1040066"/>
            <a:ext cx="2660755" cy="1678898"/>
          </a:xfrm>
          <a:prstGeom prst="roundRect">
            <a:avLst/>
          </a:prstGeom>
          <a:solidFill>
            <a:srgbClr val="94A7B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FDE455-9647-F7EF-CA16-D1B88C99887F}"/>
              </a:ext>
            </a:extLst>
          </p:cNvPr>
          <p:cNvSpPr txBox="1"/>
          <p:nvPr/>
        </p:nvSpPr>
        <p:spPr>
          <a:xfrm>
            <a:off x="463445" y="5086252"/>
            <a:ext cx="23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Предобработка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Dice outline">
            <a:extLst>
              <a:ext uri="{FF2B5EF4-FFF2-40B4-BE49-F238E27FC236}">
                <a16:creationId xmlns:a16="http://schemas.microsoft.com/office/drawing/2014/main" id="{E9D6DBF3-A4CB-FAD4-A894-6F5A7FB36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7603" y="5535680"/>
            <a:ext cx="914400" cy="914400"/>
          </a:xfrm>
          <a:prstGeom prst="rect">
            <a:avLst/>
          </a:prstGeom>
        </p:spPr>
      </p:pic>
      <p:pic>
        <p:nvPicPr>
          <p:cNvPr id="31" name="Graphic 30" descr="Presentation with bar chart with solid fill">
            <a:extLst>
              <a:ext uri="{FF2B5EF4-FFF2-40B4-BE49-F238E27FC236}">
                <a16:creationId xmlns:a16="http://schemas.microsoft.com/office/drawing/2014/main" id="{239828F7-F52A-C944-03CF-784F9F921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2367" y="1644857"/>
            <a:ext cx="914400" cy="914400"/>
          </a:xfrm>
          <a:prstGeom prst="rect">
            <a:avLst/>
          </a:prstGeom>
        </p:spPr>
      </p:pic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D30F9532-B6EA-2562-687B-CDFE10AEC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5241" y="2143759"/>
            <a:ext cx="830997" cy="830997"/>
          </a:xfrm>
          <a:prstGeom prst="rect">
            <a:avLst/>
          </a:prstGeom>
        </p:spPr>
      </p:pic>
      <p:pic>
        <p:nvPicPr>
          <p:cNvPr id="35" name="Gráfico 105" descr="Gears">
            <a:extLst>
              <a:ext uri="{FF2B5EF4-FFF2-40B4-BE49-F238E27FC236}">
                <a16:creationId xmlns:a16="http://schemas.microsoft.com/office/drawing/2014/main" id="{AE214DBD-FCC7-3182-6E7F-512E4C4F2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5203" y="4076367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B6CA1D-1308-AB8F-18FA-26AD64623B55}"/>
              </a:ext>
            </a:extLst>
          </p:cNvPr>
          <p:cNvSpPr txBox="1"/>
          <p:nvPr/>
        </p:nvSpPr>
        <p:spPr>
          <a:xfrm>
            <a:off x="3276601" y="3624208"/>
            <a:ext cx="23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Построение моделей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900AB-15D5-BE2F-0AEB-78C6F8783E40}"/>
              </a:ext>
            </a:extLst>
          </p:cNvPr>
          <p:cNvSpPr txBox="1"/>
          <p:nvPr/>
        </p:nvSpPr>
        <p:spPr>
          <a:xfrm>
            <a:off x="5996066" y="2648155"/>
            <a:ext cx="266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Подбор </a:t>
            </a:r>
            <a:r>
              <a:rPr lang="ru-RU" sz="240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0CBF1-6BF5-7679-D693-58127D68EBEB}"/>
              </a:ext>
            </a:extLst>
          </p:cNvPr>
          <p:cNvSpPr txBox="1"/>
          <p:nvPr/>
        </p:nvSpPr>
        <p:spPr>
          <a:xfrm>
            <a:off x="9447551" y="1168601"/>
            <a:ext cx="23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Выбор лучшей модели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5CB170-8ABB-1BF9-4FC7-C6F4064E8E29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C95CCC-3BA3-661D-14CD-802496609018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30438-5489-C5F5-EE86-9EBB021B0B03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DB7F03-20FC-D873-360E-D5D787ED191F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45862F-4A96-AB78-2AC7-EBAA839EFD64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8ABA8-D4CA-D386-5D9E-42359AE4C734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6739B-5C43-A469-F1F6-8ECEE57CE645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2DF36-1D96-713B-1741-D09CE2A09ED1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4784E3-D9C7-CD20-BC21-DED02BD65DEB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132CB-F140-027D-F406-4A2EA0A10B6F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F45E9-D924-E7B2-D1F3-34C9395D6FF3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288DC1-2F4E-59F3-12BB-781D676B9CBD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Модели классификации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FA151-C8D4-FF6F-873F-9A60C5319C17}"/>
              </a:ext>
            </a:extLst>
          </p:cNvPr>
          <p:cNvSpPr/>
          <p:nvPr/>
        </p:nvSpPr>
        <p:spPr>
          <a:xfrm>
            <a:off x="564629" y="1840167"/>
            <a:ext cx="2620531" cy="731520"/>
          </a:xfrm>
          <a:prstGeom prst="rect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3297C-7031-ED55-7607-9B3B16FD5252}"/>
              </a:ext>
            </a:extLst>
          </p:cNvPr>
          <p:cNvSpPr/>
          <p:nvPr/>
        </p:nvSpPr>
        <p:spPr>
          <a:xfrm>
            <a:off x="3384029" y="1840167"/>
            <a:ext cx="2620531" cy="731520"/>
          </a:xfrm>
          <a:prstGeom prst="rect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2242D-CB94-04C7-A115-D118B420E963}"/>
              </a:ext>
            </a:extLst>
          </p:cNvPr>
          <p:cNvSpPr/>
          <p:nvPr/>
        </p:nvSpPr>
        <p:spPr>
          <a:xfrm>
            <a:off x="6203429" y="1840167"/>
            <a:ext cx="2620531" cy="731520"/>
          </a:xfrm>
          <a:prstGeom prst="rect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9A863-ED78-0BAE-846F-FD0F904DB21D}"/>
              </a:ext>
            </a:extLst>
          </p:cNvPr>
          <p:cNvSpPr/>
          <p:nvPr/>
        </p:nvSpPr>
        <p:spPr>
          <a:xfrm>
            <a:off x="9022829" y="1840167"/>
            <a:ext cx="2620531" cy="731520"/>
          </a:xfrm>
          <a:prstGeom prst="rect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236CC-C670-81C7-C2FC-BD683065362B}"/>
              </a:ext>
            </a:extLst>
          </p:cNvPr>
          <p:cNvSpPr/>
          <p:nvPr/>
        </p:nvSpPr>
        <p:spPr>
          <a:xfrm>
            <a:off x="564629" y="2571686"/>
            <a:ext cx="2620531" cy="17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187E6-412E-B4E0-0035-9C8933A574D9}"/>
              </a:ext>
            </a:extLst>
          </p:cNvPr>
          <p:cNvSpPr/>
          <p:nvPr/>
        </p:nvSpPr>
        <p:spPr>
          <a:xfrm>
            <a:off x="3384029" y="2571685"/>
            <a:ext cx="2620531" cy="17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255F52-C14B-7DC6-5C3C-70821A42BC55}"/>
              </a:ext>
            </a:extLst>
          </p:cNvPr>
          <p:cNvSpPr/>
          <p:nvPr/>
        </p:nvSpPr>
        <p:spPr>
          <a:xfrm>
            <a:off x="6203429" y="2583048"/>
            <a:ext cx="2620531" cy="17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1DAA68-CB2B-139D-6CAD-6D8790B2A457}"/>
              </a:ext>
            </a:extLst>
          </p:cNvPr>
          <p:cNvSpPr/>
          <p:nvPr/>
        </p:nvSpPr>
        <p:spPr>
          <a:xfrm>
            <a:off x="9022829" y="2571684"/>
            <a:ext cx="2620531" cy="17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B0A26-A6ED-8CE5-BB48-1926E55061E5}"/>
              </a:ext>
            </a:extLst>
          </p:cNvPr>
          <p:cNvSpPr txBox="1"/>
          <p:nvPr/>
        </p:nvSpPr>
        <p:spPr>
          <a:xfrm>
            <a:off x="678554" y="1882761"/>
            <a:ext cx="23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Линейный классификатор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0030AB-D935-B987-852C-0C0D3D074A47}"/>
              </a:ext>
            </a:extLst>
          </p:cNvPr>
          <p:cNvSpPr txBox="1"/>
          <p:nvPr/>
        </p:nvSpPr>
        <p:spPr>
          <a:xfrm>
            <a:off x="3352207" y="1865431"/>
            <a:ext cx="266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Дерево решений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DecisionTreeClassifier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49376-CC55-7140-1ED6-2CE1495D67A0}"/>
              </a:ext>
            </a:extLst>
          </p:cNvPr>
          <p:cNvSpPr txBox="1"/>
          <p:nvPr/>
        </p:nvSpPr>
        <p:spPr>
          <a:xfrm>
            <a:off x="6063770" y="1865431"/>
            <a:ext cx="289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Случайный лес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4F297D-2DF5-4E08-792A-A42107879896}"/>
              </a:ext>
            </a:extLst>
          </p:cNvPr>
          <p:cNvSpPr txBox="1"/>
          <p:nvPr/>
        </p:nvSpPr>
        <p:spPr>
          <a:xfrm>
            <a:off x="9022829" y="1866178"/>
            <a:ext cx="262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Градиентный </a:t>
            </a:r>
            <a:r>
              <a:rPr lang="ru-RU" err="1">
                <a:latin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XGBClassifier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2B526-8E60-D84F-4120-1310C855B246}"/>
              </a:ext>
            </a:extLst>
          </p:cNvPr>
          <p:cNvSpPr/>
          <p:nvPr/>
        </p:nvSpPr>
        <p:spPr>
          <a:xfrm>
            <a:off x="4694294" y="4567483"/>
            <a:ext cx="5638426" cy="206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03800-46FF-7C32-22D1-A8418A12E875}"/>
              </a:ext>
            </a:extLst>
          </p:cNvPr>
          <p:cNvSpPr/>
          <p:nvPr/>
        </p:nvSpPr>
        <p:spPr>
          <a:xfrm>
            <a:off x="1987946" y="4567483"/>
            <a:ext cx="2819213" cy="2069464"/>
          </a:xfrm>
          <a:prstGeom prst="rect">
            <a:avLst/>
          </a:prstGeom>
          <a:solidFill>
            <a:srgbClr val="88B0D3"/>
          </a:solidFill>
          <a:ln>
            <a:solidFill>
              <a:srgbClr val="8AB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E950D-6AB8-19F3-18C6-4F0E7A11C7F0}"/>
              </a:ext>
            </a:extLst>
          </p:cNvPr>
          <p:cNvSpPr txBox="1"/>
          <p:nvPr/>
        </p:nvSpPr>
        <p:spPr>
          <a:xfrm>
            <a:off x="2030319" y="5017830"/>
            <a:ext cx="27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Метрики качества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36" descr="Rating Star with solid fill">
            <a:extLst>
              <a:ext uri="{FF2B5EF4-FFF2-40B4-BE49-F238E27FC236}">
                <a16:creationId xmlns:a16="http://schemas.microsoft.com/office/drawing/2014/main" id="{DD765693-B674-B0A7-B67B-E92D9736C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613" y="5183115"/>
            <a:ext cx="1187188" cy="1187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D641A7-AE95-DC52-75A6-C7912DC1B0F9}"/>
                  </a:ext>
                </a:extLst>
              </p:cNvPr>
              <p:cNvSpPr txBox="1"/>
              <p:nvPr/>
            </p:nvSpPr>
            <p:spPr>
              <a:xfrm>
                <a:off x="5260844" y="5602215"/>
                <a:ext cx="3473323" cy="63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𝒓𝒆𝒄𝒂𝒍𝒍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𝒓𝒆𝒄𝒂𝒍𝒍</m:t>
                          </m:r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D641A7-AE95-DC52-75A6-C7912DC1B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44" y="5602215"/>
                <a:ext cx="3473323" cy="636456"/>
              </a:xfrm>
              <a:prstGeom prst="rect">
                <a:avLst/>
              </a:prstGeom>
              <a:blipFill>
                <a:blip r:embed="rId4"/>
                <a:stretch>
                  <a:fillRect l="-1460" t="-7843" r="-146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211C79-6538-0248-2BDE-89FDA9E85C49}"/>
                  </a:ext>
                </a:extLst>
              </p:cNvPr>
              <p:cNvSpPr txBox="1"/>
              <p:nvPr/>
            </p:nvSpPr>
            <p:spPr>
              <a:xfrm>
                <a:off x="5259034" y="4946438"/>
                <a:ext cx="1406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𝑹𝑶𝑪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𝑨𝑼𝑪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211C79-6538-0248-2BDE-89FDA9E8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34" y="4946438"/>
                <a:ext cx="1406026" cy="307777"/>
              </a:xfrm>
              <a:prstGeom prst="rect">
                <a:avLst/>
              </a:prstGeom>
              <a:blipFill>
                <a:blip r:embed="rId5"/>
                <a:stretch>
                  <a:fillRect l="-4505" r="-36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08D4BD4C-9309-E92A-3903-3D967CFCAB7B}"/>
              </a:ext>
            </a:extLst>
          </p:cNvPr>
          <p:cNvSpPr/>
          <p:nvPr/>
        </p:nvSpPr>
        <p:spPr>
          <a:xfrm>
            <a:off x="4994223" y="505460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ED9FBD-CDCA-229E-D7CD-FD677744D044}"/>
              </a:ext>
            </a:extLst>
          </p:cNvPr>
          <p:cNvSpPr/>
          <p:nvPr/>
        </p:nvSpPr>
        <p:spPr>
          <a:xfrm>
            <a:off x="4994223" y="58747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Neutral face with solid fill with solid fill">
            <a:extLst>
              <a:ext uri="{FF2B5EF4-FFF2-40B4-BE49-F238E27FC236}">
                <a16:creationId xmlns:a16="http://schemas.microsoft.com/office/drawing/2014/main" id="{6026A2E3-FE94-55F4-4FA0-318D3B14B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8202" y="2693453"/>
            <a:ext cx="1472184" cy="1472184"/>
          </a:xfrm>
          <a:prstGeom prst="rect">
            <a:avLst/>
          </a:prstGeom>
        </p:spPr>
      </p:pic>
      <p:pic>
        <p:nvPicPr>
          <p:cNvPr id="45" name="Graphic 44" descr="Sad face with solid fill with solid fill">
            <a:extLst>
              <a:ext uri="{FF2B5EF4-FFF2-40B4-BE49-F238E27FC236}">
                <a16:creationId xmlns:a16="http://schemas.microsoft.com/office/drawing/2014/main" id="{636FEADA-A062-7A5F-FAB7-132EFA5BA2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8257" y="2692362"/>
            <a:ext cx="1473275" cy="1473275"/>
          </a:xfrm>
          <a:prstGeom prst="rect">
            <a:avLst/>
          </a:prstGeom>
        </p:spPr>
      </p:pic>
      <p:pic>
        <p:nvPicPr>
          <p:cNvPr id="47" name="Graphic 46" descr="In love face with solid fill with solid fill">
            <a:extLst>
              <a:ext uri="{FF2B5EF4-FFF2-40B4-BE49-F238E27FC236}">
                <a16:creationId xmlns:a16="http://schemas.microsoft.com/office/drawing/2014/main" id="{2E2C916B-C1CB-090E-9391-03A253F00F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6628" y="2692362"/>
            <a:ext cx="1472184" cy="1472184"/>
          </a:xfrm>
          <a:prstGeom prst="rect">
            <a:avLst/>
          </a:prstGeom>
        </p:spPr>
      </p:pic>
      <p:pic>
        <p:nvPicPr>
          <p:cNvPr id="51" name="Graphic 50" descr="Grinning face with solid fill with solid fill">
            <a:extLst>
              <a:ext uri="{FF2B5EF4-FFF2-40B4-BE49-F238E27FC236}">
                <a16:creationId xmlns:a16="http://schemas.microsoft.com/office/drawing/2014/main" id="{1D0021C8-2DE2-41C9-0024-28876D9999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7415" y="2672322"/>
            <a:ext cx="1472184" cy="147218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914F562-B448-AC05-FBB5-460504A94F2F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DC89AE-C552-36F0-6CDF-35FEEF47000E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43B8D8-7B3C-49AD-61F1-20431C08163F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4228F9-4018-F593-B749-C711F70E1D19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8E976-5BA5-2A46-69B6-4B02CA6C76DF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077C70-E21F-61C5-052D-81C6D98682D4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657C6C-F17A-98DF-0F6B-BE1E4FFBB517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CE094-4F98-DD48-5A78-8F5004E50B87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4760C-46D7-5DCC-4567-DD10DFA6279D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8EF54C-F9F0-89E1-1E38-88A941CD5B4E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2490F1-A306-791F-A572-4AA3207C6964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808B9-6A41-F7C6-C800-13C6CFBC6F64}"/>
              </a:ext>
            </a:extLst>
          </p:cNvPr>
          <p:cNvSpPr txBox="1"/>
          <p:nvPr/>
        </p:nvSpPr>
        <p:spPr>
          <a:xfrm>
            <a:off x="247339" y="1093985"/>
            <a:ext cx="115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Сравнение моделей после подбора </a:t>
            </a:r>
            <a:r>
              <a:rPr lang="ru-RU" sz="2400" b="1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(email)</a:t>
            </a:r>
          </a:p>
        </p:txBody>
      </p:sp>
      <p:graphicFrame>
        <p:nvGraphicFramePr>
          <p:cNvPr id="2" name="Table 14">
            <a:extLst>
              <a:ext uri="{FF2B5EF4-FFF2-40B4-BE49-F238E27FC236}">
                <a16:creationId xmlns:a16="http://schemas.microsoft.com/office/drawing/2014/main" id="{DADD96CA-D75A-D3BE-4F01-74CD166A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76474"/>
              </p:ext>
            </p:extLst>
          </p:nvPr>
        </p:nvGraphicFramePr>
        <p:xfrm>
          <a:off x="1003626" y="1840167"/>
          <a:ext cx="10184745" cy="40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949">
                  <a:extLst>
                    <a:ext uri="{9D8B030D-6E8A-4147-A177-3AD203B41FA5}">
                      <a16:colId xmlns:a16="http://schemas.microsoft.com/office/drawing/2014/main" val="2724012115"/>
                    </a:ext>
                  </a:extLst>
                </a:gridCol>
                <a:gridCol w="2036949">
                  <a:extLst>
                    <a:ext uri="{9D8B030D-6E8A-4147-A177-3AD203B41FA5}">
                      <a16:colId xmlns:a16="http://schemas.microsoft.com/office/drawing/2014/main" val="891113062"/>
                    </a:ext>
                  </a:extLst>
                </a:gridCol>
                <a:gridCol w="2036949">
                  <a:extLst>
                    <a:ext uri="{9D8B030D-6E8A-4147-A177-3AD203B41FA5}">
                      <a16:colId xmlns:a16="http://schemas.microsoft.com/office/drawing/2014/main" val="674899470"/>
                    </a:ext>
                  </a:extLst>
                </a:gridCol>
                <a:gridCol w="2036949">
                  <a:extLst>
                    <a:ext uri="{9D8B030D-6E8A-4147-A177-3AD203B41FA5}">
                      <a16:colId xmlns:a16="http://schemas.microsoft.com/office/drawing/2014/main" val="1958893440"/>
                    </a:ext>
                  </a:extLst>
                </a:gridCol>
                <a:gridCol w="2036949">
                  <a:extLst>
                    <a:ext uri="{9D8B030D-6E8A-4147-A177-3AD203B41FA5}">
                      <a16:colId xmlns:a16="http://schemas.microsoft.com/office/drawing/2014/main" val="2439978424"/>
                    </a:ext>
                  </a:extLst>
                </a:gridCol>
              </a:tblGrid>
              <a:tr h="7824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Classification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3145"/>
                  </a:ext>
                </a:extLst>
              </a:tr>
              <a:tr h="782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 for train</a:t>
                      </a:r>
                    </a:p>
                  </a:txBody>
                  <a:tcPr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0.8186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0.9999</a:t>
                      </a:r>
                      <a:r>
                        <a:rPr lang="ru-RU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2400" b="1">
                        <a:solidFill>
                          <a:srgbClr val="617D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62341"/>
                  </a:ext>
                </a:extLst>
              </a:tr>
              <a:tr h="839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 for test</a:t>
                      </a:r>
                    </a:p>
                    <a:p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9A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0.9327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68436"/>
                  </a:ext>
                </a:extLst>
              </a:tr>
              <a:tr h="78245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for train</a:t>
                      </a:r>
                    </a:p>
                  </a:txBody>
                  <a:tcPr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0.6774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0.9999</a:t>
                      </a:r>
                      <a:r>
                        <a:rPr lang="ru-RU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2400" b="1">
                        <a:solidFill>
                          <a:srgbClr val="617D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68733"/>
                  </a:ext>
                </a:extLst>
              </a:tr>
              <a:tr h="782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for test</a:t>
                      </a:r>
                    </a:p>
                    <a:p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9A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0.4693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706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E26E13-3AA1-2093-CCAE-C3AF87AC581D}"/>
              </a:ext>
            </a:extLst>
          </p:cNvPr>
          <p:cNvSpPr txBox="1"/>
          <p:nvPr/>
        </p:nvSpPr>
        <p:spPr>
          <a:xfrm>
            <a:off x="850233" y="5944505"/>
            <a:ext cx="110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ru-RU" sz="1400">
                <a:latin typeface="Arial" panose="020B0604020202020204" pitchFamily="34" charset="0"/>
                <a:cs typeface="Arial" panose="020B0604020202020204" pitchFamily="34" charset="0"/>
              </a:rPr>
              <a:t> имеет чуть лучшие значения метрик на тесте, однако на </a:t>
            </a:r>
            <a:r>
              <a:rPr lang="ru-RU" sz="1400" err="1">
                <a:latin typeface="Arial" panose="020B0604020202020204" pitchFamily="34" charset="0"/>
                <a:cs typeface="Arial" panose="020B0604020202020204" pitchFamily="34" charset="0"/>
              </a:rPr>
              <a:t>трейне</a:t>
            </a:r>
            <a:r>
              <a:rPr lang="ru-RU" sz="1400">
                <a:latin typeface="Arial" panose="020B0604020202020204" pitchFamily="34" charset="0"/>
                <a:cs typeface="Arial" panose="020B0604020202020204" pitchFamily="34" charset="0"/>
              </a:rPr>
              <a:t> качество почти 100%, что говорит о переобучении модели (модель подстраивается под </a:t>
            </a:r>
            <a:r>
              <a:rPr lang="ru-RU" sz="1400" err="1">
                <a:latin typeface="Arial" panose="020B0604020202020204" pitchFamily="34" charset="0"/>
                <a:cs typeface="Arial" panose="020B0604020202020204" pitchFamily="34" charset="0"/>
              </a:rPr>
              <a:t>трейновый</a:t>
            </a:r>
            <a:r>
              <a:rPr lang="ru-RU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400">
                <a:latin typeface="Arial" panose="020B0604020202020204" pitchFamily="34" charset="0"/>
                <a:cs typeface="Arial" panose="020B0604020202020204" pitchFamily="34" charset="0"/>
              </a:rPr>
              <a:t>), поэтому возьмем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ru-RU" sz="1400">
                <a:latin typeface="Arial" panose="020B0604020202020204" pitchFamily="34" charset="0"/>
                <a:cs typeface="Arial" panose="020B0604020202020204" pitchFamily="34" charset="0"/>
              </a:rPr>
              <a:t>, у которого качество тоже высокое.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D7666-C60D-962D-145C-2E5A3EEB9721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1155A-CADE-45F9-8630-6A5A32EB0B65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001BBC-19AB-97C3-35FE-683580141459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02362-EC47-B966-F08C-66669D906C1D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8DAB30-17BB-282F-9DB1-875A15CBE53D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2C885-4002-216F-447E-36AA33D18B3F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6257C-FA83-D831-AEA9-1173B1ECFAD3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3541C-E532-8ED6-CCA9-0D65983E50F7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23405-73CF-9E96-4526-3EC954A53CC1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87098-8617-5D16-670D-47A01E5DCE61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6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A4FAF-F30F-4DC7-7780-CB012A6FEBAE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D4370-B304-96A3-8FF1-681423D0C892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41C5E-7699-2FDE-304C-85B90AFCD908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C238B-9C03-57DE-0923-785BB50AFBA0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83AA1-8E74-4B99-C3EE-13A64F5FB82F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6409A-30F0-5AD1-8188-39B84DD65601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1D8C-DFFC-08F9-89AC-5823A1356160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E86FB-E445-14E1-F1A4-5639CF855086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31AE-F745-E47D-325C-BFAA902CC4CF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59ED5-81E5-9503-9857-032704F28F6E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2490F1-A306-791F-A572-4AA3207C6964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808B9-6A41-F7C6-C800-13C6CFBC6F64}"/>
              </a:ext>
            </a:extLst>
          </p:cNvPr>
          <p:cNvSpPr txBox="1"/>
          <p:nvPr/>
        </p:nvSpPr>
        <p:spPr>
          <a:xfrm>
            <a:off x="247339" y="1093985"/>
            <a:ext cx="115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Сравнение моделей после подбора </a:t>
            </a:r>
            <a:r>
              <a:rPr lang="ru-RU" sz="2400" b="1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2" name="Table 14">
            <a:extLst>
              <a:ext uri="{FF2B5EF4-FFF2-40B4-BE49-F238E27FC236}">
                <a16:creationId xmlns:a16="http://schemas.microsoft.com/office/drawing/2014/main" id="{DADD96CA-D75A-D3BE-4F01-74CD166A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05675"/>
              </p:ext>
            </p:extLst>
          </p:nvPr>
        </p:nvGraphicFramePr>
        <p:xfrm>
          <a:off x="1019670" y="1810186"/>
          <a:ext cx="10152660" cy="40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32">
                  <a:extLst>
                    <a:ext uri="{9D8B030D-6E8A-4147-A177-3AD203B41FA5}">
                      <a16:colId xmlns:a16="http://schemas.microsoft.com/office/drawing/2014/main" val="2724012115"/>
                    </a:ext>
                  </a:extLst>
                </a:gridCol>
                <a:gridCol w="2030532">
                  <a:extLst>
                    <a:ext uri="{9D8B030D-6E8A-4147-A177-3AD203B41FA5}">
                      <a16:colId xmlns:a16="http://schemas.microsoft.com/office/drawing/2014/main" val="891113062"/>
                    </a:ext>
                  </a:extLst>
                </a:gridCol>
                <a:gridCol w="2030532">
                  <a:extLst>
                    <a:ext uri="{9D8B030D-6E8A-4147-A177-3AD203B41FA5}">
                      <a16:colId xmlns:a16="http://schemas.microsoft.com/office/drawing/2014/main" val="674899470"/>
                    </a:ext>
                  </a:extLst>
                </a:gridCol>
                <a:gridCol w="2030532">
                  <a:extLst>
                    <a:ext uri="{9D8B030D-6E8A-4147-A177-3AD203B41FA5}">
                      <a16:colId xmlns:a16="http://schemas.microsoft.com/office/drawing/2014/main" val="1958893440"/>
                    </a:ext>
                  </a:extLst>
                </a:gridCol>
                <a:gridCol w="2030532">
                  <a:extLst>
                    <a:ext uri="{9D8B030D-6E8A-4147-A177-3AD203B41FA5}">
                      <a16:colId xmlns:a16="http://schemas.microsoft.com/office/drawing/2014/main" val="2439978424"/>
                    </a:ext>
                  </a:extLst>
                </a:gridCol>
              </a:tblGrid>
              <a:tr h="7928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Classification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17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3145"/>
                  </a:ext>
                </a:extLst>
              </a:tr>
              <a:tr h="7928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 for train</a:t>
                      </a:r>
                    </a:p>
                  </a:txBody>
                  <a:tcPr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62341"/>
                  </a:ext>
                </a:extLst>
              </a:tr>
              <a:tr h="797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 for test</a:t>
                      </a:r>
                    </a:p>
                    <a:p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9A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0.7479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0.9490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0.9813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68436"/>
                  </a:ext>
                </a:extLst>
              </a:tr>
              <a:tr h="7928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for train</a:t>
                      </a:r>
                    </a:p>
                  </a:txBody>
                  <a:tcPr>
                    <a:solidFill>
                      <a:srgbClr val="88B0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0.6699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0.9999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68733"/>
                  </a:ext>
                </a:extLst>
              </a:tr>
              <a:tr h="792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for test</a:t>
                      </a:r>
                    </a:p>
                    <a:p>
                      <a:endParaRPr 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9A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617D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0.5591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0.8327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00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441A74-F9D1-DE4D-B819-DB6DE2A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388" y="920826"/>
            <a:ext cx="5973562" cy="5016348"/>
          </a:xfrm>
          <a:prstGeom prst="moon">
            <a:avLst>
              <a:gd name="adj" fmla="val 77895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6096000" y="2644170"/>
            <a:ext cx="4933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72773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EB6CF3-887F-D031-A8F7-833C4B4D6688}"/>
              </a:ext>
            </a:extLst>
          </p:cNvPr>
          <p:cNvSpPr txBox="1"/>
          <p:nvPr/>
        </p:nvSpPr>
        <p:spPr>
          <a:xfrm>
            <a:off x="466125" y="651461"/>
            <a:ext cx="1096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>
                <a:latin typeface="Arial" panose="020B0604020202020204" pitchFamily="34" charset="0"/>
                <a:cs typeface="Arial" panose="020B0604020202020204" pitchFamily="34" charset="0"/>
              </a:rPr>
              <a:t>Этапы работы над проектом: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2AE28F-AF58-F70B-E343-FEA358D79B19}"/>
              </a:ext>
            </a:extLst>
          </p:cNvPr>
          <p:cNvSpPr/>
          <p:nvPr/>
        </p:nvSpPr>
        <p:spPr>
          <a:xfrm>
            <a:off x="466125" y="2259958"/>
            <a:ext cx="3114039" cy="111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F66D6-F2C0-2CE7-925C-0DE0398B12E4}"/>
              </a:ext>
            </a:extLst>
          </p:cNvPr>
          <p:cNvSpPr txBox="1"/>
          <p:nvPr/>
        </p:nvSpPr>
        <p:spPr>
          <a:xfrm>
            <a:off x="680908" y="2401197"/>
            <a:ext cx="2748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B83FF98-54DB-2648-DC7A-12D553CDA25A}"/>
              </a:ext>
            </a:extLst>
          </p:cNvPr>
          <p:cNvSpPr/>
          <p:nvPr/>
        </p:nvSpPr>
        <p:spPr>
          <a:xfrm>
            <a:off x="3763582" y="2460304"/>
            <a:ext cx="502920" cy="712782"/>
          </a:xfrm>
          <a:prstGeom prst="rightArrow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568BB14-4718-4675-7F19-3AB414334D07}"/>
              </a:ext>
            </a:extLst>
          </p:cNvPr>
          <p:cNvSpPr/>
          <p:nvPr/>
        </p:nvSpPr>
        <p:spPr>
          <a:xfrm>
            <a:off x="7837870" y="2460304"/>
            <a:ext cx="502920" cy="712782"/>
          </a:xfrm>
          <a:prstGeom prst="rightArrow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1BC624D-789E-A57B-39A0-267BAFEA3946}"/>
              </a:ext>
            </a:extLst>
          </p:cNvPr>
          <p:cNvSpPr/>
          <p:nvPr/>
        </p:nvSpPr>
        <p:spPr>
          <a:xfrm>
            <a:off x="5863099" y="4758458"/>
            <a:ext cx="502920" cy="712782"/>
          </a:xfrm>
          <a:prstGeom prst="rightArrow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BBEF2-71BF-A27B-D146-5B58E63C240D}"/>
              </a:ext>
            </a:extLst>
          </p:cNvPr>
          <p:cNvSpPr/>
          <p:nvPr/>
        </p:nvSpPr>
        <p:spPr>
          <a:xfrm>
            <a:off x="4510249" y="2259958"/>
            <a:ext cx="3114039" cy="111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CE6140-47AA-681D-CEF2-A58518DA3146}"/>
              </a:ext>
            </a:extLst>
          </p:cNvPr>
          <p:cNvSpPr/>
          <p:nvPr/>
        </p:nvSpPr>
        <p:spPr>
          <a:xfrm>
            <a:off x="8554373" y="2259957"/>
            <a:ext cx="3114039" cy="111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915BF-2351-02B9-1662-D52326528D44}"/>
              </a:ext>
            </a:extLst>
          </p:cNvPr>
          <p:cNvSpPr/>
          <p:nvPr/>
        </p:nvSpPr>
        <p:spPr>
          <a:xfrm>
            <a:off x="2509177" y="4504874"/>
            <a:ext cx="3114039" cy="111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164136-A747-543C-E720-D7E200A33ABE}"/>
              </a:ext>
            </a:extLst>
          </p:cNvPr>
          <p:cNvSpPr/>
          <p:nvPr/>
        </p:nvSpPr>
        <p:spPr>
          <a:xfrm>
            <a:off x="6605902" y="4504874"/>
            <a:ext cx="3114039" cy="111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83282-33A9-20F6-0E42-E793FDBDCE0E}"/>
              </a:ext>
            </a:extLst>
          </p:cNvPr>
          <p:cNvSpPr txBox="1"/>
          <p:nvPr/>
        </p:nvSpPr>
        <p:spPr>
          <a:xfrm>
            <a:off x="4449921" y="2401197"/>
            <a:ext cx="323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89EA02-0189-FCDA-2EE3-61F8C2EF55BE}"/>
              </a:ext>
            </a:extLst>
          </p:cNvPr>
          <p:cNvSpPr txBox="1"/>
          <p:nvPr/>
        </p:nvSpPr>
        <p:spPr>
          <a:xfrm>
            <a:off x="8494044" y="2585861"/>
            <a:ext cx="32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46BD1-3C89-9F5F-60A3-7FE1266E6C88}"/>
              </a:ext>
            </a:extLst>
          </p:cNvPr>
          <p:cNvSpPr txBox="1"/>
          <p:nvPr/>
        </p:nvSpPr>
        <p:spPr>
          <a:xfrm>
            <a:off x="2448848" y="4640243"/>
            <a:ext cx="323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24231-D87B-7D25-5D86-12665A3C5E7C}"/>
              </a:ext>
            </a:extLst>
          </p:cNvPr>
          <p:cNvSpPr txBox="1"/>
          <p:nvPr/>
        </p:nvSpPr>
        <p:spPr>
          <a:xfrm>
            <a:off x="6605902" y="4630434"/>
            <a:ext cx="3234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5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B8759-97AB-C137-9A1D-4519365D67CC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91229-FF70-7A38-41D6-7C3CE2DB0FD6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Функциональное описание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87C-9DB3-E83D-6127-FE7CA599F98B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5F665-0B16-F760-04A5-265E900A11B0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7920E-6240-CD8C-220E-5DA0B5146085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0E3BF9-802D-3D87-A2E2-AEE3A8ABBDB5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2DC3D-0CFE-28C7-A271-8E70F197FEEA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5B50-5200-B94C-C31D-87C6114372C9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F0B05-06AB-58DF-AB32-4A86764CB92E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D0DDF-5D2F-90B6-7288-6B44CB063B24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9D06D-2E26-1DAC-67CE-EB64B68DCFF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8C5F1-2AE7-1835-A89C-A9499FE15791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Chat bubble with solid fill">
            <a:extLst>
              <a:ext uri="{FF2B5EF4-FFF2-40B4-BE49-F238E27FC236}">
                <a16:creationId xmlns:a16="http://schemas.microsoft.com/office/drawing/2014/main" id="{B5DA1F69-4EAE-D612-76B7-8C216C16F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159" y="196828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5B8BB2A4-71DC-73E2-F86C-F9D86B897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303" y="2425487"/>
            <a:ext cx="1388513" cy="138851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D9FC9EC-BEF2-CA64-A7ED-5458F86ECDF3}"/>
              </a:ext>
            </a:extLst>
          </p:cNvPr>
          <p:cNvSpPr/>
          <p:nvPr/>
        </p:nvSpPr>
        <p:spPr>
          <a:xfrm>
            <a:off x="3552667" y="2961228"/>
            <a:ext cx="1108364" cy="158517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Statistics with solid fill">
            <a:extLst>
              <a:ext uri="{FF2B5EF4-FFF2-40B4-BE49-F238E27FC236}">
                <a16:creationId xmlns:a16="http://schemas.microsoft.com/office/drawing/2014/main" id="{039D8B40-3116-336C-D36C-4BDACD8127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1742" y="2248532"/>
            <a:ext cx="1388513" cy="1388513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CC5E0A14-E575-785F-45BF-B803DA3A97D1}"/>
              </a:ext>
            </a:extLst>
          </p:cNvPr>
          <p:cNvSpPr/>
          <p:nvPr/>
        </p:nvSpPr>
        <p:spPr>
          <a:xfrm>
            <a:off x="7530966" y="2961227"/>
            <a:ext cx="1108364" cy="158517"/>
          </a:xfrm>
          <a:prstGeom prst="right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ustomer review with solid fill">
            <a:extLst>
              <a:ext uri="{FF2B5EF4-FFF2-40B4-BE49-F238E27FC236}">
                <a16:creationId xmlns:a16="http://schemas.microsoft.com/office/drawing/2014/main" id="{838DE634-CD70-3AD7-D71C-A6FB4C455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549" y="2341660"/>
            <a:ext cx="1295385" cy="1295385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E397E52-DC31-2554-72D6-5883717D7E40}"/>
              </a:ext>
            </a:extLst>
          </p:cNvPr>
          <p:cNvSpPr/>
          <p:nvPr/>
        </p:nvSpPr>
        <p:spPr>
          <a:xfrm>
            <a:off x="416588" y="4231004"/>
            <a:ext cx="2798689" cy="1815877"/>
          </a:xfrm>
          <a:prstGeom prst="wedgeRectCallout">
            <a:avLst>
              <a:gd name="adj1" fmla="val -8032"/>
              <a:gd name="adj2" fmla="val -74479"/>
            </a:avLst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B554F-F4DF-0654-73A9-5B4F67B7D2A3}"/>
              </a:ext>
            </a:extLst>
          </p:cNvPr>
          <p:cNvSpPr txBox="1"/>
          <p:nvPr/>
        </p:nvSpPr>
        <p:spPr>
          <a:xfrm>
            <a:off x="456310" y="4231003"/>
            <a:ext cx="2719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Клиент загружает базу данных, задает </a:t>
            </a:r>
            <a:r>
              <a:rPr lang="ru-RU" sz="1600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гиперпараметры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(бюджет копании, конверсию, стоимость коммуникации, ограничения на коммуникацию)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7C8DA74A-66D7-D569-0866-7312C960793F}"/>
              </a:ext>
            </a:extLst>
          </p:cNvPr>
          <p:cNvSpPr/>
          <p:nvPr/>
        </p:nvSpPr>
        <p:spPr>
          <a:xfrm>
            <a:off x="4537413" y="4231003"/>
            <a:ext cx="2577918" cy="2424000"/>
          </a:xfrm>
          <a:prstGeom prst="wedgeRectCallout">
            <a:avLst>
              <a:gd name="adj1" fmla="val -11099"/>
              <a:gd name="adj2" fmla="val -72988"/>
            </a:avLst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B87F8-55C4-E6C2-EF24-6A379E3C4478}"/>
              </a:ext>
            </a:extLst>
          </p:cNvPr>
          <p:cNvSpPr txBox="1"/>
          <p:nvPr/>
        </p:nvSpPr>
        <p:spPr>
          <a:xfrm>
            <a:off x="4537412" y="4270206"/>
            <a:ext cx="2502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Модель обучается на исторических данных и применяется к реальным данным, рассчитывается вероятность отклика клиентов на каждый тип коммуникации с учетом конверсии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2A24E386-2227-591A-C5EA-B0EDB7411EC7}"/>
              </a:ext>
            </a:extLst>
          </p:cNvPr>
          <p:cNvSpPr/>
          <p:nvPr/>
        </p:nvSpPr>
        <p:spPr>
          <a:xfrm>
            <a:off x="8362129" y="4270205"/>
            <a:ext cx="3373561" cy="2308311"/>
          </a:xfrm>
          <a:prstGeom prst="wedgeRectCallout">
            <a:avLst>
              <a:gd name="adj1" fmla="val 13600"/>
              <a:gd name="adj2" fmla="val -70586"/>
            </a:avLst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CA173-5799-5143-38A5-85B3D7AAC3C8}"/>
              </a:ext>
            </a:extLst>
          </p:cNvPr>
          <p:cNvSpPr txBox="1"/>
          <p:nvPr/>
        </p:nvSpPr>
        <p:spPr>
          <a:xfrm>
            <a:off x="9854203" y="4393308"/>
            <a:ext cx="18672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На выходе клиенту выдается список клиентов (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с типом коммуникации для каждого клиента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32CBCF5-CA93-674E-0232-D3247EFEF8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6226" y="4335506"/>
            <a:ext cx="1544721" cy="2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B8759-97AB-C137-9A1D-4519365D67CC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91229-FF70-7A38-41D6-7C3CE2DB0FD6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Выполняемые задачи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87C-9DB3-E83D-6127-FE7CA599F98B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5F665-0B16-F760-04A5-265E900A11B0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7920E-6240-CD8C-220E-5DA0B5146085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0E3BF9-802D-3D87-A2E2-AEE3A8ABBDB5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2DC3D-0CFE-28C7-A271-8E70F197FEEA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5B50-5200-B94C-C31D-87C6114372C9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F0B05-06AB-58DF-AB32-4A86764CB92E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D0DDF-5D2F-90B6-7288-6B44CB063B24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9D06D-2E26-1DAC-67CE-EB64B68DCFF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8C5F1-2AE7-1835-A89C-A9499FE15791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3A5960-ADD0-9F77-53D8-8BF1B29FD400}"/>
              </a:ext>
            </a:extLst>
          </p:cNvPr>
          <p:cNvSpPr/>
          <p:nvPr/>
        </p:nvSpPr>
        <p:spPr>
          <a:xfrm>
            <a:off x="982133" y="2236491"/>
            <a:ext cx="10227735" cy="143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F0818F-99C4-B1D4-1D01-5CF58978C7FC}"/>
              </a:ext>
            </a:extLst>
          </p:cNvPr>
          <p:cNvSpPr/>
          <p:nvPr/>
        </p:nvSpPr>
        <p:spPr>
          <a:xfrm>
            <a:off x="982132" y="4289921"/>
            <a:ext cx="10227735" cy="143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E1937-74C9-6064-8FD3-D27C8D854FE3}"/>
              </a:ext>
            </a:extLst>
          </p:cNvPr>
          <p:cNvSpPr txBox="1"/>
          <p:nvPr/>
        </p:nvSpPr>
        <p:spPr>
          <a:xfrm>
            <a:off x="1278467" y="2477118"/>
            <a:ext cx="970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Определяет вероятность отклика клиента на каждый тип коммуникации (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 email)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210CD-0007-A59D-B61B-539A93405369}"/>
              </a:ext>
            </a:extLst>
          </p:cNvPr>
          <p:cNvSpPr txBox="1"/>
          <p:nvPr/>
        </p:nvSpPr>
        <p:spPr>
          <a:xfrm>
            <a:off x="1278467" y="4528300"/>
            <a:ext cx="970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Находит самый оптимальный вариант коммуникации для заданных ограничений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6869F2-CCBE-42AF-56D9-BE3BD772EFAA}"/>
              </a:ext>
            </a:extLst>
          </p:cNvPr>
          <p:cNvSpPr/>
          <p:nvPr/>
        </p:nvSpPr>
        <p:spPr>
          <a:xfrm>
            <a:off x="616372" y="1870730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C0C62B-957F-0556-1D8B-410F4FBB4D8F}"/>
              </a:ext>
            </a:extLst>
          </p:cNvPr>
          <p:cNvSpPr/>
          <p:nvPr/>
        </p:nvSpPr>
        <p:spPr>
          <a:xfrm>
            <a:off x="616372" y="3924163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B8759-97AB-C137-9A1D-4519365D67CC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91229-FF70-7A38-41D6-7C3CE2DB0FD6}"/>
              </a:ext>
            </a:extLst>
          </p:cNvPr>
          <p:cNvSpPr txBox="1"/>
          <p:nvPr/>
        </p:nvSpPr>
        <p:spPr>
          <a:xfrm>
            <a:off x="247339" y="1093985"/>
            <a:ext cx="992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err="1">
                <a:latin typeface="Arial" panose="020B0604020202020204" pitchFamily="34" charset="0"/>
                <a:cs typeface="Arial" panose="020B0604020202020204" pitchFamily="34" charset="0"/>
              </a:rPr>
              <a:t>Гиперпараметры</a:t>
            </a:r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 (параметры, изменяемые пользователем)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87C-9DB3-E83D-6127-FE7CA599F98B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5F665-0B16-F760-04A5-265E900A11B0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7920E-6240-CD8C-220E-5DA0B5146085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0E3BF9-802D-3D87-A2E2-AEE3A8ABBDB5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2DC3D-0CFE-28C7-A271-8E70F197FEEA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5B50-5200-B94C-C31D-87C6114372C9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F0B05-06AB-58DF-AB32-4A86764CB92E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D0DDF-5D2F-90B6-7288-6B44CB063B24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9D06D-2E26-1DAC-67CE-EB64B68DCFF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8C5F1-2AE7-1835-A89C-A9499FE15791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B256E53-FDC6-9743-9D5F-2643D619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43" y="4673194"/>
            <a:ext cx="1104200" cy="11042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CC0FE50-7BFA-823B-9A8F-E4DD5FA3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43" y="2271930"/>
            <a:ext cx="1104200" cy="11042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04636E2-B59D-CF9A-A26C-979BD409E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9" y="4673193"/>
            <a:ext cx="1104201" cy="110420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DC592A5-107A-389D-FE00-A2B02DBCE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90" y="2271930"/>
            <a:ext cx="1104200" cy="110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D0C8E-F3E4-4664-4CFB-576D4BD67DD2}"/>
              </a:ext>
            </a:extLst>
          </p:cNvPr>
          <p:cNvSpPr txBox="1"/>
          <p:nvPr/>
        </p:nvSpPr>
        <p:spPr>
          <a:xfrm>
            <a:off x="2000778" y="2464269"/>
            <a:ext cx="3776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Бюджет, выделяемый на коммуникацию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5D5FE-464D-595E-9C49-91BE97FA019E}"/>
              </a:ext>
            </a:extLst>
          </p:cNvPr>
          <p:cNvSpPr txBox="1"/>
          <p:nvPr/>
        </p:nvSpPr>
        <p:spPr>
          <a:xfrm>
            <a:off x="2000778" y="4796413"/>
            <a:ext cx="3776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Конверсия для каждого типа коммуникации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5D2DF-19EA-3D51-DA54-691381F66A89}"/>
              </a:ext>
            </a:extLst>
          </p:cNvPr>
          <p:cNvSpPr txBox="1"/>
          <p:nvPr/>
        </p:nvSpPr>
        <p:spPr>
          <a:xfrm>
            <a:off x="7514444" y="2464268"/>
            <a:ext cx="445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Ограничения коммуникации (в % для каждого типа)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67138-EF4B-E605-93C8-71283E60B711}"/>
              </a:ext>
            </a:extLst>
          </p:cNvPr>
          <p:cNvSpPr txBox="1"/>
          <p:nvPr/>
        </p:nvSpPr>
        <p:spPr>
          <a:xfrm>
            <a:off x="7514444" y="4796413"/>
            <a:ext cx="3776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Стоимость каждого типа коммуникации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B8759-97AB-C137-9A1D-4519365D67CC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91229-FF70-7A38-41D6-7C3CE2DB0FD6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Ограничения предложения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87C-9DB3-E83D-6127-FE7CA599F98B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5F665-0B16-F760-04A5-265E900A11B0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7920E-6240-CD8C-220E-5DA0B5146085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0E3BF9-802D-3D87-A2E2-AEE3A8ABBDB5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2DC3D-0CFE-28C7-A271-8E70F197FEEA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5B50-5200-B94C-C31D-87C6114372C9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F0B05-06AB-58DF-AB32-4A86764CB92E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D0DDF-5D2F-90B6-7288-6B44CB063B24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9D06D-2E26-1DAC-67CE-EB64B68DCFF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8C5F1-2AE7-1835-A89C-A9499FE15791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451F4-41A3-4BBE-9E91-982386321EDF}"/>
              </a:ext>
            </a:extLst>
          </p:cNvPr>
          <p:cNvSpPr/>
          <p:nvPr/>
        </p:nvSpPr>
        <p:spPr>
          <a:xfrm>
            <a:off x="870429" y="2065471"/>
            <a:ext cx="10593499" cy="1154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2323B-5818-C092-3042-47CF29444B7C}"/>
              </a:ext>
            </a:extLst>
          </p:cNvPr>
          <p:cNvSpPr txBox="1"/>
          <p:nvPr/>
        </p:nvSpPr>
        <p:spPr>
          <a:xfrm>
            <a:off x="1132897" y="2380247"/>
            <a:ext cx="970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Работа только с двумя типами коммуникации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768796-BDAE-1CB9-B40A-347374682C6D}"/>
              </a:ext>
            </a:extLst>
          </p:cNvPr>
          <p:cNvSpPr/>
          <p:nvPr/>
        </p:nvSpPr>
        <p:spPr>
          <a:xfrm>
            <a:off x="504668" y="1695492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DA0B32-BD5F-8EAC-C94F-331930DFC0EE}"/>
              </a:ext>
            </a:extLst>
          </p:cNvPr>
          <p:cNvSpPr/>
          <p:nvPr/>
        </p:nvSpPr>
        <p:spPr>
          <a:xfrm>
            <a:off x="870428" y="3697747"/>
            <a:ext cx="10593500" cy="1154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3CAC8B-25E9-47EB-09A1-EDD6CF6BFEF7}"/>
              </a:ext>
            </a:extLst>
          </p:cNvPr>
          <p:cNvSpPr/>
          <p:nvPr/>
        </p:nvSpPr>
        <p:spPr>
          <a:xfrm>
            <a:off x="870428" y="5330023"/>
            <a:ext cx="10593500" cy="1154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CBA466-4997-AB39-74D7-5BB83A11665C}"/>
              </a:ext>
            </a:extLst>
          </p:cNvPr>
          <p:cNvSpPr/>
          <p:nvPr/>
        </p:nvSpPr>
        <p:spPr>
          <a:xfrm>
            <a:off x="504668" y="3331987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03A9F5-D0CE-2FB9-361D-33968792A8D8}"/>
              </a:ext>
            </a:extLst>
          </p:cNvPr>
          <p:cNvSpPr/>
          <p:nvPr/>
        </p:nvSpPr>
        <p:spPr>
          <a:xfrm>
            <a:off x="504668" y="4968482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95B00-7C5D-04AB-808B-0910097D3BAF}"/>
              </a:ext>
            </a:extLst>
          </p:cNvPr>
          <p:cNvSpPr txBox="1"/>
          <p:nvPr/>
        </p:nvSpPr>
        <p:spPr>
          <a:xfrm>
            <a:off x="1132897" y="3812753"/>
            <a:ext cx="970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Работа только с данными компаний банковской отрасли (подобными </a:t>
            </a:r>
            <a:r>
              <a:rPr lang="ru-RU" sz="2800" err="1">
                <a:latin typeface="Arial" panose="020B0604020202020204" pitchFamily="34" charset="0"/>
                <a:cs typeface="Arial" panose="020B0604020202020204" pitchFamily="34" charset="0"/>
              </a:rPr>
              <a:t>скоринговому</a:t>
            </a: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 примеру)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41B9EA-2422-11DB-1CA8-140E6D4D68DE}"/>
              </a:ext>
            </a:extLst>
          </p:cNvPr>
          <p:cNvSpPr txBox="1"/>
          <p:nvPr/>
        </p:nvSpPr>
        <p:spPr>
          <a:xfrm>
            <a:off x="1132897" y="5430568"/>
            <a:ext cx="10402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Необходимость совпадения признаков данных с признаками исторических данных, на которых обучается модель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441A74-F9D1-DE4D-B819-DB6DE2A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388" y="920826"/>
            <a:ext cx="5973562" cy="5016348"/>
          </a:xfrm>
          <a:prstGeom prst="moon">
            <a:avLst>
              <a:gd name="adj" fmla="val 77895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6096000" y="2644170"/>
            <a:ext cx="4933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721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4E07AB-3C9C-946C-6164-BC4E67D7F4AD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FB031-605A-4532-3F6E-217EE6A6CA1C}"/>
              </a:ext>
            </a:extLst>
          </p:cNvPr>
          <p:cNvSpPr txBox="1"/>
          <p:nvPr/>
        </p:nvSpPr>
        <p:spPr>
          <a:xfrm>
            <a:off x="247339" y="1093985"/>
            <a:ext cx="1089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Сравнение используемого алгоритма с упрощенными моделями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5D3FA-3794-F017-2E0A-9F07011B4378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EE2A2-4F21-A23C-DABD-8C7826D7087B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61DC2-2CB4-BC25-C4BF-FEFE154946A0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B9E33F-ABB1-00D3-B28D-0964316C1831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9C076-1F7D-C9F2-5441-292119FE0E5F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FB6C5-3FA1-FB5A-6768-A971ADDEC820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BBA71-DCB2-4E60-1429-A7879B7B8876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3FD46-A671-2C82-FCD1-92EF56409740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9F774-9F57-C620-773F-F28A22832F9F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E7505-F4EB-139A-92C2-5A8227E4D513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BFF5AE2-A3B4-7DB0-6E63-05473A4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51" y="2017315"/>
            <a:ext cx="5718603" cy="388752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59C9D9-64E6-152B-6295-9B4FFA6D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2017316"/>
            <a:ext cx="5677467" cy="38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4E07AB-3C9C-946C-6164-BC4E67D7F4AD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FB031-605A-4532-3F6E-217EE6A6CA1C}"/>
              </a:ext>
            </a:extLst>
          </p:cNvPr>
          <p:cNvSpPr txBox="1"/>
          <p:nvPr/>
        </p:nvSpPr>
        <p:spPr>
          <a:xfrm>
            <a:off x="247339" y="1093985"/>
            <a:ext cx="1089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Расчет прибыльности компании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5D3FA-3794-F017-2E0A-9F07011B4378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EE2A2-4F21-A23C-DABD-8C7826D7087B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61DC2-2CB4-BC25-C4BF-FEFE154946A0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B9E33F-ABB1-00D3-B28D-0964316C1831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9C076-1F7D-C9F2-5441-292119FE0E5F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FB6C5-3FA1-FB5A-6768-A971ADDEC820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BBA71-DCB2-4E60-1429-A7879B7B8876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3FD46-A671-2C82-FCD1-92EF56409740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9F774-9F57-C620-773F-F28A22832F9F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E7505-F4EB-139A-92C2-5A8227E4D513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AA83E-DFF4-84A8-61B9-AB7A99FB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0" y="1840167"/>
            <a:ext cx="11100899" cy="4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E6592-3844-E5EB-BF6E-44994EC7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1973179" y="680451"/>
            <a:ext cx="8245642" cy="5497095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1511528" y="3013501"/>
            <a:ext cx="916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48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77331A6E-238C-472C-3E9B-E4C75D3DB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50" b="18152"/>
          <a:stretch/>
        </p:blipFill>
        <p:spPr>
          <a:xfrm rot="5400000">
            <a:off x="404040" y="1303958"/>
            <a:ext cx="4065046" cy="3487043"/>
          </a:xfrm>
          <a:prstGeom prst="rect">
            <a:avLst/>
          </a:prstGeom>
          <a:ln w="38100">
            <a:solidFill>
              <a:srgbClr val="617D93"/>
            </a:solidFill>
          </a:ln>
        </p:spPr>
      </p:pic>
      <p:pic>
        <p:nvPicPr>
          <p:cNvPr id="5" name="Picture 4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173D0B74-5D96-C91F-7ECE-8DA31DFC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36" y="1014956"/>
            <a:ext cx="3116536" cy="4065046"/>
          </a:xfrm>
          <a:prstGeom prst="rect">
            <a:avLst/>
          </a:prstGeom>
          <a:ln w="38100">
            <a:solidFill>
              <a:srgbClr val="617D93"/>
            </a:solidFill>
          </a:ln>
        </p:spPr>
      </p:pic>
      <p:pic>
        <p:nvPicPr>
          <p:cNvPr id="7" name="Picture 6" descr="A person sitting at a table with food on it&#10;&#10;Description automatically generated with medium confidence">
            <a:extLst>
              <a:ext uri="{FF2B5EF4-FFF2-40B4-BE49-F238E27FC236}">
                <a16:creationId xmlns:a16="http://schemas.microsoft.com/office/drawing/2014/main" id="{90482C3E-FD90-E5EE-E33A-5C034F563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9" t="17577" r="16335" b="19921"/>
          <a:stretch/>
        </p:blipFill>
        <p:spPr>
          <a:xfrm>
            <a:off x="8200323" y="1014956"/>
            <a:ext cx="3340119" cy="4065046"/>
          </a:xfrm>
          <a:prstGeom prst="rect">
            <a:avLst/>
          </a:prstGeom>
          <a:ln w="38100">
            <a:solidFill>
              <a:srgbClr val="617D93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BD8B47-349D-D3A9-A936-6FE4B96F63FF}"/>
              </a:ext>
            </a:extLst>
          </p:cNvPr>
          <p:cNvSpPr/>
          <p:nvPr/>
        </p:nvSpPr>
        <p:spPr>
          <a:xfrm>
            <a:off x="2321617" y="118534"/>
            <a:ext cx="7550516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5C8D6-2383-62C8-6E6E-DF52223DF732}"/>
              </a:ext>
            </a:extLst>
          </p:cNvPr>
          <p:cNvSpPr txBox="1"/>
          <p:nvPr/>
        </p:nvSpPr>
        <p:spPr>
          <a:xfrm>
            <a:off x="2088152" y="116780"/>
            <a:ext cx="80156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Наша команда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80014-F3E4-424E-B657-7CCFAE2ED0FA}"/>
              </a:ext>
            </a:extLst>
          </p:cNvPr>
          <p:cNvSpPr txBox="1"/>
          <p:nvPr/>
        </p:nvSpPr>
        <p:spPr>
          <a:xfrm>
            <a:off x="868705" y="5261892"/>
            <a:ext cx="30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Жужгова Юлия (капитан)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5476A-F48E-1F25-BC0B-59537AE7BCBE}"/>
              </a:ext>
            </a:extLst>
          </p:cNvPr>
          <p:cNvSpPr txBox="1"/>
          <p:nvPr/>
        </p:nvSpPr>
        <p:spPr>
          <a:xfrm>
            <a:off x="4699688" y="5271380"/>
            <a:ext cx="30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Баранова Валерия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C65CA-1AB5-4B7C-2A6C-507156CDCE6F}"/>
              </a:ext>
            </a:extLst>
          </p:cNvPr>
          <p:cNvSpPr txBox="1"/>
          <p:nvPr/>
        </p:nvSpPr>
        <p:spPr>
          <a:xfrm>
            <a:off x="8345991" y="5256538"/>
            <a:ext cx="30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Ильясова Сабина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E6EDD4-48AA-C17F-5899-89603D06D666}"/>
              </a:ext>
            </a:extLst>
          </p:cNvPr>
          <p:cNvCxnSpPr/>
          <p:nvPr/>
        </p:nvCxnSpPr>
        <p:spPr>
          <a:xfrm>
            <a:off x="962909" y="5677999"/>
            <a:ext cx="28603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77B98-DF14-3ABA-ECA0-4DFBC5EE5F02}"/>
              </a:ext>
            </a:extLst>
          </p:cNvPr>
          <p:cNvCxnSpPr/>
          <p:nvPr/>
        </p:nvCxnSpPr>
        <p:spPr>
          <a:xfrm>
            <a:off x="4888097" y="5667173"/>
            <a:ext cx="28603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142EC-1F99-51E2-A52D-411CEA94F713}"/>
              </a:ext>
            </a:extLst>
          </p:cNvPr>
          <p:cNvCxnSpPr/>
          <p:nvPr/>
        </p:nvCxnSpPr>
        <p:spPr>
          <a:xfrm>
            <a:off x="8534400" y="5667375"/>
            <a:ext cx="28603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98388F-D38A-BCF8-6C9C-10785AEAD7BB}"/>
              </a:ext>
            </a:extLst>
          </p:cNvPr>
          <p:cNvSpPr txBox="1"/>
          <p:nvPr/>
        </p:nvSpPr>
        <p:spPr>
          <a:xfrm>
            <a:off x="868705" y="5799991"/>
            <a:ext cx="3192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для </a:t>
            </a:r>
            <a:r>
              <a:rPr lang="ru-RU" sz="1600" err="1">
                <a:latin typeface="Arial" panose="020B0604020202020204" pitchFamily="34" charset="0"/>
                <a:cs typeface="Arial" panose="020B0604020202020204" pitchFamily="34" charset="0"/>
              </a:rPr>
              <a:t>Таргета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E7F22-8375-4BE8-5B70-923F91866567}"/>
              </a:ext>
            </a:extLst>
          </p:cNvPr>
          <p:cNvSpPr txBox="1"/>
          <p:nvPr/>
        </p:nvSpPr>
        <p:spPr>
          <a:xfrm>
            <a:off x="4888097" y="5816041"/>
            <a:ext cx="275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для </a:t>
            </a:r>
            <a:r>
              <a:rPr lang="ru-RU" sz="1600" err="1">
                <a:latin typeface="Arial" panose="020B0604020202020204" pitchFamily="34" charset="0"/>
                <a:cs typeface="Arial" panose="020B0604020202020204" pitchFamily="34" charset="0"/>
              </a:rPr>
              <a:t>Таргета</a:t>
            </a: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сервиса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5B92C-26C6-1066-BD9C-1922057A2C33}"/>
              </a:ext>
            </a:extLst>
          </p:cNvPr>
          <p:cNvSpPr txBox="1"/>
          <p:nvPr/>
        </p:nvSpPr>
        <p:spPr>
          <a:xfrm>
            <a:off x="8534400" y="5801242"/>
            <a:ext cx="279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441A74-F9D1-DE4D-B819-DB6DE2A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388" y="920826"/>
            <a:ext cx="5973562" cy="5016348"/>
          </a:xfrm>
          <a:prstGeom prst="moon">
            <a:avLst>
              <a:gd name="adj" fmla="val 77895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6096000" y="2644170"/>
            <a:ext cx="4933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5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2CEBC0-E36A-B13B-B06F-FBFAEA17CDE6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2F23A3-EFEA-5A06-3BB7-3FD5EFB89506}"/>
              </a:ext>
            </a:extLst>
          </p:cNvPr>
          <p:cNvSpPr txBox="1"/>
          <p:nvPr/>
        </p:nvSpPr>
        <p:spPr>
          <a:xfrm>
            <a:off x="247339" y="111039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Цели проекта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2B8C115-1208-BB65-00C2-5142D4AC0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062056"/>
              </p:ext>
            </p:extLst>
          </p:nvPr>
        </p:nvGraphicFramePr>
        <p:xfrm>
          <a:off x="412229" y="1843006"/>
          <a:ext cx="11449987" cy="46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3777402-FFDD-3747-40A3-4844ADFC4A28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3569D-8B8F-AD8F-E291-7D1BF86771A5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978AF-D16A-0E80-4241-0D5346D984CC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D60C3-5B9E-147B-426E-43A992DA7043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F09EFD-7086-2EF7-923C-DB66B9056AF8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CB640-3CAD-044D-EF84-9BCD3B3C673E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92D7B-E0C3-DBA4-6EAC-94C15BF19D72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AE688-BBEB-07EC-EDCD-1D98C5A85C2B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9B03B-E6C6-1DAB-25D3-A97CE73B84E3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62FD2A-4090-356C-1929-590DA578A77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F9D48E-7BAC-DA18-4D4C-F397B6C441A3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EC964-E3B6-1508-7409-9AC1F9AA84A6}"/>
              </a:ext>
            </a:extLst>
          </p:cNvPr>
          <p:cNvSpPr txBox="1"/>
          <p:nvPr/>
        </p:nvSpPr>
        <p:spPr>
          <a:xfrm>
            <a:off x="247339" y="111039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B1EB3C-2C0A-725F-D463-3012905F8A43}"/>
              </a:ext>
            </a:extLst>
          </p:cNvPr>
          <p:cNvSpPr/>
          <p:nvPr/>
        </p:nvSpPr>
        <p:spPr>
          <a:xfrm>
            <a:off x="573624" y="2017315"/>
            <a:ext cx="5439931" cy="188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BD550-919F-70B0-80FF-FF14A5160024}"/>
              </a:ext>
            </a:extLst>
          </p:cNvPr>
          <p:cNvSpPr/>
          <p:nvPr/>
        </p:nvSpPr>
        <p:spPr>
          <a:xfrm>
            <a:off x="6422285" y="2000906"/>
            <a:ext cx="5439931" cy="188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566D6-C838-8206-A68B-26B11570DB02}"/>
              </a:ext>
            </a:extLst>
          </p:cNvPr>
          <p:cNvSpPr/>
          <p:nvPr/>
        </p:nvSpPr>
        <p:spPr>
          <a:xfrm>
            <a:off x="573624" y="4373879"/>
            <a:ext cx="5439931" cy="188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B14F4-2D13-09FA-02B5-89889F9CB498}"/>
              </a:ext>
            </a:extLst>
          </p:cNvPr>
          <p:cNvSpPr/>
          <p:nvPr/>
        </p:nvSpPr>
        <p:spPr>
          <a:xfrm>
            <a:off x="6422285" y="4357470"/>
            <a:ext cx="5439931" cy="188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E8B30-D355-80BB-BB19-E8D8F4163268}"/>
              </a:ext>
            </a:extLst>
          </p:cNvPr>
          <p:cNvSpPr txBox="1"/>
          <p:nvPr/>
        </p:nvSpPr>
        <p:spPr>
          <a:xfrm>
            <a:off x="893289" y="2482393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Исследовать качество данных о клиентах банка.</a:t>
            </a:r>
          </a:p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73BE2-E1C4-7D8D-C2FE-02AED9508410}"/>
              </a:ext>
            </a:extLst>
          </p:cNvPr>
          <p:cNvSpPr txBox="1"/>
          <p:nvPr/>
        </p:nvSpPr>
        <p:spPr>
          <a:xfrm>
            <a:off x="6741950" y="4639609"/>
            <a:ext cx="480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Предложить компании список клиентов для каждого из типов коммуникации</a:t>
            </a:r>
            <a:b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A0E70-13DD-986C-855E-FE3BD2640405}"/>
              </a:ext>
            </a:extLst>
          </p:cNvPr>
          <p:cNvSpPr txBox="1"/>
          <p:nvPr/>
        </p:nvSpPr>
        <p:spPr>
          <a:xfrm>
            <a:off x="6582117" y="2103521"/>
            <a:ext cx="512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Построить аналитическую модель, предсказывающую вероятность отклика на коммуникацию каждого типа</a:t>
            </a:r>
          </a:p>
          <a:p>
            <a:pPr algn="ctr"/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6BB92B-F4AA-C812-19DE-26EE567A20B0}"/>
              </a:ext>
            </a:extLst>
          </p:cNvPr>
          <p:cNvSpPr txBox="1"/>
          <p:nvPr/>
        </p:nvSpPr>
        <p:spPr>
          <a:xfrm>
            <a:off x="491179" y="4372153"/>
            <a:ext cx="5439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Разработать наилучшую аналитическую модель , позволяющую определить клиентов с наибольшей вероятностью отклика</a:t>
            </a:r>
          </a:p>
          <a:p>
            <a:pPr algn="ctr"/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2BCD65-EE82-4D37-7EFF-DB21D4396972}"/>
              </a:ext>
            </a:extLst>
          </p:cNvPr>
          <p:cNvSpPr/>
          <p:nvPr/>
        </p:nvSpPr>
        <p:spPr>
          <a:xfrm>
            <a:off x="207863" y="1766285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10E01-18E4-8766-880D-D6B94E40EF14}"/>
              </a:ext>
            </a:extLst>
          </p:cNvPr>
          <p:cNvSpPr/>
          <p:nvPr/>
        </p:nvSpPr>
        <p:spPr>
          <a:xfrm>
            <a:off x="161769" y="4158105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671EFA-C317-AFB0-E155-DB07054F61CD}"/>
              </a:ext>
            </a:extLst>
          </p:cNvPr>
          <p:cNvSpPr/>
          <p:nvPr/>
        </p:nvSpPr>
        <p:spPr>
          <a:xfrm>
            <a:off x="6056524" y="1766285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0190B0-D48E-9615-AE4D-54F20E591ABE}"/>
              </a:ext>
            </a:extLst>
          </p:cNvPr>
          <p:cNvSpPr/>
          <p:nvPr/>
        </p:nvSpPr>
        <p:spPr>
          <a:xfrm>
            <a:off x="6090941" y="4153728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CD0BA7-6FE3-881D-156C-11BBD9F1933E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D673-0C5C-0497-4887-5BBF68D77385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FE397-81A5-4C3A-6E15-2EBC5CE01E01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D84FD0-0685-D151-971A-246D827BB105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D4567-8190-AA6C-63BE-682226DAC28A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95C4C6-C093-F794-694B-6D869E355023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81716D-759F-086F-E031-2330868FF36D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AA07D-D78A-23F1-E05A-0CA4DB986BA0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AC976-F358-3410-10E7-11BF714264D5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61136-2640-C25A-B2E8-73C5224B09A0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BAD01A1-53B3-2241-90A5-FB90214A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087056" y="2020438"/>
            <a:ext cx="5543469" cy="2014491"/>
          </a:xfrm>
          <a:prstGeom prst="round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771FE49C-5E7F-1DF5-1ACF-D87E3E0C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29784" y="2011002"/>
            <a:ext cx="5525583" cy="1996039"/>
          </a:xfrm>
          <a:prstGeom prst="roundRect">
            <a:avLst/>
          </a:prstGeom>
          <a:solidFill>
            <a:schemeClr val="bg1">
              <a:lumMod val="85000"/>
              <a:alpha val="35871"/>
            </a:schemeClr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615811-6263-84D7-13F1-7EB9B40A847D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F7C612-EF19-D4AD-7CEE-52FDEA0F7E3F}"/>
              </a:ext>
            </a:extLst>
          </p:cNvPr>
          <p:cNvSpPr txBox="1"/>
          <p:nvPr/>
        </p:nvSpPr>
        <p:spPr>
          <a:xfrm>
            <a:off x="247339" y="111039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Обзор аналогичных кейсов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7C25FA-47DF-7E80-3D7E-C7714096A133}"/>
              </a:ext>
            </a:extLst>
          </p:cNvPr>
          <p:cNvSpPr/>
          <p:nvPr/>
        </p:nvSpPr>
        <p:spPr>
          <a:xfrm>
            <a:off x="329784" y="2017315"/>
            <a:ext cx="5534526" cy="1989221"/>
          </a:xfrm>
          <a:prstGeom prst="roundRect">
            <a:avLst/>
          </a:prstGeom>
          <a:noFill/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448799-A999-A5FF-A925-6F9E8E99A15C}"/>
              </a:ext>
            </a:extLst>
          </p:cNvPr>
          <p:cNvSpPr/>
          <p:nvPr/>
        </p:nvSpPr>
        <p:spPr>
          <a:xfrm>
            <a:off x="6095999" y="2017315"/>
            <a:ext cx="5534526" cy="1989221"/>
          </a:xfrm>
          <a:prstGeom prst="roundRect">
            <a:avLst/>
          </a:prstGeom>
          <a:noFill/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6CB06C7-AA7B-BFCD-0789-0B43DE3224D8}"/>
              </a:ext>
            </a:extLst>
          </p:cNvPr>
          <p:cNvSpPr/>
          <p:nvPr/>
        </p:nvSpPr>
        <p:spPr>
          <a:xfrm>
            <a:off x="2062331" y="4451791"/>
            <a:ext cx="2069432" cy="657727"/>
          </a:xfrm>
          <a:prstGeom prst="down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3BAF18F-20E7-D577-EDF0-27338B653BCC}"/>
              </a:ext>
            </a:extLst>
          </p:cNvPr>
          <p:cNvSpPr/>
          <p:nvPr/>
        </p:nvSpPr>
        <p:spPr>
          <a:xfrm>
            <a:off x="7828546" y="4451791"/>
            <a:ext cx="2069432" cy="657727"/>
          </a:xfrm>
          <a:prstGeom prst="downArrow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A2C85-16E7-47AF-7B8B-DFC8B097133F}"/>
              </a:ext>
            </a:extLst>
          </p:cNvPr>
          <p:cNvSpPr/>
          <p:nvPr/>
        </p:nvSpPr>
        <p:spPr>
          <a:xfrm>
            <a:off x="1294660" y="5523337"/>
            <a:ext cx="3604773" cy="1078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2F59E-4371-4F60-31F0-239D65E77289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D4644-44BF-8892-A048-FD9CEE0696A5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5D8CBC-92DE-448D-581F-B76554B09E60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C58E8B-4B07-2A6E-B48F-A634CC8244A4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19DFF5-F5ED-8447-C74C-761C74306471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FCF83-7CDE-DAFB-7BD7-607DFC8A8050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6AA1C8-0B8C-B440-4862-472A922DEBFD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57F41-3169-836A-B8A1-8D5C10E15860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112C-3D13-6AAF-6F99-5D1F8446619B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1F081-2A22-0232-98DC-95892A9538B7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9CFF8-AAD5-CE5C-572C-D14314782B1E}"/>
              </a:ext>
            </a:extLst>
          </p:cNvPr>
          <p:cNvSpPr txBox="1"/>
          <p:nvPr/>
        </p:nvSpPr>
        <p:spPr>
          <a:xfrm>
            <a:off x="455064" y="2119742"/>
            <a:ext cx="5275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Компании со своим собственным продуктом, выполняющим те же задачи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(SAS, X5 Group, </a:t>
            </a:r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ВТБ и </a:t>
            </a:r>
            <a:r>
              <a:rPr lang="ru-RU" sz="2800" b="1" err="1">
                <a:latin typeface="Arial" panose="020B0604020202020204" pitchFamily="34" charset="0"/>
                <a:cs typeface="Arial" panose="020B0604020202020204" pitchFamily="34" charset="0"/>
              </a:rPr>
              <a:t>тд</a:t>
            </a:r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6FC2F-0CAC-C34F-4AC2-233BF5186898}"/>
              </a:ext>
            </a:extLst>
          </p:cNvPr>
          <p:cNvSpPr txBox="1"/>
          <p:nvPr/>
        </p:nvSpPr>
        <p:spPr>
          <a:xfrm>
            <a:off x="6336631" y="2750313"/>
            <a:ext cx="505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>
                <a:latin typeface="Arial" panose="020B0604020202020204" pitchFamily="34" charset="0"/>
                <a:cs typeface="Arial" panose="020B0604020202020204" pitchFamily="34" charset="0"/>
              </a:rPr>
              <a:t>Фриланс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C97C0-82D6-E6ED-33A8-A6F648006D16}"/>
              </a:ext>
            </a:extLst>
          </p:cNvPr>
          <p:cNvSpPr txBox="1"/>
          <p:nvPr/>
        </p:nvSpPr>
        <p:spPr>
          <a:xfrm>
            <a:off x="1260784" y="5554772"/>
            <a:ext cx="3604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Дорого (дополнительные сотрудники, оборудование), </a:t>
            </a:r>
            <a:r>
              <a:rPr lang="ru-RU" sz="2000" err="1">
                <a:latin typeface="Arial" panose="020B0604020202020204" pitchFamily="34" charset="0"/>
                <a:cs typeface="Arial" panose="020B0604020202020204" pitchFamily="34" charset="0"/>
              </a:rPr>
              <a:t>времязатратно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AA09F1-2876-CCC6-06F0-67B9D371168C}"/>
              </a:ext>
            </a:extLst>
          </p:cNvPr>
          <p:cNvSpPr/>
          <p:nvPr/>
        </p:nvSpPr>
        <p:spPr>
          <a:xfrm>
            <a:off x="7060875" y="5523337"/>
            <a:ext cx="3604773" cy="1078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BB2B5-D4CA-6136-0542-AF44D51AC754}"/>
              </a:ext>
            </a:extLst>
          </p:cNvPr>
          <p:cNvSpPr txBox="1"/>
          <p:nvPr/>
        </p:nvSpPr>
        <p:spPr>
          <a:xfrm>
            <a:off x="7060874" y="5862548"/>
            <a:ext cx="360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Ненадежно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5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441A74-F9D1-DE4D-B819-DB6DE2A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388" y="920826"/>
            <a:ext cx="5973562" cy="5016348"/>
          </a:xfrm>
          <a:prstGeom prst="moon">
            <a:avLst>
              <a:gd name="adj" fmla="val 77895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2F1847-5ADE-F9D1-6553-F4E03695A283}"/>
              </a:ext>
            </a:extLst>
          </p:cNvPr>
          <p:cNvSpPr txBox="1"/>
          <p:nvPr/>
        </p:nvSpPr>
        <p:spPr>
          <a:xfrm>
            <a:off x="6096000" y="1905506"/>
            <a:ext cx="49338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</a:p>
        </p:txBody>
      </p:sp>
    </p:spTree>
    <p:extLst>
      <p:ext uri="{BB962C8B-B14F-4D97-AF65-F5344CB8AC3E}">
        <p14:creationId xmlns:p14="http://schemas.microsoft.com/office/powerpoint/2010/main" val="3889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CDB47C-350B-3085-9BB5-20AF37090EA6}"/>
              </a:ext>
            </a:extLst>
          </p:cNvPr>
          <p:cNvSpPr/>
          <p:nvPr/>
        </p:nvSpPr>
        <p:spPr>
          <a:xfrm>
            <a:off x="329784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DDA3F-F163-F787-3343-67D43C2FA063}"/>
              </a:ext>
            </a:extLst>
          </p:cNvPr>
          <p:cNvSpPr txBox="1"/>
          <p:nvPr/>
        </p:nvSpPr>
        <p:spPr>
          <a:xfrm>
            <a:off x="412229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Обоснование проекта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2F358-56CA-F2FA-5F9B-907941DC888D}"/>
              </a:ext>
            </a:extLst>
          </p:cNvPr>
          <p:cNvSpPr/>
          <p:nvPr/>
        </p:nvSpPr>
        <p:spPr>
          <a:xfrm>
            <a:off x="2662003" y="194872"/>
            <a:ext cx="2203554" cy="644577"/>
          </a:xfrm>
          <a:prstGeom prst="rect">
            <a:avLst/>
          </a:prstGeom>
          <a:solidFill>
            <a:srgbClr val="61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2D479-5059-2E7C-C05C-DE4ADF6FC72A}"/>
              </a:ext>
            </a:extLst>
          </p:cNvPr>
          <p:cNvSpPr/>
          <p:nvPr/>
        </p:nvSpPr>
        <p:spPr>
          <a:xfrm>
            <a:off x="4994223" y="194872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524DA-F5C5-B16C-EAAD-A805D190595E}"/>
              </a:ext>
            </a:extLst>
          </p:cNvPr>
          <p:cNvSpPr/>
          <p:nvPr/>
        </p:nvSpPr>
        <p:spPr>
          <a:xfrm>
            <a:off x="7326443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43F43-5DDF-A69E-5381-FC755B3EA378}"/>
              </a:ext>
            </a:extLst>
          </p:cNvPr>
          <p:cNvSpPr/>
          <p:nvPr/>
        </p:nvSpPr>
        <p:spPr>
          <a:xfrm>
            <a:off x="9658662" y="194793"/>
            <a:ext cx="2203554" cy="644577"/>
          </a:xfrm>
          <a:prstGeom prst="rect">
            <a:avLst/>
          </a:prstGeom>
          <a:solidFill>
            <a:srgbClr val="88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C2F0B-A2CD-151C-562E-305A64A227AC}"/>
              </a:ext>
            </a:extLst>
          </p:cNvPr>
          <p:cNvSpPr txBox="1"/>
          <p:nvPr/>
        </p:nvSpPr>
        <p:spPr>
          <a:xfrm>
            <a:off x="2662003" y="224693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Обработка данных и подготовка витрины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045FF-90F3-0B58-248F-8C3A7EF9502D}"/>
              </a:ext>
            </a:extLst>
          </p:cNvPr>
          <p:cNvSpPr txBox="1"/>
          <p:nvPr/>
        </p:nvSpPr>
        <p:spPr>
          <a:xfrm>
            <a:off x="5076668" y="347803"/>
            <a:ext cx="203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Модели отклика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A13640-4E7F-0C7D-A326-295BBA32E06C}"/>
              </a:ext>
            </a:extLst>
          </p:cNvPr>
          <p:cNvSpPr txBox="1"/>
          <p:nvPr/>
        </p:nvSpPr>
        <p:spPr>
          <a:xfrm>
            <a:off x="740888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Формирование предложения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5AA57-EDD0-EF72-2651-3565B589D58A}"/>
              </a:ext>
            </a:extLst>
          </p:cNvPr>
          <p:cNvSpPr txBox="1"/>
          <p:nvPr/>
        </p:nvSpPr>
        <p:spPr>
          <a:xfrm>
            <a:off x="9741108" y="224693"/>
            <a:ext cx="203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>
                <a:latin typeface="Arial" panose="020B0604020202020204" pitchFamily="34" charset="0"/>
                <a:cs typeface="Arial" panose="020B0604020202020204" pitchFamily="34" charset="0"/>
              </a:rPr>
              <a:t>Финансовое обоснование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449DE1-87EE-D850-D739-CEE5674BD201}"/>
              </a:ext>
            </a:extLst>
          </p:cNvPr>
          <p:cNvCxnSpPr>
            <a:cxnSpLocks/>
          </p:cNvCxnSpPr>
          <p:nvPr/>
        </p:nvCxnSpPr>
        <p:spPr>
          <a:xfrm>
            <a:off x="247339" y="1555650"/>
            <a:ext cx="11532432" cy="0"/>
          </a:xfrm>
          <a:prstGeom prst="line">
            <a:avLst/>
          </a:prstGeom>
          <a:ln w="12700">
            <a:solidFill>
              <a:srgbClr val="617D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84AB29-6A99-7C10-C892-F08E7D2FA084}"/>
              </a:ext>
            </a:extLst>
          </p:cNvPr>
          <p:cNvSpPr txBox="1"/>
          <p:nvPr/>
        </p:nvSpPr>
        <p:spPr>
          <a:xfrm>
            <a:off x="247339" y="1093985"/>
            <a:ext cx="661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>
                <a:latin typeface="Arial" panose="020B0604020202020204" pitchFamily="34" charset="0"/>
                <a:cs typeface="Arial" panose="020B0604020202020204" pitchFamily="34" charset="0"/>
              </a:rPr>
              <a:t>Основные шаги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50D61BD4-1186-3D74-19E9-CC4DD02E174E}"/>
              </a:ext>
            </a:extLst>
          </p:cNvPr>
          <p:cNvSpPr/>
          <p:nvPr/>
        </p:nvSpPr>
        <p:spPr>
          <a:xfrm>
            <a:off x="207392" y="2219834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Diagonal Corner Rectangle 33">
            <a:extLst>
              <a:ext uri="{FF2B5EF4-FFF2-40B4-BE49-F238E27FC236}">
                <a16:creationId xmlns:a16="http://schemas.microsoft.com/office/drawing/2014/main" id="{CB845039-E58B-0487-D508-EF483FBC4BC0}"/>
              </a:ext>
            </a:extLst>
          </p:cNvPr>
          <p:cNvSpPr/>
          <p:nvPr/>
        </p:nvSpPr>
        <p:spPr>
          <a:xfrm>
            <a:off x="2245862" y="2219834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Rectangle 34">
            <a:extLst>
              <a:ext uri="{FF2B5EF4-FFF2-40B4-BE49-F238E27FC236}">
                <a16:creationId xmlns:a16="http://schemas.microsoft.com/office/drawing/2014/main" id="{CD8DF842-1EAA-3B0D-4BA2-0A1075525DA3}"/>
              </a:ext>
            </a:extLst>
          </p:cNvPr>
          <p:cNvSpPr/>
          <p:nvPr/>
        </p:nvSpPr>
        <p:spPr>
          <a:xfrm>
            <a:off x="4275031" y="2219834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Diagonal Corner Rectangle 35">
            <a:extLst>
              <a:ext uri="{FF2B5EF4-FFF2-40B4-BE49-F238E27FC236}">
                <a16:creationId xmlns:a16="http://schemas.microsoft.com/office/drawing/2014/main" id="{AC23AA60-55EB-A51B-C141-6F45FF1BF81C}"/>
              </a:ext>
            </a:extLst>
          </p:cNvPr>
          <p:cNvSpPr/>
          <p:nvPr/>
        </p:nvSpPr>
        <p:spPr>
          <a:xfrm>
            <a:off x="6303752" y="2219834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493530-6C29-3EB3-7212-FDD04996D782}"/>
              </a:ext>
            </a:extLst>
          </p:cNvPr>
          <p:cNvGrpSpPr/>
          <p:nvPr/>
        </p:nvGrpSpPr>
        <p:grpSpPr>
          <a:xfrm>
            <a:off x="751587" y="2451684"/>
            <a:ext cx="639819" cy="658327"/>
            <a:chOff x="1222376" y="1701801"/>
            <a:chExt cx="768350" cy="790576"/>
          </a:xfrm>
          <a:solidFill>
            <a:schemeClr val="tx1"/>
          </a:solidFill>
        </p:grpSpPr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602BC2C-599E-AF40-166E-4CE7AE9B35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376" y="1701801"/>
              <a:ext cx="419100" cy="688975"/>
            </a:xfrm>
            <a:custGeom>
              <a:avLst/>
              <a:gdLst/>
              <a:ahLst/>
              <a:cxnLst>
                <a:cxn ang="0">
                  <a:pos x="26" y="61"/>
                </a:cxn>
                <a:cxn ang="0">
                  <a:pos x="35" y="38"/>
                </a:cxn>
                <a:cxn ang="0">
                  <a:pos x="54" y="29"/>
                </a:cxn>
                <a:cxn ang="0">
                  <a:pos x="38" y="3"/>
                </a:cxn>
                <a:cxn ang="0">
                  <a:pos x="32" y="0"/>
                </a:cxn>
                <a:cxn ang="0">
                  <a:pos x="27" y="3"/>
                </a:cxn>
                <a:cxn ang="0">
                  <a:pos x="0" y="56"/>
                </a:cxn>
                <a:cxn ang="0">
                  <a:pos x="32" y="89"/>
                </a:cxn>
                <a:cxn ang="0">
                  <a:pos x="40" y="87"/>
                </a:cxn>
                <a:cxn ang="0">
                  <a:pos x="35" y="83"/>
                </a:cxn>
                <a:cxn ang="0">
                  <a:pos x="26" y="61"/>
                </a:cxn>
                <a:cxn ang="0">
                  <a:pos x="21" y="74"/>
                </a:cxn>
                <a:cxn ang="0">
                  <a:pos x="18" y="76"/>
                </a:cxn>
                <a:cxn ang="0">
                  <a:pos x="15" y="75"/>
                </a:cxn>
                <a:cxn ang="0">
                  <a:pos x="7" y="48"/>
                </a:cxn>
                <a:cxn ang="0">
                  <a:pos x="12" y="45"/>
                </a:cxn>
                <a:cxn ang="0">
                  <a:pos x="15" y="50"/>
                </a:cxn>
                <a:cxn ang="0">
                  <a:pos x="20" y="68"/>
                </a:cxn>
                <a:cxn ang="0">
                  <a:pos x="21" y="74"/>
                </a:cxn>
                <a:cxn ang="0">
                  <a:pos x="21" y="74"/>
                </a:cxn>
                <a:cxn ang="0">
                  <a:pos x="21" y="74"/>
                </a:cxn>
              </a:cxnLst>
              <a:rect l="0" t="0" r="r" b="b"/>
              <a:pathLst>
                <a:path w="54" h="89">
                  <a:moveTo>
                    <a:pt x="26" y="61"/>
                  </a:moveTo>
                  <a:cubicBezTo>
                    <a:pt x="26" y="52"/>
                    <a:pt x="29" y="44"/>
                    <a:pt x="35" y="38"/>
                  </a:cubicBezTo>
                  <a:cubicBezTo>
                    <a:pt x="40" y="33"/>
                    <a:pt x="47" y="30"/>
                    <a:pt x="54" y="29"/>
                  </a:cubicBezTo>
                  <a:cubicBezTo>
                    <a:pt x="49" y="19"/>
                    <a:pt x="42" y="9"/>
                    <a:pt x="38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0" y="0"/>
                    <a:pt x="28" y="1"/>
                    <a:pt x="27" y="3"/>
                  </a:cubicBezTo>
                  <a:cubicBezTo>
                    <a:pt x="18" y="16"/>
                    <a:pt x="0" y="43"/>
                    <a:pt x="0" y="56"/>
                  </a:cubicBezTo>
                  <a:cubicBezTo>
                    <a:pt x="0" y="74"/>
                    <a:pt x="14" y="89"/>
                    <a:pt x="32" y="89"/>
                  </a:cubicBezTo>
                  <a:cubicBezTo>
                    <a:pt x="35" y="89"/>
                    <a:pt x="38" y="88"/>
                    <a:pt x="40" y="87"/>
                  </a:cubicBezTo>
                  <a:cubicBezTo>
                    <a:pt x="39" y="86"/>
                    <a:pt x="37" y="85"/>
                    <a:pt x="35" y="83"/>
                  </a:cubicBezTo>
                  <a:cubicBezTo>
                    <a:pt x="29" y="77"/>
                    <a:pt x="26" y="69"/>
                    <a:pt x="26" y="61"/>
                  </a:cubicBezTo>
                  <a:close/>
                  <a:moveTo>
                    <a:pt x="21" y="74"/>
                  </a:moveTo>
                  <a:cubicBezTo>
                    <a:pt x="20" y="76"/>
                    <a:pt x="19" y="76"/>
                    <a:pt x="18" y="76"/>
                  </a:cubicBezTo>
                  <a:cubicBezTo>
                    <a:pt x="17" y="76"/>
                    <a:pt x="15" y="76"/>
                    <a:pt x="15" y="75"/>
                  </a:cubicBezTo>
                  <a:cubicBezTo>
                    <a:pt x="2" y="64"/>
                    <a:pt x="6" y="48"/>
                    <a:pt x="7" y="48"/>
                  </a:cubicBezTo>
                  <a:cubicBezTo>
                    <a:pt x="7" y="45"/>
                    <a:pt x="10" y="44"/>
                    <a:pt x="12" y="45"/>
                  </a:cubicBezTo>
                  <a:cubicBezTo>
                    <a:pt x="14" y="45"/>
                    <a:pt x="16" y="48"/>
                    <a:pt x="15" y="50"/>
                  </a:cubicBezTo>
                  <a:cubicBezTo>
                    <a:pt x="15" y="51"/>
                    <a:pt x="12" y="61"/>
                    <a:pt x="20" y="68"/>
                  </a:cubicBezTo>
                  <a:cubicBezTo>
                    <a:pt x="22" y="70"/>
                    <a:pt x="23" y="73"/>
                    <a:pt x="21" y="74"/>
                  </a:cubicBezTo>
                  <a:close/>
                  <a:moveTo>
                    <a:pt x="21" y="74"/>
                  </a:moveTo>
                  <a:cubicBezTo>
                    <a:pt x="21" y="74"/>
                    <a:pt x="21" y="74"/>
                    <a:pt x="21" y="7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683D949-34FE-FD39-CEFD-EEF7C215F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814" y="2174876"/>
              <a:ext cx="133350" cy="123825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13" y="16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4" y="11"/>
                </a:cxn>
              </a:cxnLst>
              <a:rect l="0" t="0" r="r" b="b"/>
              <a:pathLst>
                <a:path w="17" h="16">
                  <a:moveTo>
                    <a:pt x="14" y="11"/>
                  </a:moveTo>
                  <a:cubicBezTo>
                    <a:pt x="7" y="9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14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7" y="12"/>
                    <a:pt x="16" y="11"/>
                    <a:pt x="14" y="11"/>
                  </a:cubicBezTo>
                  <a:close/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112BD3E-8279-2252-C4CA-8C5717A0CB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0026" y="1973264"/>
              <a:ext cx="520700" cy="519113"/>
            </a:xfrm>
            <a:custGeom>
              <a:avLst/>
              <a:gdLst/>
              <a:ahLst/>
              <a:cxnLst>
                <a:cxn ang="0">
                  <a:pos x="66" y="54"/>
                </a:cxn>
                <a:cxn ang="0">
                  <a:pos x="55" y="44"/>
                </a:cxn>
                <a:cxn ang="0">
                  <a:pos x="50" y="44"/>
                </a:cxn>
                <a:cxn ang="0">
                  <a:pos x="47" y="41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7" y="7"/>
                </a:cxn>
                <a:cxn ang="0">
                  <a:pos x="0" y="26"/>
                </a:cxn>
                <a:cxn ang="0">
                  <a:pos x="7" y="44"/>
                </a:cxn>
                <a:cxn ang="0">
                  <a:pos x="26" y="52"/>
                </a:cxn>
                <a:cxn ang="0">
                  <a:pos x="41" y="47"/>
                </a:cxn>
                <a:cxn ang="0">
                  <a:pos x="44" y="50"/>
                </a:cxn>
                <a:cxn ang="0">
                  <a:pos x="44" y="55"/>
                </a:cxn>
                <a:cxn ang="0">
                  <a:pos x="54" y="66"/>
                </a:cxn>
                <a:cxn ang="0">
                  <a:pos x="60" y="66"/>
                </a:cxn>
                <a:cxn ang="0">
                  <a:pos x="66" y="60"/>
                </a:cxn>
                <a:cxn ang="0">
                  <a:pos x="67" y="57"/>
                </a:cxn>
                <a:cxn ang="0">
                  <a:pos x="66" y="54"/>
                </a:cxn>
                <a:cxn ang="0">
                  <a:pos x="39" y="39"/>
                </a:cxn>
                <a:cxn ang="0">
                  <a:pos x="26" y="44"/>
                </a:cxn>
                <a:cxn ang="0">
                  <a:pos x="13" y="39"/>
                </a:cxn>
                <a:cxn ang="0">
                  <a:pos x="8" y="26"/>
                </a:cxn>
                <a:cxn ang="0">
                  <a:pos x="10" y="17"/>
                </a:cxn>
                <a:cxn ang="0">
                  <a:pos x="13" y="13"/>
                </a:cxn>
                <a:cxn ang="0">
                  <a:pos x="14" y="13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0" y="15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9"/>
                </a:cxn>
              </a:cxnLst>
              <a:rect l="0" t="0" r="r" b="b"/>
              <a:pathLst>
                <a:path w="67" h="67">
                  <a:moveTo>
                    <a:pt x="66" y="5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2"/>
                    <a:pt x="51" y="42"/>
                    <a:pt x="50" y="44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54" y="31"/>
                    <a:pt x="53" y="17"/>
                    <a:pt x="44" y="7"/>
                  </a:cubicBezTo>
                  <a:cubicBezTo>
                    <a:pt x="39" y="2"/>
                    <a:pt x="33" y="0"/>
                    <a:pt x="26" y="0"/>
                  </a:cubicBezTo>
                  <a:cubicBezTo>
                    <a:pt x="19" y="0"/>
                    <a:pt x="12" y="2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33"/>
                    <a:pt x="2" y="39"/>
                    <a:pt x="7" y="44"/>
                  </a:cubicBezTo>
                  <a:cubicBezTo>
                    <a:pt x="12" y="49"/>
                    <a:pt x="19" y="52"/>
                    <a:pt x="26" y="52"/>
                  </a:cubicBezTo>
                  <a:cubicBezTo>
                    <a:pt x="31" y="52"/>
                    <a:pt x="37" y="50"/>
                    <a:pt x="41" y="47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2" y="51"/>
                    <a:pt x="42" y="54"/>
                    <a:pt x="44" y="55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6" y="67"/>
                    <a:pt x="59" y="67"/>
                    <a:pt x="60" y="66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7" y="59"/>
                    <a:pt x="67" y="57"/>
                  </a:cubicBezTo>
                  <a:cubicBezTo>
                    <a:pt x="67" y="56"/>
                    <a:pt x="66" y="55"/>
                    <a:pt x="66" y="54"/>
                  </a:cubicBezTo>
                  <a:close/>
                  <a:moveTo>
                    <a:pt x="39" y="39"/>
                  </a:moveTo>
                  <a:cubicBezTo>
                    <a:pt x="35" y="42"/>
                    <a:pt x="31" y="44"/>
                    <a:pt x="26" y="44"/>
                  </a:cubicBezTo>
                  <a:cubicBezTo>
                    <a:pt x="21" y="44"/>
                    <a:pt x="16" y="42"/>
                    <a:pt x="13" y="39"/>
                  </a:cubicBezTo>
                  <a:cubicBezTo>
                    <a:pt x="10" y="35"/>
                    <a:pt x="8" y="31"/>
                    <a:pt x="8" y="26"/>
                  </a:cubicBezTo>
                  <a:cubicBezTo>
                    <a:pt x="8" y="23"/>
                    <a:pt x="8" y="20"/>
                    <a:pt x="10" y="17"/>
                  </a:cubicBezTo>
                  <a:cubicBezTo>
                    <a:pt x="11" y="16"/>
                    <a:pt x="12" y="14"/>
                    <a:pt x="13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7" y="9"/>
                    <a:pt x="21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39" y="14"/>
                    <a:pt x="40" y="14"/>
                    <a:pt x="40" y="15"/>
                  </a:cubicBezTo>
                  <a:cubicBezTo>
                    <a:pt x="45" y="22"/>
                    <a:pt x="45" y="32"/>
                    <a:pt x="39" y="39"/>
                  </a:cubicBezTo>
                  <a:close/>
                  <a:moveTo>
                    <a:pt x="39" y="39"/>
                  </a:moveTo>
                  <a:cubicBezTo>
                    <a:pt x="39" y="39"/>
                    <a:pt x="39" y="39"/>
                    <a:pt x="39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8E6D10F-EDD6-7BB7-D283-D660D355D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5751" y="2112964"/>
              <a:ext cx="39688" cy="4603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4"/>
                    <a:pt x="4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23382A8-E325-C04A-FDED-3715F8ED11C9}"/>
              </a:ext>
            </a:extLst>
          </p:cNvPr>
          <p:cNvSpPr txBox="1"/>
          <p:nvPr/>
        </p:nvSpPr>
        <p:spPr>
          <a:xfrm>
            <a:off x="264999" y="3296357"/>
            <a:ext cx="161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Исследование данных</a:t>
            </a: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7DD2EA-51CC-03A0-0871-095D2F9592EA}"/>
              </a:ext>
            </a:extLst>
          </p:cNvPr>
          <p:cNvSpPr txBox="1"/>
          <p:nvPr/>
        </p:nvSpPr>
        <p:spPr>
          <a:xfrm>
            <a:off x="6313183" y="3294520"/>
            <a:ext cx="172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Расчет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Information Value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49D47-CDA6-5D89-AF5F-259846643D90}"/>
              </a:ext>
            </a:extLst>
          </p:cNvPr>
          <p:cNvSpPr txBox="1"/>
          <p:nvPr/>
        </p:nvSpPr>
        <p:spPr>
          <a:xfrm>
            <a:off x="2315280" y="3294520"/>
            <a:ext cx="161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Визуализация данных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086454-0279-A454-F477-2B8EB9AEC147}"/>
              </a:ext>
            </a:extLst>
          </p:cNvPr>
          <p:cNvSpPr txBox="1"/>
          <p:nvPr/>
        </p:nvSpPr>
        <p:spPr>
          <a:xfrm>
            <a:off x="4332638" y="3212646"/>
            <a:ext cx="1612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Коррекция, заполнение пропусков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8C9607B9-0BB7-5C3F-2153-42464F178520}"/>
              </a:ext>
            </a:extLst>
          </p:cNvPr>
          <p:cNvSpPr/>
          <p:nvPr/>
        </p:nvSpPr>
        <p:spPr>
          <a:xfrm>
            <a:off x="8278801" y="2170285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Diagonal Corner Rectangle 66">
            <a:extLst>
              <a:ext uri="{FF2B5EF4-FFF2-40B4-BE49-F238E27FC236}">
                <a16:creationId xmlns:a16="http://schemas.microsoft.com/office/drawing/2014/main" id="{8F03A22A-8BB3-14C8-EBD3-58BBB048AA44}"/>
              </a:ext>
            </a:extLst>
          </p:cNvPr>
          <p:cNvSpPr/>
          <p:nvPr/>
        </p:nvSpPr>
        <p:spPr>
          <a:xfrm>
            <a:off x="10307522" y="2170285"/>
            <a:ext cx="1728210" cy="184342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116658-185B-ADA9-7299-EAEB3C45E4A9}"/>
              </a:ext>
            </a:extLst>
          </p:cNvPr>
          <p:cNvSpPr txBox="1"/>
          <p:nvPr/>
        </p:nvSpPr>
        <p:spPr>
          <a:xfrm>
            <a:off x="10379947" y="3209982"/>
            <a:ext cx="1612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Применение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AF9D49-A7D8-8353-9EA3-57772C2A88F5}"/>
              </a:ext>
            </a:extLst>
          </p:cNvPr>
          <p:cNvSpPr txBox="1"/>
          <p:nvPr/>
        </p:nvSpPr>
        <p:spPr>
          <a:xfrm>
            <a:off x="8336184" y="3186872"/>
            <a:ext cx="1612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latin typeface="Arial" panose="020B0604020202020204" pitchFamily="34" charset="0"/>
                <a:cs typeface="Arial" panose="020B0604020202020204" pitchFamily="34" charset="0"/>
              </a:rPr>
              <a:t>Удаление ненужных переменных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7A161FC5-8611-2BD2-D82E-96FC9CD07CE0}"/>
              </a:ext>
            </a:extLst>
          </p:cNvPr>
          <p:cNvSpPr/>
          <p:nvPr/>
        </p:nvSpPr>
        <p:spPr>
          <a:xfrm rot="19051047">
            <a:off x="1218412" y="1781885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D492507C-635E-D4F5-2855-93AFA4A76060}"/>
              </a:ext>
            </a:extLst>
          </p:cNvPr>
          <p:cNvSpPr/>
          <p:nvPr/>
        </p:nvSpPr>
        <p:spPr>
          <a:xfrm rot="19051047">
            <a:off x="3248157" y="1776246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370181-2F0F-5EF2-6D8C-4B04ECA01372}"/>
              </a:ext>
            </a:extLst>
          </p:cNvPr>
          <p:cNvSpPr/>
          <p:nvPr/>
        </p:nvSpPr>
        <p:spPr>
          <a:xfrm rot="19051047">
            <a:off x="5306321" y="1776246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62961461-C686-05D0-B631-9614BA30419B}"/>
              </a:ext>
            </a:extLst>
          </p:cNvPr>
          <p:cNvSpPr/>
          <p:nvPr/>
        </p:nvSpPr>
        <p:spPr>
          <a:xfrm rot="19051047">
            <a:off x="7108942" y="1776166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E3B4ED4-E55D-C7EF-E049-3A5BBC54F64F}"/>
              </a:ext>
            </a:extLst>
          </p:cNvPr>
          <p:cNvSpPr/>
          <p:nvPr/>
        </p:nvSpPr>
        <p:spPr>
          <a:xfrm rot="19051047">
            <a:off x="9182158" y="1776085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9132B16-DF77-2475-FB7C-16FAD3A2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03" y="2378594"/>
            <a:ext cx="736809" cy="736809"/>
          </a:xfrm>
          <a:prstGeom prst="rect">
            <a:avLst/>
          </a:prstGeom>
        </p:spPr>
      </p:pic>
      <p:pic>
        <p:nvPicPr>
          <p:cNvPr id="16" name="Graphic 15" descr="Eye with solid fill">
            <a:extLst>
              <a:ext uri="{FF2B5EF4-FFF2-40B4-BE49-F238E27FC236}">
                <a16:creationId xmlns:a16="http://schemas.microsoft.com/office/drawing/2014/main" id="{CA071D2A-B274-1183-B8C7-8AF2DDCAB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4730" y="2281345"/>
            <a:ext cx="914400" cy="914400"/>
          </a:xfrm>
          <a:prstGeom prst="rect">
            <a:avLst/>
          </a:prstGeom>
        </p:spPr>
      </p:pic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EB09FC40-8A39-8294-0A70-589776168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795" y="2388422"/>
            <a:ext cx="914400" cy="914400"/>
          </a:xfrm>
          <a:prstGeom prst="rect">
            <a:avLst/>
          </a:prstGeom>
        </p:spPr>
      </p:pic>
      <p:pic>
        <p:nvPicPr>
          <p:cNvPr id="20" name="Graphic 19" descr="Filing Box Archive with solid fill">
            <a:extLst>
              <a:ext uri="{FF2B5EF4-FFF2-40B4-BE49-F238E27FC236}">
                <a16:creationId xmlns:a16="http://schemas.microsoft.com/office/drawing/2014/main" id="{3477793F-0DA7-D72F-FB64-8C8ED2214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4535" y="2298246"/>
            <a:ext cx="914400" cy="914400"/>
          </a:xfrm>
          <a:prstGeom prst="rect">
            <a:avLst/>
          </a:prstGeom>
        </p:spPr>
      </p:pic>
      <p:pic>
        <p:nvPicPr>
          <p:cNvPr id="91" name="Graphic 90" descr="Programmer male with solid fill">
            <a:extLst>
              <a:ext uri="{FF2B5EF4-FFF2-40B4-BE49-F238E27FC236}">
                <a16:creationId xmlns:a16="http://schemas.microsoft.com/office/drawing/2014/main" id="{EBA2CB52-5420-8CD7-B17C-5BD279C3F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4875" y="2246565"/>
            <a:ext cx="914400" cy="9144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C7DAE01-9EA6-BBE9-8604-EF61ACBB265D}"/>
              </a:ext>
            </a:extLst>
          </p:cNvPr>
          <p:cNvSpPr/>
          <p:nvPr/>
        </p:nvSpPr>
        <p:spPr>
          <a:xfrm>
            <a:off x="3872144" y="4553960"/>
            <a:ext cx="4447710" cy="2118465"/>
          </a:xfrm>
          <a:prstGeom prst="rect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BB65AE-A8BF-1053-D045-D6F6777CA7E2}"/>
              </a:ext>
            </a:extLst>
          </p:cNvPr>
          <p:cNvSpPr txBox="1"/>
          <p:nvPr/>
        </p:nvSpPr>
        <p:spPr>
          <a:xfrm>
            <a:off x="3974597" y="4719931"/>
            <a:ext cx="4242803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Две выборки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E1DA81C-2601-B2FC-1A25-7D1C19918B50}"/>
              </a:ext>
            </a:extLst>
          </p:cNvPr>
          <p:cNvSpPr/>
          <p:nvPr/>
        </p:nvSpPr>
        <p:spPr>
          <a:xfrm>
            <a:off x="1035732" y="4745347"/>
            <a:ext cx="1737360" cy="1735693"/>
          </a:xfrm>
          <a:prstGeom prst="ellipse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C8C5E8-BB1D-10B7-F982-964EB2CCFD58}"/>
              </a:ext>
            </a:extLst>
          </p:cNvPr>
          <p:cNvSpPr txBox="1"/>
          <p:nvPr/>
        </p:nvSpPr>
        <p:spPr>
          <a:xfrm>
            <a:off x="683475" y="5160557"/>
            <a:ext cx="244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985477 наблюдений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A8CC70B4-F4A6-9251-92DC-8E8DEC9CBD4A}"/>
              </a:ext>
            </a:extLst>
          </p:cNvPr>
          <p:cNvSpPr/>
          <p:nvPr/>
        </p:nvSpPr>
        <p:spPr>
          <a:xfrm>
            <a:off x="4500363" y="5288357"/>
            <a:ext cx="1045733" cy="23579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1B521C58-DD82-96BA-7211-738C7F3996BC}"/>
              </a:ext>
            </a:extLst>
          </p:cNvPr>
          <p:cNvSpPr/>
          <p:nvPr/>
        </p:nvSpPr>
        <p:spPr>
          <a:xfrm>
            <a:off x="6645409" y="5288357"/>
            <a:ext cx="1045733" cy="23579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1B2B84-5039-2E84-5F81-DDC81471F6D8}"/>
              </a:ext>
            </a:extLst>
          </p:cNvPr>
          <p:cNvSpPr txBox="1"/>
          <p:nvPr/>
        </p:nvSpPr>
        <p:spPr>
          <a:xfrm>
            <a:off x="3916720" y="5613192"/>
            <a:ext cx="214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/>
                <a:cs typeface="Calibri"/>
              </a:rPr>
              <a:t>T</a:t>
            </a:r>
            <a:r>
              <a:rPr lang="ru-RU" b="1" err="1">
                <a:solidFill>
                  <a:schemeClr val="bg1"/>
                </a:solidFill>
                <a:latin typeface="Arial"/>
                <a:cs typeface="Calibri"/>
              </a:rPr>
              <a:t>rain</a:t>
            </a:r>
            <a:endParaRPr lang="en-US" b="1">
              <a:solidFill>
                <a:schemeClr val="bg1"/>
              </a:solidFill>
              <a:latin typeface="Arial"/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22 </a:t>
            </a:r>
            <a:r>
              <a:rPr lang="ru-RU">
                <a:solidFill>
                  <a:schemeClr val="bg1"/>
                </a:solidFill>
                <a:latin typeface="Arial"/>
                <a:cs typeface="Calibri"/>
              </a:rPr>
              <a:t>переменные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BCF239-B451-9BCE-B7C3-4643183F1831}"/>
              </a:ext>
            </a:extLst>
          </p:cNvPr>
          <p:cNvSpPr txBox="1"/>
          <p:nvPr/>
        </p:nvSpPr>
        <p:spPr>
          <a:xfrm>
            <a:off x="6133257" y="5613191"/>
            <a:ext cx="214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/>
                <a:cs typeface="Calibri"/>
              </a:rPr>
              <a:t>Test</a:t>
            </a:r>
          </a:p>
          <a:p>
            <a:pPr algn="ctr"/>
            <a:r>
              <a:rPr lang="ru-RU">
                <a:solidFill>
                  <a:schemeClr val="bg1"/>
                </a:solidFill>
                <a:latin typeface="Arial"/>
                <a:cs typeface="Calibri"/>
              </a:rPr>
              <a:t>18</a:t>
            </a:r>
            <a:r>
              <a:rPr lang="en-US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ru-RU">
                <a:solidFill>
                  <a:schemeClr val="bg1"/>
                </a:solidFill>
                <a:latin typeface="Arial"/>
                <a:cs typeface="Calibri"/>
              </a:rPr>
              <a:t>переменных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C885A40-855A-25BB-8CD2-B32BC48F5EEC}"/>
              </a:ext>
            </a:extLst>
          </p:cNvPr>
          <p:cNvSpPr/>
          <p:nvPr/>
        </p:nvSpPr>
        <p:spPr>
          <a:xfrm>
            <a:off x="9418904" y="4745347"/>
            <a:ext cx="1737360" cy="1735693"/>
          </a:xfrm>
          <a:prstGeom prst="ellipse">
            <a:avLst/>
          </a:prstGeom>
          <a:solidFill>
            <a:srgbClr val="617D93"/>
          </a:solidFill>
          <a:ln>
            <a:solidFill>
              <a:srgbClr val="617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988BFE-EA74-93C0-04B4-C58E49FE1F5F}"/>
              </a:ext>
            </a:extLst>
          </p:cNvPr>
          <p:cNvSpPr txBox="1"/>
          <p:nvPr/>
        </p:nvSpPr>
        <p:spPr>
          <a:xfrm>
            <a:off x="9418904" y="5036834"/>
            <a:ext cx="173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переменных: числовые и категориальные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Macintosh PowerPoint</Application>
  <PresentationFormat>Widescreen</PresentationFormat>
  <Paragraphs>389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Жужгова Юлия Игоревна</dc:creator>
  <cp:lastModifiedBy>Жужгова Юлия Игоревна</cp:lastModifiedBy>
  <cp:revision>1</cp:revision>
  <dcterms:created xsi:type="dcterms:W3CDTF">2022-06-02T09:50:57Z</dcterms:created>
  <dcterms:modified xsi:type="dcterms:W3CDTF">2022-06-15T17:13:00Z</dcterms:modified>
</cp:coreProperties>
</file>