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76" r:id="rId7"/>
    <p:sldId id="275"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7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684212" y="2377440"/>
            <a:ext cx="8001000" cy="1280160"/>
          </a:xfrm>
        </p:spPr>
        <p:txBody>
          <a:bodyPr>
            <a:normAutofit fontScale="90000"/>
          </a:bodyPr>
          <a:lstStyle/>
          <a:p>
            <a:r>
              <a:rPr lang="en-US" b="1" dirty="0"/>
              <a:t>Capstone: Find the best neighborhood in new York to open a Restaurant</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631216"/>
          </a:xfrm>
          <a:prstGeom prst="rect">
            <a:avLst/>
          </a:prstGeom>
          <a:noFill/>
        </p:spPr>
        <p:txBody>
          <a:bodyPr wrap="square" rtlCol="0">
            <a:spAutoFit/>
          </a:bodyPr>
          <a:lstStyle/>
          <a:p>
            <a:pPr marL="171450" indent="-171450">
              <a:buFont typeface="Arial" panose="020B0604020202020204" pitchFamily="34" charset="0"/>
              <a:buChar char="•"/>
            </a:pPr>
            <a:r>
              <a:rPr lang="en-CA" sz="2000" dirty="0">
                <a:latin typeface="Calibri Light" panose="020F0302020204030204" pitchFamily="34" charset="0"/>
                <a:cs typeface="Calibri Light" panose="020F0302020204030204" pitchFamily="34" charset="0"/>
              </a:rPr>
              <a:t>New York is the one of the populous cities in United States</a:t>
            </a:r>
          </a:p>
          <a:p>
            <a:pPr marL="171450" indent="-171450">
              <a:buFont typeface="Arial" panose="020B0604020202020204" pitchFamily="34" charset="0"/>
              <a:buChar char="•"/>
            </a:pPr>
            <a:r>
              <a:rPr lang="en-CA" sz="2000" dirty="0">
                <a:latin typeface="Calibri Light" panose="020F0302020204030204" pitchFamily="34" charset="0"/>
                <a:cs typeface="Calibri Light" panose="020F0302020204030204" pitchFamily="34" charset="0"/>
              </a:rPr>
              <a:t>Largest metropolitan area in United States</a:t>
            </a:r>
          </a:p>
          <a:p>
            <a:pPr marL="171450" indent="-171450">
              <a:buFont typeface="Arial" panose="020B0604020202020204" pitchFamily="34" charset="0"/>
              <a:buChar char="•"/>
            </a:pPr>
            <a:r>
              <a:rPr lang="en-CA" sz="2000" dirty="0">
                <a:latin typeface="Calibri Light" panose="020F0302020204030204" pitchFamily="34" charset="0"/>
                <a:cs typeface="Calibri Light" panose="020F0302020204030204" pitchFamily="34" charset="0"/>
              </a:rPr>
              <a:t>Rapid growth of consumer market</a:t>
            </a:r>
          </a:p>
          <a:p>
            <a:pPr marL="171450" indent="-171450">
              <a:buFont typeface="Arial" panose="020B0604020202020204" pitchFamily="34" charset="0"/>
              <a:buChar char="•"/>
            </a:pPr>
            <a:r>
              <a:rPr lang="en-CA" sz="2000" dirty="0">
                <a:latin typeface="Calibri Light" panose="020F0302020204030204" pitchFamily="34" charset="0"/>
                <a:cs typeface="Calibri Light" panose="020F0302020204030204" pitchFamily="34" charset="0"/>
              </a:rPr>
              <a:t>International and multicultural city</a:t>
            </a:r>
          </a:p>
          <a:p>
            <a:pPr marL="171450" indent="-171450">
              <a:buFont typeface="Arial" panose="020B0604020202020204" pitchFamily="34" charset="0"/>
              <a:buChar char="•"/>
            </a:pPr>
            <a:r>
              <a:rPr lang="en-CA" sz="2000" dirty="0">
                <a:latin typeface="Calibri Light" panose="020F0302020204030204" pitchFamily="34" charset="0"/>
                <a:cs typeface="Calibri Light" panose="020F0302020204030204" pitchFamily="34" charset="0"/>
              </a:rPr>
              <a:t>Large Russian community due to heavy immigration in 1900s</a:t>
            </a:r>
          </a:p>
        </p:txBody>
      </p:sp>
      <p:pic>
        <p:nvPicPr>
          <p:cNvPr id="3" name="Picture 2">
            <a:extLst>
              <a:ext uri="{FF2B5EF4-FFF2-40B4-BE49-F238E27FC236}">
                <a16:creationId xmlns:a16="http://schemas.microsoft.com/office/drawing/2014/main" id="{4F78F5D9-E80C-4798-BACB-4288173A433E}"/>
              </a:ext>
            </a:extLst>
          </p:cNvPr>
          <p:cNvPicPr>
            <a:picLocks noChangeAspect="1"/>
          </p:cNvPicPr>
          <p:nvPr/>
        </p:nvPicPr>
        <p:blipFill>
          <a:blip r:embed="rId2"/>
          <a:stretch>
            <a:fillRect/>
          </a:stretch>
        </p:blipFill>
        <p:spPr>
          <a:xfrm>
            <a:off x="3495993" y="3299188"/>
            <a:ext cx="4309518" cy="2873012"/>
          </a:xfrm>
          <a:prstGeom prst="rect">
            <a:avLst/>
          </a:prstGeom>
        </p:spPr>
      </p:pic>
      <p:sp>
        <p:nvSpPr>
          <p:cNvPr id="6" name="TextBox 5">
            <a:extLst>
              <a:ext uri="{FF2B5EF4-FFF2-40B4-BE49-F238E27FC236}">
                <a16:creationId xmlns:a16="http://schemas.microsoft.com/office/drawing/2014/main" id="{4DC6E12F-B68C-48D8-BA6A-4D848BF34DBA}"/>
              </a:ext>
            </a:extLst>
          </p:cNvPr>
          <p:cNvSpPr txBox="1"/>
          <p:nvPr/>
        </p:nvSpPr>
        <p:spPr>
          <a:xfrm>
            <a:off x="3189063" y="6172200"/>
            <a:ext cx="5610949" cy="246221"/>
          </a:xfrm>
          <a:prstGeom prst="rect">
            <a:avLst/>
          </a:prstGeom>
          <a:noFill/>
        </p:spPr>
        <p:txBody>
          <a:bodyPr wrap="square" rtlCol="0">
            <a:spAutoFit/>
          </a:bodyPr>
          <a:lstStyle/>
          <a:p>
            <a:r>
              <a:rPr lang="en-CA" sz="1000" dirty="0">
                <a:latin typeface="Calibri Light" panose="020F0302020204030204" pitchFamily="34" charset="0"/>
                <a:cs typeface="Calibri Light" panose="020F0302020204030204" pitchFamily="34" charset="0"/>
              </a:rPr>
              <a:t>https://www.pods.com/blog/2019/03/nyc-moving-guide-the-new-york-city-boroughs-explained/</a:t>
            </a: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Problem Statement</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553998"/>
          </a:xfrm>
          <a:prstGeom prst="rect">
            <a:avLst/>
          </a:prstGeom>
          <a:noFill/>
        </p:spPr>
        <p:txBody>
          <a:bodyPr wrap="square" rtlCol="0">
            <a:spAutoFit/>
          </a:bodyPr>
          <a:lstStyle/>
          <a:p>
            <a:r>
              <a:rPr lang="en-US" sz="3000" dirty="0">
                <a:latin typeface="Calibri Light" panose="020F0302020204030204" pitchFamily="34" charset="0"/>
                <a:cs typeface="Calibri Light" panose="020F0302020204030204" pitchFamily="34" charset="0"/>
              </a:rPr>
              <a:t>What is the best location for Russian cuisine in New York?</a:t>
            </a:r>
          </a:p>
        </p:txBody>
      </p:sp>
      <p:pic>
        <p:nvPicPr>
          <p:cNvPr id="4" name="Picture 3">
            <a:extLst>
              <a:ext uri="{FF2B5EF4-FFF2-40B4-BE49-F238E27FC236}">
                <a16:creationId xmlns:a16="http://schemas.microsoft.com/office/drawing/2014/main" id="{03D0AE78-1E40-48ED-A07F-EE477F29E42B}"/>
              </a:ext>
            </a:extLst>
          </p:cNvPr>
          <p:cNvPicPr>
            <a:picLocks noChangeAspect="1"/>
          </p:cNvPicPr>
          <p:nvPr/>
        </p:nvPicPr>
        <p:blipFill>
          <a:blip r:embed="rId2"/>
          <a:stretch>
            <a:fillRect/>
          </a:stretch>
        </p:blipFill>
        <p:spPr>
          <a:xfrm>
            <a:off x="2523037" y="2585493"/>
            <a:ext cx="5238750" cy="3019425"/>
          </a:xfrm>
          <a:prstGeom prst="rect">
            <a:avLst/>
          </a:prstGeom>
        </p:spPr>
      </p:pic>
      <p:sp>
        <p:nvSpPr>
          <p:cNvPr id="8" name="TextBox 7">
            <a:extLst>
              <a:ext uri="{FF2B5EF4-FFF2-40B4-BE49-F238E27FC236}">
                <a16:creationId xmlns:a16="http://schemas.microsoft.com/office/drawing/2014/main" id="{C7CAF8B3-7726-4557-8B81-74A17006EDA9}"/>
              </a:ext>
            </a:extLst>
          </p:cNvPr>
          <p:cNvSpPr txBox="1"/>
          <p:nvPr/>
        </p:nvSpPr>
        <p:spPr>
          <a:xfrm>
            <a:off x="2523037" y="5772090"/>
            <a:ext cx="5610949" cy="400110"/>
          </a:xfrm>
          <a:prstGeom prst="rect">
            <a:avLst/>
          </a:prstGeom>
          <a:noFill/>
        </p:spPr>
        <p:txBody>
          <a:bodyPr wrap="square" rtlCol="0">
            <a:spAutoFit/>
          </a:bodyPr>
          <a:lstStyle/>
          <a:p>
            <a:r>
              <a:rPr lang="en-CA" sz="1000" dirty="0">
                <a:latin typeface="Calibri Light" panose="020F0302020204030204" pitchFamily="34" charset="0"/>
                <a:cs typeface="Calibri Light" panose="020F0302020204030204" pitchFamily="34" charset="0"/>
              </a:rPr>
              <a:t>https://www.forbes.com/sites/jarretjackson/2020/08/12/as-a-leader-are-you-asking-the-right-questions/?sh=7c3c4bb26e7d</a:t>
            </a:r>
          </a:p>
        </p:txBody>
      </p:sp>
    </p:spTree>
    <p:extLst>
      <p:ext uri="{BB962C8B-B14F-4D97-AF65-F5344CB8AC3E}">
        <p14:creationId xmlns:p14="http://schemas.microsoft.com/office/powerpoint/2010/main" val="100086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Data</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2785378"/>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New York data containing the neighborhoods and boroughs, latitudes, and longitudes will be obtained from the data source: </a:t>
            </a:r>
            <a:r>
              <a:rPr lang="en-US" sz="2500" dirty="0">
                <a:latin typeface="Calibri Light" panose="020F0302020204030204" pitchFamily="34" charset="0"/>
                <a:cs typeface="Calibri Light" panose="020F0302020204030204" pitchFamily="34" charset="0"/>
                <a:hlinkClick r:id="rId2"/>
              </a:rPr>
              <a:t>https://cocl.us/new_york_dataset</a:t>
            </a:r>
            <a:endParaRPr lang="en-US" sz="2500" dirty="0">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All data related to locations and quality of Russian restaurants will be obtained via the </a:t>
            </a:r>
            <a:r>
              <a:rPr lang="en-US" sz="2500" dirty="0" err="1">
                <a:latin typeface="Calibri Light" panose="020F0302020204030204" pitchFamily="34" charset="0"/>
                <a:cs typeface="Calibri Light" panose="020F0302020204030204" pitchFamily="34" charset="0"/>
              </a:rPr>
              <a:t>FourSquare</a:t>
            </a:r>
            <a:r>
              <a:rPr lang="en-US" sz="2500" dirty="0">
                <a:latin typeface="Calibri Light" panose="020F0302020204030204" pitchFamily="34" charset="0"/>
                <a:cs typeface="Calibri Light" panose="020F0302020204030204" pitchFamily="34" charset="0"/>
              </a:rPr>
              <a:t> API utilized via the Request library in Python.</a:t>
            </a:r>
          </a:p>
          <a:p>
            <a:pPr marL="457200" indent="-457200">
              <a:buFont typeface="Arial" panose="020B0604020202020204" pitchFamily="34" charset="0"/>
              <a:buChar char="•"/>
            </a:pPr>
            <a:endParaRPr lang="en-US" sz="25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760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Methodology</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355481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Data will be collected from  https://cocl.us/new_york_dataset and cleaned and processed into a </a:t>
            </a:r>
            <a:r>
              <a:rPr lang="en-US" sz="2500" dirty="0" err="1">
                <a:latin typeface="Calibri Light" panose="020F0302020204030204" pitchFamily="34" charset="0"/>
                <a:cs typeface="Calibri Light" panose="020F0302020204030204" pitchFamily="34" charset="0"/>
              </a:rPr>
              <a:t>dataframe</a:t>
            </a:r>
            <a:r>
              <a:rPr lang="en-US" sz="2500" dirty="0">
                <a:latin typeface="Calibri Light" panose="020F0302020204030204" pitchFamily="34" charset="0"/>
                <a:cs typeface="Calibri Light" panose="020F0302020204030204" pitchFamily="34" charset="0"/>
              </a:rPr>
              <a:t>.</a:t>
            </a:r>
          </a:p>
          <a:p>
            <a:pPr marL="457200" indent="-457200">
              <a:buFont typeface="Arial" panose="020B0604020202020204" pitchFamily="34" charset="0"/>
              <a:buChar char="•"/>
            </a:pPr>
            <a:r>
              <a:rPr lang="en-US" sz="2500" dirty="0" err="1">
                <a:latin typeface="Calibri Light" panose="020F0302020204030204" pitchFamily="34" charset="0"/>
                <a:cs typeface="Calibri Light" panose="020F0302020204030204" pitchFamily="34" charset="0"/>
              </a:rPr>
              <a:t>FourSquare</a:t>
            </a:r>
            <a:r>
              <a:rPr lang="en-US" sz="2500" dirty="0">
                <a:latin typeface="Calibri Light" panose="020F0302020204030204" pitchFamily="34" charset="0"/>
                <a:cs typeface="Calibri Light" panose="020F0302020204030204" pitchFamily="34" charset="0"/>
              </a:rPr>
              <a:t> be used to locate all venues and then filtered by Russian restaurants. Ratings, tips, and likes by users will be counted and added to the </a:t>
            </a:r>
            <a:r>
              <a:rPr lang="en-US" sz="2500" dirty="0" err="1">
                <a:latin typeface="Calibri Light" panose="020F0302020204030204" pitchFamily="34" charset="0"/>
                <a:cs typeface="Calibri Light" panose="020F0302020204030204" pitchFamily="34" charset="0"/>
              </a:rPr>
              <a:t>dataframe</a:t>
            </a:r>
            <a:r>
              <a:rPr lang="en-US" sz="2500" dirty="0">
                <a:latin typeface="Calibri Light" panose="020F0302020204030204" pitchFamily="34" charset="0"/>
                <a:cs typeface="Calibri Light" panose="020F0302020204030204" pitchFamily="34" charset="0"/>
              </a:rPr>
              <a:t>.</a:t>
            </a:r>
          </a:p>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Data will be sorted based on rankings.</a:t>
            </a:r>
          </a:p>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Finally, the data will be visually assessed using graphing from Python libraries.</a:t>
            </a:r>
          </a:p>
          <a:p>
            <a:pPr marL="457200" indent="-457200">
              <a:buFont typeface="Arial" panose="020B0604020202020204" pitchFamily="34" charset="0"/>
              <a:buChar char="•"/>
            </a:pPr>
            <a:endParaRPr lang="en-US" sz="25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4689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Results</a:t>
            </a:r>
            <a:endParaRPr lang="en-CA" dirty="0"/>
          </a:p>
        </p:txBody>
      </p:sp>
      <p:sp>
        <p:nvSpPr>
          <p:cNvPr id="4" name="TextBox 3">
            <a:extLst>
              <a:ext uri="{FF2B5EF4-FFF2-40B4-BE49-F238E27FC236}">
                <a16:creationId xmlns:a16="http://schemas.microsoft.com/office/drawing/2014/main" id="{965E3637-7351-483F-A6FC-4C27CB3BE34E}"/>
              </a:ext>
            </a:extLst>
          </p:cNvPr>
          <p:cNvSpPr txBox="1"/>
          <p:nvPr/>
        </p:nvSpPr>
        <p:spPr>
          <a:xfrm>
            <a:off x="776789" y="1388639"/>
            <a:ext cx="9124857" cy="3554819"/>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Data will be collected from  https://cocl.us/new_york_dataset and cleaned and processed into a </a:t>
            </a:r>
            <a:r>
              <a:rPr lang="en-US" sz="2500" dirty="0" err="1">
                <a:latin typeface="Calibri Light" panose="020F0302020204030204" pitchFamily="34" charset="0"/>
                <a:cs typeface="Calibri Light" panose="020F0302020204030204" pitchFamily="34" charset="0"/>
              </a:rPr>
              <a:t>dataframe</a:t>
            </a:r>
            <a:r>
              <a:rPr lang="en-US" sz="2500" dirty="0">
                <a:latin typeface="Calibri Light" panose="020F0302020204030204" pitchFamily="34" charset="0"/>
                <a:cs typeface="Calibri Light" panose="020F0302020204030204" pitchFamily="34" charset="0"/>
              </a:rPr>
              <a:t>.</a:t>
            </a:r>
          </a:p>
          <a:p>
            <a:pPr marL="457200" indent="-457200">
              <a:buFont typeface="Arial" panose="020B0604020202020204" pitchFamily="34" charset="0"/>
              <a:buChar char="•"/>
            </a:pPr>
            <a:r>
              <a:rPr lang="en-US" sz="2500" dirty="0" err="1">
                <a:latin typeface="Calibri Light" panose="020F0302020204030204" pitchFamily="34" charset="0"/>
                <a:cs typeface="Calibri Light" panose="020F0302020204030204" pitchFamily="34" charset="0"/>
              </a:rPr>
              <a:t>FourSquare</a:t>
            </a:r>
            <a:r>
              <a:rPr lang="en-US" sz="2500" dirty="0">
                <a:latin typeface="Calibri Light" panose="020F0302020204030204" pitchFamily="34" charset="0"/>
                <a:cs typeface="Calibri Light" panose="020F0302020204030204" pitchFamily="34" charset="0"/>
              </a:rPr>
              <a:t> be used to locate all venues and then filtered by Russian restaurants. Ratings, tips, and likes by users will be counted and added to the </a:t>
            </a:r>
            <a:r>
              <a:rPr lang="en-US" sz="2500" dirty="0" err="1">
                <a:latin typeface="Calibri Light" panose="020F0302020204030204" pitchFamily="34" charset="0"/>
                <a:cs typeface="Calibri Light" panose="020F0302020204030204" pitchFamily="34" charset="0"/>
              </a:rPr>
              <a:t>dataframe</a:t>
            </a:r>
            <a:r>
              <a:rPr lang="en-US" sz="2500" dirty="0">
                <a:latin typeface="Calibri Light" panose="020F0302020204030204" pitchFamily="34" charset="0"/>
                <a:cs typeface="Calibri Light" panose="020F0302020204030204" pitchFamily="34" charset="0"/>
              </a:rPr>
              <a:t>.</a:t>
            </a:r>
          </a:p>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Data will be sorted based on rankings.</a:t>
            </a:r>
          </a:p>
          <a:p>
            <a:pPr marL="457200" indent="-457200">
              <a:buFont typeface="Arial" panose="020B0604020202020204" pitchFamily="34" charset="0"/>
              <a:buChar char="•"/>
            </a:pPr>
            <a:r>
              <a:rPr lang="en-US" sz="2500" dirty="0">
                <a:latin typeface="Calibri Light" panose="020F0302020204030204" pitchFamily="34" charset="0"/>
                <a:cs typeface="Calibri Light" panose="020F0302020204030204" pitchFamily="34" charset="0"/>
              </a:rPr>
              <a:t>Finally, the data will be visually assessed using graphing from Python libraries.</a:t>
            </a:r>
          </a:p>
          <a:p>
            <a:pPr marL="457200" indent="-457200">
              <a:buFont typeface="Arial" panose="020B0604020202020204" pitchFamily="34" charset="0"/>
              <a:buChar char="•"/>
            </a:pPr>
            <a:endParaRPr lang="en-US" sz="25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3803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Results cont’d</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861774"/>
          </a:xfrm>
          <a:prstGeom prst="rect">
            <a:avLst/>
          </a:prstGeom>
          <a:noFill/>
        </p:spPr>
        <p:txBody>
          <a:bodyPr wrap="square" rtlCol="0">
            <a:spAutoFit/>
          </a:bodyPr>
          <a:lstStyle/>
          <a:p>
            <a:r>
              <a:rPr lang="en-US" sz="2500" dirty="0">
                <a:latin typeface="Calibri Light" panose="020F0302020204030204" pitchFamily="34" charset="0"/>
                <a:cs typeface="Calibri Light" panose="020F0302020204030204" pitchFamily="34" charset="0"/>
              </a:rPr>
              <a:t>Map plot of the best location of the Russian restaurant</a:t>
            </a:r>
          </a:p>
          <a:p>
            <a:pPr marL="457200" indent="-457200">
              <a:buFont typeface="Arial" panose="020B0604020202020204" pitchFamily="34" charset="0"/>
              <a:buChar char="•"/>
            </a:pPr>
            <a:endParaRPr lang="en-US" sz="2500"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7D5EED56-7E1E-416E-A5C2-47C039D4301A}"/>
              </a:ext>
            </a:extLst>
          </p:cNvPr>
          <p:cNvPicPr>
            <a:picLocks noChangeAspect="1"/>
          </p:cNvPicPr>
          <p:nvPr/>
        </p:nvPicPr>
        <p:blipFill>
          <a:blip r:embed="rId2"/>
          <a:stretch>
            <a:fillRect/>
          </a:stretch>
        </p:blipFill>
        <p:spPr>
          <a:xfrm>
            <a:off x="2576967" y="2446356"/>
            <a:ext cx="5524500" cy="3629025"/>
          </a:xfrm>
          <a:prstGeom prst="rect">
            <a:avLst/>
          </a:prstGeom>
        </p:spPr>
      </p:pic>
    </p:spTree>
    <p:extLst>
      <p:ext uri="{BB962C8B-B14F-4D97-AF65-F5344CB8AC3E}">
        <p14:creationId xmlns:p14="http://schemas.microsoft.com/office/powerpoint/2010/main" val="378876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Discussion</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2785378"/>
          </a:xfrm>
          <a:prstGeom prst="rect">
            <a:avLst/>
          </a:prstGeom>
          <a:noFill/>
        </p:spPr>
        <p:txBody>
          <a:bodyPr wrap="square" rtlCol="0">
            <a:spAutoFit/>
          </a:bodyPr>
          <a:lstStyle/>
          <a:p>
            <a:r>
              <a:rPr lang="en-US" sz="2500" dirty="0">
                <a:latin typeface="Calibri Light" panose="020F0302020204030204" pitchFamily="34" charset="0"/>
                <a:cs typeface="Calibri Light" panose="020F0302020204030204" pitchFamily="34" charset="0"/>
              </a:rPr>
              <a:t>To have the successful business, I would open a Russian restaurant in Brooklyn. Brooklyn has multiple neighborhoods with approximate rating of 8.0. Moreover, since the Brooklyn neighborhood is known for high population of Russian-speaking immigrants, opening the restaurant in that area would attract many Russians locals as well as other visitors interested in Russian cuisine.</a:t>
            </a:r>
          </a:p>
          <a:p>
            <a:pPr marL="457200" indent="-457200">
              <a:buFont typeface="Arial" panose="020B0604020202020204" pitchFamily="34" charset="0"/>
              <a:buChar char="•"/>
            </a:pPr>
            <a:endParaRPr lang="en-US" sz="25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126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Conclusion</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76789" y="1388639"/>
            <a:ext cx="9124857" cy="1246495"/>
          </a:xfrm>
          <a:prstGeom prst="rect">
            <a:avLst/>
          </a:prstGeom>
          <a:noFill/>
        </p:spPr>
        <p:txBody>
          <a:bodyPr wrap="square" rtlCol="0">
            <a:spAutoFit/>
          </a:bodyPr>
          <a:lstStyle/>
          <a:p>
            <a:r>
              <a:rPr lang="en-US" sz="2500" dirty="0">
                <a:latin typeface="Calibri Light" panose="020F0302020204030204" pitchFamily="34" charset="0"/>
                <a:cs typeface="Calibri Light" panose="020F0302020204030204" pitchFamily="34" charset="0"/>
              </a:rPr>
              <a:t>In conclusion, I would say that Brooklyn would be the best location to open the restaurant for the Russian cuisine in NYC based on the number of restaurants, ratings and immigration history of Russians.</a:t>
            </a:r>
          </a:p>
        </p:txBody>
      </p:sp>
    </p:spTree>
    <p:extLst>
      <p:ext uri="{BB962C8B-B14F-4D97-AF65-F5344CB8AC3E}">
        <p14:creationId xmlns:p14="http://schemas.microsoft.com/office/powerpoint/2010/main" val="32810240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434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Light</vt:lpstr>
      <vt:lpstr>Century Gothic</vt:lpstr>
      <vt:lpstr>Wingdings 3</vt:lpstr>
      <vt:lpstr>Slice</vt:lpstr>
      <vt:lpstr>Capstone: Find the best neighborhood in new York to open a Restaurant </vt:lpstr>
      <vt:lpstr>Introduction </vt:lpstr>
      <vt:lpstr>Problem Statement</vt:lpstr>
      <vt:lpstr>Data</vt:lpstr>
      <vt:lpstr>Methodology</vt:lpstr>
      <vt:lpstr>Results</vt:lpstr>
      <vt:lpstr>Results cont’d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Georgiy Makedonov</cp:lastModifiedBy>
  <cp:revision>13</cp:revision>
  <dcterms:created xsi:type="dcterms:W3CDTF">2019-01-19T16:30:22Z</dcterms:created>
  <dcterms:modified xsi:type="dcterms:W3CDTF">2021-02-07T05:44:22Z</dcterms:modified>
</cp:coreProperties>
</file>