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96" r:id="rId7"/>
    <p:sldId id="298" r:id="rId8"/>
    <p:sldId id="299" r:id="rId9"/>
    <p:sldId id="300" r:id="rId10"/>
    <p:sldId id="301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9" r:id="rId29"/>
    <p:sldId id="278" r:id="rId30"/>
    <p:sldId id="280" r:id="rId31"/>
    <p:sldId id="281" r:id="rId32"/>
    <p:sldId id="282" r:id="rId33"/>
    <p:sldId id="283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480" y="-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0682-2529-47D1-8D07-92E3BBD61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49D86-B990-4B95-91F4-4D6D83E5C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3FB4D-075C-49AC-8E66-129ACEEC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1146-ED6A-435D-800F-A9E12F98BC30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D3A72-F6C9-4812-BC63-1E7050041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EB5A9-8F50-476A-9AC9-D847A82E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77A5-F988-4C30-AF9D-F54104618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69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99759-FF4D-44F5-85CF-9AB606EC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43C0A-DADA-4614-A66F-019CED3A1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94BF7-A8FF-4273-AF87-3A55B703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1146-ED6A-435D-800F-A9E12F98BC30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EEB35-30BE-4C82-8447-CAD741C9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DC816-C86C-4838-8355-3376C552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77A5-F988-4C30-AF9D-F54104618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90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77682-98E9-40D1-A126-B65DE19D0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8A8A4-698D-443A-87A6-403BBD6E4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16D6D-590F-451F-A149-995ABEBC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1146-ED6A-435D-800F-A9E12F98BC30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97AE5-7678-47E5-B3B1-02DFA0D4D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C8588-72DE-4BBD-B2CF-C02117AD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77A5-F988-4C30-AF9D-F54104618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17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D8F9F-3D0E-44DB-A083-3BD80F56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F266D-8494-4B8F-A792-EFAB3986F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1DE7-C7EF-4B9F-A6F7-9896B3F3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1146-ED6A-435D-800F-A9E12F98BC30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80017-811F-4958-8D6F-2BB2581C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06C22-C6DD-4850-99D8-1674B2AF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77A5-F988-4C30-AF9D-F54104618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19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631D-11DC-47E6-9C19-C8A1BF01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E5C8F-1B05-4584-BB88-3F41D8B76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18F0C-9073-4740-BD44-1E6937D6E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1146-ED6A-435D-800F-A9E12F98BC30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164AD-1BEA-4C32-8A93-573502171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34C2-34AD-46FD-9A19-53ACE57F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77A5-F988-4C30-AF9D-F54104618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60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B104-53AC-45DA-8919-C9BE1861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DBF3F-2306-408D-B3C8-58A565401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B974A-36BF-4C32-9422-25D8B5FBF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956A4-DAB0-42EE-906C-AE9C8A3E6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1146-ED6A-435D-800F-A9E12F98BC30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48EAF-8563-4B7C-BA45-80E44CFD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29CEC-01CF-4097-B5D3-0EDE2F0C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77A5-F988-4C30-AF9D-F54104618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99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DB35-D539-4339-A65F-D076A1DCF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47CF7-A126-4D4F-8DDC-7666EA176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07E97-C2B1-4365-9500-6658F9289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5A9D9-B1A4-456D-9849-C296B2A33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20EB39-9041-4C7E-A45C-6E036D182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EFCAA4-1354-47AC-938D-458BF3DC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1146-ED6A-435D-800F-A9E12F98BC30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D8DEAB-2BFA-4282-B10A-8616D6E0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00EAC0-04F7-4440-A6F3-27221FEB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77A5-F988-4C30-AF9D-F54104618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00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3977D-132B-47C3-B834-AC090FE7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713820-8338-4EA8-BADC-8E5CD095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1146-ED6A-435D-800F-A9E12F98BC30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A048E-0F59-4F11-82F5-FB3B4967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0F801E-02C2-4908-B3DB-97BA4496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77A5-F988-4C30-AF9D-F54104618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72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B124F-ED23-48E4-9475-5EFCF0196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1146-ED6A-435D-800F-A9E12F98BC30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E345D-ABEE-49DC-92E1-FFFCD423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03014-CAAA-44E0-BDC0-DC33B6FD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77A5-F988-4C30-AF9D-F54104618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73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28E13-9893-4486-8A11-F62ABE26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C8FA4-FD40-4842-9710-9D8EB4E81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BD8A9-5B6A-4519-88B0-519B71127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FA50E-95E3-4E7A-BE85-967DAE38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1146-ED6A-435D-800F-A9E12F98BC30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A1BC8-7D3B-458E-9C13-5475761CC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C309D-AFD7-4879-B107-C68D9BCE9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77A5-F988-4C30-AF9D-F54104618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19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41E6F-2C00-49AF-935E-9D74BAFB7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C0661A-E037-45E1-8883-D28260AAE6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BF1EF-B6C8-430B-9286-F7A030953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6A5B3-137F-43BC-B295-40EBE385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1146-ED6A-435D-800F-A9E12F98BC30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FFCA5-201E-42BE-BE6E-7AE469FF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47584-8111-4A54-82DF-0E9267A5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77A5-F988-4C30-AF9D-F54104618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95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5AA451-D90F-4BB2-B2F9-B366AC45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64E04-B9D7-4F9C-A70C-CCDFD046C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A0C3F-773E-494C-8A45-8176F91A0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71146-ED6A-435D-800F-A9E12F98BC30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85AAD-FC24-4265-AE0A-650116733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0DD2B-B61D-4DB8-9CB8-92A1C9934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777A5-F988-4C30-AF9D-F54104618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86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D044-8B01-4305-B39E-C3653B5C5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9086"/>
            <a:ext cx="9144000" cy="979827"/>
          </a:xfrm>
        </p:spPr>
        <p:txBody>
          <a:bodyPr/>
          <a:lstStyle/>
          <a:p>
            <a:r>
              <a:rPr lang="en-US" b="1" dirty="0"/>
              <a:t>College Basketball Analysis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0615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C62806-847C-4F10-AB50-A5E405416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6" y="619125"/>
            <a:ext cx="6705600" cy="56197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D54397-0B53-4717-B0D3-295B840C8AE8}"/>
              </a:ext>
            </a:extLst>
          </p:cNvPr>
          <p:cNvSpPr/>
          <p:nvPr/>
        </p:nvSpPr>
        <p:spPr>
          <a:xfrm>
            <a:off x="8298873" y="1595689"/>
            <a:ext cx="25492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Strong teams: 16 </a:t>
            </a:r>
          </a:p>
          <a:p>
            <a:r>
              <a:rPr lang="en-US" dirty="0">
                <a:latin typeface="Consolas" panose="020B0609020204030204" pitchFamily="49" charset="0"/>
              </a:rPr>
              <a:t>Average teams: 507 </a:t>
            </a:r>
          </a:p>
          <a:p>
            <a:r>
              <a:rPr lang="en-US" dirty="0">
                <a:latin typeface="Consolas" panose="020B0609020204030204" pitchFamily="49" charset="0"/>
              </a:rPr>
              <a:t>Weak teams: 3000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487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AA41B-9145-4E76-B92F-13C08242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Preprocessing for a specific column in the dataset</a:t>
            </a:r>
            <a:endParaRPr lang="ru-RU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7E6314-65C6-43F9-A36B-0E01DF110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56" y="1876926"/>
            <a:ext cx="11576487" cy="399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90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328BF-B59B-4E11-9EC4-8609DC3A0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Visualization of Wins by Conference</a:t>
            </a:r>
            <a:endParaRPr lang="ru-RU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60D361-C98A-4EA1-AAE5-6291DE3FE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26" y="1690688"/>
            <a:ext cx="11181347" cy="431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98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EF74B-7694-4DCF-BA37-04728B66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filtering and correlation matrix</a:t>
            </a:r>
            <a:endParaRPr lang="ru-RU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CF7F0A-46A0-4322-AA37-663A6CE09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680" y="1690688"/>
            <a:ext cx="5296639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55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67A7-2510-4914-9081-3F44982A7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Displaying correlation matrix</a:t>
            </a:r>
            <a:endParaRPr lang="ru-RU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2B5F58-5D60-4212-9B8F-1CD94000B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867" y="3137463"/>
            <a:ext cx="4424256" cy="10314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256D48-31D3-443E-B447-EFE2FE246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77" y="1690688"/>
            <a:ext cx="6021259" cy="455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75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A23E-242B-4C12-8689-0C4BA40C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Further analysis with additional columns</a:t>
            </a:r>
            <a:endParaRPr lang="ru-RU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7FFED5-C4C3-4B5C-9C0D-18E03DEA8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759" y="1690688"/>
            <a:ext cx="6144482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61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C9DC-13C7-4773-B384-B42C6412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Correlation matrix for additional columns</a:t>
            </a:r>
            <a:endParaRPr lang="ru-RU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157AA37-87F7-44C1-9853-8C40B5C9DC12}"/>
              </a:ext>
            </a:extLst>
          </p:cNvPr>
          <p:cNvSpPr txBox="1">
            <a:spLocks/>
          </p:cNvSpPr>
          <p:nvPr/>
        </p:nvSpPr>
        <p:spPr>
          <a:xfrm>
            <a:off x="838199" y="36049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Calculating team effectiveness</a:t>
            </a:r>
            <a:endParaRPr lang="ru-RU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1F9B10-D9DD-460C-8751-BAC9E18B5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785" y="1866682"/>
            <a:ext cx="5220429" cy="1562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ABDE1C-F971-422C-A253-204633C4D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811" y="4930557"/>
            <a:ext cx="4296375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16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DE20-A571-41C4-A5E7-075F75C4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Plotting average ADJDE and ADJOE for successful postseason teams</a:t>
            </a:r>
            <a:endParaRPr lang="ru-RU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5710F9-93DD-4508-A20D-02E2ADFFE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83" y="1734803"/>
            <a:ext cx="5362575" cy="4333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2AC49A-1816-48A7-9BCB-7DD974B37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242" y="1734803"/>
            <a:ext cx="5438775" cy="43338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E2CC6A-1B26-4F6A-8D6D-A279C5AEB4C3}"/>
              </a:ext>
            </a:extLst>
          </p:cNvPr>
          <p:cNvSpPr/>
          <p:nvPr/>
        </p:nvSpPr>
        <p:spPr>
          <a:xfrm>
            <a:off x="838200" y="6068678"/>
            <a:ext cx="5081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Correlation between Postseason Success and ADJDE: 0.2653239079376732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93ACC6-D0D4-4825-AC11-F2D4496A791A}"/>
              </a:ext>
            </a:extLst>
          </p:cNvPr>
          <p:cNvSpPr/>
          <p:nvPr/>
        </p:nvSpPr>
        <p:spPr>
          <a:xfrm>
            <a:off x="6758238" y="6068677"/>
            <a:ext cx="49647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Correlation between Postseason Success and ADJOE: -0.3726072849733545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2070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327AB-D6E5-4BFA-9B23-820A9212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Analyzing tempo columns</a:t>
            </a:r>
            <a:endParaRPr lang="ru-RU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92E42B-7DAE-4536-B7CD-E34736814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258" y="1690688"/>
            <a:ext cx="6687483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04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6A6D-9CD9-424B-A9A7-7AC5F5A4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Correlation matrix for tempo-related columns</a:t>
            </a:r>
            <a:endParaRPr lang="ru-RU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BC64C9-89A9-4B42-B80E-37C66486A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205" y="2333472"/>
            <a:ext cx="7087589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1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2369-7281-4B26-85C6-567C896B6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Dataset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51705-96F0-4A66-820B-097997612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Content</a:t>
            </a:r>
          </a:p>
          <a:p>
            <a:pPr fontAlgn="base"/>
            <a:r>
              <a:rPr lang="en-US" dirty="0"/>
              <a:t>Data from the 2013, 2014, 2015, 2016, 2017, 2018, 2019, 2020, 2021, 2022, 2023 Division I college basketball seasons.</a:t>
            </a:r>
          </a:p>
          <a:p>
            <a:pPr fontAlgn="base"/>
            <a:r>
              <a:rPr lang="en-US" dirty="0"/>
              <a:t>cbb.csv has seasons 2013-2019 and seasons 2021-2023 combined</a:t>
            </a:r>
          </a:p>
          <a:p>
            <a:pPr fontAlgn="base"/>
            <a:r>
              <a:rPr lang="en-US" dirty="0"/>
              <a:t>The 2020 season's data set is kept separate from the other seasons, because there was no postseason due to the Coronavirus.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8543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0750-F84C-4A48-BD84-A6B68853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Predictive modeling for postseason success</a:t>
            </a:r>
            <a:endParaRPr lang="ru-RU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ACE968-7135-4A52-B19D-5F829A1A9F25}"/>
              </a:ext>
            </a:extLst>
          </p:cNvPr>
          <p:cNvSpPr/>
          <p:nvPr/>
        </p:nvSpPr>
        <p:spPr>
          <a:xfrm>
            <a:off x="2093494" y="1904272"/>
            <a:ext cx="800501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[60.6 12.27 59.76 45.08 60.92 43.44 35.96 20.14 15.4 63.04] CONF </a:t>
            </a:r>
          </a:p>
          <a:p>
            <a:r>
              <a:rPr lang="en-US" b="0" i="0" dirty="0" err="1">
                <a:effectLst/>
                <a:latin typeface="Consolas" panose="020B0609020204030204" pitchFamily="49" charset="0"/>
              </a:rPr>
              <a:t>Horz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64.0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B12 8.0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AE 64.0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MVC 4.0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Pat 64.0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B12 16.0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B10 32.0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SEC 16.0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BE 32.0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SB 68.0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Name: POSTSEASON,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dtype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: float64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1st model MAE: 12.944941176470588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8962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4EA3-5B30-4D2C-8771-72D3CED7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mapping for postseason levels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292FE5-15B9-493A-BB5B-45461F4E6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42" y="2273202"/>
            <a:ext cx="10940716" cy="296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56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226F-5885-4451-8E05-FA90E524D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Second predictive modeling with updated target</a:t>
            </a:r>
            <a:endParaRPr lang="ru-RU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0156FC-38CC-40B3-B25F-8C60ED67B32B}"/>
              </a:ext>
            </a:extLst>
          </p:cNvPr>
          <p:cNvSpPr/>
          <p:nvPr/>
        </p:nvSpPr>
        <p:spPr>
          <a:xfrm>
            <a:off x="2695073" y="2160946"/>
            <a:ext cx="68018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[2.17 4.96 2.09 2.79 2.06 2.91 3.65 3.89 4.4 1.97] CONF </a:t>
            </a:r>
          </a:p>
          <a:p>
            <a:r>
              <a:rPr lang="en-US" b="0" i="0" dirty="0" err="1">
                <a:effectLst/>
                <a:latin typeface="Consolas" panose="020B0609020204030204" pitchFamily="49" charset="0"/>
              </a:rPr>
              <a:t>Horz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2.0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B12 5.0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AE 2.0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MVC 6.0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Pat 2.0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B12 4.0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B10 3.0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SEC 4.0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BE 3.0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SB 1.0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Name: POSTSEASON,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dtype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: float64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2nd model MAE: 0.6627058823529411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8681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1521-2BBA-4B58-AE21-673E88211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importance analysis for the second model</a:t>
            </a:r>
            <a:endParaRPr lang="ru-RU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B5DAD6-58F7-4CA2-A676-341B232E1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662" y="1690688"/>
            <a:ext cx="54006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8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FD960-9480-494B-85B1-5A745D05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predictive modeling with additional features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2BE2C1-3407-4F86-8A0F-DADACB81E0B0}"/>
              </a:ext>
            </a:extLst>
          </p:cNvPr>
          <p:cNvSpPr/>
          <p:nvPr/>
        </p:nvSpPr>
        <p:spPr>
          <a:xfrm>
            <a:off x="3914152" y="2364456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3rd model MAE: 0.6635294117647059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7925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F717-74DD-4633-974C-C038DBDA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 analysis for the third model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684A25-76AB-40A8-86E5-23BA72BFA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152" y="1851109"/>
            <a:ext cx="4363695" cy="384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94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4E2DF-5703-4685-A7E1-89986925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 on the original dataset</a:t>
            </a:r>
            <a:endParaRPr lang="ru-RU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03343E-08EB-4C5E-9BC9-074A1EE5C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52" y="2069437"/>
            <a:ext cx="11085095" cy="271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04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723BD-8B0F-4060-9754-2827AACA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Filtering teams from specific conferences</a:t>
            </a:r>
            <a:endParaRPr lang="ru-RU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E54710-C57C-49CA-A6A0-1E7434A7E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60" y="2049673"/>
            <a:ext cx="11368080" cy="275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04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9BDD3C-11F7-4A5B-B9E5-4238C71CA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 for a specific columns</a:t>
            </a:r>
            <a:endParaRPr lang="ru-RU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F0F0E80-D96A-4E33-8D91-2E8A8B3A9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7912" y="2339782"/>
            <a:ext cx="2776176" cy="217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117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12D346-A766-45EF-B078-D732C55B2EB3}"/>
              </a:ext>
            </a:extLst>
          </p:cNvPr>
          <p:cNvSpPr/>
          <p:nvPr/>
        </p:nvSpPr>
        <p:spPr>
          <a:xfrm>
            <a:off x="1381333" y="2055814"/>
            <a:ext cx="335108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POSTSEASON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Missed Tournament 135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R64 42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R32 29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S16 19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E8 12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Champions 7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F4 5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R68 4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2ND 2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Name: count,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dtype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: int64</a:t>
            </a:r>
            <a:endParaRPr lang="ru-RU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8BBED04-93EE-48BA-840B-5B775117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Handling missing values and exploring specific columns</a:t>
            </a:r>
            <a:endParaRPr lang="ru-RU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CC18C1-8527-4863-B0D4-D83660F3D86A}"/>
              </a:ext>
            </a:extLst>
          </p:cNvPr>
          <p:cNvSpPr/>
          <p:nvPr/>
        </p:nvSpPr>
        <p:spPr>
          <a:xfrm>
            <a:off x="7459580" y="2055814"/>
            <a:ext cx="335108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SEED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Missed Tournament 135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1.0 14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2.0 14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4.0 13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9.0 12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11.0 12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8.0 12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6.0 10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10.0 9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5.0 9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3.0 8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7.0 4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12.0 3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Name: count,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dtype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: int64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267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7EF60-C0DE-45D8-A21A-760EC34B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78088"/>
            <a:ext cx="5181600" cy="59066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/>
              <a:t>Variables</a:t>
            </a:r>
          </a:p>
          <a:p>
            <a:pPr fontAlgn="base"/>
            <a:r>
              <a:rPr lang="en-US" sz="1800" dirty="0"/>
              <a:t>RK (Only in cbb20): The ranking of the team at the end of the regular season according to </a:t>
            </a:r>
            <a:r>
              <a:rPr lang="en-US" sz="1800" dirty="0" err="1"/>
              <a:t>barttorvik</a:t>
            </a:r>
            <a:endParaRPr lang="en-US" sz="1800" dirty="0"/>
          </a:p>
          <a:p>
            <a:pPr fontAlgn="base"/>
            <a:r>
              <a:rPr lang="en-US" sz="1800" dirty="0"/>
              <a:t>TEAM: The Division I college basketball school</a:t>
            </a:r>
          </a:p>
          <a:p>
            <a:r>
              <a:rPr lang="en-US" sz="1800" dirty="0"/>
              <a:t>CONF: The Athletic Conference in which the school participates in</a:t>
            </a:r>
          </a:p>
          <a:p>
            <a:pPr fontAlgn="base"/>
            <a:r>
              <a:rPr lang="en-US" sz="1800" dirty="0"/>
              <a:t>G: Number of games played</a:t>
            </a:r>
          </a:p>
          <a:p>
            <a:pPr fontAlgn="base"/>
            <a:r>
              <a:rPr lang="en-US" sz="1800" dirty="0"/>
              <a:t>W: Number of games won</a:t>
            </a:r>
          </a:p>
          <a:p>
            <a:pPr fontAlgn="base"/>
            <a:r>
              <a:rPr lang="en-US" sz="1800" dirty="0"/>
              <a:t>ADJOE: Adjusted Offensive Efficiency</a:t>
            </a:r>
          </a:p>
          <a:p>
            <a:r>
              <a:rPr lang="en-US" sz="1800" dirty="0"/>
              <a:t>ADJDE: Adjusted Defensive Efficiency</a:t>
            </a:r>
          </a:p>
          <a:p>
            <a:r>
              <a:rPr lang="en-US" sz="1800" dirty="0"/>
              <a:t>BARTHAG: Power Rating (Chance of beating an average Division I team)</a:t>
            </a:r>
          </a:p>
          <a:p>
            <a:pPr fontAlgn="base"/>
            <a:r>
              <a:rPr lang="en-US" sz="1800" dirty="0"/>
              <a:t>EFG_O: Effective Field Goal Percentage Shot</a:t>
            </a:r>
          </a:p>
          <a:p>
            <a:pPr fontAlgn="base"/>
            <a:r>
              <a:rPr lang="en-US" sz="1800" dirty="0"/>
              <a:t>EFG_D: Effective Field Goal Percentage Allowed</a:t>
            </a:r>
          </a:p>
          <a:p>
            <a:pPr fontAlgn="base"/>
            <a:r>
              <a:rPr lang="en-US" sz="1800" dirty="0"/>
              <a:t>TOR: Turnover Percentage Allowed (Turnover Rate)</a:t>
            </a:r>
          </a:p>
          <a:p>
            <a:pPr fontAlgn="base"/>
            <a:r>
              <a:rPr lang="en-US" sz="1800" dirty="0"/>
              <a:t>TORD: Turnover Percentage Committed (Steal Rate)</a:t>
            </a:r>
          </a:p>
          <a:p>
            <a:pPr fontAlgn="base"/>
            <a:r>
              <a:rPr lang="en-US" sz="1800" dirty="0"/>
              <a:t>ORB: Offensive Rebound Rate</a:t>
            </a:r>
          </a:p>
          <a:p>
            <a:endParaRPr lang="ru-RU" sz="1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A2433E-022C-4989-BDD4-117F3C7FE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782888"/>
            <a:ext cx="5181600" cy="5601869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1800" dirty="0"/>
              <a:t>DRB: Offensive Rebound Rate Allowed</a:t>
            </a:r>
          </a:p>
          <a:p>
            <a:pPr fontAlgn="base"/>
            <a:r>
              <a:rPr lang="en-US" sz="1800" dirty="0"/>
              <a:t>FTR : Free Throw Rate (How often the given team shoots Free Throws)</a:t>
            </a:r>
          </a:p>
          <a:p>
            <a:pPr fontAlgn="base"/>
            <a:r>
              <a:rPr lang="en-US" sz="1800" dirty="0"/>
              <a:t>FTRD: Free Throw Rate Allowed</a:t>
            </a:r>
          </a:p>
          <a:p>
            <a:pPr fontAlgn="base"/>
            <a:r>
              <a:rPr lang="en-US" sz="1800" dirty="0"/>
              <a:t>2P_O: Two-Point Shooting Percentage</a:t>
            </a:r>
          </a:p>
          <a:p>
            <a:pPr fontAlgn="base"/>
            <a:r>
              <a:rPr lang="en-US" sz="1800" dirty="0"/>
              <a:t>2P_D: Two-Point Shooting Percentage Allowed</a:t>
            </a:r>
          </a:p>
          <a:p>
            <a:pPr fontAlgn="base"/>
            <a:r>
              <a:rPr lang="en-US" sz="1800" dirty="0"/>
              <a:t>3P_O: Three-Point Shooting Percentage</a:t>
            </a:r>
          </a:p>
          <a:p>
            <a:pPr fontAlgn="base"/>
            <a:r>
              <a:rPr lang="en-US" sz="1800" dirty="0"/>
              <a:t>3P_D: Three-Point Shooting Percentage Allowed</a:t>
            </a:r>
          </a:p>
          <a:p>
            <a:r>
              <a:rPr lang="en-US" sz="1800" dirty="0"/>
              <a:t>ADJ_T: Adjusted Tempo</a:t>
            </a:r>
          </a:p>
          <a:p>
            <a:r>
              <a:rPr lang="en-US" sz="1800" dirty="0"/>
              <a:t>WAB: Wins Above Bubble</a:t>
            </a:r>
          </a:p>
          <a:p>
            <a:r>
              <a:rPr lang="en-US" sz="1800" dirty="0"/>
              <a:t>POSTSEASON: Round where the given team was eliminated or where their season ended</a:t>
            </a:r>
          </a:p>
          <a:p>
            <a:pPr fontAlgn="base"/>
            <a:r>
              <a:rPr lang="en-US" sz="1800" dirty="0"/>
              <a:t>SEED: Seed in the NCAA March Madness Tournament</a:t>
            </a:r>
          </a:p>
          <a:p>
            <a:pPr fontAlgn="base"/>
            <a:r>
              <a:rPr lang="en-US" sz="1800" dirty="0"/>
              <a:t>YEAR: Season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696056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B0ECC1-A8EF-4DB5-8EA4-E0CAA4CB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Exploring subsets of data based on specific conditions (ADJOE)</a:t>
            </a:r>
            <a:endParaRPr lang="ru-RU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1257E33-A4C5-44CC-A969-B9D5A2B73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9335"/>
            <a:ext cx="10515600" cy="392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74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17E29-ADE7-4CAA-B7C4-D97688BA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Visualization of a relationship between variables (ADJOE)</a:t>
            </a:r>
            <a:endParaRPr lang="ru-RU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EB6CED-B3DB-4C6A-801C-7ADBC748D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1847" y="1690688"/>
            <a:ext cx="9188306" cy="483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27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B0ECC1-A8EF-4DB5-8EA4-E0CAA4CB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Exploring subsets of data based on specific conditions (ADJDE)</a:t>
            </a:r>
            <a:endParaRPr lang="ru-RU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9E866B-BB71-4520-971E-A361B7A04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9894"/>
            <a:ext cx="10515600" cy="398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11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17E29-ADE7-4CAA-B7C4-D97688BA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Visualization of a relationship between variables (ADJDE)</a:t>
            </a:r>
            <a:endParaRPr lang="ru-RU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A2723D-DE45-4F1C-9902-CBA419E07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489" y="1690688"/>
            <a:ext cx="11773021" cy="450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583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B0ECC1-A8EF-4DB5-8EA4-E0CAA4CB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Exploring subsets of data based on specific conditions (ADJDE Champions)</a:t>
            </a:r>
            <a:endParaRPr lang="ru-RU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7E736A-FEF2-4603-88DB-136D3AA73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70893"/>
            <a:ext cx="10515600" cy="246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415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17E29-ADE7-4CAA-B7C4-D97688BA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Visualization of a relationship between variables (ADJDE Champions)</a:t>
            </a:r>
            <a:endParaRPr lang="ru-RU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1CC476-2F6A-4D65-9BD7-AF002EA2A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2759" y="1690688"/>
            <a:ext cx="6006482" cy="507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296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B0ECC1-A8EF-4DB5-8EA4-E0CAA4CB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Exploring subsets of data based on specific conditions (ADJOE Champions)</a:t>
            </a:r>
            <a:endParaRPr lang="ru-RU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7E736A-FEF2-4603-88DB-136D3AA73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70893"/>
            <a:ext cx="10515600" cy="246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907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17E29-ADE7-4CAA-B7C4-D97688BA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Visualization of a relationship between variables (ADJOE Champions)</a:t>
            </a:r>
            <a:endParaRPr lang="ru-RU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7822BA-CCB2-4249-B4B3-10CCFE9B4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7536" y="1690688"/>
            <a:ext cx="5616927" cy="469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643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DDEA-A5AE-4652-A06B-A4234CFF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Mapping</a:t>
            </a:r>
            <a:endParaRPr lang="ru-RU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F36E71-B1DD-4A30-9AE1-6DFA396FB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337" y="1424572"/>
            <a:ext cx="8131325" cy="523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266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A7811-89D5-4A31-AA7F-6C79A5C5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First model for evaluation</a:t>
            </a:r>
            <a:endParaRPr lang="ru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9F573-2619-45D2-8187-687C78719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94" y="2627312"/>
            <a:ext cx="10214811" cy="1603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Regression Model Mean Absolute Error: 13.185058823529411</a:t>
            </a:r>
          </a:p>
          <a:p>
            <a:pPr marL="0" indent="0">
              <a:buNone/>
            </a:pPr>
            <a:r>
              <a:rPr lang="en-US" dirty="0"/>
              <a:t>Classification Model Accuracy: 0.90</a:t>
            </a:r>
          </a:p>
          <a:p>
            <a:pPr marL="0" indent="0">
              <a:buNone/>
            </a:pPr>
            <a:r>
              <a:rPr lang="en-US" dirty="0"/>
              <a:t>Rating System Model Mean Squared Error: 0.0020537310204636386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437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F14C-34BE-4DDC-A864-C40FAF3C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 Libraries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52BBE-90C3-4644-BF72-7667A0758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  <a:p>
            <a:r>
              <a:rPr lang="en-US" dirty="0"/>
              <a:t>Seaborn</a:t>
            </a:r>
          </a:p>
          <a:p>
            <a:r>
              <a:rPr lang="en-US" dirty="0"/>
              <a:t>Matplotlib</a:t>
            </a:r>
          </a:p>
          <a:p>
            <a:r>
              <a:rPr lang="en-US" dirty="0" err="1"/>
              <a:t>Sklearn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0AFA58-1E21-4932-B352-27B0164C9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428" y="1754015"/>
            <a:ext cx="305981" cy="5029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755A68-176A-49A7-A1A5-9CBFD367E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143" y="2357597"/>
            <a:ext cx="341408" cy="3414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62B0F9-83B0-43C1-B7E5-857B0A195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551" y="2890242"/>
            <a:ext cx="315873" cy="3158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633EFF-11BA-4208-9CD8-104A704FF0E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26" b="19781"/>
          <a:stretch/>
        </p:blipFill>
        <p:spPr>
          <a:xfrm>
            <a:off x="2255919" y="3396694"/>
            <a:ext cx="550146" cy="35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050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876DAE-F301-4C41-82CF-98F1CA67D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7453" y="437792"/>
            <a:ext cx="8837094" cy="621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84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D39C-B628-48CB-97BF-BA6FAF7D2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Conference </a:t>
            </a:r>
            <a:r>
              <a:rPr lang="en-US" b="1" dirty="0" err="1"/>
              <a:t>Pairplot</a:t>
            </a:r>
            <a:endParaRPr lang="ru-RU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162A2D-9249-4169-84C8-38E66C061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37761"/>
            <a:ext cx="4776537" cy="52957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2B3F82-ADAB-4BCC-B9EB-77CC1EEE2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561" y="1113248"/>
            <a:ext cx="5520239" cy="552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712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D9F4-6D32-4C65-AA78-CB91E7AB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Correlation Matrix of Selected Features</a:t>
            </a:r>
            <a:endParaRPr lang="ru-RU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ABE1E5-72D3-43AF-AD79-0FB8AFFAD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1777"/>
            <a:ext cx="5539720" cy="17243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CD580C-0248-4754-B69E-88FEE62DFAB4}"/>
              </a:ext>
            </a:extLst>
          </p:cNvPr>
          <p:cNvSpPr/>
          <p:nvPr/>
        </p:nvSpPr>
        <p:spPr>
          <a:xfrm>
            <a:off x="6593305" y="1371777"/>
            <a:ext cx="49309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Classification Model Accuracy: 0.90</a:t>
            </a:r>
          </a:p>
          <a:p>
            <a:r>
              <a:rPr lang="en-US" dirty="0">
                <a:latin typeface="Consolas" panose="020B0609020204030204" pitchFamily="49" charset="0"/>
              </a:rPr>
              <a:t>Rating System Model Mean Squared Error: 0.0020537310204636386 </a:t>
            </a:r>
          </a:p>
          <a:p>
            <a:r>
              <a:rPr lang="en-US" dirty="0">
                <a:latin typeface="Consolas" panose="020B0609020204030204" pitchFamily="49" charset="0"/>
              </a:rPr>
              <a:t>Rating System Decision Tree Model Mean Squared Error: 0.0008799337730496454</a:t>
            </a:r>
            <a:endParaRPr lang="ru-RU" sz="2000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A8F9C3-BECC-4EA9-8D94-697E611A5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191" y="3137283"/>
            <a:ext cx="4407618" cy="372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238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8F90F0-B725-4B51-8916-E05380853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283" y="308179"/>
            <a:ext cx="9653434" cy="624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411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D6DC5-D7D7-4118-848A-649FDB0CF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</a:t>
            </a:r>
            <a:r>
              <a:rPr lang="en-US" b="1" dirty="0" err="1"/>
              <a:t>GridSearchCV</a:t>
            </a:r>
            <a:endParaRPr lang="ru-RU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9E0215-2DF2-4D95-AFFC-32F263A0F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6445"/>
            <a:ext cx="5781068" cy="47676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F761D4-9FC1-4E04-870E-54984225D060}"/>
              </a:ext>
            </a:extLst>
          </p:cNvPr>
          <p:cNvSpPr/>
          <p:nvPr/>
        </p:nvSpPr>
        <p:spPr>
          <a:xfrm>
            <a:off x="7042144" y="1501679"/>
            <a:ext cx="47167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>
                <a:effectLst/>
                <a:latin typeface="Consolas" panose="020B0609020204030204" pitchFamily="49" charset="0"/>
              </a:rPr>
              <a:t>Rating System Decision Tree Model Mean Squared Error: 0.0007928285221738151 </a:t>
            </a:r>
          </a:p>
          <a:p>
            <a:r>
              <a:rPr lang="en-US" i="0" dirty="0">
                <a:effectLst/>
                <a:latin typeface="Consolas" panose="020B0609020204030204" pitchFamily="49" charset="0"/>
              </a:rPr>
              <a:t>Best Parameters: 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i="0" dirty="0">
                <a:effectLst/>
                <a:latin typeface="Consolas" panose="020B0609020204030204" pitchFamily="49" charset="0"/>
              </a:rPr>
              <a:t>'</a:t>
            </a:r>
            <a:r>
              <a:rPr lang="en-US" i="0" dirty="0" err="1">
                <a:effectLst/>
                <a:latin typeface="Consolas" panose="020B0609020204030204" pitchFamily="49" charset="0"/>
              </a:rPr>
              <a:t>max_depth</a:t>
            </a:r>
            <a:r>
              <a:rPr lang="en-US" i="0" dirty="0">
                <a:effectLst/>
                <a:latin typeface="Consolas" panose="020B0609020204030204" pitchFamily="49" charset="0"/>
              </a:rPr>
              <a:t>': None, 	'</a:t>
            </a:r>
            <a:r>
              <a:rPr lang="en-US" i="0" dirty="0" err="1">
                <a:effectLst/>
                <a:latin typeface="Consolas" panose="020B0609020204030204" pitchFamily="49" charset="0"/>
              </a:rPr>
              <a:t>min_samples_leaf</a:t>
            </a:r>
            <a:r>
              <a:rPr lang="en-US" i="0" dirty="0">
                <a:effectLst/>
                <a:latin typeface="Consolas" panose="020B0609020204030204" pitchFamily="49" charset="0"/>
              </a:rPr>
              <a:t>': 4, 	'</a:t>
            </a:r>
            <a:r>
              <a:rPr lang="en-US" i="0" dirty="0" err="1">
                <a:effectLst/>
                <a:latin typeface="Consolas" panose="020B0609020204030204" pitchFamily="49" charset="0"/>
              </a:rPr>
              <a:t>min_samples_split</a:t>
            </a:r>
            <a:r>
              <a:rPr lang="en-US" i="0" dirty="0">
                <a:effectLst/>
                <a:latin typeface="Consolas" panose="020B0609020204030204" pitchFamily="49" charset="0"/>
              </a:rPr>
              <a:t>’: 2</a:t>
            </a:r>
          </a:p>
          <a:p>
            <a:r>
              <a:rPr lang="en-US" i="0" dirty="0">
                <a:effectLst/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694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F8CB32-EDAC-4B0B-B029-84AE48A7E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31" y="1690688"/>
            <a:ext cx="11405937" cy="424105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FABF066-6521-4675-9077-13B6AA94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Loading data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2327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4F11-D10B-4391-8090-C15F9022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Match Prediction</a:t>
            </a:r>
            <a:endParaRPr lang="ru-RU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64FBCF-A544-456C-BA83-3AE68B7FF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575" y="1690688"/>
            <a:ext cx="5010849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0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06696-9C12-4543-AE00-27A8F3A3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</a:t>
            </a:r>
            <a:r>
              <a:rPr lang="en-US" b="1" dirty="0" err="1"/>
              <a:t>LogisticRegression</a:t>
            </a:r>
            <a:r>
              <a:rPr lang="en-US" b="1" dirty="0"/>
              <a:t> and </a:t>
            </a:r>
            <a:r>
              <a:rPr lang="en-US" b="1" dirty="0" err="1"/>
              <a:t>GridSearchCV</a:t>
            </a:r>
            <a:endParaRPr lang="ru-RU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3B2E08-B767-4CAD-AFCE-A82517C01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9" y="1509684"/>
            <a:ext cx="3879272" cy="44482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1E6C70-EF06-4458-A907-42ABA46FD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03780"/>
            <a:ext cx="5666509" cy="48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8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BCEE-43CA-4F26-A457-E1520BE5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</a:t>
            </a:r>
            <a:r>
              <a:rPr lang="en-US" b="1" dirty="0" err="1"/>
              <a:t>DecisionTree</a:t>
            </a:r>
            <a:endParaRPr lang="ru-RU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F28743-BB65-46F3-BCA2-AB194BB0F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399" y="1505067"/>
            <a:ext cx="3941181" cy="50391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DBFAE4-2BF7-4C1F-A791-A2503769F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877" y="1325281"/>
            <a:ext cx="5597923" cy="488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58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28CF-2A20-44EE-BDAC-AE2D8960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Team Classification</a:t>
            </a:r>
            <a:endParaRPr lang="ru-RU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D96525-F22F-4F8E-9342-4A5089BBD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202" y="1339817"/>
            <a:ext cx="4083594" cy="18051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B1F58A-8BF0-402E-B8FE-4B0A463D3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825" y="3241964"/>
            <a:ext cx="7874347" cy="350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63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753</Words>
  <Application>Microsoft Office PowerPoint</Application>
  <PresentationFormat>Widescreen</PresentationFormat>
  <Paragraphs>143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Office Theme</vt:lpstr>
      <vt:lpstr>College Basketball Analysis</vt:lpstr>
      <vt:lpstr>About Dataset</vt:lpstr>
      <vt:lpstr>PowerPoint Presentation</vt:lpstr>
      <vt:lpstr>Import Libraries</vt:lpstr>
      <vt:lpstr>Loading data</vt:lpstr>
      <vt:lpstr>Match Prediction</vt:lpstr>
      <vt:lpstr>Using LogisticRegression and GridSearchCV</vt:lpstr>
      <vt:lpstr>Using DecisionTree</vt:lpstr>
      <vt:lpstr>Team Classification</vt:lpstr>
      <vt:lpstr>PowerPoint Presentation</vt:lpstr>
      <vt:lpstr>Preprocessing for a specific column in the dataset</vt:lpstr>
      <vt:lpstr>Visualization of Wins by Conference</vt:lpstr>
      <vt:lpstr>Data filtering and correlation matrix</vt:lpstr>
      <vt:lpstr>Displaying correlation matrix</vt:lpstr>
      <vt:lpstr>Further analysis with additional columns</vt:lpstr>
      <vt:lpstr>Correlation matrix for additional columns</vt:lpstr>
      <vt:lpstr>Plotting average ADJDE and ADJOE for successful postseason teams</vt:lpstr>
      <vt:lpstr>Analyzing tempo columns</vt:lpstr>
      <vt:lpstr>Correlation matrix for tempo-related columns</vt:lpstr>
      <vt:lpstr>Predictive modeling for postseason success</vt:lpstr>
      <vt:lpstr>Linear mapping for postseason levels</vt:lpstr>
      <vt:lpstr>Second predictive modeling with updated target</vt:lpstr>
      <vt:lpstr>Feature importance analysis for the second model</vt:lpstr>
      <vt:lpstr>Third predictive modeling with additional features</vt:lpstr>
      <vt:lpstr>Feature importance analysis for the third model</vt:lpstr>
      <vt:lpstr>Exploratory data analysis on the original dataset</vt:lpstr>
      <vt:lpstr>Filtering teams from specific conferences</vt:lpstr>
      <vt:lpstr>Descriptive statistics for a specific columns</vt:lpstr>
      <vt:lpstr>Handling missing values and exploring specific columns</vt:lpstr>
      <vt:lpstr>Exploring subsets of data based on specific conditions (ADJOE)</vt:lpstr>
      <vt:lpstr>Visualization of a relationship between variables (ADJOE)</vt:lpstr>
      <vt:lpstr>Exploring subsets of data based on specific conditions (ADJDE)</vt:lpstr>
      <vt:lpstr>Visualization of a relationship between variables (ADJDE)</vt:lpstr>
      <vt:lpstr>Exploring subsets of data based on specific conditions (ADJDE Champions)</vt:lpstr>
      <vt:lpstr>Visualization of a relationship between variables (ADJDE Champions)</vt:lpstr>
      <vt:lpstr>Exploring subsets of data based on specific conditions (ADJOE Champions)</vt:lpstr>
      <vt:lpstr>Visualization of a relationship between variables (ADJOE Champions)</vt:lpstr>
      <vt:lpstr>Linear Mapping</vt:lpstr>
      <vt:lpstr>First model for evaluation</vt:lpstr>
      <vt:lpstr>PowerPoint Presentation</vt:lpstr>
      <vt:lpstr>Conference Pairplot</vt:lpstr>
      <vt:lpstr>Correlation Matrix of Selected Features</vt:lpstr>
      <vt:lpstr>PowerPoint Presentation</vt:lpstr>
      <vt:lpstr>Using GridSearchCV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Basketball Analysis</dc:title>
  <dc:creator>user</dc:creator>
  <cp:lastModifiedBy>user</cp:lastModifiedBy>
  <cp:revision>33</cp:revision>
  <dcterms:created xsi:type="dcterms:W3CDTF">2023-12-23T11:05:17Z</dcterms:created>
  <dcterms:modified xsi:type="dcterms:W3CDTF">2023-12-24T10:24:44Z</dcterms:modified>
</cp:coreProperties>
</file>