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Montserrat SemiBold" charset="-52"/>
      <p:regular r:id="rId23"/>
      <p:bold r:id="rId24"/>
      <p:italic r:id="rId25"/>
      <p:boldItalic r:id="rId26"/>
    </p:embeddedFont>
    <p:embeddedFont>
      <p:font typeface="Montserrat" charset="-52"/>
      <p:regular r:id="rId27"/>
      <p:bold r:id="rId28"/>
      <p:italic r:id="rId29"/>
      <p:boldItalic r:id="rId30"/>
    </p:embeddedFont>
    <p:embeddedFont>
      <p:font typeface="Open Sans Medium" charset="0"/>
      <p:regular r:id="rId31"/>
      <p:bold r:id="rId32"/>
      <p:italic r:id="rId33"/>
      <p:boldItalic r:id="rId34"/>
    </p:embeddedFont>
    <p:embeddedFont>
      <p:font typeface="Inter" charset="0"/>
      <p:regular r:id="rId35"/>
      <p:bold r:id="rId36"/>
    </p:embeddedFont>
    <p:embeddedFont>
      <p:font typeface="Lato" charset="0"/>
      <p:regular r:id="rId37"/>
      <p:bold r:id="rId38"/>
      <p:italic r:id="rId39"/>
      <p:boldItalic r:id="rId40"/>
    </p:embeddedFont>
    <p:embeddedFont>
      <p:font typeface="Poppins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375" autoAdjust="0"/>
  </p:normalViewPr>
  <p:slideViewPr>
    <p:cSldViewPr snapToGrid="0">
      <p:cViewPr varScale="1">
        <p:scale>
          <a:sx n="95" d="100"/>
          <a:sy n="95" d="100"/>
        </p:scale>
        <p:origin x="-65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29C1E-D73E-4AE9-99AE-2A12CB2EF4D0}" type="datetimeFigureOut">
              <a:rPr lang="ru-RU" smtClean="0"/>
              <a:pPr/>
              <a:t>29.06.2023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7DEE6-7B3D-4DD6-8E83-091B30D1B19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43eacb9c7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2543eacb9c7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543eacb9c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g2543eacb9c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543eacb9c7_2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2543eacb9c7_2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543eacb9c7_2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2543eacb9c7_2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543eacb9c7_2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2543eacb9c7_2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543eacb9c7_2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2543eacb9c7_2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543eacb9c7_2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g2543eacb9c7_2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55dc0df063_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g255dc0df063_3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43eacb9c7_2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2543eacb9c7_2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43eacb9c7_2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g2543eacb9c7_2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543eacb9c7_2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g2543eacb9c7_2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43eacb9c7_2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2543eacb9c7_2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43eacb9c7_2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2543eacb9c7_2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543eacb9c7_2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2543eacb9c7_2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43eacb9c7_2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2543eacb9c7_2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43eacb9c7_2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2543eacb9c7_2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543eacb9c7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2543eacb9c7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43eacb9c7_2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g2543eacb9c7_2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43eacb9c7_2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2543eacb9c7_2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Introduction_Slide_1">
  <p:cSld name="SA_Introduction_Slide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732150" y="1432763"/>
            <a:ext cx="7679700" cy="7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732150" y="2229500"/>
            <a:ext cx="7679700" cy="19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2">
  <p:cSld name="SA_Title_Body_2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1" name="Google Shape;61;p15"/>
          <p:cNvSpPr>
            <a:spLocks noGrp="1"/>
          </p:cNvSpPr>
          <p:nvPr>
            <p:ph type="pic" idx="2"/>
          </p:nvPr>
        </p:nvSpPr>
        <p:spPr>
          <a:xfrm>
            <a:off x="0" y="57700"/>
            <a:ext cx="3393900" cy="50859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4135200" y="1595175"/>
            <a:ext cx="4176600" cy="19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Outro_1">
  <p:cSld name="SA_Outro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76" r:id="rId12"/>
    <p:sldLayoutId id="2147483677" r:id="rId13"/>
    <p:sldLayoutId id="2147483678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0"/>
        </a:gra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681618" y="1183776"/>
            <a:ext cx="3996707" cy="1548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b="1" dirty="0">
                <a:solidFill>
                  <a:schemeClr val="tx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Разработка веб-приложения для магазина видеоигр</a:t>
            </a:r>
            <a:endParaRPr b="1" dirty="0">
              <a:solidFill>
                <a:schemeClr val="tx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1"/>
          </p:nvPr>
        </p:nvSpPr>
        <p:spPr>
          <a:xfrm>
            <a:off x="692252" y="3162203"/>
            <a:ext cx="3692700" cy="686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ru" dirty="0">
                <a:solidFill>
                  <a:schemeClr val="tx1"/>
                </a:solidFill>
                <a:latin typeface="Montserrat" charset="-52"/>
              </a:rPr>
              <a:t>Выполнили студенты группы 20ВЕБ-2 Артур Рахматуллин и Ильдар </a:t>
            </a:r>
            <a:r>
              <a:rPr lang="ru" dirty="0" smtClean="0">
                <a:solidFill>
                  <a:schemeClr val="tx1"/>
                </a:solidFill>
                <a:latin typeface="Montserrat" charset="-52"/>
              </a:rPr>
              <a:t>Япаев.</a:t>
            </a:r>
            <a:endParaRPr dirty="0">
              <a:solidFill>
                <a:schemeClr val="tx1"/>
              </a:solidFill>
              <a:latin typeface="Montserrat" charset="-52"/>
            </a:endParaRPr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47202">
            <a:off x="5241877" y="1026653"/>
            <a:ext cx="2846817" cy="281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0"/>
        </a:gra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/>
        </p:nvSpPr>
        <p:spPr>
          <a:xfrm>
            <a:off x="0" y="0"/>
            <a:ext cx="71025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2000" b="1" i="0" u="none" strike="noStrike" cap="none" dirty="0">
                <a:solidFill>
                  <a:schemeClr val="tx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Протокол тестирования программного продукта</a:t>
            </a:r>
            <a:endParaRPr sz="14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038" y="1149663"/>
            <a:ext cx="4779926" cy="284417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8548577" y="-1"/>
            <a:ext cx="595423" cy="552893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 b="1" smtClean="0">
                <a:solidFill>
                  <a:schemeClr val="tx1"/>
                </a:solidFill>
                <a:latin typeface="Montserrat" charset="-52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ru" sz="2000" b="1" dirty="0">
              <a:solidFill>
                <a:schemeClr val="tx1"/>
              </a:solidFill>
              <a:latin typeface="Montserrat" charset="-5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103228" y="4087174"/>
            <a:ext cx="3299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200" b="1" dirty="0" smtClean="0">
                <a:solidFill>
                  <a:schemeClr val="tx1"/>
                </a:solidFill>
                <a:latin typeface="Montserrat" charset="-52"/>
              </a:rPr>
              <a:t>Электронный чек,</a:t>
            </a:r>
          </a:p>
          <a:p>
            <a:pPr algn="ctr"/>
            <a:r>
              <a:rPr lang="ru-RU" sz="1200" b="1" dirty="0" smtClean="0">
                <a:solidFill>
                  <a:schemeClr val="tx1"/>
                </a:solidFill>
                <a:latin typeface="Montserrat" charset="-52"/>
              </a:rPr>
              <a:t>пришедший на почту после покупки</a:t>
            </a:r>
            <a:endParaRPr lang="ru-RU" sz="1200" b="1" dirty="0">
              <a:solidFill>
                <a:schemeClr val="tx1"/>
              </a:solidFill>
              <a:latin typeface="Montserrat" charset="-5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0"/>
        </a:gra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/>
          <p:nvPr/>
        </p:nvSpPr>
        <p:spPr>
          <a:xfrm>
            <a:off x="0" y="0"/>
            <a:ext cx="402974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2000" b="1" i="0" u="none" strike="noStrike" cap="none" dirty="0">
                <a:solidFill>
                  <a:schemeClr val="tx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Руководство пользователя</a:t>
            </a:r>
            <a:endParaRPr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07" y="719782"/>
            <a:ext cx="8143576" cy="345067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8410353" y="0"/>
            <a:ext cx="733647" cy="563526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 b="1" smtClean="0">
                <a:solidFill>
                  <a:schemeClr val="tx1"/>
                </a:solidFill>
                <a:latin typeface="Montserrat" charset="-52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ru" sz="2000" b="1" dirty="0">
              <a:solidFill>
                <a:schemeClr val="tx1"/>
              </a:solidFill>
              <a:latin typeface="Montserrat" charset="-52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705474" y="4338811"/>
            <a:ext cx="16995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 smtClean="0">
                <a:solidFill>
                  <a:schemeClr val="tx1"/>
                </a:solidFill>
                <a:latin typeface="Montserrat" charset="-52"/>
              </a:rPr>
              <a:t>Главная страница</a:t>
            </a:r>
            <a:endParaRPr lang="ru-RU" sz="1200" b="1" dirty="0">
              <a:solidFill>
                <a:schemeClr val="tx1"/>
              </a:solidFill>
              <a:latin typeface="Montserrat" charset="-5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0"/>
        </a:gra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/>
          <p:nvPr/>
        </p:nvSpPr>
        <p:spPr>
          <a:xfrm>
            <a:off x="0" y="0"/>
            <a:ext cx="402974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2000" b="1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Руководство пользователя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670" y="621660"/>
            <a:ext cx="1714500" cy="385762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75" name="Google Shape;27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2358" y="1121833"/>
            <a:ext cx="1743075" cy="313372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>
          <a:xfrm>
            <a:off x="8495414" y="0"/>
            <a:ext cx="648586" cy="563526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 b="1" smtClean="0">
                <a:solidFill>
                  <a:schemeClr val="tx1"/>
                </a:solidFill>
                <a:latin typeface="Montserrat" charset="-52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ru" sz="2000" b="1" dirty="0">
              <a:solidFill>
                <a:schemeClr val="tx1"/>
              </a:solidFill>
              <a:latin typeface="Montserrat" charset="-52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342888" y="4381342"/>
            <a:ext cx="17604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 smtClean="0">
                <a:solidFill>
                  <a:schemeClr val="tx1"/>
                </a:solidFill>
                <a:latin typeface="Montserrat" charset="-52"/>
              </a:rPr>
              <a:t>Окно авторизации</a:t>
            </a:r>
            <a:endParaRPr lang="ru-RU" sz="1200" b="1" dirty="0">
              <a:solidFill>
                <a:schemeClr val="tx1"/>
              </a:solidFill>
              <a:latin typeface="Montserrat" charset="-52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029073" y="4629434"/>
            <a:ext cx="17604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 smtClean="0">
                <a:solidFill>
                  <a:schemeClr val="tx1"/>
                </a:solidFill>
                <a:latin typeface="Montserrat" charset="-52"/>
              </a:rPr>
              <a:t>Окно регистрации</a:t>
            </a:r>
            <a:endParaRPr lang="ru-RU" sz="1200" b="1" dirty="0">
              <a:solidFill>
                <a:schemeClr val="tx1"/>
              </a:solidFill>
              <a:latin typeface="Montserrat" charset="-5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0"/>
        </a:gra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/>
          <p:nvPr/>
        </p:nvSpPr>
        <p:spPr>
          <a:xfrm>
            <a:off x="0" y="0"/>
            <a:ext cx="4093535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2000" b="1" i="0" u="none" strike="noStrike" cap="none" dirty="0">
                <a:solidFill>
                  <a:schemeClr val="tx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Руководство пользователя</a:t>
            </a:r>
            <a:endParaRPr sz="14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907" y="562928"/>
            <a:ext cx="7166344" cy="1106043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83" name="Google Shape;28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7052" y="2110620"/>
            <a:ext cx="7389628" cy="1140406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84" name="Google Shape;28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3376" y="3631640"/>
            <a:ext cx="7202791" cy="1067951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Номер слайда 7"/>
          <p:cNvSpPr>
            <a:spLocks noGrp="1"/>
          </p:cNvSpPr>
          <p:nvPr>
            <p:ph type="sldNum" idx="12"/>
          </p:nvPr>
        </p:nvSpPr>
        <p:spPr>
          <a:xfrm>
            <a:off x="8474149" y="0"/>
            <a:ext cx="669851" cy="4997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 b="1" smtClean="0">
                <a:solidFill>
                  <a:schemeClr val="tx1"/>
                </a:solidFill>
                <a:latin typeface="Montserrat" charset="-52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ru" sz="2000" b="1" dirty="0">
              <a:solidFill>
                <a:schemeClr val="tx1"/>
              </a:solidFill>
              <a:latin typeface="Montserrat" charset="-52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035083" y="1733834"/>
            <a:ext cx="16001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 smtClean="0">
                <a:solidFill>
                  <a:schemeClr val="tx1"/>
                </a:solidFill>
                <a:latin typeface="Montserrat" charset="-52"/>
              </a:rPr>
              <a:t>Личный кабинет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581426" y="3353528"/>
            <a:ext cx="24304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 smtClean="0">
                <a:solidFill>
                  <a:schemeClr val="tx1"/>
                </a:solidFill>
                <a:latin typeface="Montserrat" charset="-52"/>
              </a:rPr>
              <a:t>Редактирование кабинета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872050" y="4738910"/>
            <a:ext cx="19704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 smtClean="0">
                <a:solidFill>
                  <a:schemeClr val="tx1"/>
                </a:solidFill>
                <a:latin typeface="Montserrat" charset="-52"/>
              </a:rPr>
              <a:t>Пополнение баланса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0"/>
        </a:gra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/>
        </p:nvSpPr>
        <p:spPr>
          <a:xfrm>
            <a:off x="0" y="0"/>
            <a:ext cx="419986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2000" b="1" i="0" u="none" strike="noStrike" cap="none" dirty="0">
                <a:solidFill>
                  <a:schemeClr val="tx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Руководство пользователя</a:t>
            </a:r>
            <a:endParaRPr sz="14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00" y="901751"/>
            <a:ext cx="8166199" cy="334000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8484781" y="-1"/>
            <a:ext cx="659219" cy="552893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 b="1" smtClean="0">
                <a:solidFill>
                  <a:schemeClr val="tx1"/>
                </a:solidFill>
                <a:latin typeface="Montserrat" charset="-52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ru" sz="2000" b="1" dirty="0">
              <a:solidFill>
                <a:schemeClr val="tx1"/>
              </a:solidFill>
              <a:latin typeface="Montserrat" charset="-52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18125" y="4349444"/>
            <a:ext cx="848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200" b="1" dirty="0" smtClean="0">
                <a:solidFill>
                  <a:schemeClr val="tx1"/>
                </a:solidFill>
                <a:latin typeface="Montserrat" charset="-52"/>
              </a:rPr>
              <a:t>Каталог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0"/>
        </a:gra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/>
          <p:nvPr/>
        </p:nvSpPr>
        <p:spPr>
          <a:xfrm>
            <a:off x="0" y="0"/>
            <a:ext cx="419986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2000" b="1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Руководство пользователя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763" y="646975"/>
            <a:ext cx="7404474" cy="384955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8452885" y="-1"/>
            <a:ext cx="691116" cy="51036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 b="1" smtClean="0">
                <a:solidFill>
                  <a:schemeClr val="tx1"/>
                </a:solidFill>
                <a:latin typeface="Montserrat" charset="-52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ru" sz="2000" b="1" dirty="0">
              <a:solidFill>
                <a:schemeClr val="tx1"/>
              </a:solidFill>
              <a:latin typeface="Montserrat" charset="-52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62944" y="4593993"/>
            <a:ext cx="16129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 smtClean="0">
                <a:solidFill>
                  <a:schemeClr val="tx1"/>
                </a:solidFill>
                <a:latin typeface="Montserrat" charset="-52"/>
              </a:rPr>
              <a:t>Страница товара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0"/>
        </a:gra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/>
        </p:nvSpPr>
        <p:spPr>
          <a:xfrm>
            <a:off x="0" y="0"/>
            <a:ext cx="4082902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2000" b="1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Руководство пользователя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47225"/>
            <a:ext cx="5762924" cy="259575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06" name="Google Shape;30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3572" y="2106581"/>
            <a:ext cx="5645500" cy="243445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>
          <a:xfrm>
            <a:off x="8463516" y="0"/>
            <a:ext cx="680484" cy="48909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 b="1" smtClean="0">
                <a:solidFill>
                  <a:schemeClr val="tx1"/>
                </a:solidFill>
                <a:latin typeface="Montserrat" charset="-52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ru" sz="2000" b="1" dirty="0">
              <a:solidFill>
                <a:schemeClr val="tx1"/>
              </a:solidFill>
              <a:latin typeface="Montserrat" charset="-52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959577" y="628049"/>
            <a:ext cx="9028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 smtClean="0">
                <a:solidFill>
                  <a:schemeClr val="tx1"/>
                </a:solidFill>
                <a:latin typeface="Montserrat" charset="-52"/>
              </a:rPr>
              <a:t>Корзина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763261" y="4246664"/>
            <a:ext cx="16081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 smtClean="0">
                <a:solidFill>
                  <a:schemeClr val="tx1"/>
                </a:solidFill>
                <a:latin typeface="Montserrat" charset="-52"/>
              </a:rPr>
              <a:t>Отзывы о товаре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0"/>
        </a:gra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"/>
          <p:cNvSpPr txBox="1">
            <a:spLocks noGrp="1"/>
          </p:cNvSpPr>
          <p:nvPr>
            <p:ph type="subTitle" idx="1"/>
          </p:nvPr>
        </p:nvSpPr>
        <p:spPr>
          <a:xfrm>
            <a:off x="4287700" y="2061863"/>
            <a:ext cx="4176600" cy="19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Char char="●"/>
            </a:pPr>
            <a:r>
              <a:rPr lang="ru" dirty="0">
                <a:solidFill>
                  <a:schemeClr val="tx1"/>
                </a:solidFill>
                <a:latin typeface="Montserrat" charset="-52"/>
              </a:rPr>
              <a:t>Создание вебприложений с помощью PHP</a:t>
            </a:r>
            <a:endParaRPr dirty="0">
              <a:solidFill>
                <a:schemeClr val="tx1"/>
              </a:solidFill>
              <a:latin typeface="Montserrat" charset="-52"/>
            </a:endParaRPr>
          </a:p>
          <a:p>
            <a:pPr marL="457200" lvl="0" indent="-317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Char char="●"/>
            </a:pPr>
            <a:r>
              <a:rPr lang="ru" dirty="0">
                <a:solidFill>
                  <a:schemeClr val="tx1"/>
                </a:solidFill>
                <a:latin typeface="Montserrat" charset="-52"/>
              </a:rPr>
              <a:t>Общие навыки работы с HTML и CSS</a:t>
            </a:r>
            <a:endParaRPr dirty="0">
              <a:solidFill>
                <a:schemeClr val="tx1"/>
              </a:solidFill>
              <a:latin typeface="Montserrat" charset="-52"/>
            </a:endParaRPr>
          </a:p>
          <a:p>
            <a:pPr marL="457200" lvl="0" indent="-317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Char char="●"/>
            </a:pPr>
            <a:r>
              <a:rPr lang="ru" dirty="0">
                <a:solidFill>
                  <a:schemeClr val="tx1"/>
                </a:solidFill>
                <a:latin typeface="Montserrat" charset="-52"/>
              </a:rPr>
              <a:t>Изучение особенностей дизайна вебприложений</a:t>
            </a:r>
            <a:endParaRPr dirty="0">
              <a:solidFill>
                <a:schemeClr val="tx1"/>
              </a:solidFill>
              <a:latin typeface="Montserrat" charset="-52"/>
            </a:endParaRPr>
          </a:p>
        </p:txBody>
      </p:sp>
      <p:sp>
        <p:nvSpPr>
          <p:cNvPr id="312" name="Google Shape;312;p45"/>
          <p:cNvSpPr txBox="1">
            <a:spLocks noGrp="1"/>
          </p:cNvSpPr>
          <p:nvPr>
            <p:ph type="title"/>
          </p:nvPr>
        </p:nvSpPr>
        <p:spPr>
          <a:xfrm>
            <a:off x="4287700" y="1116938"/>
            <a:ext cx="4270500" cy="7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" b="1" dirty="0">
                <a:solidFill>
                  <a:schemeClr val="tx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Приобретенные навыки</a:t>
            </a:r>
            <a:endParaRPr b="1" dirty="0">
              <a:solidFill>
                <a:schemeClr val="tx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15" name="Google Shape;31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500"/>
            <a:ext cx="4029075" cy="508000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Номер слайда 7"/>
          <p:cNvSpPr>
            <a:spLocks noGrp="1"/>
          </p:cNvSpPr>
          <p:nvPr>
            <p:ph type="sldNum" idx="12"/>
          </p:nvPr>
        </p:nvSpPr>
        <p:spPr>
          <a:xfrm>
            <a:off x="8452884" y="-1"/>
            <a:ext cx="691116" cy="52099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2000" b="1" smtClean="0">
                <a:solidFill>
                  <a:schemeClr val="tx1"/>
                </a:solidFill>
                <a:latin typeface="Montserrat" charset="-52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ru" sz="2000" b="1" dirty="0">
              <a:solidFill>
                <a:schemeClr val="tx1"/>
              </a:solidFill>
              <a:latin typeface="Montserrat" charset="-52"/>
            </a:endParaRPr>
          </a:p>
        </p:txBody>
      </p:sp>
      <p:sp>
        <p:nvSpPr>
          <p:cNvPr id="314" name="Google Shape;314;p45"/>
          <p:cNvSpPr txBox="1"/>
          <p:nvPr/>
        </p:nvSpPr>
        <p:spPr>
          <a:xfrm>
            <a:off x="4029739" y="0"/>
            <a:ext cx="236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2000" b="1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Заключение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0"/>
        </a:gra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 txBox="1"/>
          <p:nvPr/>
        </p:nvSpPr>
        <p:spPr>
          <a:xfrm>
            <a:off x="3597733" y="433874"/>
            <a:ext cx="1969800" cy="505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2000" b="1" i="0" u="none" strike="noStrike" cap="none" dirty="0">
                <a:solidFill>
                  <a:schemeClr val="lt1"/>
                </a:solidFill>
                <a:latin typeface="Montserrat" charset="-52"/>
                <a:ea typeface="Montserrat SemiBold"/>
                <a:cs typeface="Montserrat SemiBold"/>
                <a:sym typeface="Montserrat SemiBold"/>
              </a:rPr>
              <a:t>Заключение</a:t>
            </a:r>
            <a:endParaRPr sz="1400" b="1" i="0" u="none" strike="noStrike" cap="none" dirty="0">
              <a:solidFill>
                <a:srgbClr val="000000"/>
              </a:solidFill>
              <a:latin typeface="Montserrat" charset="-52"/>
              <a:sym typeface="Arial"/>
            </a:endParaRPr>
          </a:p>
        </p:txBody>
      </p:sp>
      <p:sp>
        <p:nvSpPr>
          <p:cNvPr id="321" name="Google Shape;321;p46"/>
          <p:cNvSpPr txBox="1"/>
          <p:nvPr/>
        </p:nvSpPr>
        <p:spPr>
          <a:xfrm>
            <a:off x="959533" y="1116025"/>
            <a:ext cx="7246200" cy="256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0000" indent="180000">
              <a:lnSpc>
                <a:spcPct val="115000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ru" sz="1300" b="0" i="0" u="none" strike="noStrike" cap="none" dirty="0">
                <a:solidFill>
                  <a:schemeClr val="lt1"/>
                </a:solidFill>
                <a:latin typeface="Montserrat" charset="-52"/>
                <a:sym typeface="Arial"/>
              </a:rPr>
              <a:t>В процессе выполнения дипломного проекта был изучен процесс </a:t>
            </a:r>
            <a:r>
              <a:rPr lang="ru" sz="1300" b="0" i="0" u="none" strike="noStrike" cap="none" dirty="0" smtClean="0">
                <a:solidFill>
                  <a:schemeClr val="lt1"/>
                </a:solidFill>
                <a:latin typeface="Montserrat" charset="-52"/>
                <a:sym typeface="Arial"/>
              </a:rPr>
              <a:t>создания веб-приложения </a:t>
            </a:r>
            <a:r>
              <a:rPr lang="ru" sz="1300" b="0" i="0" u="none" strike="noStrike" cap="none" dirty="0">
                <a:solidFill>
                  <a:schemeClr val="lt1"/>
                </a:solidFill>
                <a:latin typeface="Montserrat" charset="-52"/>
                <a:sym typeface="Arial"/>
              </a:rPr>
              <a:t>с помощью языка разметки гипертекста HTML, </a:t>
            </a:r>
            <a:r>
              <a:rPr lang="ru" sz="1300" b="0" i="0" u="none" strike="noStrike" cap="none" dirty="0" smtClean="0">
                <a:solidFill>
                  <a:schemeClr val="lt1"/>
                </a:solidFill>
                <a:latin typeface="Montserrat" charset="-52"/>
                <a:sym typeface="Arial"/>
              </a:rPr>
              <a:t>сформированы</a:t>
            </a:r>
            <a:r>
              <a:rPr lang="ru" sz="1300" dirty="0">
                <a:solidFill>
                  <a:schemeClr val="lt1"/>
                </a:solidFill>
                <a:latin typeface="Montserrat" charset="-52"/>
              </a:rPr>
              <a:t> </a:t>
            </a:r>
            <a:r>
              <a:rPr lang="ru" sz="1300" b="0" i="0" u="none" strike="noStrike" cap="none" dirty="0" smtClean="0">
                <a:solidFill>
                  <a:schemeClr val="lt1"/>
                </a:solidFill>
                <a:latin typeface="Montserrat" charset="-52"/>
                <a:sym typeface="Arial"/>
              </a:rPr>
              <a:t>общие </a:t>
            </a:r>
            <a:r>
              <a:rPr lang="ru" sz="1300" b="0" i="0" u="none" strike="noStrike" cap="none" dirty="0">
                <a:solidFill>
                  <a:schemeClr val="lt1"/>
                </a:solidFill>
                <a:latin typeface="Montserrat" charset="-52"/>
                <a:sym typeface="Arial"/>
              </a:rPr>
              <a:t>навыки работы с PHP и CSS, а также изучены особенности </a:t>
            </a:r>
            <a:r>
              <a:rPr lang="ru" sz="1300" b="0" i="0" u="none" strike="noStrike" cap="none" dirty="0" smtClean="0">
                <a:solidFill>
                  <a:schemeClr val="lt1"/>
                </a:solidFill>
                <a:latin typeface="Montserrat" charset="-52"/>
                <a:sym typeface="Arial"/>
              </a:rPr>
              <a:t>разработки</a:t>
            </a:r>
            <a:r>
              <a:rPr lang="ru" sz="1300" dirty="0">
                <a:solidFill>
                  <a:schemeClr val="lt1"/>
                </a:solidFill>
                <a:latin typeface="Montserrat" charset="-52"/>
              </a:rPr>
              <a:t> </a:t>
            </a:r>
            <a:r>
              <a:rPr lang="ru" sz="1300" b="0" i="0" u="none" strike="noStrike" cap="none" dirty="0" smtClean="0">
                <a:solidFill>
                  <a:schemeClr val="lt1"/>
                </a:solidFill>
                <a:latin typeface="Montserrat" charset="-52"/>
                <a:sym typeface="Arial"/>
              </a:rPr>
              <a:t>дизайна веб-приложения.</a:t>
            </a:r>
          </a:p>
          <a:p>
            <a:pPr marL="180000" indent="180000">
              <a:lnSpc>
                <a:spcPct val="115000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</a:pPr>
            <a:endParaRPr lang="ru" sz="1300" b="0" i="0" u="none" strike="noStrike" cap="none" dirty="0" smtClean="0">
              <a:solidFill>
                <a:schemeClr val="lt1"/>
              </a:solidFill>
              <a:latin typeface="Montserrat" charset="-52"/>
              <a:sym typeface="Arial"/>
            </a:endParaRPr>
          </a:p>
          <a:p>
            <a:pPr marL="180000" indent="180000">
              <a:lnSpc>
                <a:spcPct val="115000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ru" sz="1300" b="0" i="0" u="none" strike="noStrike" cap="none" dirty="0" smtClean="0">
                <a:solidFill>
                  <a:schemeClr val="lt1"/>
                </a:solidFill>
                <a:latin typeface="Montserrat" charset="-52"/>
                <a:sym typeface="Arial"/>
              </a:rPr>
              <a:t>Была </a:t>
            </a:r>
            <a:r>
              <a:rPr lang="ru" sz="1300" b="0" i="0" u="none" strike="noStrike" cap="none" dirty="0">
                <a:solidFill>
                  <a:schemeClr val="lt1"/>
                </a:solidFill>
                <a:latin typeface="Montserrat" charset="-52"/>
                <a:sym typeface="Arial"/>
              </a:rPr>
              <a:t>проведена эксплуатация и отладочное тестирование </a:t>
            </a:r>
            <a:r>
              <a:rPr lang="ru" sz="1300" b="0" i="0" u="none" strike="noStrike" cap="none" dirty="0" smtClean="0">
                <a:solidFill>
                  <a:schemeClr val="lt1"/>
                </a:solidFill>
                <a:latin typeface="Montserrat" charset="-52"/>
                <a:sym typeface="Arial"/>
              </a:rPr>
              <a:t>программногообеспечения </a:t>
            </a:r>
            <a:r>
              <a:rPr lang="ru" sz="1300" b="0" i="0" u="none" strike="noStrike" cap="none" dirty="0">
                <a:solidFill>
                  <a:schemeClr val="lt1"/>
                </a:solidFill>
                <a:latin typeface="Montserrat" charset="-52"/>
                <a:sym typeface="Arial"/>
              </a:rPr>
              <a:t>на данных контрольного примера, которые завершились </a:t>
            </a:r>
            <a:r>
              <a:rPr lang="ru" sz="1300" b="0" i="0" u="none" strike="noStrike" cap="none" dirty="0" smtClean="0">
                <a:solidFill>
                  <a:schemeClr val="lt1"/>
                </a:solidFill>
                <a:latin typeface="Montserrat" charset="-52"/>
                <a:sym typeface="Arial"/>
              </a:rPr>
              <a:t>успешно.</a:t>
            </a:r>
          </a:p>
          <a:p>
            <a:pPr marL="180000" indent="180000">
              <a:lnSpc>
                <a:spcPct val="115000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</a:pPr>
            <a:endParaRPr lang="ru" sz="1300" dirty="0">
              <a:solidFill>
                <a:schemeClr val="lt1"/>
              </a:solidFill>
              <a:latin typeface="Montserrat" charset="-52"/>
            </a:endParaRPr>
          </a:p>
          <a:p>
            <a:pPr marL="180000" indent="180000">
              <a:lnSpc>
                <a:spcPct val="115000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ru" sz="1300" b="0" i="0" u="none" strike="noStrike" cap="none" dirty="0" smtClean="0">
                <a:solidFill>
                  <a:schemeClr val="lt1"/>
                </a:solidFill>
                <a:latin typeface="Montserrat" charset="-52"/>
                <a:sym typeface="Arial"/>
              </a:rPr>
              <a:t>В </a:t>
            </a:r>
            <a:r>
              <a:rPr lang="ru" sz="1300" b="0" i="0" u="none" strike="noStrike" cap="none" dirty="0">
                <a:solidFill>
                  <a:schemeClr val="lt1"/>
                </a:solidFill>
                <a:latin typeface="Montserrat" charset="-52"/>
                <a:sym typeface="Arial"/>
              </a:rPr>
              <a:t>ходе работы над дипломным проектом были решены все </a:t>
            </a:r>
            <a:r>
              <a:rPr lang="ru" sz="1300" b="0" i="0" u="none" strike="noStrike" cap="none" dirty="0" smtClean="0">
                <a:solidFill>
                  <a:schemeClr val="lt1"/>
                </a:solidFill>
                <a:latin typeface="Montserrat" charset="-52"/>
                <a:sym typeface="Arial"/>
              </a:rPr>
              <a:t>задачи, поставленные </a:t>
            </a:r>
            <a:r>
              <a:rPr lang="ru" sz="1300" b="0" i="0" u="none" strike="noStrike" cap="none" dirty="0">
                <a:solidFill>
                  <a:schemeClr val="lt1"/>
                </a:solidFill>
                <a:latin typeface="Montserrat" charset="-52"/>
                <a:sym typeface="Arial"/>
              </a:rPr>
              <a:t>цели достигнуты</a:t>
            </a:r>
            <a:endParaRPr sz="1300" b="0" i="0" u="none" strike="noStrike" cap="none" dirty="0">
              <a:solidFill>
                <a:schemeClr val="lt1"/>
              </a:solidFill>
              <a:latin typeface="Montserrat" charset="-52"/>
              <a:sym typeface="Arial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ru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0"/>
        </a:gra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b="1" dirty="0">
                <a:solidFill>
                  <a:schemeClr val="tx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Спасибо за внимание. </a:t>
            </a:r>
            <a:r>
              <a:rPr lang="ru" b="1" dirty="0" smtClean="0">
                <a:solidFill>
                  <a:schemeClr val="tx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/>
            </a:r>
            <a:br>
              <a:rPr lang="ru" b="1" dirty="0" smtClean="0">
                <a:solidFill>
                  <a:schemeClr val="tx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lang="ru" b="1" dirty="0" smtClean="0">
                <a:solidFill>
                  <a:schemeClr val="tx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Не </a:t>
            </a:r>
            <a:r>
              <a:rPr lang="ru" b="1" dirty="0">
                <a:solidFill>
                  <a:schemeClr val="tx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стесняйтесь задавать вопросы.</a:t>
            </a:r>
            <a:endParaRPr b="1" dirty="0">
              <a:solidFill>
                <a:schemeClr val="tx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ru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0"/>
        </a:gra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>
            <a:spLocks noGrp="1"/>
          </p:cNvSpPr>
          <p:nvPr>
            <p:ph type="title"/>
          </p:nvPr>
        </p:nvSpPr>
        <p:spPr>
          <a:xfrm>
            <a:off x="632175" y="957350"/>
            <a:ext cx="28140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2200" b="1" dirty="0">
                <a:solidFill>
                  <a:schemeClr val="tx1"/>
                </a:solidFill>
                <a:latin typeface="Montserrat" charset="-52"/>
                <a:ea typeface="Montserrat SemiBold"/>
                <a:cs typeface="Montserrat SemiBold"/>
                <a:sym typeface="Montserrat SemiBold"/>
              </a:rPr>
              <a:t>Цели проекта:</a:t>
            </a:r>
            <a:endParaRPr sz="2200" b="1" dirty="0">
              <a:solidFill>
                <a:schemeClr val="tx1"/>
              </a:solidFill>
              <a:latin typeface="Montserrat" charset="-52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2" name="Google Shape;192;p30"/>
          <p:cNvSpPr txBox="1">
            <a:spLocks noGrp="1"/>
          </p:cNvSpPr>
          <p:nvPr>
            <p:ph type="body" idx="1"/>
          </p:nvPr>
        </p:nvSpPr>
        <p:spPr>
          <a:xfrm>
            <a:off x="631825" y="1789093"/>
            <a:ext cx="37272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Open Sans Medium"/>
              <a:buChar char="●"/>
            </a:pPr>
            <a:r>
              <a:rPr lang="ru" sz="1400" i="0" u="none" strike="noStrike" cap="none" dirty="0">
                <a:solidFill>
                  <a:srgbClr val="FFFFFF"/>
                </a:solidFill>
                <a:latin typeface="Montserrat" charset="-52"/>
                <a:ea typeface="Open Sans Medium"/>
                <a:cs typeface="Open Sans Medium"/>
                <a:sym typeface="Open Sans Medium"/>
              </a:rPr>
              <a:t>Увеличение продаж для магазина MeinSpiel</a:t>
            </a:r>
            <a:r>
              <a:rPr lang="ru" dirty="0">
                <a:latin typeface="Montserrat" charset="-52"/>
                <a:ea typeface="Open Sans Medium"/>
                <a:cs typeface="Open Sans Medium"/>
                <a:sym typeface="Open Sans Medium"/>
              </a:rPr>
              <a:t>;</a:t>
            </a:r>
            <a:endParaRPr dirty="0">
              <a:latin typeface="Montserrat" charset="-52"/>
              <a:ea typeface="Open Sans Medium"/>
              <a:cs typeface="Open Sans Medium"/>
              <a:sym typeface="Open Sans Medium"/>
            </a:endParaRPr>
          </a:p>
          <a:p>
            <a:pPr marL="457200" lvl="0" indent="-317500" algn="l" rtl="0">
              <a:spcBef>
                <a:spcPts val="500"/>
              </a:spcBef>
              <a:spcAft>
                <a:spcPts val="500"/>
              </a:spcAft>
              <a:buClr>
                <a:schemeClr val="lt1"/>
              </a:buClr>
              <a:buSzPts val="1400"/>
              <a:buFont typeface="Open Sans Medium"/>
              <a:buChar char="●"/>
            </a:pPr>
            <a:r>
              <a:rPr lang="ru" dirty="0">
                <a:solidFill>
                  <a:schemeClr val="lt1"/>
                </a:solidFill>
                <a:latin typeface="Montserrat" charset="-52"/>
                <a:ea typeface="Open Sans Medium"/>
                <a:cs typeface="Open Sans Medium"/>
                <a:sym typeface="Open Sans Medium"/>
              </a:rPr>
              <a:t>Упрощение покупки и продажи лицензий на видеоигры;</a:t>
            </a:r>
            <a:endParaRPr dirty="0">
              <a:latin typeface="Montserrat" charset="-52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4715700" y="957350"/>
            <a:ext cx="4126500" cy="57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200" b="1" i="0" u="none" strike="noStrike" cap="none" dirty="0">
                <a:solidFill>
                  <a:schemeClr val="tx1"/>
                </a:solidFill>
                <a:latin typeface="Montserrat" charset="-52"/>
                <a:ea typeface="Montserrat SemiBold"/>
                <a:cs typeface="Montserrat SemiBold"/>
                <a:sym typeface="Montserrat SemiBold"/>
              </a:rPr>
              <a:t>Задачи проекта:</a:t>
            </a:r>
            <a:endParaRPr sz="2200" b="1" i="0" u="none" strike="noStrike" cap="none" dirty="0">
              <a:solidFill>
                <a:schemeClr val="tx1"/>
              </a:solidFill>
              <a:latin typeface="Montserrat" charset="-52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4715700" y="1789103"/>
            <a:ext cx="3000000" cy="30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Medium"/>
              <a:buChar char="●"/>
            </a:pPr>
            <a:r>
              <a:rPr lang="ru" i="0" u="none" strike="noStrike" cap="none" dirty="0">
                <a:solidFill>
                  <a:schemeClr val="lt1"/>
                </a:solidFill>
                <a:latin typeface="Montserrat" charset="-52"/>
                <a:ea typeface="Open Sans Medium"/>
                <a:cs typeface="Open Sans Medium"/>
                <a:sym typeface="Open Sans Medium"/>
              </a:rPr>
              <a:t>Описание предметной област</a:t>
            </a:r>
            <a:r>
              <a:rPr lang="ru" dirty="0">
                <a:solidFill>
                  <a:schemeClr val="lt1"/>
                </a:solidFill>
                <a:latin typeface="Montserrat" charset="-52"/>
                <a:ea typeface="Open Sans Medium"/>
                <a:cs typeface="Open Sans Medium"/>
                <a:sym typeface="Open Sans Medium"/>
              </a:rPr>
              <a:t>и;</a:t>
            </a:r>
            <a:endParaRPr sz="600" dirty="0">
              <a:solidFill>
                <a:schemeClr val="lt1"/>
              </a:solidFill>
              <a:latin typeface="Montserrat" charset="-52"/>
              <a:ea typeface="Open Sans Medium"/>
              <a:cs typeface="Open Sans Medium"/>
              <a:sym typeface="Open Sans Medium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Medium"/>
              <a:buChar char="●"/>
            </a:pPr>
            <a:r>
              <a:rPr lang="ru" dirty="0">
                <a:solidFill>
                  <a:schemeClr val="lt1"/>
                </a:solidFill>
                <a:latin typeface="Montserrat" charset="-52"/>
                <a:ea typeface="Open Sans Medium"/>
                <a:cs typeface="Open Sans Medium"/>
                <a:sym typeface="Open Sans Medium"/>
              </a:rPr>
              <a:t>Разработка структуры БД;</a:t>
            </a:r>
            <a:endParaRPr sz="600" dirty="0">
              <a:solidFill>
                <a:schemeClr val="lt1"/>
              </a:solidFill>
              <a:latin typeface="Montserrat" charset="-52"/>
              <a:ea typeface="Open Sans Medium"/>
              <a:cs typeface="Open Sans Medium"/>
              <a:sym typeface="Open Sans Medium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Medium"/>
              <a:buChar char="●"/>
            </a:pPr>
            <a:r>
              <a:rPr lang="ru" dirty="0">
                <a:solidFill>
                  <a:schemeClr val="lt1"/>
                </a:solidFill>
                <a:latin typeface="Montserrat" charset="-52"/>
                <a:ea typeface="Open Sans Medium"/>
                <a:cs typeface="Open Sans Medium"/>
                <a:sym typeface="Open Sans Medium"/>
              </a:rPr>
              <a:t>Описание входной и выходной информации;</a:t>
            </a:r>
            <a:endParaRPr sz="600" dirty="0">
              <a:solidFill>
                <a:schemeClr val="lt1"/>
              </a:solidFill>
              <a:latin typeface="Montserrat" charset="-52"/>
              <a:ea typeface="Open Sans Medium"/>
              <a:cs typeface="Open Sans Medium"/>
              <a:sym typeface="Open Sans Medium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Medium"/>
              <a:buChar char="●"/>
            </a:pPr>
            <a:r>
              <a:rPr lang="ru" dirty="0">
                <a:solidFill>
                  <a:schemeClr val="lt1"/>
                </a:solidFill>
                <a:latin typeface="Montserrat" charset="-52"/>
                <a:ea typeface="Open Sans Medium"/>
                <a:cs typeface="Open Sans Medium"/>
                <a:sym typeface="Open Sans Medium"/>
              </a:rPr>
              <a:t>Разработка веб-приложения;</a:t>
            </a:r>
            <a:endParaRPr sz="600" dirty="0">
              <a:solidFill>
                <a:schemeClr val="lt1"/>
              </a:solidFill>
              <a:latin typeface="Montserrat" charset="-52"/>
              <a:ea typeface="Open Sans Medium"/>
              <a:cs typeface="Open Sans Medium"/>
              <a:sym typeface="Open Sans Medium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lt1"/>
              </a:buClr>
              <a:buSzPts val="1400"/>
              <a:buFont typeface="Open Sans Medium"/>
              <a:buChar char="●"/>
            </a:pPr>
            <a:r>
              <a:rPr lang="ru" dirty="0">
                <a:solidFill>
                  <a:schemeClr val="lt1"/>
                </a:solidFill>
                <a:latin typeface="Montserrat" charset="-52"/>
                <a:ea typeface="Open Sans Medium"/>
                <a:cs typeface="Open Sans Medium"/>
                <a:sym typeface="Open Sans Medium"/>
              </a:rPr>
              <a:t>Проведение тестирования веб-приложения;</a:t>
            </a:r>
            <a:endParaRPr dirty="0">
              <a:solidFill>
                <a:schemeClr val="lt1"/>
              </a:solidFill>
              <a:latin typeface="Montserrat" charset="-52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0" y="0"/>
            <a:ext cx="1621927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2000" b="1" i="0" u="none" strike="noStrike" cap="none" dirty="0">
                <a:solidFill>
                  <a:schemeClr val="lt1"/>
                </a:solidFill>
                <a:latin typeface="Montserrat" charset="-52"/>
                <a:ea typeface="Montserrat SemiBold"/>
                <a:cs typeface="Montserrat SemiBold"/>
                <a:sym typeface="Montserrat SemiBold"/>
              </a:rPr>
              <a:t>MeinSpiel</a:t>
            </a:r>
            <a:endParaRPr sz="1400" b="1" i="0" u="none" strike="noStrike" cap="none" dirty="0">
              <a:solidFill>
                <a:srgbClr val="000000"/>
              </a:solidFill>
              <a:latin typeface="Montserrat" charset="-52"/>
              <a:ea typeface="Inter"/>
              <a:cs typeface="Inter"/>
              <a:sym typeface="Inter"/>
            </a:endParaRPr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925" y="3159500"/>
            <a:ext cx="3226974" cy="77600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8" name="Google Shape;19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962" y="3395650"/>
            <a:ext cx="3452925" cy="1942276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Номер слайда 10"/>
          <p:cNvSpPr>
            <a:spLocks noGrp="1"/>
          </p:cNvSpPr>
          <p:nvPr>
            <p:ph type="sldNum" idx="12"/>
          </p:nvPr>
        </p:nvSpPr>
        <p:spPr>
          <a:xfrm>
            <a:off x="8389088" y="-1"/>
            <a:ext cx="754912" cy="52099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Montserrat" charset="-52"/>
              </a:rPr>
              <a:t>0</a:t>
            </a:r>
            <a:fld id="{00000000-1234-1234-1234-123412341234}" type="slidenum">
              <a:rPr lang="ru" sz="2000" b="1" smtClean="0">
                <a:solidFill>
                  <a:schemeClr val="tx1"/>
                </a:solidFill>
                <a:latin typeface="Montserrat" charset="-52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ru" sz="2000" b="1" dirty="0">
              <a:solidFill>
                <a:schemeClr val="tx1"/>
              </a:solidFill>
              <a:latin typeface="Montserrat" charset="-5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0"/>
        </a:gra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/>
        </p:nvSpPr>
        <p:spPr>
          <a:xfrm>
            <a:off x="0" y="0"/>
            <a:ext cx="3817088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2000" b="1" i="0" u="none" strike="noStrike" cap="none" dirty="0">
                <a:solidFill>
                  <a:schemeClr val="lt1"/>
                </a:solidFill>
                <a:latin typeface="Montserrat" charset="-52"/>
                <a:ea typeface="Montserrat SemiBold"/>
                <a:cs typeface="Montserrat SemiBold"/>
                <a:sym typeface="Montserrat SemiBold"/>
              </a:rPr>
              <a:t>Диаграмма </a:t>
            </a:r>
            <a:r>
              <a:rPr lang="ru" sz="2000" b="1" i="0" u="none" strike="noStrike" cap="none" dirty="0" smtClean="0">
                <a:solidFill>
                  <a:schemeClr val="lt1"/>
                </a:solidFill>
                <a:latin typeface="Montserrat" charset="-52"/>
                <a:ea typeface="Montserrat SemiBold"/>
                <a:cs typeface="Montserrat SemiBold"/>
                <a:sym typeface="Montserrat SemiBold"/>
              </a:rPr>
              <a:t>прецедентов</a:t>
            </a:r>
            <a:endParaRPr sz="2000" b="1" i="0" u="none" strike="noStrike" cap="none" dirty="0">
              <a:solidFill>
                <a:schemeClr val="lt1"/>
              </a:solidFill>
              <a:latin typeface="Montserrat" charset="-52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102" y="839438"/>
            <a:ext cx="6212050" cy="34646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8463516" y="0"/>
            <a:ext cx="680484" cy="48909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Montserrat" charset="-52"/>
              </a:rPr>
              <a:t>0</a:t>
            </a:r>
            <a:fld id="{00000000-1234-1234-1234-123412341234}" type="slidenum">
              <a:rPr lang="ru" sz="2000" b="1" smtClean="0">
                <a:solidFill>
                  <a:schemeClr val="tx1"/>
                </a:solidFill>
                <a:latin typeface="Montserrat" charset="-52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ru" sz="2000" b="1" dirty="0">
              <a:solidFill>
                <a:schemeClr val="tx1"/>
              </a:solidFill>
              <a:latin typeface="Montserrat" charset="-5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0"/>
        </a:gra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/>
        </p:nvSpPr>
        <p:spPr>
          <a:xfrm>
            <a:off x="657825" y="1648950"/>
            <a:ext cx="2814000" cy="1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ru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И</a:t>
            </a:r>
            <a:r>
              <a:rPr lang="ru" sz="180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нформация о пользователе;</a:t>
            </a:r>
            <a:endParaRPr sz="180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ru" sz="18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И</a:t>
            </a:r>
            <a:r>
              <a:rPr lang="ru" sz="180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нформация о товаре;</a:t>
            </a:r>
            <a:endParaRPr sz="14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2"/>
          <p:cNvSpPr txBox="1"/>
          <p:nvPr/>
        </p:nvSpPr>
        <p:spPr>
          <a:xfrm>
            <a:off x="0" y="0"/>
            <a:ext cx="6374681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2000" b="1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Описание входной</a:t>
            </a:r>
            <a:r>
              <a:rPr lang="ru" sz="2000" b="1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/выходной </a:t>
            </a:r>
            <a:r>
              <a:rPr lang="ru" sz="2000" b="1" i="0" u="none" strike="noStrike" cap="none" dirty="0" smtClean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информации</a:t>
            </a:r>
            <a:endParaRPr sz="2000" b="1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9100" y="1648949"/>
            <a:ext cx="4529125" cy="2694924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14" name="Google Shape;214;p32"/>
          <p:cNvSpPr txBox="1"/>
          <p:nvPr/>
        </p:nvSpPr>
        <p:spPr>
          <a:xfrm>
            <a:off x="657825" y="1121575"/>
            <a:ext cx="298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Входная информация:</a:t>
            </a:r>
            <a:endParaRPr sz="18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2"/>
          <p:cNvSpPr txBox="1"/>
          <p:nvPr/>
        </p:nvSpPr>
        <p:spPr>
          <a:xfrm>
            <a:off x="4229100" y="1121575"/>
            <a:ext cx="331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Выходная информация:</a:t>
            </a:r>
            <a:endParaRPr sz="18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idx="12"/>
          </p:nvPr>
        </p:nvSpPr>
        <p:spPr>
          <a:xfrm>
            <a:off x="8389088" y="0"/>
            <a:ext cx="754912" cy="54226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Montserrat" charset="-52"/>
              </a:rPr>
              <a:t>0</a:t>
            </a:r>
            <a:fld id="{00000000-1234-1234-1234-123412341234}" type="slidenum">
              <a:rPr lang="ru" sz="2000" b="1" smtClean="0">
                <a:solidFill>
                  <a:schemeClr val="tx1"/>
                </a:solidFill>
                <a:latin typeface="Montserrat" charset="-52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ru" sz="2000" b="1" dirty="0">
              <a:solidFill>
                <a:schemeClr val="tx1"/>
              </a:solidFill>
              <a:latin typeface="Montserrat" charset="-52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325166" y="4459313"/>
            <a:ext cx="25555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 smtClean="0">
                <a:solidFill>
                  <a:schemeClr val="tx1"/>
                </a:solidFill>
                <a:latin typeface="Montserrat" charset="-52"/>
              </a:rPr>
              <a:t>Пример электронного чека </a:t>
            </a:r>
            <a:endParaRPr lang="ru-RU" sz="1200" b="1" dirty="0">
              <a:solidFill>
                <a:schemeClr val="tx1"/>
              </a:solidFill>
              <a:latin typeface="Montserrat" charset="-5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0"/>
        </a:gra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/>
        </p:nvSpPr>
        <p:spPr>
          <a:xfrm>
            <a:off x="0" y="0"/>
            <a:ext cx="2923953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2000" b="1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Схема </a:t>
            </a:r>
            <a:r>
              <a:rPr lang="ru" sz="2000" b="1" i="0" u="none" strike="noStrike" cap="none" dirty="0" smtClean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отношений</a:t>
            </a:r>
            <a:endParaRPr sz="2000" b="1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026" name="Picture 2" descr="C:\Users\Тимур\Desktop\фывфыв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8311" y="789504"/>
            <a:ext cx="7186982" cy="319571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>
          <a:xfrm>
            <a:off x="8367822" y="0"/>
            <a:ext cx="776177" cy="51036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Montserrat" charset="-52"/>
              </a:rPr>
              <a:t>0</a:t>
            </a:r>
            <a:fld id="{00000000-1234-1234-1234-123412341234}" type="slidenum">
              <a:rPr lang="ru" sz="2000" b="1" smtClean="0">
                <a:solidFill>
                  <a:schemeClr val="tx1"/>
                </a:solidFill>
                <a:latin typeface="Montserrat" charset="-52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ru" sz="2000" b="1" dirty="0">
              <a:solidFill>
                <a:schemeClr val="tx1"/>
              </a:solidFill>
              <a:latin typeface="Montserrat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2270" y="4082902"/>
            <a:ext cx="1099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>
                <a:solidFill>
                  <a:schemeClr val="tx1"/>
                </a:solidFill>
                <a:latin typeface="Montserrat" charset="-52"/>
              </a:rPr>
              <a:t>Структура </a:t>
            </a:r>
            <a:endParaRPr lang="ru-RU" sz="1200" b="1" dirty="0">
              <a:solidFill>
                <a:schemeClr val="tx1"/>
              </a:solidFill>
              <a:latin typeface="Montserrat" charset="-5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0"/>
        </a:gra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/>
        </p:nvSpPr>
        <p:spPr>
          <a:xfrm>
            <a:off x="0" y="0"/>
            <a:ext cx="892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34"/>
          <p:cNvSpPr txBox="1"/>
          <p:nvPr/>
        </p:nvSpPr>
        <p:spPr>
          <a:xfrm>
            <a:off x="632175" y="63600"/>
            <a:ext cx="435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29" name="Google Shape;22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288" y="1578200"/>
            <a:ext cx="7641425" cy="228860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30" name="Google Shape;230;p34"/>
          <p:cNvSpPr txBox="1"/>
          <p:nvPr/>
        </p:nvSpPr>
        <p:spPr>
          <a:xfrm>
            <a:off x="0" y="0"/>
            <a:ext cx="557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1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Средства разработки</a:t>
            </a:r>
            <a:endParaRPr sz="1400" b="1" i="0" u="none" strike="noStrike" cap="none" dirty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>
          <a:xfrm>
            <a:off x="8442251" y="-1"/>
            <a:ext cx="701749" cy="52099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Montserrat" charset="-52"/>
              </a:rPr>
              <a:t>0</a:t>
            </a:r>
            <a:fld id="{00000000-1234-1234-1234-123412341234}" type="slidenum">
              <a:rPr lang="ru" sz="2000" b="1" smtClean="0">
                <a:solidFill>
                  <a:schemeClr val="tx1"/>
                </a:solidFill>
                <a:latin typeface="Montserrat" charset="-52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ru" sz="2000" b="1" dirty="0">
              <a:solidFill>
                <a:schemeClr val="tx1"/>
              </a:solidFill>
              <a:latin typeface="Montserrat" charset="-5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0"/>
        </a:gra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0227" y="958260"/>
            <a:ext cx="6200775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5"/>
          <p:cNvSpPr txBox="1"/>
          <p:nvPr/>
        </p:nvSpPr>
        <p:spPr>
          <a:xfrm>
            <a:off x="-1" y="0"/>
            <a:ext cx="2764465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2000" b="1" i="0" u="none" strike="noStrike" cap="none" dirty="0">
                <a:solidFill>
                  <a:schemeClr val="tx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Модульная </a:t>
            </a:r>
            <a:r>
              <a:rPr lang="ru" sz="2000" b="1" i="0" u="none" strike="noStrike" cap="none" dirty="0" smtClean="0">
                <a:solidFill>
                  <a:schemeClr val="tx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схема</a:t>
            </a:r>
            <a:endParaRPr sz="2000" b="1" i="0" u="none" strike="noStrike" cap="none" dirty="0">
              <a:solidFill>
                <a:schemeClr val="tx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8389088" y="0"/>
            <a:ext cx="754912" cy="53162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Montserrat" charset="-52"/>
              </a:rPr>
              <a:t>07</a:t>
            </a:r>
            <a:endParaRPr lang="ru" sz="2000" b="1" dirty="0">
              <a:solidFill>
                <a:schemeClr val="tx1"/>
              </a:solidFill>
              <a:latin typeface="Montserrat" charset="-5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0"/>
        </a:gra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/>
        </p:nvSpPr>
        <p:spPr>
          <a:xfrm>
            <a:off x="0" y="0"/>
            <a:ext cx="7134447" cy="49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2000" b="1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Протокол тестирования программного </a:t>
            </a:r>
            <a:r>
              <a:rPr lang="ru" sz="2000" b="1" i="0" u="none" strike="noStrike" cap="none" dirty="0" smtClean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продукта</a:t>
            </a:r>
            <a:endParaRPr sz="3200" b="1" i="0" u="none" strike="noStrike" cap="none" dirty="0">
              <a:solidFill>
                <a:srgbClr val="6A522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4" name="Google Shape;24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5073" y="2614280"/>
            <a:ext cx="4933950" cy="106680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48586" y="956930"/>
            <a:ext cx="5899692" cy="1025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indent="180000">
              <a:lnSpc>
                <a:spcPct val="150000"/>
              </a:lnSpc>
              <a:buClr>
                <a:schemeClr val="tx1"/>
              </a:buClr>
              <a:buSzPct val="200000"/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Montserrat" charset="-52"/>
              </a:rPr>
              <a:t>тестирование на корректных данных;</a:t>
            </a:r>
          </a:p>
          <a:p>
            <a:pPr lvl="0" indent="180000">
              <a:lnSpc>
                <a:spcPct val="150000"/>
              </a:lnSpc>
              <a:buClr>
                <a:schemeClr val="tx1"/>
              </a:buClr>
              <a:buSzPct val="200000"/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Montserrat" charset="-52"/>
              </a:rPr>
              <a:t>тестирование на некорректных данных;</a:t>
            </a:r>
          </a:p>
          <a:p>
            <a:pPr lvl="0" indent="180000">
              <a:lnSpc>
                <a:spcPct val="150000"/>
              </a:lnSpc>
              <a:buClr>
                <a:schemeClr val="tx1"/>
              </a:buClr>
              <a:buSzPct val="200000"/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Montserrat" charset="-52"/>
              </a:rPr>
              <a:t>тестирование продукта на данных контрольного примера.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>
          <a:xfrm>
            <a:off x="8378456" y="-1"/>
            <a:ext cx="765544" cy="48909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Montserrat" charset="-52"/>
              </a:rPr>
              <a:t>08</a:t>
            </a:r>
            <a:endParaRPr lang="ru" sz="2000" b="1" dirty="0">
              <a:solidFill>
                <a:schemeClr val="tx1"/>
              </a:solidFill>
              <a:latin typeface="Montserrat" charset="-52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307266" y="3753294"/>
            <a:ext cx="47633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 smtClean="0">
                <a:solidFill>
                  <a:schemeClr val="tx1"/>
                </a:solidFill>
                <a:latin typeface="Montserrat" charset="-52"/>
              </a:rPr>
              <a:t>Сообщение о некорректных данных при </a:t>
            </a:r>
            <a:r>
              <a:rPr lang="ru-RU" sz="1200" b="1" dirty="0" smtClean="0">
                <a:solidFill>
                  <a:schemeClr val="tx1"/>
                </a:solidFill>
                <a:latin typeface="Montserrat" charset="-52"/>
              </a:rPr>
              <a:t>регистрации</a:t>
            </a:r>
            <a:endParaRPr lang="ru-RU" sz="1200" b="1" dirty="0">
              <a:solidFill>
                <a:schemeClr val="tx1"/>
              </a:solidFill>
              <a:latin typeface="Montserrat" charset="-5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0"/>
        </a:gra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/>
        </p:nvSpPr>
        <p:spPr>
          <a:xfrm>
            <a:off x="0" y="0"/>
            <a:ext cx="7166344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2000" b="1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Протокол тестирования программного продукта</a:t>
            </a:r>
            <a:endParaRPr sz="1400" b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8437" y="1411509"/>
            <a:ext cx="3852275" cy="163062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52" name="Google Shape;252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2694" y="1068910"/>
            <a:ext cx="3371850" cy="105727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53" name="Google Shape;253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3632" y="2841410"/>
            <a:ext cx="3609975" cy="66675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Номер слайда 7"/>
          <p:cNvSpPr>
            <a:spLocks noGrp="1"/>
          </p:cNvSpPr>
          <p:nvPr>
            <p:ph type="sldNum" idx="12"/>
          </p:nvPr>
        </p:nvSpPr>
        <p:spPr>
          <a:xfrm>
            <a:off x="8304028" y="0"/>
            <a:ext cx="839972" cy="57415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Montserrat" charset="-52"/>
              </a:rPr>
              <a:t>09</a:t>
            </a:r>
            <a:endParaRPr lang="ru" sz="2000" b="1" dirty="0">
              <a:solidFill>
                <a:schemeClr val="tx1"/>
              </a:solidFill>
              <a:latin typeface="Montserrat" charset="-52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18710" y="2269007"/>
            <a:ext cx="21643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 smtClean="0">
                <a:solidFill>
                  <a:schemeClr val="tx1"/>
                </a:solidFill>
                <a:latin typeface="Montserrat" charset="-52"/>
              </a:rPr>
              <a:t>Успешная регистрация</a:t>
            </a:r>
            <a:endParaRPr lang="ru-RU" sz="1200" b="1" dirty="0">
              <a:solidFill>
                <a:schemeClr val="tx1"/>
              </a:solidFill>
              <a:latin typeface="Montserrat" charset="-52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43519" y="3633517"/>
            <a:ext cx="21643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 smtClean="0">
                <a:solidFill>
                  <a:schemeClr val="tx1"/>
                </a:solidFill>
                <a:latin typeface="Montserrat" charset="-52"/>
              </a:rPr>
              <a:t>Успешная авторизация</a:t>
            </a:r>
            <a:endParaRPr lang="ru-RU" sz="1200" b="1" dirty="0">
              <a:solidFill>
                <a:schemeClr val="tx1"/>
              </a:solidFill>
              <a:latin typeface="Montserrat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268460" y="3222392"/>
            <a:ext cx="32688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 smtClean="0">
                <a:solidFill>
                  <a:schemeClr val="tx1"/>
                </a:solidFill>
                <a:latin typeface="Montserrat" charset="-52"/>
              </a:rPr>
              <a:t>Сообщение о некорректных данных</a:t>
            </a:r>
            <a:endParaRPr lang="ru-RU" sz="1200" b="1" dirty="0">
              <a:solidFill>
                <a:schemeClr val="tx1"/>
              </a:solidFill>
              <a:latin typeface="Montserrat" charset="-5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279</Words>
  <Application>Microsoft Office PowerPoint</Application>
  <PresentationFormat>Экран (16:9)</PresentationFormat>
  <Paragraphs>81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Montserrat SemiBold</vt:lpstr>
      <vt:lpstr>Montserrat</vt:lpstr>
      <vt:lpstr>Open Sans Medium</vt:lpstr>
      <vt:lpstr>Inter</vt:lpstr>
      <vt:lpstr>Lato</vt:lpstr>
      <vt:lpstr>Poppins</vt:lpstr>
      <vt:lpstr>Simple Light</vt:lpstr>
      <vt:lpstr>Разработка веб-приложения для магазина видеоигр</vt:lpstr>
      <vt:lpstr>Цели проекта: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Приобретенные навыки</vt:lpstr>
      <vt:lpstr>Слайд 18</vt:lpstr>
      <vt:lpstr>Спасибо за внимание.  Не стесняйтесь задавать вопросы.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веб-приложения для магазина видеоигр</dc:title>
  <cp:lastModifiedBy>Тимур</cp:lastModifiedBy>
  <cp:revision>12</cp:revision>
  <dcterms:modified xsi:type="dcterms:W3CDTF">2023-06-29T09:56:27Z</dcterms:modified>
</cp:coreProperties>
</file>