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4" r:id="rId3"/>
    <p:sldId id="257" r:id="rId4"/>
    <p:sldId id="259" r:id="rId5"/>
    <p:sldId id="258" r:id="rId6"/>
    <p:sldId id="270" r:id="rId7"/>
    <p:sldId id="271" r:id="rId8"/>
    <p:sldId id="268" r:id="rId9"/>
    <p:sldId id="272" r:id="rId10"/>
    <p:sldId id="273" r:id="rId11"/>
    <p:sldId id="276" r:id="rId12"/>
    <p:sldId id="277" r:id="rId13"/>
    <p:sldId id="278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7"/>
        <p:guide pos="387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9855" y="466982"/>
            <a:ext cx="9144000" cy="2187001"/>
          </a:xfrm>
        </p:spPr>
        <p:txBody>
          <a:bodyPr/>
          <a:p>
            <a:r>
              <a:rPr lang="en-US" altLang="zh-CN"/>
              <a:t>Model Pruning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龚石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1970" y="2882900"/>
            <a:ext cx="6068060" cy="34575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CondenseNet</a:t>
            </a:r>
            <a:r>
              <a:rPr lang="en-US"/>
              <a:t>: a pruning method for DenseNet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1762760" y="6344920"/>
            <a:ext cx="7468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ym typeface="+mn-ea"/>
              </a:rPr>
              <a:t>CondenseNet: An Efficient DenseNet using Learned Group Convolutions</a:t>
            </a:r>
            <a:r>
              <a:rPr lang="en-US" altLang="zh-CN" sz="1400">
                <a:sym typeface="+mn-ea"/>
              </a:rPr>
              <a:t>, 2018</a:t>
            </a:r>
            <a:endParaRPr lang="zh-CN" altLang="en-US" sz="1400"/>
          </a:p>
          <a:p>
            <a:endParaRPr lang="zh-CN" altLang="en-US" sz="1400"/>
          </a:p>
        </p:txBody>
      </p:sp>
      <p:pic>
        <p:nvPicPr>
          <p:cNvPr id="5" name="图片 4" descr="2020-07-04 18-43-23 的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7260" y="1858645"/>
            <a:ext cx="4201160" cy="31407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7700" y="5437505"/>
            <a:ext cx="7828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DenseNet</a:t>
            </a:r>
            <a:r>
              <a:rPr lang="zh-CN" altLang="en-US"/>
              <a:t>包含大量的特征冗余</a:t>
            </a:r>
            <a:r>
              <a:rPr lang="en-US" altLang="zh-CN"/>
              <a:t>, </a:t>
            </a:r>
            <a:r>
              <a:rPr lang="zh-CN" altLang="en-US"/>
              <a:t>本文提出了一种针对</a:t>
            </a:r>
            <a:r>
              <a:rPr lang="en-US" altLang="zh-CN"/>
              <a:t>DenseNet</a:t>
            </a:r>
            <a:r>
              <a:rPr lang="zh-CN" altLang="en-US"/>
              <a:t>的剪枝方法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CondenseNet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1762760" y="6344920"/>
            <a:ext cx="7468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ym typeface="+mn-ea"/>
              </a:rPr>
              <a:t>CondenseNet: An Efficient DenseNet using Learned Group Convolutions</a:t>
            </a:r>
            <a:r>
              <a:rPr lang="en-US" altLang="zh-CN" sz="1400">
                <a:sym typeface="+mn-ea"/>
              </a:rPr>
              <a:t>, 2018</a:t>
            </a:r>
            <a:endParaRPr lang="zh-CN" altLang="en-US" sz="1400"/>
          </a:p>
          <a:p>
            <a:endParaRPr lang="zh-CN" altLang="en-US" sz="1400"/>
          </a:p>
        </p:txBody>
      </p:sp>
      <p:pic>
        <p:nvPicPr>
          <p:cNvPr id="3" name="图片 2" descr="2020-07-04 18-46-54 的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1545" y="1584325"/>
            <a:ext cx="10058400" cy="27914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68400" y="4691380"/>
            <a:ext cx="69386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将</a:t>
            </a:r>
            <a:r>
              <a:rPr lang="en-US" altLang="zh-CN"/>
              <a:t>output features</a:t>
            </a:r>
            <a:r>
              <a:rPr lang="zh-CN" altLang="en-US"/>
              <a:t>划分为</a:t>
            </a:r>
            <a:r>
              <a:rPr lang="en-US" altLang="zh-CN"/>
              <a:t>G</a:t>
            </a:r>
            <a:r>
              <a:rPr lang="zh-CN" altLang="en-US"/>
              <a:t>组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网络训练若干轮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每组</a:t>
            </a:r>
            <a:r>
              <a:rPr lang="en-US" altLang="zh-CN"/>
              <a:t>(1-G)</a:t>
            </a:r>
            <a:r>
              <a:rPr lang="zh-CN" altLang="en-US"/>
              <a:t>分别对</a:t>
            </a:r>
            <a:r>
              <a:rPr lang="en-US" altLang="zh-CN"/>
              <a:t>input features</a:t>
            </a:r>
            <a:r>
              <a:rPr lang="zh-CN" altLang="en-US"/>
              <a:t>稀疏化</a:t>
            </a:r>
            <a:r>
              <a:rPr lang="en-US" altLang="zh-CN"/>
              <a:t>, </a:t>
            </a:r>
            <a:r>
              <a:rPr lang="zh-CN" altLang="en-US"/>
              <a:t>剪掉</a:t>
            </a:r>
            <a:r>
              <a:rPr lang="en-US" altLang="zh-CN"/>
              <a:t>1/C</a:t>
            </a:r>
            <a:r>
              <a:rPr lang="zh-CN" altLang="en-US"/>
              <a:t>的</a:t>
            </a:r>
            <a:r>
              <a:rPr lang="en-US" altLang="zh-CN"/>
              <a:t>weights</a:t>
            </a:r>
            <a:endParaRPr lang="en-US" altLang="zh-CN"/>
          </a:p>
          <a:p>
            <a:r>
              <a:rPr lang="en-US" altLang="zh-CN"/>
              <a:t>4. </a:t>
            </a:r>
            <a:r>
              <a:rPr lang="zh-CN" altLang="en-US"/>
              <a:t>重复</a:t>
            </a:r>
            <a:r>
              <a:rPr lang="en-US" altLang="zh-CN"/>
              <a:t>(2-3)</a:t>
            </a:r>
            <a:r>
              <a:rPr lang="zh-CN" altLang="en-US"/>
              <a:t>步 </a:t>
            </a:r>
            <a:r>
              <a:rPr lang="en-US" altLang="zh-CN"/>
              <a:t>C-1 </a:t>
            </a:r>
            <a:r>
              <a:rPr lang="zh-CN" altLang="en-US"/>
              <a:t>次</a:t>
            </a:r>
            <a:endParaRPr lang="zh-CN" altLang="en-US"/>
          </a:p>
          <a:p>
            <a:r>
              <a:rPr lang="en-US" altLang="zh-CN"/>
              <a:t>5. </a:t>
            </a:r>
            <a:r>
              <a:rPr lang="zh-CN" altLang="en-US"/>
              <a:t>输出的模型剩下</a:t>
            </a:r>
            <a:r>
              <a:rPr lang="en-US" altLang="zh-CN"/>
              <a:t>1/C</a:t>
            </a:r>
            <a:r>
              <a:rPr lang="zh-CN" altLang="en-US"/>
              <a:t>的权重</a:t>
            </a:r>
            <a:r>
              <a:rPr lang="en-US" altLang="zh-CN"/>
              <a:t>, </a:t>
            </a:r>
            <a:r>
              <a:rPr lang="zh-CN" altLang="en-US"/>
              <a:t>经过</a:t>
            </a:r>
            <a:r>
              <a:rPr lang="en-US" altLang="zh-CN"/>
              <a:t>reindex</a:t>
            </a:r>
            <a:r>
              <a:rPr lang="zh-CN" altLang="en-US"/>
              <a:t>操作</a:t>
            </a:r>
            <a:r>
              <a:rPr lang="en-US" altLang="zh-CN"/>
              <a:t>, </a:t>
            </a:r>
            <a:r>
              <a:rPr lang="zh-CN" altLang="en-US"/>
              <a:t>转换为分组卷积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CondenseNet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1762760" y="6344920"/>
            <a:ext cx="83064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ym typeface="+mn-ea"/>
              </a:rPr>
              <a:t>CondenseNet: An Efficient DenseNet using Learned Group Convolutions</a:t>
            </a:r>
            <a:r>
              <a:rPr lang="en-US" altLang="zh-CN" sz="1400">
                <a:sym typeface="+mn-ea"/>
              </a:rPr>
              <a:t>, 2018</a:t>
            </a:r>
            <a:endParaRPr lang="zh-CN" altLang="en-US" sz="1400"/>
          </a:p>
          <a:p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944245" y="1750695"/>
            <a:ext cx="5049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训练时加入</a:t>
            </a:r>
            <a:r>
              <a:rPr lang="zh-CN" altLang="en-US" b="1"/>
              <a:t>特征</a:t>
            </a:r>
            <a:r>
              <a:rPr lang="zh-CN" altLang="en-US" b="1">
                <a:sym typeface="+mn-ea"/>
              </a:rPr>
              <a:t>稀疏正则项</a:t>
            </a:r>
            <a:r>
              <a:rPr lang="en-US" altLang="zh-CN">
                <a:sym typeface="+mn-ea"/>
              </a:rPr>
              <a:t>, </a:t>
            </a:r>
            <a:endParaRPr lang="en-US" altLang="zh-CN">
              <a:sym typeface="+mn-ea"/>
            </a:endParaRPr>
          </a:p>
        </p:txBody>
      </p:sp>
      <p:pic>
        <p:nvPicPr>
          <p:cNvPr id="7" name="图片 6" descr="2020-07-04 19-03-49 的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1520" y="1899920"/>
            <a:ext cx="2727960" cy="663575"/>
          </a:xfrm>
          <a:prstGeom prst="rect">
            <a:avLst/>
          </a:prstGeom>
        </p:spPr>
      </p:pic>
      <p:pic>
        <p:nvPicPr>
          <p:cNvPr id="8" name="图片 7" descr="2020-07-04 19-08-36 的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05" y="2957195"/>
            <a:ext cx="6037580" cy="28873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0"/>
              <a:t>model complexity</a:t>
            </a:r>
            <a:r>
              <a:rPr lang="en-US" altLang="zh-CN"/>
              <a:t> VS. </a:t>
            </a:r>
            <a:r>
              <a:rPr lang="en-US" altLang="zh-CN" b="0"/>
              <a:t>generation</a:t>
            </a:r>
            <a:endParaRPr lang="en-US" altLang="zh-CN" b="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0" y="1584325"/>
            <a:ext cx="6386195" cy="31153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" y="4363720"/>
            <a:ext cx="6022975" cy="22078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0"/>
              <a:t>model complexity</a:t>
            </a:r>
            <a:r>
              <a:rPr lang="en-US" altLang="zh-CN"/>
              <a:t> VS. </a:t>
            </a:r>
            <a:r>
              <a:rPr lang="en-US" altLang="zh-CN" b="0"/>
              <a:t>generation</a:t>
            </a:r>
            <a:endParaRPr lang="en-US" altLang="zh-CN" b="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0" y="1584325"/>
            <a:ext cx="6386195" cy="31153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" y="4363720"/>
            <a:ext cx="6022975" cy="22078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597015" y="3164840"/>
            <a:ext cx="3945890" cy="1198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传统机器学习认为</a:t>
            </a:r>
            <a:r>
              <a:rPr lang="en-US" altLang="zh-CN"/>
              <a:t>:</a:t>
            </a:r>
            <a:endParaRPr lang="en-US" altLang="zh-CN"/>
          </a:p>
          <a:p>
            <a:r>
              <a:rPr lang="zh-CN" altLang="en-US" b="1"/>
              <a:t>模型复杂度要与任务相适应</a:t>
            </a:r>
            <a:r>
              <a:rPr lang="en-US" altLang="zh-CN"/>
              <a:t>, </a:t>
            </a:r>
            <a:r>
              <a:rPr lang="zh-CN" altLang="en-US"/>
              <a:t>即</a:t>
            </a:r>
            <a:endParaRPr lang="en-US" altLang="zh-CN"/>
          </a:p>
          <a:p>
            <a:r>
              <a:rPr lang="zh-CN" altLang="en-US"/>
              <a:t>简单任务 </a:t>
            </a:r>
            <a:r>
              <a:rPr lang="en-US" altLang="zh-CN"/>
              <a:t>vs. </a:t>
            </a:r>
            <a:r>
              <a:rPr lang="zh-CN" altLang="en-US"/>
              <a:t>复杂模型  </a:t>
            </a:r>
            <a:r>
              <a:rPr lang="en-US" altLang="zh-CN"/>
              <a:t>--&gt; </a:t>
            </a:r>
            <a:r>
              <a:rPr lang="zh-CN" altLang="en-US" b="1"/>
              <a:t>过拟合</a:t>
            </a:r>
            <a:endParaRPr lang="zh-CN" altLang="en-US"/>
          </a:p>
          <a:p>
            <a:r>
              <a:rPr lang="zh-CN" altLang="en-US"/>
              <a:t>复杂任务 </a:t>
            </a:r>
            <a:r>
              <a:rPr lang="en-US" altLang="zh-CN"/>
              <a:t>vs. </a:t>
            </a:r>
            <a:r>
              <a:rPr lang="zh-CN" altLang="en-US"/>
              <a:t>简单模型  </a:t>
            </a:r>
            <a:r>
              <a:rPr lang="en-US" altLang="zh-CN"/>
              <a:t>--&gt; </a:t>
            </a:r>
            <a:r>
              <a:rPr lang="zh-CN" altLang="en-US" b="1"/>
              <a:t>欠拟合</a:t>
            </a:r>
            <a:endParaRPr lang="zh-CN" altLang="en-US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It is not always true !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442085" y="6425565"/>
            <a:ext cx="9412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Ref: </a:t>
            </a:r>
            <a:r>
              <a:rPr lang="zh-CN" altLang="en-US" sz="1400"/>
              <a:t>Reconciling modern machine-learning practice and the classical bias–variance trade-of</a:t>
            </a:r>
            <a:r>
              <a:rPr lang="en-US" altLang="zh-CN" sz="1400"/>
              <a:t>f. 2018</a:t>
            </a:r>
            <a:endParaRPr lang="en-US" altLang="zh-CN" sz="1400"/>
          </a:p>
        </p:txBody>
      </p:sp>
      <p:pic>
        <p:nvPicPr>
          <p:cNvPr id="5" name="图片 4" descr="2020-07-04 16-32-30 的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0" y="1350010"/>
            <a:ext cx="5528310" cy="45427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021195" y="2586990"/>
            <a:ext cx="4312285" cy="645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深度神经网络</a:t>
            </a:r>
            <a:r>
              <a:rPr lang="en-US" altLang="zh-CN"/>
              <a:t>: </a:t>
            </a:r>
            <a:endParaRPr lang="en-US" altLang="zh-CN"/>
          </a:p>
          <a:p>
            <a:r>
              <a:rPr lang="zh-CN" altLang="en-US"/>
              <a:t>存在明显的</a:t>
            </a:r>
            <a:r>
              <a:rPr lang="zh-CN" altLang="en-US" b="1"/>
              <a:t>过参数化</a:t>
            </a:r>
            <a:r>
              <a:rPr lang="zh-CN" altLang="en-US"/>
              <a:t>但是</a:t>
            </a:r>
            <a:r>
              <a:rPr lang="zh-CN" altLang="en-US" b="1"/>
              <a:t>并没有过拟合</a:t>
            </a:r>
            <a:endParaRPr lang="zh-CN" altLang="en-US" b="1"/>
          </a:p>
        </p:txBody>
      </p:sp>
      <p:sp>
        <p:nvSpPr>
          <p:cNvPr id="8" name="椭圆 7"/>
          <p:cNvSpPr/>
          <p:nvPr/>
        </p:nvSpPr>
        <p:spPr>
          <a:xfrm>
            <a:off x="4260215" y="1222375"/>
            <a:ext cx="1998345" cy="355727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过参数化和运气</a:t>
            </a:r>
            <a:endParaRPr lang="zh-CN"/>
          </a:p>
        </p:txBody>
      </p:sp>
      <p:sp>
        <p:nvSpPr>
          <p:cNvPr id="4" name="文本框 3"/>
          <p:cNvSpPr txBox="1"/>
          <p:nvPr/>
        </p:nvSpPr>
        <p:spPr>
          <a:xfrm>
            <a:off x="1341120" y="6425565"/>
            <a:ext cx="95865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ym typeface="+mn-ea"/>
              </a:rPr>
              <a:t>ref :</a:t>
            </a:r>
            <a:r>
              <a:rPr lang="zh-CN" altLang="en-US" sz="1400">
                <a:sym typeface="+mn-ea"/>
              </a:rPr>
              <a:t>The Lottery Ticket Hypothesis Finding Sparse, Trainable Neural Networks</a:t>
            </a:r>
            <a:r>
              <a:rPr lang="en-US" altLang="zh-CN" sz="1400">
                <a:sym typeface="+mn-ea"/>
              </a:rPr>
              <a:t>, </a:t>
            </a:r>
            <a:r>
              <a:rPr lang="en-US" sz="1400"/>
              <a:t>ICML2019 best paper </a:t>
            </a:r>
            <a:endParaRPr lang="en-US" sz="1400"/>
          </a:p>
        </p:txBody>
      </p:sp>
      <p:pic>
        <p:nvPicPr>
          <p:cNvPr id="5" name="图片 4" descr="2020-07-04 18-16-46 的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7115" y="1610360"/>
            <a:ext cx="2111375" cy="2506980"/>
          </a:xfrm>
          <a:prstGeom prst="rect">
            <a:avLst/>
          </a:prstGeom>
        </p:spPr>
      </p:pic>
      <p:pic>
        <p:nvPicPr>
          <p:cNvPr id="6" name="图片 5" descr="2020-07-04 18-16-38 的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" y="1584325"/>
            <a:ext cx="2296160" cy="25330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29360" y="4254500"/>
            <a:ext cx="1177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 </a:t>
            </a:r>
            <a:r>
              <a:rPr lang="zh-CN" altLang="en-US"/>
              <a:t>大网络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028440" y="4254500"/>
            <a:ext cx="1228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B </a:t>
            </a:r>
            <a:r>
              <a:rPr lang="zh-CN" altLang="en-US"/>
              <a:t>小网络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01090" y="4622800"/>
            <a:ext cx="1330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随机初始化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7160" y="4622800"/>
            <a:ext cx="1390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随机初始化</a:t>
            </a:r>
            <a:endParaRPr lang="zh-CN" altLang="en-US"/>
          </a:p>
        </p:txBody>
      </p:sp>
      <p:pic>
        <p:nvPicPr>
          <p:cNvPr id="14" name="图片 13" descr="2020-07-04 18-16-46 的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7055" y="1610360"/>
            <a:ext cx="2111375" cy="250698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053580" y="4254500"/>
            <a:ext cx="2668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 </a:t>
            </a:r>
            <a:r>
              <a:rPr lang="zh-CN" altLang="en-US"/>
              <a:t>剪枝得到的小网络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514465" y="4622800"/>
            <a:ext cx="4411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初始化为大网络对应的初始权重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000760" y="5292090"/>
            <a:ext cx="5916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在相同的训练方式下</a:t>
            </a:r>
            <a:r>
              <a:rPr lang="en-US" altLang="zh-CN"/>
              <a:t>,</a:t>
            </a:r>
            <a:r>
              <a:rPr lang="en-US" altLang="zh-CN" b="1"/>
              <a:t> </a:t>
            </a:r>
            <a:r>
              <a:rPr lang="zh-CN" altLang="en-US" b="1"/>
              <a:t>不同模型的性能表现如何</a:t>
            </a:r>
            <a:r>
              <a:rPr lang="en-US" altLang="zh-CN" b="1"/>
              <a:t>?</a:t>
            </a:r>
            <a:endParaRPr lang="en-US" altLang="zh-CN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过参数化和运气</a:t>
            </a:r>
            <a:endParaRPr lang="zh-CN"/>
          </a:p>
        </p:txBody>
      </p:sp>
      <p:sp>
        <p:nvSpPr>
          <p:cNvPr id="4" name="文本框 3"/>
          <p:cNvSpPr txBox="1"/>
          <p:nvPr/>
        </p:nvSpPr>
        <p:spPr>
          <a:xfrm>
            <a:off x="1052830" y="6425565"/>
            <a:ext cx="94703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ym typeface="+mn-ea"/>
              </a:rPr>
              <a:t>ref: </a:t>
            </a:r>
            <a:r>
              <a:rPr lang="zh-CN" altLang="en-US" sz="1400">
                <a:sym typeface="+mn-ea"/>
              </a:rPr>
              <a:t>The Lottery Ticket Hypothesis Finding Sparse, Trainable Neural Networks</a:t>
            </a:r>
            <a:r>
              <a:rPr lang="en-US" altLang="zh-CN" sz="1400">
                <a:sym typeface="+mn-ea"/>
              </a:rPr>
              <a:t>, </a:t>
            </a:r>
            <a:r>
              <a:rPr lang="en-US" sz="1400"/>
              <a:t>ICML2019 best paper </a:t>
            </a:r>
            <a:endParaRPr lang="en-US" sz="1400"/>
          </a:p>
        </p:txBody>
      </p:sp>
      <p:pic>
        <p:nvPicPr>
          <p:cNvPr id="5" name="图片 4" descr="2020-07-04 18-16-46 的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7115" y="1610360"/>
            <a:ext cx="2111375" cy="2506980"/>
          </a:xfrm>
          <a:prstGeom prst="rect">
            <a:avLst/>
          </a:prstGeom>
        </p:spPr>
      </p:pic>
      <p:pic>
        <p:nvPicPr>
          <p:cNvPr id="6" name="图片 5" descr="2020-07-04 18-16-38 的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" y="1584325"/>
            <a:ext cx="2296160" cy="25330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29360" y="4254500"/>
            <a:ext cx="1177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 </a:t>
            </a:r>
            <a:r>
              <a:rPr lang="zh-CN" altLang="en-US"/>
              <a:t>大网络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028440" y="4254500"/>
            <a:ext cx="1228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B </a:t>
            </a:r>
            <a:r>
              <a:rPr lang="zh-CN" altLang="en-US"/>
              <a:t>小网络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01090" y="4622800"/>
            <a:ext cx="1330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随机初始化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7160" y="4622800"/>
            <a:ext cx="1390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随机初始化</a:t>
            </a:r>
            <a:endParaRPr lang="zh-CN" altLang="en-US"/>
          </a:p>
        </p:txBody>
      </p:sp>
      <p:pic>
        <p:nvPicPr>
          <p:cNvPr id="14" name="图片 13" descr="2020-07-04 18-16-46 的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7055" y="1610360"/>
            <a:ext cx="2111375" cy="250698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053580" y="4254500"/>
            <a:ext cx="2668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 </a:t>
            </a:r>
            <a:r>
              <a:rPr lang="zh-CN" altLang="en-US"/>
              <a:t>剪枝得到的小网络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514465" y="4622800"/>
            <a:ext cx="4411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初始化为大网络对应的初始权重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000760" y="5292090"/>
            <a:ext cx="59162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在相同的训练方式下</a:t>
            </a:r>
            <a:r>
              <a:rPr lang="en-US" altLang="zh-CN"/>
              <a:t>, </a:t>
            </a:r>
            <a:r>
              <a:rPr lang="zh-CN" altLang="en-US"/>
              <a:t>不同模型的性能表现如何</a:t>
            </a:r>
            <a:r>
              <a:rPr lang="en-US" altLang="zh-CN"/>
              <a:t>?</a:t>
            </a:r>
            <a:endParaRPr lang="en-US" altLang="zh-CN"/>
          </a:p>
          <a:p>
            <a:r>
              <a:rPr lang="en-US" altLang="zh-CN" b="1">
                <a:solidFill>
                  <a:srgbClr val="FF0000"/>
                </a:solidFill>
              </a:rPr>
              <a:t>A ≈ C &gt; B</a:t>
            </a:r>
            <a:endParaRPr lang="en-US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过参数化和运气</a:t>
            </a:r>
            <a:endParaRPr lang="zh-CN"/>
          </a:p>
        </p:txBody>
      </p:sp>
      <p:sp>
        <p:nvSpPr>
          <p:cNvPr id="4" name="文本框 3"/>
          <p:cNvSpPr txBox="1"/>
          <p:nvPr/>
        </p:nvSpPr>
        <p:spPr>
          <a:xfrm>
            <a:off x="1442085" y="6425565"/>
            <a:ext cx="102997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ym typeface="+mn-ea"/>
              </a:rPr>
              <a:t>red: </a:t>
            </a:r>
            <a:r>
              <a:rPr lang="zh-CN" altLang="en-US" sz="1400">
                <a:sym typeface="+mn-ea"/>
              </a:rPr>
              <a:t>The Lottery Ticket Hypothesis Finding Sparse, Trainable Neural Networks</a:t>
            </a:r>
            <a:r>
              <a:rPr lang="en-US" altLang="zh-CN" sz="1400">
                <a:sym typeface="+mn-ea"/>
              </a:rPr>
              <a:t>, </a:t>
            </a:r>
            <a:r>
              <a:rPr lang="en-US" sz="1400"/>
              <a:t>ICML2019 best paper </a:t>
            </a:r>
            <a:endParaRPr 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619125" y="1272540"/>
                <a:ext cx="10953750" cy="3138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285750" indent="-285750">
                  <a:buFont typeface="Arial" panose="02080604020202020204" pitchFamily="34" charset="0"/>
                  <a:buChar char="•"/>
                </a:pPr>
                <a:r>
                  <a:rPr lang="en-US" altLang="zh-CN" b="1"/>
                  <a:t>“</a:t>
                </a:r>
                <a:r>
                  <a:rPr lang="zh-CN" altLang="en-US" b="1"/>
                  <a:t>彩票假设</a:t>
                </a:r>
                <a:r>
                  <a:rPr lang="en-US" altLang="zh-CN" b="1"/>
                  <a:t>”(</a:t>
                </a:r>
                <a:r>
                  <a:rPr lang="zh-CN" altLang="en-US">
                    <a:sym typeface="+mn-ea"/>
                  </a:rPr>
                  <a:t>The Lottery Ticket Hypothesis</a:t>
                </a:r>
                <a:r>
                  <a:rPr lang="en-US" altLang="zh-CN" b="1"/>
                  <a:t>), </a:t>
                </a:r>
                <a:r>
                  <a:rPr lang="en-US" altLang="zh-CN"/>
                  <a:t>ICML2019 best paper:</a:t>
                </a:r>
                <a:endParaRPr lang="en-US" altLang="zh-CN"/>
              </a:p>
              <a:p>
                <a:pPr indent="0">
                  <a:buFont typeface="Arial" panose="02080604020202020204" pitchFamily="34" charset="0"/>
                  <a:buNone/>
                </a:pPr>
                <a:endParaRPr lang="en-US" altLang="zh-CN"/>
              </a:p>
              <a:p>
                <a:pPr indent="0">
                  <a:buFont typeface="Arial" panose="02080604020202020204" pitchFamily="34" charset="0"/>
                  <a:buNone/>
                </a:pPr>
                <a:r>
                  <a:rPr lang="en-US" altLang="zh-CN"/>
                  <a:t>在一个随机初始化的神经网络中，存在一个中奖子网络（winning ticket），这个子网络拿出来单独训（差不多同样的迭代次数），效果和原网络差不多。</a:t>
                </a:r>
                <a:endParaRPr lang="en-US" altLang="zh-CN"/>
              </a:p>
              <a:p>
                <a:pPr indent="0">
                  <a:buFont typeface="Arial" panose="02080604020202020204" pitchFamily="34" charset="0"/>
                  <a:buNone/>
                </a:pPr>
                <a:endParaRPr lang="zh-CN" altLang="en-US"/>
              </a:p>
              <a:p>
                <a:pPr indent="0">
                  <a:buFont typeface="Arial" panose="02080604020202020204" pitchFamily="34" charset="0"/>
                  <a:buNone/>
                </a:pPr>
                <a:endParaRPr lang="zh-CN" altLang="en-US"/>
              </a:p>
              <a:p>
                <a:pPr indent="0">
                  <a:buFont typeface="Arial" panose="02080604020202020204" pitchFamily="34" charset="0"/>
                  <a:buNone/>
                </a:pPr>
                <a:r>
                  <a:rPr lang="zh-CN" altLang="en-US"/>
                  <a:t>对于权重表示为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𝜽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的网络</a:t>
                </a:r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:</a:t>
                </a:r>
                <a:endParaRPr lang="en-US" altLang="zh-CN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indent="0">
                  <a:buFont typeface="Arial" panose="02080604020202020204" pitchFamily="34" charset="0"/>
                  <a:buNone/>
                </a:pPr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1. 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先训练一遍</a:t>
                </a:r>
                <a:endParaRPr lang="zh-CN" altLang="en-US"/>
              </a:p>
              <a:p>
                <a:r>
                  <a:rPr lang="en-US" altLang="zh-CN"/>
                  <a:t>2. </a:t>
                </a:r>
                <a:r>
                  <a:rPr lang="zh-CN" altLang="en-US"/>
                  <a:t>所有权重按</a:t>
                </a:r>
                <a:r>
                  <a:rPr lang="zh-CN"/>
                  <a:t>绝对值</a:t>
                </a:r>
                <a:r>
                  <a:rPr lang="zh-CN" altLang="en-US"/>
                  <a:t>排序</a:t>
                </a:r>
                <a:endParaRPr lang="zh-CN" altLang="en-US"/>
              </a:p>
              <a:p>
                <a:r>
                  <a:rPr lang="en-US" altLang="zh-CN"/>
                  <a:t>3. </a:t>
                </a:r>
                <a:r>
                  <a:rPr lang="zh-CN" altLang="en-US"/>
                  <a:t>将绝对值最小的</a:t>
                </a:r>
                <a:r>
                  <a:rPr lang="en-US" altLang="zh-CN"/>
                  <a:t>p%</a:t>
                </a:r>
                <a:r>
                  <a:rPr lang="zh-CN" altLang="en-US"/>
                  <a:t>权重剪掉</a:t>
                </a:r>
                <a:r>
                  <a:rPr lang="en-US" altLang="zh-CN"/>
                  <a:t>. </a:t>
                </a:r>
                <a:r>
                  <a:rPr lang="zh-CN" altLang="en-US"/>
                  <a:t>将权重重新初始化训练前</a:t>
                </a:r>
                <a:r>
                  <a:rPr lang="en-US" altLang="zh-CN"/>
                  <a:t>, </a:t>
                </a:r>
                <a:r>
                  <a:rPr lang="zh-CN" altLang="en-US"/>
                  <a:t>得到一张</a:t>
                </a:r>
                <a:r>
                  <a:rPr lang="en-US" altLang="zh-CN"/>
                  <a:t>winning ticket</a:t>
                </a:r>
                <a:r>
                  <a:rPr lang="zh-CN" altLang="en-US"/>
                  <a:t>子网络</a:t>
                </a:r>
                <a:endParaRPr lang="zh-CN" altLang="en-US"/>
              </a:p>
              <a:p>
                <a:r>
                  <a:rPr lang="en-US" altLang="zh-CN"/>
                  <a:t>5. </a:t>
                </a:r>
                <a:r>
                  <a:rPr lang="zh-CN" altLang="en-US"/>
                  <a:t>上述过程迭代多次</a:t>
                </a:r>
                <a:endParaRPr lang="zh-CN" altLang="en-US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25" y="1272540"/>
                <a:ext cx="10953750" cy="313817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 simple pruning algrithom</a:t>
            </a:r>
            <a:r>
              <a:rPr lang="zh-CN" altLang="en-US"/>
              <a:t> 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762760" y="6344920"/>
            <a:ext cx="7468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ym typeface="+mn-ea"/>
              </a:rPr>
              <a:t>Learning Efficient Convolutional Networks through Network Slimming</a:t>
            </a:r>
            <a:r>
              <a:rPr lang="en-US" altLang="zh-CN" sz="1400">
                <a:sym typeface="+mn-ea"/>
              </a:rPr>
              <a:t>, ICCV2017</a:t>
            </a:r>
            <a:endParaRPr lang="zh-CN" altLang="en-US" sz="1400"/>
          </a:p>
          <a:p>
            <a:endParaRPr lang="zh-CN" altLang="en-US" sz="1400"/>
          </a:p>
        </p:txBody>
      </p:sp>
      <p:pic>
        <p:nvPicPr>
          <p:cNvPr id="6" name="图片 5" descr="2020-07-04 18-36-31 的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745" y="1635125"/>
            <a:ext cx="10058400" cy="24434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 simple pruning algrithom</a:t>
            </a:r>
            <a:r>
              <a:rPr lang="zh-CN" altLang="en-US"/>
              <a:t> 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762760" y="6344920"/>
            <a:ext cx="7468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ym typeface="+mn-ea"/>
              </a:rPr>
              <a:t>Learning Efficient Convolutional Networks through Network Slimming</a:t>
            </a:r>
            <a:r>
              <a:rPr lang="en-US" altLang="zh-CN" sz="1400">
                <a:sym typeface="+mn-ea"/>
              </a:rPr>
              <a:t>, ICCV2017</a:t>
            </a:r>
            <a:endParaRPr lang="zh-CN" altLang="en-US" sz="1400"/>
          </a:p>
          <a:p>
            <a:endParaRPr lang="zh-CN" altLang="en-US" sz="1400"/>
          </a:p>
        </p:txBody>
      </p:sp>
      <p:pic>
        <p:nvPicPr>
          <p:cNvPr id="6" name="图片 5" descr="2020-07-04 18-36-31 的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745" y="1635125"/>
            <a:ext cx="10058400" cy="2443480"/>
          </a:xfrm>
          <a:prstGeom prst="rect">
            <a:avLst/>
          </a:prstGeom>
        </p:spPr>
      </p:pic>
      <p:pic>
        <p:nvPicPr>
          <p:cNvPr id="3" name="图片 2" descr="2020-07-04 18-38-53 的屏幕截图"/>
          <p:cNvPicPr>
            <a:picLocks noChangeAspect="1"/>
          </p:cNvPicPr>
          <p:nvPr/>
        </p:nvPicPr>
        <p:blipFill>
          <a:blip r:embed="rId2"/>
          <a:srcRect t="17500"/>
          <a:stretch>
            <a:fillRect/>
          </a:stretch>
        </p:blipFill>
        <p:spPr>
          <a:xfrm>
            <a:off x="999490" y="4358005"/>
            <a:ext cx="6779895" cy="142684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2270125" y="5132070"/>
            <a:ext cx="1219835" cy="50800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1657</Words>
  <Application>WPS 演示</Application>
  <PresentationFormat>宽屏</PresentationFormat>
  <Paragraphs>107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DejaVu Sans</vt:lpstr>
      <vt:lpstr>Arial Black</vt:lpstr>
      <vt:lpstr>Droid Sans Fallback</vt:lpstr>
      <vt:lpstr>微软雅黑</vt:lpstr>
      <vt:lpstr>宋体</vt:lpstr>
      <vt:lpstr>Arial Unicode MS</vt:lpstr>
      <vt:lpstr>MT Extra</vt:lpstr>
      <vt:lpstr>Abyssinica SIL</vt:lpstr>
      <vt:lpstr>DejaVu Math TeX Gyre</vt:lpstr>
      <vt:lpstr>Office 主题​​</vt:lpstr>
      <vt:lpstr>Model Pruning</vt:lpstr>
      <vt:lpstr>model complexity VS. generation</vt:lpstr>
      <vt:lpstr>model complexity VS. generation</vt:lpstr>
      <vt:lpstr>It is not always true !</vt:lpstr>
      <vt:lpstr>过参数化和运气</vt:lpstr>
      <vt:lpstr>过参数化和运气</vt:lpstr>
      <vt:lpstr>过参数化和运气</vt:lpstr>
      <vt:lpstr>PowerPoint 演示文稿</vt:lpstr>
      <vt:lpstr>A simple pruning algrithom </vt:lpstr>
      <vt:lpstr>A simple pruning algrithom </vt:lpstr>
      <vt:lpstr>CondenseNet: a pruning method for DenseNet</vt:lpstr>
      <vt:lpstr>CondenseNet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sgong</dc:creator>
  <cp:lastModifiedBy>luckstone</cp:lastModifiedBy>
  <cp:revision>424</cp:revision>
  <dcterms:created xsi:type="dcterms:W3CDTF">2020-07-04T11:23:58Z</dcterms:created>
  <dcterms:modified xsi:type="dcterms:W3CDTF">2020-07-04T11:23:58Z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2052-11.1.0.9080</vt:lpwstr>
  </property>
</Properties>
</file>