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7" r:id="rId6"/>
    <p:sldId id="262" r:id="rId7"/>
    <p:sldId id="266" r:id="rId8"/>
    <p:sldId id="261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1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4BA91-ECB1-4AC2-B1A0-672450EB2AF8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62946-F1AC-4AD9-9EF1-556903E22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2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score(</a:t>
            </a:r>
            <a:r>
              <a:rPr lang="zh-CN" altLang="en-US"/>
              <a:t>最好能</a:t>
            </a:r>
            <a:r>
              <a:rPr lang="en-US" altLang="zh-CN"/>
              <a:t>)</a:t>
            </a:r>
            <a:r>
              <a:rPr lang="zh-CN" altLang="en-US"/>
              <a:t>反映你给出的</a:t>
            </a:r>
            <a:r>
              <a:rPr lang="en-US" altLang="zh-CN"/>
              <a:t>prediction</a:t>
            </a:r>
            <a:r>
              <a:rPr lang="zh-CN" altLang="en-US"/>
              <a:t>的可信程度；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9C88C-94BD-4C0C-AB3B-3287AD8960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0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62946-F1AC-4AD9-9EF1-556903E223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2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9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39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4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9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68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3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729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99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8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D0DA-65B5-438C-B581-ED4BACA69A07}" type="datetimeFigureOut">
              <a:rPr lang="zh-CN" altLang="en-US" smtClean="0"/>
              <a:t>2020/7/25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8D70E-01D9-489E-B6B1-08CEBE379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83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884" y="870507"/>
            <a:ext cx="9906000" cy="232422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ATOM: Accurate Tracking by Overlap Maximization</a:t>
            </a:r>
            <a:endParaRPr lang="zh-CN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5164128" y="5109722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CVPR 2019</a:t>
            </a:r>
            <a:r>
              <a:rPr lang="zh-CN" altLang="en-US" dirty="0"/>
              <a:t>（</a:t>
            </a:r>
            <a:r>
              <a:rPr lang="en-US" altLang="zh-CN" dirty="0"/>
              <a:t>oral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903A44-2E74-4B06-9213-07B00F41C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24" y="3641040"/>
            <a:ext cx="8082117" cy="4685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53D9FA-2AF0-4008-B8E5-88AD46FCA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41" y="4194870"/>
            <a:ext cx="9456281" cy="49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2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ea typeface="Songti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1538564"/>
            <a:ext cx="10515600" cy="248037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跟踪问题可以拆分成</a:t>
            </a:r>
            <a:r>
              <a:rPr lang="en-US" altLang="zh-CN" sz="2000" dirty="0"/>
              <a:t>2</a:t>
            </a:r>
            <a:r>
              <a:rPr lang="zh-CN" altLang="en-US" sz="2000" dirty="0"/>
              <a:t>个子任务：</a:t>
            </a:r>
            <a:r>
              <a:rPr lang="zh-CN" altLang="en-US" b="1" dirty="0"/>
              <a:t>分类任务</a:t>
            </a:r>
            <a:r>
              <a:rPr lang="zh-CN" altLang="en-US" dirty="0"/>
              <a:t>和</a:t>
            </a:r>
            <a:r>
              <a:rPr lang="zh-CN" altLang="en-US" b="1" dirty="0"/>
              <a:t>估计任务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分类任务通过将图像区域分为前景和背景，鲁棒地提供目标的粗略位置，仅仅获得了目标状态的部分信息，比如图形的坐标。目标分类对于目标状态的全部是不敏感的，例如，目标的宽高。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估计任务估计目标状态，经常用一个</a:t>
            </a:r>
            <a:r>
              <a:rPr lang="en-US" altLang="zh-CN" sz="2000" dirty="0"/>
              <a:t>bounding box </a:t>
            </a:r>
            <a:r>
              <a:rPr lang="zh-CN" altLang="en-US" sz="2000" dirty="0"/>
              <a:t>来表示，</a:t>
            </a:r>
            <a:r>
              <a:rPr lang="en-US" altLang="zh-CN" sz="2000" dirty="0"/>
              <a:t>bounding box </a:t>
            </a:r>
            <a:r>
              <a:rPr lang="zh-CN" altLang="en-US" sz="2000" dirty="0"/>
              <a:t>依赖目标的姿态和视角，这样可以找到</a:t>
            </a:r>
            <a:r>
              <a:rPr lang="en-US" altLang="zh-CN" sz="2000" dirty="0"/>
              <a:t>full state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73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535" y="0"/>
            <a:ext cx="10515600" cy="1325563"/>
          </a:xfrm>
        </p:spPr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D19B3-4BF2-43DA-8FAF-76B481DF4A70}"/>
              </a:ext>
            </a:extLst>
          </p:cNvPr>
          <p:cNvSpPr txBox="1"/>
          <p:nvPr/>
        </p:nvSpPr>
        <p:spPr>
          <a:xfrm>
            <a:off x="7492181" y="2669458"/>
            <a:ext cx="3996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现在的目标跟踪的研究主要都放在了目标定位上，而忽略了目标形态的估计。虽然很多跟踪器使用简单的</a:t>
            </a:r>
            <a:r>
              <a:rPr lang="en-US" altLang="zh-CN" dirty="0"/>
              <a:t>multi-scale</a:t>
            </a:r>
            <a:r>
              <a:rPr lang="zh-CN" altLang="en-US" dirty="0"/>
              <a:t>的方法来估计目标的</a:t>
            </a:r>
            <a:r>
              <a:rPr lang="en-US" altLang="zh-CN" dirty="0"/>
              <a:t>bounding box</a:t>
            </a:r>
            <a:r>
              <a:rPr lang="zh-CN" altLang="en-US" dirty="0"/>
              <a:t>，但是局限性还是很大的，因为判断物体的形状是需要较高层次信息的。</a:t>
            </a:r>
            <a:endParaRPr lang="zh-CN" altLang="en-US" sz="2000" dirty="0"/>
          </a:p>
        </p:txBody>
      </p:sp>
      <p:pic>
        <p:nvPicPr>
          <p:cNvPr id="8" name="图片 7" descr="图片包含 照片, 不同, 游戏机, 火&#10;&#10;描述已自动生成">
            <a:extLst>
              <a:ext uri="{FF2B5EF4-FFF2-40B4-BE49-F238E27FC236}">
                <a16:creationId xmlns:a16="http://schemas.microsoft.com/office/drawing/2014/main" id="{0793C918-1D09-4A93-AB35-44A42D60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106129"/>
            <a:ext cx="6699330" cy="513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2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Contribution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8201" y="1592022"/>
            <a:ext cx="109236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）将目标跟踪分为目标分类和目标估计两个网络部分，前者分类用于粗定位，后者用于精细定位，即两阶段跟踪；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）目标估计网络使用了</a:t>
            </a:r>
            <a:r>
              <a:rPr lang="en-US" altLang="zh-CN" sz="2000" dirty="0"/>
              <a:t>ECCV18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IoUNet</a:t>
            </a:r>
            <a:r>
              <a:rPr lang="zh-CN" altLang="en-US" sz="2000" dirty="0"/>
              <a:t>结构，基于大数据集离线训练，训练时最大化与</a:t>
            </a:r>
            <a:r>
              <a:rPr lang="en-US" altLang="zh-CN" sz="2000" dirty="0" err="1"/>
              <a:t>gt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IoU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）目标分类网络使用了深度回归网络结构，由</a:t>
            </a:r>
            <a:r>
              <a:rPr lang="en-US" altLang="zh-CN" sz="2000" dirty="0"/>
              <a:t>2</a:t>
            </a:r>
            <a:r>
              <a:rPr lang="zh-CN" altLang="en-US" sz="2000" dirty="0"/>
              <a:t>层卷积层构成，在线训练，根据输出的特征图选择候选框交给目标估计网络，并且提出了新的快速在线训练方法；</a:t>
            </a:r>
            <a:endParaRPr lang="en-US" altLang="zh-CN" sz="2000" dirty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）性能超过了</a:t>
            </a:r>
            <a:r>
              <a:rPr lang="en-US" altLang="zh-CN" sz="2000" dirty="0" err="1"/>
              <a:t>DaSiamRPN</a:t>
            </a:r>
            <a:r>
              <a:rPr lang="zh-CN" altLang="en-US" sz="2000" dirty="0"/>
              <a:t>，</a:t>
            </a:r>
            <a:r>
              <a:rPr lang="en-US" altLang="zh-CN" sz="2000" dirty="0"/>
              <a:t>GPU</a:t>
            </a:r>
            <a:r>
              <a:rPr lang="zh-CN" altLang="en-US" sz="2000" dirty="0"/>
              <a:t>下达到</a:t>
            </a:r>
            <a:r>
              <a:rPr lang="en-US" altLang="zh-CN" sz="2000" dirty="0"/>
              <a:t>30fps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0516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833022" y="1614145"/>
            <a:ext cx="105156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为什么跟踪要把</a:t>
            </a:r>
            <a:r>
              <a:rPr lang="zh-CN" altLang="en-US" dirty="0">
                <a:solidFill>
                  <a:srgbClr val="FF0000"/>
                </a:solidFill>
              </a:rPr>
              <a:t>分类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估计</a:t>
            </a:r>
            <a:r>
              <a:rPr lang="zh-CN" altLang="en-US" dirty="0"/>
              <a:t>分开，因为分类主要用来判断某个位置目标是否存在，而对目标的状态并不敏感，目标状态在跟踪中简化为</a:t>
            </a:r>
            <a:r>
              <a:rPr lang="en-US" altLang="zh-CN" dirty="0"/>
              <a:t>2D</a:t>
            </a:r>
            <a:r>
              <a:rPr lang="zh-CN" altLang="en-US" dirty="0"/>
              <a:t>位置和目标框的长宽，这个是目标估计做的事，所以将跟踪框架分成两个任务模块有助于提高整体的性能。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所以作者提出了一个</a:t>
            </a:r>
            <a:r>
              <a:rPr lang="zh-CN" altLang="en-US" sz="2400" dirty="0">
                <a:solidFill>
                  <a:srgbClr val="FF0000"/>
                </a:solidFill>
              </a:rPr>
              <a:t>在线训练</a:t>
            </a:r>
            <a:r>
              <a:rPr lang="zh-CN" altLang="en-US" sz="2000" dirty="0"/>
              <a:t>的分类器和一个</a:t>
            </a:r>
            <a:r>
              <a:rPr lang="zh-CN" altLang="en-US" sz="2400" dirty="0">
                <a:solidFill>
                  <a:srgbClr val="FF0000"/>
                </a:solidFill>
              </a:rPr>
              <a:t>离线训练</a:t>
            </a:r>
            <a:r>
              <a:rPr lang="zh-CN" altLang="en-US" sz="2000" dirty="0"/>
              <a:t>的估计网络，联合起来解决目标跟踪问题，就是一个两阶段的跟踪框架。</a:t>
            </a:r>
          </a:p>
        </p:txBody>
      </p:sp>
    </p:spTree>
    <p:extLst>
      <p:ext uri="{BB962C8B-B14F-4D97-AF65-F5344CB8AC3E}">
        <p14:creationId xmlns:p14="http://schemas.microsoft.com/office/powerpoint/2010/main" val="287014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013" y="114403"/>
            <a:ext cx="10515600" cy="1325563"/>
          </a:xfrm>
        </p:spPr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43D6F3A6-2097-4F9C-82A2-036CB8FC9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010" y="0"/>
            <a:ext cx="8918060" cy="4507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730680F-89EB-4671-986D-152AD06F7C9B}"/>
              </a:ext>
            </a:extLst>
          </p:cNvPr>
          <p:cNvSpPr txBox="1"/>
          <p:nvPr/>
        </p:nvSpPr>
        <p:spPr>
          <a:xfrm>
            <a:off x="263013" y="4507783"/>
            <a:ext cx="10776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分类网络和估计网络被整合到了一个网络框架中，两个任务使用了同样的主干网络，这部分是在</a:t>
            </a:r>
            <a:r>
              <a:rPr lang="en-US" altLang="zh-CN" dirty="0"/>
              <a:t>ImageNet</a:t>
            </a:r>
            <a:r>
              <a:rPr lang="zh-CN" altLang="en-US" dirty="0"/>
              <a:t>上预训练好的然后再跟踪中第一帧</a:t>
            </a:r>
            <a:r>
              <a:rPr lang="en-US" altLang="zh-CN" dirty="0"/>
              <a:t>fine-tune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目标估计使用</a:t>
            </a:r>
            <a:r>
              <a:rPr lang="zh-CN" altLang="en-US" dirty="0">
                <a:solidFill>
                  <a:srgbClr val="FF0000"/>
                </a:solidFill>
              </a:rPr>
              <a:t>离线训练</a:t>
            </a:r>
            <a:r>
              <a:rPr lang="zh-CN" altLang="en-US" dirty="0"/>
              <a:t>的</a:t>
            </a:r>
            <a:r>
              <a:rPr lang="en-US" altLang="zh-CN" dirty="0" err="1"/>
              <a:t>IoU</a:t>
            </a:r>
            <a:r>
              <a:rPr lang="zh-CN" altLang="en-US" dirty="0"/>
              <a:t>预测模块，在大量的数据集上训练，这一块有四个输入，分别是参考帧的</a:t>
            </a:r>
            <a:r>
              <a:rPr lang="en-US" altLang="zh-CN" dirty="0"/>
              <a:t>bounding box(</a:t>
            </a:r>
            <a:r>
              <a:rPr lang="zh-CN" altLang="en-US" dirty="0"/>
              <a:t>简称</a:t>
            </a:r>
            <a:r>
              <a:rPr lang="en-US" altLang="zh-CN" dirty="0"/>
              <a:t>bb)</a:t>
            </a:r>
            <a:r>
              <a:rPr lang="zh-CN" altLang="en-US" dirty="0"/>
              <a:t>及主干网络提出的特征和测试帧的候选</a:t>
            </a:r>
            <a:r>
              <a:rPr lang="en-US" altLang="zh-CN" dirty="0"/>
              <a:t>bb</a:t>
            </a:r>
            <a:r>
              <a:rPr lang="zh-CN" altLang="en-US" dirty="0"/>
              <a:t>及特征，它会输出候选框对应的</a:t>
            </a:r>
            <a:r>
              <a:rPr lang="en-US" altLang="zh-CN" dirty="0" err="1"/>
              <a:t>IoU</a:t>
            </a:r>
            <a:r>
              <a:rPr lang="zh-CN" altLang="en-US" dirty="0"/>
              <a:t>值，最终的</a:t>
            </a:r>
            <a:r>
              <a:rPr lang="en-US" altLang="zh-CN" dirty="0"/>
              <a:t>bb</a:t>
            </a:r>
            <a:r>
              <a:rPr lang="zh-CN" altLang="en-US" dirty="0"/>
              <a:t>使用梯度下降法最大化</a:t>
            </a:r>
            <a:r>
              <a:rPr lang="en-US" altLang="zh-CN" dirty="0" err="1"/>
              <a:t>IoU</a:t>
            </a:r>
            <a:r>
              <a:rPr lang="zh-CN" altLang="en-US" dirty="0"/>
              <a:t>值得到。</a:t>
            </a:r>
            <a:endParaRPr lang="en-US" altLang="zh-CN" dirty="0"/>
          </a:p>
          <a:p>
            <a:r>
              <a:rPr lang="zh-CN" altLang="en-US" dirty="0"/>
              <a:t>分类网络是</a:t>
            </a:r>
            <a:r>
              <a:rPr lang="zh-CN" altLang="en-US" dirty="0">
                <a:solidFill>
                  <a:srgbClr val="FF0000"/>
                </a:solidFill>
              </a:rPr>
              <a:t>在线训练</a:t>
            </a:r>
            <a:r>
              <a:rPr lang="zh-CN" altLang="en-US" dirty="0"/>
              <a:t>的一个全卷积结构，用于增强分类器区别目标和场景中其他物体的判别力，输入当前帧搜索域的特征，它会输出目标位置的置信图。另外作者认为通过</a:t>
            </a:r>
            <a:r>
              <a:rPr lang="en-US" altLang="zh-CN" dirty="0"/>
              <a:t>SGD</a:t>
            </a:r>
            <a:r>
              <a:rPr lang="zh-CN" altLang="en-US" dirty="0"/>
              <a:t>方法训练不是最优的，提出了一套基于共轭梯度和牛顿高斯的方法进行优化。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35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/>
              <a:t>Pipeline</a:t>
            </a:r>
            <a:endParaRPr lang="zh-CN" alt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65C1CB7C-15FE-403F-B5A9-429132C55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671" y="0"/>
            <a:ext cx="9141460" cy="486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CFA988-1215-4E4A-9984-85F3DC425799}"/>
              </a:ext>
            </a:extLst>
          </p:cNvPr>
          <p:cNvSpPr txBox="1"/>
          <p:nvPr/>
        </p:nvSpPr>
        <p:spPr>
          <a:xfrm>
            <a:off x="604684" y="5088194"/>
            <a:ext cx="1019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上半部利用参考帧生成调制向量给下半部测试帧的网络进行调制。两支的输入特征网络都是一致的。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5AA866-3F18-430F-A9E6-713028688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48" y="5685296"/>
            <a:ext cx="49053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2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Network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DA4D82-4823-4C8A-B3BA-81D9476FE989}"/>
              </a:ext>
            </a:extLst>
          </p:cNvPr>
          <p:cNvSpPr txBox="1"/>
          <p:nvPr/>
        </p:nvSpPr>
        <p:spPr>
          <a:xfrm>
            <a:off x="612058" y="1482213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由两层卷积层构成，主要用于粗略定位所以不需要更深的网络，说是分类网络其实更像回归，类似深度回归跟踪的思想，用卷积操作回归出一个以目标为中心的高斯</a:t>
            </a:r>
            <a:r>
              <a:rPr lang="en-US" altLang="zh-CN" dirty="0"/>
              <a:t>label</a:t>
            </a:r>
            <a:r>
              <a:rPr lang="zh-CN" altLang="en-US" dirty="0"/>
              <a:t>，写出函数即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11" name="图片 10" descr="图片包含 游戏机, 画&#10;&#10;描述已自动生成">
            <a:extLst>
              <a:ext uri="{FF2B5EF4-FFF2-40B4-BE49-F238E27FC236}">
                <a16:creationId xmlns:a16="http://schemas.microsoft.com/office/drawing/2014/main" id="{6D43B04E-12F7-4645-90DE-186B080DF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17" y="2128544"/>
            <a:ext cx="5781675" cy="8286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6B5D470-7C5A-48BA-89B9-1661582A46F1}"/>
              </a:ext>
            </a:extLst>
          </p:cNvPr>
          <p:cNvSpPr txBox="1"/>
          <p:nvPr/>
        </p:nvSpPr>
        <p:spPr>
          <a:xfrm>
            <a:off x="838200" y="3038168"/>
            <a:ext cx="62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和</a:t>
            </a:r>
            <a:r>
              <a:rPr lang="en-US" altLang="zh-CN" dirty="0"/>
              <a:t>DCF</a:t>
            </a:r>
            <a:r>
              <a:rPr lang="zh-CN" altLang="en-US" dirty="0"/>
              <a:t>方法类似写出目标函数即：</a:t>
            </a:r>
          </a:p>
        </p:txBody>
      </p:sp>
      <p:pic>
        <p:nvPicPr>
          <p:cNvPr id="14" name="图片 13" descr="图片包含 游戏机, 刀&#10;&#10;描述已自动生成">
            <a:extLst>
              <a:ext uri="{FF2B5EF4-FFF2-40B4-BE49-F238E27FC236}">
                <a16:creationId xmlns:a16="http://schemas.microsoft.com/office/drawing/2014/main" id="{CBA3B11B-3D12-421D-BE69-408A7B867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017" y="3407500"/>
            <a:ext cx="5640182" cy="103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1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95612A-3F8C-4AEF-B49A-7E6606A64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64641"/>
            <a:ext cx="9096682" cy="43217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4B7A5B3-EA34-4B64-B530-9FF5CA7520C5}"/>
              </a:ext>
            </a:extLst>
          </p:cNvPr>
          <p:cNvSpPr txBox="1"/>
          <p:nvPr/>
        </p:nvSpPr>
        <p:spPr>
          <a:xfrm>
            <a:off x="1268361" y="5570193"/>
            <a:ext cx="924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上进行的实验，</a:t>
            </a:r>
            <a:r>
              <a:rPr lang="en-US" altLang="zh-CN" dirty="0"/>
              <a:t>GPU</a:t>
            </a:r>
            <a:r>
              <a:rPr lang="zh-CN" altLang="en-US" dirty="0"/>
              <a:t>速度</a:t>
            </a:r>
            <a:r>
              <a:rPr lang="en-US" altLang="zh-CN" dirty="0"/>
              <a:t>30fps</a:t>
            </a:r>
            <a:r>
              <a:rPr lang="zh-CN" altLang="en-US" dirty="0"/>
              <a:t>，测了</a:t>
            </a:r>
            <a:r>
              <a:rPr lang="en-US" altLang="zh-CN" dirty="0"/>
              <a:t>4</a:t>
            </a:r>
            <a:r>
              <a:rPr lang="zh-CN" altLang="en-US" dirty="0"/>
              <a:t>个数据库，</a:t>
            </a:r>
            <a:r>
              <a:rPr lang="en-US" altLang="zh-CN" dirty="0" err="1"/>
              <a:t>NfS</a:t>
            </a:r>
            <a:r>
              <a:rPr lang="zh-CN" altLang="en-US" dirty="0"/>
              <a:t>，</a:t>
            </a:r>
            <a:r>
              <a:rPr lang="en-US" altLang="zh-CN" dirty="0"/>
              <a:t>UAV123</a:t>
            </a:r>
            <a:r>
              <a:rPr lang="zh-CN" altLang="en-US" dirty="0"/>
              <a:t>，</a:t>
            </a:r>
            <a:r>
              <a:rPr lang="en-US" altLang="zh-CN" dirty="0" err="1"/>
              <a:t>TrackingNet</a:t>
            </a:r>
            <a:r>
              <a:rPr lang="zh-CN" altLang="en-US" dirty="0"/>
              <a:t>和</a:t>
            </a:r>
            <a:r>
              <a:rPr lang="en-US" altLang="zh-CN" dirty="0"/>
              <a:t>Vot18</a:t>
            </a:r>
            <a:r>
              <a:rPr lang="zh-CN" altLang="en-US" dirty="0"/>
              <a:t>，</a:t>
            </a:r>
            <a:r>
              <a:rPr lang="en-US" altLang="zh-CN" dirty="0"/>
              <a:t>VOT18</a:t>
            </a:r>
            <a:r>
              <a:rPr lang="zh-CN" altLang="en-US" dirty="0"/>
              <a:t>超过第一</a:t>
            </a:r>
            <a:r>
              <a:rPr lang="en-US" altLang="zh-CN" dirty="0"/>
              <a:t>1%</a:t>
            </a:r>
            <a:r>
              <a:rPr lang="zh-CN" altLang="en-US" dirty="0"/>
              <a:t>，</a:t>
            </a:r>
            <a:r>
              <a:rPr lang="en-US" altLang="zh-CN" dirty="0"/>
              <a:t>UAV123</a:t>
            </a:r>
            <a:r>
              <a:rPr lang="zh-CN" altLang="en-US" dirty="0"/>
              <a:t>超过</a:t>
            </a:r>
            <a:r>
              <a:rPr lang="en-US" altLang="zh-CN" dirty="0"/>
              <a:t>DaSiamese6.6%,</a:t>
            </a:r>
            <a:r>
              <a:rPr lang="zh-CN" altLang="en-US" dirty="0"/>
              <a:t>超过</a:t>
            </a:r>
            <a:r>
              <a:rPr lang="en-US" altLang="zh-CN" dirty="0"/>
              <a:t>ECO12%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3008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PT字体推荐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华科" id="{9408A40E-E6C0-4362-BAF0-518DA04DC1FF}" vid="{BDD34679-F257-4FA9-B0F1-7C9F81F9954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推荐字体</Template>
  <TotalTime>2985</TotalTime>
  <Words>720</Words>
  <Application>Microsoft Office PowerPoint</Application>
  <PresentationFormat>宽屏</PresentationFormat>
  <Paragraphs>31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Times New Roman</vt:lpstr>
      <vt:lpstr>Office 主题​​</vt:lpstr>
      <vt:lpstr>ATOM: Accurate Tracking by Overlap Maximization</vt:lpstr>
      <vt:lpstr>Introduction</vt:lpstr>
      <vt:lpstr>Background</vt:lpstr>
      <vt:lpstr>Contribution</vt:lpstr>
      <vt:lpstr>Motivation</vt:lpstr>
      <vt:lpstr>Pipeline</vt:lpstr>
      <vt:lpstr>Pipeline</vt:lpstr>
      <vt:lpstr>Classification Network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MoNet3D: Towards Accurate Monocular 3D Object Localization in Real Time</dc:title>
  <dc:creator>熊 凯昕</dc:creator>
  <cp:lastModifiedBy>匡 剑锋</cp:lastModifiedBy>
  <cp:revision>31</cp:revision>
  <dcterms:created xsi:type="dcterms:W3CDTF">2020-07-13T07:22:05Z</dcterms:created>
  <dcterms:modified xsi:type="dcterms:W3CDTF">2020-07-25T13:58:07Z</dcterms:modified>
</cp:coreProperties>
</file>