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6" r:id="rId8"/>
    <p:sldId id="267" r:id="rId9"/>
    <p:sldId id="265" r:id="rId10"/>
    <p:sldId id="268" r:id="rId11"/>
    <p:sldId id="269" r:id="rId12"/>
    <p:sldId id="270" r:id="rId13"/>
    <p:sldId id="261" r:id="rId14"/>
    <p:sldId id="271" r:id="rId15"/>
    <p:sldId id="272" r:id="rId16"/>
    <p:sldId id="273" r:id="rId17"/>
    <p:sldId id="274" r:id="rId18"/>
    <p:sldId id="275" r:id="rId19"/>
    <p:sldId id="27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2020/8/1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2020/8/1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2020/8/1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2020/8/1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0FECF-6FA3-443F-8446-140912917743}"/>
              </a:ext>
            </a:extLst>
          </p:cNvPr>
          <p:cNvSpPr>
            <a:spLocks noGrp="1"/>
          </p:cNvSpPr>
          <p:nvPr>
            <p:ph type="ctrTitle"/>
          </p:nvPr>
        </p:nvSpPr>
        <p:spPr>
          <a:xfrm>
            <a:off x="1524000" y="1057012"/>
            <a:ext cx="9144000" cy="1412715"/>
          </a:xfrm>
        </p:spPr>
        <p:txBody>
          <a:bodyPr>
            <a:normAutofit/>
          </a:bodyPr>
          <a:lstStyle/>
          <a:p>
            <a:r>
              <a:rPr lang="en-US" altLang="zh-CN" sz="4400"/>
              <a:t>P2B: Point-to-Box Network for 3D Object Tracking in Point Clouds</a:t>
            </a:r>
            <a:endParaRPr lang="zh-CN" altLang="en-US" sz="4400"/>
          </a:p>
        </p:txBody>
      </p:sp>
      <p:pic>
        <p:nvPicPr>
          <p:cNvPr id="5" name="图片 4">
            <a:extLst>
              <a:ext uri="{FF2B5EF4-FFF2-40B4-BE49-F238E27FC236}">
                <a16:creationId xmlns:a16="http://schemas.microsoft.com/office/drawing/2014/main" id="{9CFAB109-D07C-428C-B7FD-355A005D9CDD}"/>
              </a:ext>
            </a:extLst>
          </p:cNvPr>
          <p:cNvPicPr>
            <a:picLocks noChangeAspect="1"/>
          </p:cNvPicPr>
          <p:nvPr/>
        </p:nvPicPr>
        <p:blipFill>
          <a:blip r:embed="rId2"/>
          <a:stretch>
            <a:fillRect/>
          </a:stretch>
        </p:blipFill>
        <p:spPr>
          <a:xfrm>
            <a:off x="931178" y="2773257"/>
            <a:ext cx="10329644" cy="1311486"/>
          </a:xfrm>
          <a:prstGeom prst="rect">
            <a:avLst/>
          </a:prstGeom>
        </p:spPr>
      </p:pic>
      <p:sp>
        <p:nvSpPr>
          <p:cNvPr id="6" name="文本框 5">
            <a:extLst>
              <a:ext uri="{FF2B5EF4-FFF2-40B4-BE49-F238E27FC236}">
                <a16:creationId xmlns:a16="http://schemas.microsoft.com/office/drawing/2014/main" id="{88B3CA72-ED79-4EB6-97A7-DE7AE769B6FD}"/>
              </a:ext>
            </a:extLst>
          </p:cNvPr>
          <p:cNvSpPr txBox="1"/>
          <p:nvPr/>
        </p:nvSpPr>
        <p:spPr>
          <a:xfrm>
            <a:off x="4911754" y="4388273"/>
            <a:ext cx="2368492" cy="1138773"/>
          </a:xfrm>
          <a:prstGeom prst="rect">
            <a:avLst/>
          </a:prstGeom>
          <a:noFill/>
        </p:spPr>
        <p:txBody>
          <a:bodyPr wrap="square" rtlCol="0">
            <a:spAutoFit/>
          </a:bodyPr>
          <a:lstStyle/>
          <a:p>
            <a:pPr algn="ctr"/>
            <a:r>
              <a:rPr lang="en-US" altLang="zh-CN" sz="2400"/>
              <a:t>CVPR 2020 Oral</a:t>
            </a:r>
          </a:p>
          <a:p>
            <a:pPr algn="ctr"/>
            <a:endParaRPr lang="en-US" altLang="zh-CN" sz="2400"/>
          </a:p>
          <a:p>
            <a:pPr algn="ctr"/>
            <a:r>
              <a:rPr lang="en-US" altLang="zh-CN" sz="2000"/>
              <a:t>Speaker: Zhu Hu</a:t>
            </a:r>
            <a:endParaRPr lang="zh-CN" altLang="en-US" sz="1600"/>
          </a:p>
        </p:txBody>
      </p:sp>
    </p:spTree>
    <p:extLst>
      <p:ext uri="{BB962C8B-B14F-4D97-AF65-F5344CB8AC3E}">
        <p14:creationId xmlns:p14="http://schemas.microsoft.com/office/powerpoint/2010/main" val="72878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5.Clustering </a:t>
            </a:r>
          </a:p>
        </p:txBody>
      </p:sp>
      <p:sp>
        <p:nvSpPr>
          <p:cNvPr id="2" name="文本框 1">
            <a:extLst>
              <a:ext uri="{FF2B5EF4-FFF2-40B4-BE49-F238E27FC236}">
                <a16:creationId xmlns:a16="http://schemas.microsoft.com/office/drawing/2014/main" id="{A77B162E-97F0-40F6-BAAD-400CF83A642E}"/>
              </a:ext>
            </a:extLst>
          </p:cNvPr>
          <p:cNvSpPr txBox="1"/>
          <p:nvPr/>
        </p:nvSpPr>
        <p:spPr>
          <a:xfrm>
            <a:off x="627077" y="1129982"/>
            <a:ext cx="10937846" cy="961289"/>
          </a:xfrm>
          <a:prstGeom prst="rect">
            <a:avLst/>
          </a:prstGeom>
          <a:noFill/>
        </p:spPr>
        <p:txBody>
          <a:bodyPr wrap="square" rtlCol="0">
            <a:spAutoFit/>
          </a:bodyPr>
          <a:lstStyle/>
          <a:p>
            <a:pPr algn="just">
              <a:lnSpc>
                <a:spcPct val="150000"/>
              </a:lnSpc>
              <a:spcAft>
                <a:spcPts val="0"/>
              </a:spcAft>
            </a:pPr>
            <a:r>
              <a:rPr lang="zh-CN" altLang="zh-CN" sz="2000" kern="100">
                <a:effectLst/>
                <a:latin typeface="+mn-ea"/>
                <a:cs typeface="Times New Roman" panose="02020603050405020304" pitchFamily="18" charset="0"/>
              </a:rPr>
              <a:t>输入：模板点集</a:t>
            </a:r>
            <a:r>
              <a:rPr lang="en-US" altLang="zh-CN" sz="2000" kern="100" err="1">
                <a:effectLst/>
                <a:latin typeface="+mn-ea"/>
                <a:cs typeface="Times New Roman" panose="02020603050405020304" pitchFamily="18" charset="0"/>
              </a:rPr>
              <a:t>P</a:t>
            </a:r>
            <a:r>
              <a:rPr lang="en-US" altLang="zh-CN" sz="2000" kern="100" baseline="-25000" err="1">
                <a:effectLst/>
                <a:latin typeface="+mn-ea"/>
                <a:cs typeface="Times New Roman" panose="02020603050405020304" pitchFamily="18" charset="0"/>
              </a:rPr>
              <a:t>tmp</a:t>
            </a:r>
            <a:r>
              <a:rPr lang="zh-CN" altLang="zh-CN" sz="2000" kern="100">
                <a:effectLst/>
                <a:latin typeface="+mn-ea"/>
                <a:cs typeface="Times New Roman" panose="02020603050405020304" pitchFamily="18" charset="0"/>
              </a:rPr>
              <a:t>（</a:t>
            </a:r>
            <a:r>
              <a:rPr lang="en-US" altLang="zh-CN" sz="2000" kern="100">
                <a:effectLst/>
                <a:latin typeface="+mn-ea"/>
                <a:cs typeface="Times New Roman" panose="02020603050405020304" pitchFamily="18" charset="0"/>
              </a:rPr>
              <a:t>N</a:t>
            </a:r>
            <a:r>
              <a:rPr lang="en-US" altLang="zh-CN" sz="2000" kern="100" baseline="-25000">
                <a:effectLst/>
                <a:latin typeface="+mn-ea"/>
                <a:cs typeface="Times New Roman" panose="02020603050405020304" pitchFamily="18" charset="0"/>
              </a:rPr>
              <a:t>1</a:t>
            </a:r>
            <a:r>
              <a:rPr lang="en-US" altLang="zh-CN" sz="2000" kern="100">
                <a:effectLst/>
                <a:latin typeface="+mn-ea"/>
                <a:cs typeface="Times New Roman" panose="02020603050405020304" pitchFamily="18" charset="0"/>
              </a:rPr>
              <a:t>=512</a:t>
            </a:r>
            <a:r>
              <a:rPr lang="zh-CN" altLang="zh-CN" sz="2000" kern="100">
                <a:effectLst/>
                <a:latin typeface="+mn-ea"/>
                <a:cs typeface="Times New Roman" panose="02020603050405020304" pitchFamily="18" charset="0"/>
              </a:rPr>
              <a:t>）和搜索区域点集</a:t>
            </a:r>
            <a:r>
              <a:rPr lang="en-US" altLang="zh-CN" sz="2000" kern="100" err="1">
                <a:effectLst/>
                <a:latin typeface="+mn-ea"/>
                <a:cs typeface="Times New Roman" panose="02020603050405020304" pitchFamily="18" charset="0"/>
              </a:rPr>
              <a:t>P</a:t>
            </a:r>
            <a:r>
              <a:rPr lang="en-US" altLang="zh-CN" sz="2000" kern="100" baseline="-25000" err="1">
                <a:effectLst/>
                <a:latin typeface="+mn-ea"/>
                <a:cs typeface="Times New Roman" panose="02020603050405020304" pitchFamily="18" charset="0"/>
              </a:rPr>
              <a:t>sea</a:t>
            </a:r>
            <a:r>
              <a:rPr lang="zh-CN" altLang="zh-CN" sz="2000" kern="100">
                <a:effectLst/>
                <a:latin typeface="+mn-ea"/>
                <a:cs typeface="Times New Roman" panose="02020603050405020304" pitchFamily="18" charset="0"/>
              </a:rPr>
              <a:t>（</a:t>
            </a:r>
            <a:r>
              <a:rPr lang="en-US" altLang="zh-CN" sz="2000" kern="100">
                <a:effectLst/>
                <a:latin typeface="+mn-ea"/>
                <a:cs typeface="Times New Roman" panose="02020603050405020304" pitchFamily="18" charset="0"/>
              </a:rPr>
              <a:t>N</a:t>
            </a:r>
            <a:r>
              <a:rPr lang="en-US" altLang="zh-CN" sz="2000" kern="100" baseline="-25000">
                <a:effectLst/>
                <a:latin typeface="+mn-ea"/>
                <a:cs typeface="Times New Roman" panose="02020603050405020304" pitchFamily="18" charset="0"/>
              </a:rPr>
              <a:t>2</a:t>
            </a:r>
            <a:r>
              <a:rPr lang="en-US" altLang="zh-CN" sz="2000" kern="100">
                <a:effectLst/>
                <a:latin typeface="+mn-ea"/>
                <a:cs typeface="Times New Roman" panose="02020603050405020304" pitchFamily="18" charset="0"/>
              </a:rPr>
              <a:t>=1024</a:t>
            </a:r>
            <a:r>
              <a:rPr lang="zh-CN" altLang="zh-CN" sz="2000" kern="100">
                <a:effectLst/>
                <a:latin typeface="+mn-ea"/>
                <a:cs typeface="Times New Roman" panose="02020603050405020304" pitchFamily="18" charset="0"/>
              </a:rPr>
              <a:t>）</a:t>
            </a:r>
          </a:p>
          <a:p>
            <a:pPr algn="just">
              <a:lnSpc>
                <a:spcPct val="150000"/>
              </a:lnSpc>
              <a:spcAft>
                <a:spcPts val="0"/>
              </a:spcAft>
            </a:pPr>
            <a:r>
              <a:rPr lang="zh-CN" altLang="zh-CN" sz="2000" kern="100">
                <a:effectLst/>
                <a:latin typeface="+mn-ea"/>
                <a:cs typeface="Times New Roman" panose="02020603050405020304" pitchFamily="18" charset="0"/>
              </a:rPr>
              <a:t>输出：有最高得分的</a:t>
            </a:r>
            <a:r>
              <a:rPr lang="en-US" altLang="zh-CN" sz="2000" kern="100">
                <a:effectLst/>
                <a:latin typeface="+mn-ea"/>
                <a:cs typeface="Times New Roman" panose="02020603050405020304" pitchFamily="18" charset="0"/>
              </a:rPr>
              <a:t>3D</a:t>
            </a:r>
            <a:r>
              <a:rPr lang="zh-CN" altLang="zh-CN" sz="2000" kern="100">
                <a:effectLst/>
                <a:latin typeface="+mn-ea"/>
                <a:cs typeface="Times New Roman" panose="02020603050405020304" pitchFamily="18" charset="0"/>
              </a:rPr>
              <a:t>目标预选框</a:t>
            </a:r>
          </a:p>
        </p:txBody>
      </p:sp>
      <p:pic>
        <p:nvPicPr>
          <p:cNvPr id="5" name="图片 4">
            <a:extLst>
              <a:ext uri="{FF2B5EF4-FFF2-40B4-BE49-F238E27FC236}">
                <a16:creationId xmlns:a16="http://schemas.microsoft.com/office/drawing/2014/main" id="{B1CE404A-BCD3-428D-BDC1-6B2C19377B01}"/>
              </a:ext>
            </a:extLst>
          </p:cNvPr>
          <p:cNvPicPr/>
          <p:nvPr/>
        </p:nvPicPr>
        <p:blipFill>
          <a:blip r:embed="rId2"/>
          <a:stretch>
            <a:fillRect/>
          </a:stretch>
        </p:blipFill>
        <p:spPr>
          <a:xfrm>
            <a:off x="627077" y="2185603"/>
            <a:ext cx="9773376" cy="2898125"/>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3100FE4-B401-4C37-A135-D6E99E9AFDA2}"/>
                  </a:ext>
                </a:extLst>
              </p:cNvPr>
              <p:cNvSpPr txBox="1"/>
              <p:nvPr/>
            </p:nvSpPr>
            <p:spPr>
              <a:xfrm>
                <a:off x="568354" y="5261611"/>
                <a:ext cx="10937846" cy="732573"/>
              </a:xfrm>
              <a:prstGeom prst="rect">
                <a:avLst/>
              </a:prstGeom>
              <a:noFill/>
            </p:spPr>
            <p:txBody>
              <a:bodyPr wrap="square" rtlCol="0">
                <a:spAutoFit/>
              </a:bodyPr>
              <a:lstStyle/>
              <a:p>
                <a:pPr indent="304800" algn="just">
                  <a:spcAft>
                    <a:spcPts val="0"/>
                  </a:spcAft>
                </a:pPr>
                <a:r>
                  <a:rPr lang="en-US" altLang="zh-CN" sz="2000">
                    <a:effectLst/>
                    <a:latin typeface="+mn-ea"/>
                    <a:cs typeface="Times New Roman" panose="02020603050405020304" pitchFamily="18" charset="0"/>
                  </a:rPr>
                  <a:t>   </a:t>
                </a:r>
                <a:r>
                  <a:rPr lang="zh-CN" altLang="zh-CN" sz="2000">
                    <a:effectLst/>
                    <a:latin typeface="+mn-ea"/>
                    <a:cs typeface="Times New Roman" panose="02020603050405020304" pitchFamily="18" charset="0"/>
                  </a:rPr>
                  <a:t>从潜在中心点集</a:t>
                </a:r>
                <a:r>
                  <a:rPr lang="en-US" altLang="zh-CN" sz="2000">
                    <a:effectLst/>
                    <a:latin typeface="+mn-ea"/>
                    <a:cs typeface="Times New Roman" panose="02020603050405020304" pitchFamily="18" charset="0"/>
                  </a:rPr>
                  <a:t>C</a:t>
                </a:r>
                <a:r>
                  <a:rPr lang="zh-CN" altLang="zh-CN" sz="2000">
                    <a:effectLst/>
                    <a:latin typeface="+mn-ea"/>
                    <a:cs typeface="Times New Roman" panose="02020603050405020304" pitchFamily="18" charset="0"/>
                  </a:rPr>
                  <a:t>（</a:t>
                </a:r>
                <a:r>
                  <a:rPr lang="en-US" altLang="zh-CN" sz="2000">
                    <a:effectLst/>
                    <a:latin typeface="+mn-ea"/>
                    <a:cs typeface="Times New Roman" panose="02020603050405020304" pitchFamily="18" charset="0"/>
                  </a:rPr>
                  <a:t>128</a:t>
                </a:r>
                <a:r>
                  <a:rPr lang="zh-CN" altLang="zh-CN" sz="2000">
                    <a:effectLst/>
                    <a:latin typeface="+mn-ea"/>
                    <a:cs typeface="Times New Roman" panose="02020603050405020304" pitchFamily="18" charset="0"/>
                  </a:rPr>
                  <a:t>）中采样一个大小为</a:t>
                </a:r>
                <a:r>
                  <a:rPr lang="en-US" altLang="zh-CN" sz="2000">
                    <a:effectLst/>
                    <a:latin typeface="+mn-ea"/>
                    <a:cs typeface="Times New Roman" panose="02020603050405020304" pitchFamily="18" charset="0"/>
                  </a:rPr>
                  <a:t>K</a:t>
                </a:r>
                <a:r>
                  <a:rPr lang="zh-CN" altLang="zh-CN" sz="2000">
                    <a:effectLst/>
                    <a:latin typeface="+mn-ea"/>
                    <a:cs typeface="Times New Roman" panose="02020603050405020304" pitchFamily="18" charset="0"/>
                  </a:rPr>
                  <a:t>（</a:t>
                </a:r>
                <a:r>
                  <a:rPr lang="en-US" altLang="zh-CN" sz="2000">
                    <a:effectLst/>
                    <a:latin typeface="+mn-ea"/>
                    <a:cs typeface="Times New Roman" panose="02020603050405020304" pitchFamily="18" charset="0"/>
                  </a:rPr>
                  <a:t>64</a:t>
                </a:r>
                <a:r>
                  <a:rPr lang="zh-CN" altLang="zh-CN" sz="2000">
                    <a:effectLst/>
                    <a:latin typeface="+mn-ea"/>
                    <a:cs typeface="Times New Roman" panose="02020603050405020304" pitchFamily="18" charset="0"/>
                  </a:rPr>
                  <a:t>）的子集，对子集中的每个中心点</a:t>
                </a:r>
                <a:r>
                  <a:rPr lang="en-US" altLang="zh-CN" sz="2000" err="1">
                    <a:effectLst/>
                    <a:latin typeface="+mn-ea"/>
                  </a:rPr>
                  <a:t>c</a:t>
                </a:r>
                <a:r>
                  <a:rPr lang="en-US" altLang="zh-CN" sz="2000" baseline="-25000" err="1">
                    <a:effectLst/>
                    <a:latin typeface="+mn-ea"/>
                  </a:rPr>
                  <a:t>j</a:t>
                </a:r>
                <a:r>
                  <a:rPr lang="zh-CN" altLang="zh-CN" sz="2000">
                    <a:effectLst/>
                    <a:latin typeface="+mn-ea"/>
                    <a:cs typeface="Times New Roman" panose="02020603050405020304" pitchFamily="18" charset="0"/>
                  </a:rPr>
                  <a:t>进行半径为</a:t>
                </a:r>
                <a:r>
                  <a:rPr lang="en-US" altLang="zh-CN" sz="2000">
                    <a:effectLst/>
                    <a:latin typeface="+mn-ea"/>
                  </a:rPr>
                  <a:t>R</a:t>
                </a:r>
                <a:r>
                  <a:rPr lang="zh-CN" altLang="zh-CN" sz="2000">
                    <a:effectLst/>
                    <a:latin typeface="+mn-ea"/>
                    <a:cs typeface="Times New Roman" panose="02020603050405020304" pitchFamily="18" charset="0"/>
                  </a:rPr>
                  <a:t>（</a:t>
                </a:r>
                <a:r>
                  <a:rPr lang="en-US" altLang="zh-CN" sz="2000">
                    <a:effectLst/>
                    <a:latin typeface="+mn-ea"/>
                  </a:rPr>
                  <a:t>R=0.3m</a:t>
                </a:r>
                <a:r>
                  <a:rPr lang="zh-CN" altLang="zh-CN" sz="2000">
                    <a:effectLst/>
                    <a:latin typeface="+mn-ea"/>
                    <a:cs typeface="Times New Roman" panose="02020603050405020304" pitchFamily="18" charset="0"/>
                  </a:rPr>
                  <a:t>）的球域聚类得到</a:t>
                </a:r>
                <a14:m>
                  <m:oMath xmlns:m="http://schemas.openxmlformats.org/officeDocument/2006/math">
                    <m:sSub>
                      <m:sSubPr>
                        <m:ctrlPr>
                          <a:rPr lang="zh-CN" altLang="zh-CN" sz="2000" i="1">
                            <a:effectLst/>
                            <a:latin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cs typeface="Times New Roman" panose="02020603050405020304" pitchFamily="18" charset="0"/>
                          </a:rPr>
                          <m:t>𝑇</m:t>
                        </m:r>
                      </m:e>
                      <m:sub>
                        <m:r>
                          <a:rPr lang="en-US" altLang="zh-CN" sz="2000" i="1">
                            <a:effectLst/>
                            <a:latin typeface="Cambria Math" panose="02040503050406030204" pitchFamily="18" charset="0"/>
                            <a:cs typeface="Times New Roman" panose="02020603050405020304" pitchFamily="18" charset="0"/>
                          </a:rPr>
                          <m:t>𝑗</m:t>
                        </m:r>
                      </m:sub>
                    </m:sSub>
                    <m:r>
                      <a:rPr lang="zh-CN" altLang="en-US" sz="2000" i="1">
                        <a:latin typeface="Cambria Math" panose="02040503050406030204" pitchFamily="18" charset="0"/>
                        <a:cs typeface="Times New Roman" panose="02020603050405020304" pitchFamily="18" charset="0"/>
                      </a:rPr>
                      <m:t>。</m:t>
                    </m:r>
                  </m:oMath>
                </a14:m>
                <a:endParaRPr lang="zh-CN" altLang="zh-CN" sz="2400" kern="100">
                  <a:effectLst/>
                  <a:latin typeface="+mn-ea"/>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23100FE4-B401-4C37-A135-D6E99E9AFDA2}"/>
                  </a:ext>
                </a:extLst>
              </p:cNvPr>
              <p:cNvSpPr txBox="1">
                <a:spLocks noRot="1" noChangeAspect="1" noMove="1" noResize="1" noEditPoints="1" noAdjustHandles="1" noChangeArrowheads="1" noChangeShapeType="1" noTextEdit="1"/>
              </p:cNvSpPr>
              <p:nvPr/>
            </p:nvSpPr>
            <p:spPr>
              <a:xfrm>
                <a:off x="568354" y="5261611"/>
                <a:ext cx="10937846" cy="732573"/>
              </a:xfrm>
              <a:prstGeom prst="rect">
                <a:avLst/>
              </a:prstGeom>
              <a:blipFill>
                <a:blip r:embed="rId3"/>
                <a:stretch>
                  <a:fillRect l="-557" t="-4167" r="-557" b="-10833"/>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CB9A11B1-33EF-494A-8DCF-530EB1FAC775}"/>
              </a:ext>
            </a:extLst>
          </p:cNvPr>
          <p:cNvSpPr/>
          <p:nvPr/>
        </p:nvSpPr>
        <p:spPr>
          <a:xfrm>
            <a:off x="6618914" y="2701255"/>
            <a:ext cx="1677798" cy="2315362"/>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Tree>
    <p:extLst>
      <p:ext uri="{BB962C8B-B14F-4D97-AF65-F5344CB8AC3E}">
        <p14:creationId xmlns:p14="http://schemas.microsoft.com/office/powerpoint/2010/main" val="387666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6. 3D target proposal </a:t>
            </a:r>
          </a:p>
        </p:txBody>
      </p:sp>
      <p:sp>
        <p:nvSpPr>
          <p:cNvPr id="2" name="文本框 1">
            <a:extLst>
              <a:ext uri="{FF2B5EF4-FFF2-40B4-BE49-F238E27FC236}">
                <a16:creationId xmlns:a16="http://schemas.microsoft.com/office/drawing/2014/main" id="{A77B162E-97F0-40F6-BAAD-400CF83A642E}"/>
              </a:ext>
            </a:extLst>
          </p:cNvPr>
          <p:cNvSpPr txBox="1"/>
          <p:nvPr/>
        </p:nvSpPr>
        <p:spPr>
          <a:xfrm>
            <a:off x="627077" y="1129982"/>
            <a:ext cx="10937846" cy="961289"/>
          </a:xfrm>
          <a:prstGeom prst="rect">
            <a:avLst/>
          </a:prstGeom>
          <a:noFill/>
        </p:spPr>
        <p:txBody>
          <a:bodyPr wrap="square" rtlCol="0">
            <a:spAutoFit/>
          </a:bodyPr>
          <a:lstStyle/>
          <a:p>
            <a:pPr algn="just">
              <a:lnSpc>
                <a:spcPct val="150000"/>
              </a:lnSpc>
              <a:spcAft>
                <a:spcPts val="0"/>
              </a:spcAft>
            </a:pPr>
            <a:r>
              <a:rPr lang="zh-CN" altLang="zh-CN" sz="2000" kern="100">
                <a:effectLst/>
                <a:latin typeface="+mn-ea"/>
                <a:cs typeface="Times New Roman" panose="02020603050405020304" pitchFamily="18" charset="0"/>
              </a:rPr>
              <a:t>输入：模板点集</a:t>
            </a:r>
            <a:r>
              <a:rPr lang="en-US" altLang="zh-CN" sz="2000" kern="100" err="1">
                <a:effectLst/>
                <a:latin typeface="+mn-ea"/>
                <a:cs typeface="Times New Roman" panose="02020603050405020304" pitchFamily="18" charset="0"/>
              </a:rPr>
              <a:t>P</a:t>
            </a:r>
            <a:r>
              <a:rPr lang="en-US" altLang="zh-CN" sz="2000" kern="100" baseline="-25000" err="1">
                <a:effectLst/>
                <a:latin typeface="+mn-ea"/>
                <a:cs typeface="Times New Roman" panose="02020603050405020304" pitchFamily="18" charset="0"/>
              </a:rPr>
              <a:t>tmp</a:t>
            </a:r>
            <a:r>
              <a:rPr lang="zh-CN" altLang="zh-CN" sz="2000" kern="100">
                <a:effectLst/>
                <a:latin typeface="+mn-ea"/>
                <a:cs typeface="Times New Roman" panose="02020603050405020304" pitchFamily="18" charset="0"/>
              </a:rPr>
              <a:t>（</a:t>
            </a:r>
            <a:r>
              <a:rPr lang="en-US" altLang="zh-CN" sz="2000" kern="100">
                <a:effectLst/>
                <a:latin typeface="+mn-ea"/>
                <a:cs typeface="Times New Roman" panose="02020603050405020304" pitchFamily="18" charset="0"/>
              </a:rPr>
              <a:t>N</a:t>
            </a:r>
            <a:r>
              <a:rPr lang="en-US" altLang="zh-CN" sz="2000" kern="100" baseline="-25000">
                <a:effectLst/>
                <a:latin typeface="+mn-ea"/>
                <a:cs typeface="Times New Roman" panose="02020603050405020304" pitchFamily="18" charset="0"/>
              </a:rPr>
              <a:t>1</a:t>
            </a:r>
            <a:r>
              <a:rPr lang="en-US" altLang="zh-CN" sz="2000" kern="100">
                <a:effectLst/>
                <a:latin typeface="+mn-ea"/>
                <a:cs typeface="Times New Roman" panose="02020603050405020304" pitchFamily="18" charset="0"/>
              </a:rPr>
              <a:t>=512</a:t>
            </a:r>
            <a:r>
              <a:rPr lang="zh-CN" altLang="zh-CN" sz="2000" kern="100">
                <a:effectLst/>
                <a:latin typeface="+mn-ea"/>
                <a:cs typeface="Times New Roman" panose="02020603050405020304" pitchFamily="18" charset="0"/>
              </a:rPr>
              <a:t>）和搜索区域点集</a:t>
            </a:r>
            <a:r>
              <a:rPr lang="en-US" altLang="zh-CN" sz="2000" kern="100" err="1">
                <a:effectLst/>
                <a:latin typeface="+mn-ea"/>
                <a:cs typeface="Times New Roman" panose="02020603050405020304" pitchFamily="18" charset="0"/>
              </a:rPr>
              <a:t>P</a:t>
            </a:r>
            <a:r>
              <a:rPr lang="en-US" altLang="zh-CN" sz="2000" kern="100" baseline="-25000" err="1">
                <a:effectLst/>
                <a:latin typeface="+mn-ea"/>
                <a:cs typeface="Times New Roman" panose="02020603050405020304" pitchFamily="18" charset="0"/>
              </a:rPr>
              <a:t>sea</a:t>
            </a:r>
            <a:r>
              <a:rPr lang="zh-CN" altLang="zh-CN" sz="2000" kern="100">
                <a:effectLst/>
                <a:latin typeface="+mn-ea"/>
                <a:cs typeface="Times New Roman" panose="02020603050405020304" pitchFamily="18" charset="0"/>
              </a:rPr>
              <a:t>（</a:t>
            </a:r>
            <a:r>
              <a:rPr lang="en-US" altLang="zh-CN" sz="2000" kern="100">
                <a:effectLst/>
                <a:latin typeface="+mn-ea"/>
                <a:cs typeface="Times New Roman" panose="02020603050405020304" pitchFamily="18" charset="0"/>
              </a:rPr>
              <a:t>N</a:t>
            </a:r>
            <a:r>
              <a:rPr lang="en-US" altLang="zh-CN" sz="2000" kern="100" baseline="-25000">
                <a:effectLst/>
                <a:latin typeface="+mn-ea"/>
                <a:cs typeface="Times New Roman" panose="02020603050405020304" pitchFamily="18" charset="0"/>
              </a:rPr>
              <a:t>2</a:t>
            </a:r>
            <a:r>
              <a:rPr lang="en-US" altLang="zh-CN" sz="2000" kern="100">
                <a:effectLst/>
                <a:latin typeface="+mn-ea"/>
                <a:cs typeface="Times New Roman" panose="02020603050405020304" pitchFamily="18" charset="0"/>
              </a:rPr>
              <a:t>=1024</a:t>
            </a:r>
            <a:r>
              <a:rPr lang="zh-CN" altLang="zh-CN" sz="2000" kern="100">
                <a:effectLst/>
                <a:latin typeface="+mn-ea"/>
                <a:cs typeface="Times New Roman" panose="02020603050405020304" pitchFamily="18" charset="0"/>
              </a:rPr>
              <a:t>）</a:t>
            </a:r>
          </a:p>
          <a:p>
            <a:pPr algn="just">
              <a:lnSpc>
                <a:spcPct val="150000"/>
              </a:lnSpc>
              <a:spcAft>
                <a:spcPts val="0"/>
              </a:spcAft>
            </a:pPr>
            <a:r>
              <a:rPr lang="zh-CN" altLang="zh-CN" sz="2000" kern="100">
                <a:effectLst/>
                <a:latin typeface="+mn-ea"/>
                <a:cs typeface="Times New Roman" panose="02020603050405020304" pitchFamily="18" charset="0"/>
              </a:rPr>
              <a:t>输出：有最高得分的</a:t>
            </a:r>
            <a:r>
              <a:rPr lang="en-US" altLang="zh-CN" sz="2000" kern="100">
                <a:effectLst/>
                <a:latin typeface="+mn-ea"/>
                <a:cs typeface="Times New Roman" panose="02020603050405020304" pitchFamily="18" charset="0"/>
              </a:rPr>
              <a:t>3D</a:t>
            </a:r>
            <a:r>
              <a:rPr lang="zh-CN" altLang="zh-CN" sz="2000" kern="100">
                <a:effectLst/>
                <a:latin typeface="+mn-ea"/>
                <a:cs typeface="Times New Roman" panose="02020603050405020304" pitchFamily="18" charset="0"/>
              </a:rPr>
              <a:t>目标预选框</a:t>
            </a:r>
          </a:p>
        </p:txBody>
      </p:sp>
      <p:pic>
        <p:nvPicPr>
          <p:cNvPr id="5" name="图片 4">
            <a:extLst>
              <a:ext uri="{FF2B5EF4-FFF2-40B4-BE49-F238E27FC236}">
                <a16:creationId xmlns:a16="http://schemas.microsoft.com/office/drawing/2014/main" id="{B1CE404A-BCD3-428D-BDC1-6B2C19377B01}"/>
              </a:ext>
            </a:extLst>
          </p:cNvPr>
          <p:cNvPicPr/>
          <p:nvPr/>
        </p:nvPicPr>
        <p:blipFill>
          <a:blip r:embed="rId2"/>
          <a:stretch>
            <a:fillRect/>
          </a:stretch>
        </p:blipFill>
        <p:spPr>
          <a:xfrm>
            <a:off x="627077" y="2185603"/>
            <a:ext cx="9773376" cy="2898125"/>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3100FE4-B401-4C37-A135-D6E99E9AFDA2}"/>
                  </a:ext>
                </a:extLst>
              </p:cNvPr>
              <p:cNvSpPr txBox="1"/>
              <p:nvPr/>
            </p:nvSpPr>
            <p:spPr>
              <a:xfrm>
                <a:off x="568354" y="5261611"/>
                <a:ext cx="10937846" cy="1132490"/>
              </a:xfrm>
              <a:prstGeom prst="rect">
                <a:avLst/>
              </a:prstGeom>
              <a:noFill/>
            </p:spPr>
            <p:txBody>
              <a:bodyPr wrap="square" rtlCol="0">
                <a:spAutoFit/>
              </a:bodyPr>
              <a:lstStyle/>
              <a:p>
                <a:pPr indent="304800" algn="just">
                  <a:spcAft>
                    <a:spcPts val="0"/>
                  </a:spcAft>
                </a:pPr>
                <a:r>
                  <a:rPr lang="en-US" altLang="zh-CN" sz="2000">
                    <a:latin typeface="+mn-ea"/>
                  </a:rPr>
                  <a:t>   </a:t>
                </a:r>
                <a:r>
                  <a:rPr lang="zh-CN" altLang="zh-CN" sz="2000">
                    <a:latin typeface="+mn-ea"/>
                  </a:rPr>
                  <a:t>最后将每一个</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𝑗</m:t>
                        </m:r>
                      </m:sub>
                    </m:sSub>
                  </m:oMath>
                </a14:m>
                <a:r>
                  <a:rPr lang="zh-CN" altLang="zh-CN" sz="2000">
                    <a:latin typeface="+mn-ea"/>
                  </a:rPr>
                  <a:t>输入到一个结构为Θ</a:t>
                </a:r>
                <a:r>
                  <a:rPr lang="en-US" altLang="zh-CN" sz="2000">
                    <a:latin typeface="+mn-ea"/>
                  </a:rPr>
                  <a:t> (MLP-</a:t>
                </a:r>
                <a:r>
                  <a:rPr lang="en-US" altLang="zh-CN" sz="2000" err="1">
                    <a:latin typeface="+mn-ea"/>
                  </a:rPr>
                  <a:t>Maxpool</a:t>
                </a:r>
                <a:r>
                  <a:rPr lang="en-US" altLang="zh-CN" sz="2000">
                    <a:latin typeface="+mn-ea"/>
                  </a:rPr>
                  <a:t>-MLP)</a:t>
                </a:r>
                <a:r>
                  <a:rPr lang="zh-CN" altLang="zh-CN" sz="2000">
                    <a:latin typeface="+mn-ea"/>
                  </a:rPr>
                  <a:t>的网络中，得到带有目标性得分</a:t>
                </a:r>
                <a14:m>
                  <m:oMath xmlns:m="http://schemas.openxmlformats.org/officeDocument/2006/math">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𝑠</m:t>
                        </m:r>
                      </m:e>
                      <m:sub>
                        <m:r>
                          <a:rPr lang="en-US" altLang="zh-CN" sz="2000" i="1">
                            <a:latin typeface="Cambria Math" panose="02040503050406030204" pitchFamily="18" charset="0"/>
                          </a:rPr>
                          <m:t>𝑗</m:t>
                        </m:r>
                      </m:sub>
                      <m:sup>
                        <m:r>
                          <a:rPr lang="en-US" altLang="zh-CN" sz="2000" i="1">
                            <a:latin typeface="Cambria Math" panose="02040503050406030204" pitchFamily="18" charset="0"/>
                          </a:rPr>
                          <m:t>𝑝</m:t>
                        </m:r>
                      </m:sup>
                    </m:sSubSup>
                  </m:oMath>
                </a14:m>
                <a:r>
                  <a:rPr lang="zh-CN" altLang="zh-CN" sz="2000">
                    <a:latin typeface="+mn-ea"/>
                  </a:rPr>
                  <a:t>的</a:t>
                </a:r>
                <a:r>
                  <a:rPr lang="en-US" altLang="zh-CN" sz="2000">
                    <a:latin typeface="+mn-ea"/>
                  </a:rPr>
                  <a:t>3D</a:t>
                </a:r>
                <a:r>
                  <a:rPr lang="zh-CN" altLang="zh-CN" sz="2000">
                    <a:latin typeface="+mn-ea"/>
                  </a:rPr>
                  <a:t>目标预选框</a:t>
                </a:r>
                <a14:m>
                  <m:oMath xmlns:m="http://schemas.openxmlformats.org/officeDocument/2006/math">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𝑗</m:t>
                        </m:r>
                      </m:sub>
                      <m:sup>
                        <m:r>
                          <a:rPr lang="en-US" altLang="zh-CN" sz="2000" i="1">
                            <a:latin typeface="Cambria Math" panose="02040503050406030204" pitchFamily="18" charset="0"/>
                          </a:rPr>
                          <m:t>𝑡</m:t>
                        </m:r>
                      </m:sup>
                    </m:sSubSup>
                  </m:oMath>
                </a14:m>
                <a:r>
                  <a:rPr lang="zh-CN" altLang="zh-CN" sz="2000">
                    <a:latin typeface="+mn-ea"/>
                  </a:rPr>
                  <a:t>，生成的预选框包含</a:t>
                </a:r>
                <a:r>
                  <a:rPr lang="en-US" altLang="zh-CN" sz="2000">
                    <a:latin typeface="+mn-ea"/>
                  </a:rPr>
                  <a:t>4</a:t>
                </a:r>
                <a:r>
                  <a:rPr lang="zh-CN" altLang="zh-CN" sz="2000">
                    <a:latin typeface="+mn-ea"/>
                  </a:rPr>
                  <a:t>个参数，分别是三维空间坐标和绕</a:t>
                </a:r>
                <a:r>
                  <a:rPr lang="en-US" altLang="zh-CN" sz="2000">
                    <a:latin typeface="+mn-ea"/>
                  </a:rPr>
                  <a:t>Z</a:t>
                </a:r>
                <a:r>
                  <a:rPr lang="zh-CN" altLang="zh-CN" sz="2000">
                    <a:latin typeface="+mn-ea"/>
                  </a:rPr>
                  <a:t>轴（</a:t>
                </a:r>
                <a:r>
                  <a:rPr lang="en-US" altLang="zh-CN" sz="2000">
                    <a:latin typeface="+mn-ea"/>
                  </a:rPr>
                  <a:t>X-Y</a:t>
                </a:r>
                <a:r>
                  <a:rPr lang="zh-CN" altLang="zh-CN" sz="2000">
                    <a:latin typeface="+mn-ea"/>
                  </a:rPr>
                  <a:t>平面）的偏航角。从所有</a:t>
                </a:r>
                <a:r>
                  <a:rPr lang="en-US" altLang="zh-CN" sz="2000">
                    <a:latin typeface="+mn-ea"/>
                  </a:rPr>
                  <a:t>K</a:t>
                </a:r>
                <a:r>
                  <a:rPr lang="zh-CN" altLang="zh-CN" sz="2000">
                    <a:latin typeface="+mn-ea"/>
                  </a:rPr>
                  <a:t>个预选框中选择得分最高的预选框作为最终的预测结果。</a:t>
                </a:r>
                <a:endParaRPr lang="zh-CN" altLang="zh-CN" sz="2800" kern="100">
                  <a:effectLst/>
                  <a:latin typeface="+mn-ea"/>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23100FE4-B401-4C37-A135-D6E99E9AFDA2}"/>
                  </a:ext>
                </a:extLst>
              </p:cNvPr>
              <p:cNvSpPr txBox="1">
                <a:spLocks noRot="1" noChangeAspect="1" noMove="1" noResize="1" noEditPoints="1" noAdjustHandles="1" noChangeArrowheads="1" noChangeShapeType="1" noTextEdit="1"/>
              </p:cNvSpPr>
              <p:nvPr/>
            </p:nvSpPr>
            <p:spPr>
              <a:xfrm>
                <a:off x="568354" y="5261611"/>
                <a:ext cx="10937846" cy="1132490"/>
              </a:xfrm>
              <a:prstGeom prst="rect">
                <a:avLst/>
              </a:prstGeom>
              <a:blipFill>
                <a:blip r:embed="rId3"/>
                <a:stretch>
                  <a:fillRect l="-557" t="-2688" r="-557" b="-7527"/>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CB9A11B1-33EF-494A-8DCF-530EB1FAC775}"/>
              </a:ext>
            </a:extLst>
          </p:cNvPr>
          <p:cNvSpPr/>
          <p:nvPr/>
        </p:nvSpPr>
        <p:spPr>
          <a:xfrm>
            <a:off x="8271544" y="2667699"/>
            <a:ext cx="2021747" cy="2315362"/>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Tree>
    <p:extLst>
      <p:ext uri="{BB962C8B-B14F-4D97-AF65-F5344CB8AC3E}">
        <p14:creationId xmlns:p14="http://schemas.microsoft.com/office/powerpoint/2010/main" val="2306695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6. 3D target proposal </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3100FE4-B401-4C37-A135-D6E99E9AFDA2}"/>
                  </a:ext>
                </a:extLst>
              </p:cNvPr>
              <p:cNvSpPr txBox="1"/>
              <p:nvPr/>
            </p:nvSpPr>
            <p:spPr>
              <a:xfrm>
                <a:off x="568354" y="5261611"/>
                <a:ext cx="10937846" cy="1132490"/>
              </a:xfrm>
              <a:prstGeom prst="rect">
                <a:avLst/>
              </a:prstGeom>
              <a:noFill/>
            </p:spPr>
            <p:txBody>
              <a:bodyPr wrap="square" rtlCol="0">
                <a:spAutoFit/>
              </a:bodyPr>
              <a:lstStyle/>
              <a:p>
                <a:pPr indent="304800" algn="just">
                  <a:spcAft>
                    <a:spcPts val="0"/>
                  </a:spcAft>
                </a:pPr>
                <a:r>
                  <a:rPr lang="en-US" altLang="zh-CN" sz="2000">
                    <a:latin typeface="+mn-ea"/>
                  </a:rPr>
                  <a:t>   </a:t>
                </a:r>
                <a:r>
                  <a:rPr lang="zh-CN" altLang="zh-CN" sz="2000">
                    <a:latin typeface="+mn-ea"/>
                  </a:rPr>
                  <a:t>最后将每一个</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𝑗</m:t>
                        </m:r>
                      </m:sub>
                    </m:sSub>
                  </m:oMath>
                </a14:m>
                <a:r>
                  <a:rPr lang="zh-CN" altLang="zh-CN" sz="2000">
                    <a:latin typeface="+mn-ea"/>
                  </a:rPr>
                  <a:t>输入到一个结构为Θ</a:t>
                </a:r>
                <a:r>
                  <a:rPr lang="en-US" altLang="zh-CN" sz="2000">
                    <a:latin typeface="+mn-ea"/>
                  </a:rPr>
                  <a:t> (MLP-</a:t>
                </a:r>
                <a:r>
                  <a:rPr lang="en-US" altLang="zh-CN" sz="2000" err="1">
                    <a:latin typeface="+mn-ea"/>
                  </a:rPr>
                  <a:t>Maxpool</a:t>
                </a:r>
                <a:r>
                  <a:rPr lang="en-US" altLang="zh-CN" sz="2000">
                    <a:latin typeface="+mn-ea"/>
                  </a:rPr>
                  <a:t>-MLP)</a:t>
                </a:r>
                <a:r>
                  <a:rPr lang="zh-CN" altLang="zh-CN" sz="2000">
                    <a:latin typeface="+mn-ea"/>
                  </a:rPr>
                  <a:t>的网络中，得到带有目标性得分</a:t>
                </a:r>
                <a14:m>
                  <m:oMath xmlns:m="http://schemas.openxmlformats.org/officeDocument/2006/math">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𝑠</m:t>
                        </m:r>
                      </m:e>
                      <m:sub>
                        <m:r>
                          <a:rPr lang="en-US" altLang="zh-CN" sz="2000" i="1">
                            <a:latin typeface="Cambria Math" panose="02040503050406030204" pitchFamily="18" charset="0"/>
                          </a:rPr>
                          <m:t>𝑗</m:t>
                        </m:r>
                      </m:sub>
                      <m:sup>
                        <m:r>
                          <a:rPr lang="en-US" altLang="zh-CN" sz="2000" i="1">
                            <a:latin typeface="Cambria Math" panose="02040503050406030204" pitchFamily="18" charset="0"/>
                          </a:rPr>
                          <m:t>𝑝</m:t>
                        </m:r>
                      </m:sup>
                    </m:sSubSup>
                  </m:oMath>
                </a14:m>
                <a:r>
                  <a:rPr lang="zh-CN" altLang="zh-CN" sz="2000">
                    <a:latin typeface="+mn-ea"/>
                  </a:rPr>
                  <a:t>的</a:t>
                </a:r>
                <a:r>
                  <a:rPr lang="en-US" altLang="zh-CN" sz="2000">
                    <a:latin typeface="+mn-ea"/>
                  </a:rPr>
                  <a:t>3D</a:t>
                </a:r>
                <a:r>
                  <a:rPr lang="zh-CN" altLang="zh-CN" sz="2000">
                    <a:latin typeface="+mn-ea"/>
                  </a:rPr>
                  <a:t>目标预选框</a:t>
                </a:r>
                <a14:m>
                  <m:oMath xmlns:m="http://schemas.openxmlformats.org/officeDocument/2006/math">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𝑗</m:t>
                        </m:r>
                      </m:sub>
                      <m:sup>
                        <m:r>
                          <a:rPr lang="en-US" altLang="zh-CN" sz="2000" i="1">
                            <a:latin typeface="Cambria Math" panose="02040503050406030204" pitchFamily="18" charset="0"/>
                          </a:rPr>
                          <m:t>𝑡</m:t>
                        </m:r>
                      </m:sup>
                    </m:sSubSup>
                  </m:oMath>
                </a14:m>
                <a:r>
                  <a:rPr lang="zh-CN" altLang="zh-CN" sz="2000">
                    <a:latin typeface="+mn-ea"/>
                  </a:rPr>
                  <a:t>，生成的预选框包含</a:t>
                </a:r>
                <a:r>
                  <a:rPr lang="en-US" altLang="zh-CN" sz="2000">
                    <a:latin typeface="+mn-ea"/>
                  </a:rPr>
                  <a:t>4</a:t>
                </a:r>
                <a:r>
                  <a:rPr lang="zh-CN" altLang="zh-CN" sz="2000">
                    <a:latin typeface="+mn-ea"/>
                  </a:rPr>
                  <a:t>个参数，分别是三维空间坐标和绕</a:t>
                </a:r>
                <a:r>
                  <a:rPr lang="en-US" altLang="zh-CN" sz="2000">
                    <a:latin typeface="+mn-ea"/>
                  </a:rPr>
                  <a:t>Z</a:t>
                </a:r>
                <a:r>
                  <a:rPr lang="zh-CN" altLang="zh-CN" sz="2000">
                    <a:latin typeface="+mn-ea"/>
                  </a:rPr>
                  <a:t>轴（</a:t>
                </a:r>
                <a:r>
                  <a:rPr lang="en-US" altLang="zh-CN" sz="2000">
                    <a:latin typeface="+mn-ea"/>
                  </a:rPr>
                  <a:t>X-Y</a:t>
                </a:r>
                <a:r>
                  <a:rPr lang="zh-CN" altLang="zh-CN" sz="2000">
                    <a:latin typeface="+mn-ea"/>
                  </a:rPr>
                  <a:t>平面）的偏航角。从所有</a:t>
                </a:r>
                <a:r>
                  <a:rPr lang="en-US" altLang="zh-CN" sz="2000">
                    <a:latin typeface="+mn-ea"/>
                  </a:rPr>
                  <a:t>K</a:t>
                </a:r>
                <a:r>
                  <a:rPr lang="zh-CN" altLang="zh-CN" sz="2000">
                    <a:latin typeface="+mn-ea"/>
                  </a:rPr>
                  <a:t>个预选框中选择得分最高的预选框作为最终的预测结果。</a:t>
                </a:r>
                <a:endParaRPr lang="zh-CN" altLang="zh-CN" sz="2800" kern="100">
                  <a:effectLst/>
                  <a:latin typeface="+mn-ea"/>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23100FE4-B401-4C37-A135-D6E99E9AFDA2}"/>
                  </a:ext>
                </a:extLst>
              </p:cNvPr>
              <p:cNvSpPr txBox="1">
                <a:spLocks noRot="1" noChangeAspect="1" noMove="1" noResize="1" noEditPoints="1" noAdjustHandles="1" noChangeArrowheads="1" noChangeShapeType="1" noTextEdit="1"/>
              </p:cNvSpPr>
              <p:nvPr/>
            </p:nvSpPr>
            <p:spPr>
              <a:xfrm>
                <a:off x="568354" y="5261611"/>
                <a:ext cx="10937846" cy="1132490"/>
              </a:xfrm>
              <a:prstGeom prst="rect">
                <a:avLst/>
              </a:prstGeom>
              <a:blipFill>
                <a:blip r:embed="rId2"/>
                <a:stretch>
                  <a:fillRect l="-557" t="-2688" r="-557" b="-7527"/>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65004011-A6AE-4613-AA47-2B6555767FBE}"/>
              </a:ext>
            </a:extLst>
          </p:cNvPr>
          <p:cNvPicPr/>
          <p:nvPr/>
        </p:nvPicPr>
        <p:blipFill>
          <a:blip r:embed="rId3"/>
          <a:stretch>
            <a:fillRect/>
          </a:stretch>
        </p:blipFill>
        <p:spPr>
          <a:xfrm>
            <a:off x="2485721" y="1415207"/>
            <a:ext cx="5894881" cy="3633023"/>
          </a:xfrm>
          <a:prstGeom prst="rect">
            <a:avLst/>
          </a:prstGeom>
        </p:spPr>
      </p:pic>
    </p:spTree>
    <p:extLst>
      <p:ext uri="{BB962C8B-B14F-4D97-AF65-F5344CB8AC3E}">
        <p14:creationId xmlns:p14="http://schemas.microsoft.com/office/powerpoint/2010/main" val="225614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7" y="89644"/>
            <a:ext cx="11291211"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 1. Comprehensive comparisons  </a:t>
            </a:r>
          </a:p>
        </p:txBody>
      </p:sp>
      <p:pic>
        <p:nvPicPr>
          <p:cNvPr id="3" name="图片 2">
            <a:extLst>
              <a:ext uri="{FF2B5EF4-FFF2-40B4-BE49-F238E27FC236}">
                <a16:creationId xmlns:a16="http://schemas.microsoft.com/office/drawing/2014/main" id="{7049BD6B-0C2A-44AF-ABF0-18A0CBDB5D4B}"/>
              </a:ext>
            </a:extLst>
          </p:cNvPr>
          <p:cNvPicPr/>
          <p:nvPr/>
        </p:nvPicPr>
        <p:blipFill>
          <a:blip r:embed="rId2"/>
          <a:stretch>
            <a:fillRect/>
          </a:stretch>
        </p:blipFill>
        <p:spPr>
          <a:xfrm>
            <a:off x="2158858" y="2396920"/>
            <a:ext cx="7203014" cy="2337988"/>
          </a:xfrm>
          <a:prstGeom prst="rect">
            <a:avLst/>
          </a:prstGeom>
        </p:spPr>
      </p:pic>
      <p:sp>
        <p:nvSpPr>
          <p:cNvPr id="2" name="文本框 1">
            <a:extLst>
              <a:ext uri="{FF2B5EF4-FFF2-40B4-BE49-F238E27FC236}">
                <a16:creationId xmlns:a16="http://schemas.microsoft.com/office/drawing/2014/main" id="{BD5B1773-84FC-4695-90DD-B594D44A35D5}"/>
              </a:ext>
            </a:extLst>
          </p:cNvPr>
          <p:cNvSpPr txBox="1"/>
          <p:nvPr/>
        </p:nvSpPr>
        <p:spPr>
          <a:xfrm>
            <a:off x="589811" y="1415207"/>
            <a:ext cx="11394347" cy="707886"/>
          </a:xfrm>
          <a:prstGeom prst="rect">
            <a:avLst/>
          </a:prstGeom>
          <a:noFill/>
        </p:spPr>
        <p:txBody>
          <a:bodyPr wrap="square" rtlCol="0">
            <a:spAutoFit/>
          </a:bodyPr>
          <a:lstStyle/>
          <a:p>
            <a:pPr indent="304800" algn="just">
              <a:spcAft>
                <a:spcPts val="0"/>
              </a:spcAft>
            </a:pPr>
            <a:r>
              <a:rPr lang="zh-CN" altLang="en-US" sz="2000">
                <a:latin typeface="+mn-ea"/>
              </a:rPr>
              <a:t>由于在</a:t>
            </a:r>
            <a:r>
              <a:rPr lang="en-US" altLang="zh-CN" sz="2000">
                <a:latin typeface="+mn-ea"/>
              </a:rPr>
              <a:t>P2B</a:t>
            </a:r>
            <a:r>
              <a:rPr lang="zh-CN" altLang="en-US" sz="2000">
                <a:latin typeface="+mn-ea"/>
              </a:rPr>
              <a:t>之前的研究中只有</a:t>
            </a:r>
            <a:r>
              <a:rPr lang="en-US" altLang="zh-CN" sz="2000">
                <a:latin typeface="+mn-ea"/>
              </a:rPr>
              <a:t>SC3D</a:t>
            </a:r>
            <a:r>
              <a:rPr lang="zh-CN" altLang="en-US" sz="2000">
                <a:latin typeface="+mn-ea"/>
              </a:rPr>
              <a:t>（</a:t>
            </a:r>
            <a:r>
              <a:rPr lang="en-US" altLang="zh-CN" sz="2000">
                <a:latin typeface="+mn-ea"/>
              </a:rPr>
              <a:t>Leveraging shape completion for 3d </a:t>
            </a:r>
            <a:r>
              <a:rPr lang="en-US" altLang="zh-CN" sz="2000" err="1">
                <a:latin typeface="+mn-ea"/>
              </a:rPr>
              <a:t>siamese</a:t>
            </a:r>
            <a:r>
              <a:rPr lang="en-US" altLang="zh-CN" sz="2000">
                <a:latin typeface="+mn-ea"/>
              </a:rPr>
              <a:t> tracking.</a:t>
            </a:r>
            <a:r>
              <a:rPr lang="zh-CN" altLang="en-US" sz="2000">
                <a:latin typeface="+mn-ea"/>
              </a:rPr>
              <a:t>）取得了一个比较好的效果，因此文中实验都是与</a:t>
            </a:r>
            <a:r>
              <a:rPr lang="en-US" altLang="zh-CN" sz="2000">
                <a:latin typeface="+mn-ea"/>
              </a:rPr>
              <a:t>SC3D</a:t>
            </a:r>
            <a:r>
              <a:rPr lang="zh-CN" altLang="en-US" sz="2000">
                <a:latin typeface="+mn-ea"/>
              </a:rPr>
              <a:t>的效果进行比较。</a:t>
            </a:r>
            <a:endParaRPr lang="zh-CN" altLang="zh-CN" sz="2800" kern="100">
              <a:effectLst/>
              <a:latin typeface="+mn-ea"/>
              <a:cs typeface="Times New Roman" panose="02020603050405020304" pitchFamily="18" charset="0"/>
            </a:endParaRPr>
          </a:p>
        </p:txBody>
      </p:sp>
      <p:sp>
        <p:nvSpPr>
          <p:cNvPr id="6" name="文本框 5">
            <a:extLst>
              <a:ext uri="{FF2B5EF4-FFF2-40B4-BE49-F238E27FC236}">
                <a16:creationId xmlns:a16="http://schemas.microsoft.com/office/drawing/2014/main" id="{601237F2-D36B-4AC9-BD70-C1238C53C7D0}"/>
              </a:ext>
            </a:extLst>
          </p:cNvPr>
          <p:cNvSpPr txBox="1"/>
          <p:nvPr/>
        </p:nvSpPr>
        <p:spPr>
          <a:xfrm>
            <a:off x="1501877" y="5008735"/>
            <a:ext cx="8516976" cy="707886"/>
          </a:xfrm>
          <a:prstGeom prst="rect">
            <a:avLst/>
          </a:prstGeom>
          <a:noFill/>
        </p:spPr>
        <p:txBody>
          <a:bodyPr wrap="square" rtlCol="0">
            <a:spAutoFit/>
          </a:bodyPr>
          <a:lstStyle/>
          <a:p>
            <a:pPr indent="304800" algn="just">
              <a:spcAft>
                <a:spcPts val="0"/>
              </a:spcAft>
            </a:pPr>
            <a:r>
              <a:rPr lang="zh-CN" altLang="en-US" sz="2000">
                <a:latin typeface="+mn-ea"/>
              </a:rPr>
              <a:t>表</a:t>
            </a:r>
            <a:r>
              <a:rPr lang="en-US" altLang="zh-CN" sz="2000">
                <a:latin typeface="+mn-ea"/>
              </a:rPr>
              <a:t>2</a:t>
            </a:r>
            <a:r>
              <a:rPr lang="zh-CN" altLang="en-US" sz="2000">
                <a:latin typeface="+mn-ea"/>
              </a:rPr>
              <a:t>是对</a:t>
            </a:r>
            <a:r>
              <a:rPr lang="en-US" altLang="zh-CN" sz="2000">
                <a:latin typeface="+mn-ea"/>
              </a:rPr>
              <a:t>3D</a:t>
            </a:r>
            <a:r>
              <a:rPr lang="zh-CN" altLang="en-US" sz="2000">
                <a:latin typeface="+mn-ea"/>
              </a:rPr>
              <a:t>汽车的跟踪实验效果，可以看到无论是以哪种方式生成搜索区域，</a:t>
            </a:r>
            <a:r>
              <a:rPr lang="en-US" altLang="zh-CN" sz="2000">
                <a:latin typeface="+mn-ea"/>
              </a:rPr>
              <a:t>P2B</a:t>
            </a:r>
            <a:r>
              <a:rPr lang="zh-CN" altLang="en-US" sz="2000">
                <a:latin typeface="+mn-ea"/>
              </a:rPr>
              <a:t>的性能都要比</a:t>
            </a:r>
            <a:r>
              <a:rPr lang="en-US" altLang="zh-CN" sz="2000">
                <a:latin typeface="+mn-ea"/>
              </a:rPr>
              <a:t>SC3D</a:t>
            </a:r>
            <a:r>
              <a:rPr lang="zh-CN" altLang="en-US" sz="2000">
                <a:latin typeface="+mn-ea"/>
              </a:rPr>
              <a:t>有大幅度的提高。</a:t>
            </a:r>
            <a:endParaRPr lang="zh-CN" altLang="zh-CN" sz="2800" kern="100">
              <a:effectLst/>
              <a:latin typeface="+mn-ea"/>
              <a:cs typeface="Times New Roman" panose="02020603050405020304" pitchFamily="18" charset="0"/>
            </a:endParaRPr>
          </a:p>
        </p:txBody>
      </p:sp>
    </p:spTree>
    <p:extLst>
      <p:ext uri="{BB962C8B-B14F-4D97-AF65-F5344CB8AC3E}">
        <p14:creationId xmlns:p14="http://schemas.microsoft.com/office/powerpoint/2010/main" val="82455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3C26E9-2287-4550-8B7A-E4FFDCD53E96}"/>
              </a:ext>
            </a:extLst>
          </p:cNvPr>
          <p:cNvPicPr/>
          <p:nvPr/>
        </p:nvPicPr>
        <p:blipFill>
          <a:blip r:embed="rId2"/>
          <a:stretch>
            <a:fillRect/>
          </a:stretch>
        </p:blipFill>
        <p:spPr>
          <a:xfrm>
            <a:off x="1944262" y="1355136"/>
            <a:ext cx="7837301" cy="2771268"/>
          </a:xfrm>
          <a:prstGeom prst="rect">
            <a:avLst/>
          </a:prstGeom>
        </p:spPr>
      </p:pic>
      <p:sp>
        <p:nvSpPr>
          <p:cNvPr id="10" name="文本框 9">
            <a:extLst>
              <a:ext uri="{FF2B5EF4-FFF2-40B4-BE49-F238E27FC236}">
                <a16:creationId xmlns:a16="http://schemas.microsoft.com/office/drawing/2014/main" id="{355260CC-A93D-46DD-B26E-C1C345578C04}"/>
              </a:ext>
            </a:extLst>
          </p:cNvPr>
          <p:cNvSpPr txBox="1"/>
          <p:nvPr/>
        </p:nvSpPr>
        <p:spPr>
          <a:xfrm>
            <a:off x="1045713" y="4379479"/>
            <a:ext cx="10002587" cy="1938992"/>
          </a:xfrm>
          <a:prstGeom prst="rect">
            <a:avLst/>
          </a:prstGeom>
          <a:noFill/>
        </p:spPr>
        <p:txBody>
          <a:bodyPr wrap="square" rtlCol="0">
            <a:spAutoFit/>
          </a:bodyPr>
          <a:lstStyle/>
          <a:p>
            <a:pPr indent="304800" algn="just">
              <a:spcAft>
                <a:spcPts val="0"/>
              </a:spcAft>
            </a:pPr>
            <a:r>
              <a:rPr lang="zh-CN" altLang="zh-CN" sz="2000">
                <a:effectLst/>
                <a:latin typeface="+mn-ea"/>
                <a:cs typeface="Times New Roman" panose="02020603050405020304" pitchFamily="18" charset="0"/>
              </a:rPr>
              <a:t>表</a:t>
            </a:r>
            <a:r>
              <a:rPr lang="en-US" altLang="zh-CN" sz="2000">
                <a:effectLst/>
                <a:latin typeface="+mn-ea"/>
                <a:cs typeface="Times New Roman" panose="02020603050405020304" pitchFamily="18" charset="0"/>
              </a:rPr>
              <a:t>3</a:t>
            </a:r>
            <a:r>
              <a:rPr lang="zh-CN" altLang="zh-CN" sz="2000">
                <a:effectLst/>
                <a:latin typeface="+mn-ea"/>
                <a:cs typeface="Times New Roman" panose="02020603050405020304" pitchFamily="18" charset="0"/>
              </a:rPr>
              <a:t>进一步对行人、货车、骑自行车的人进行跟踪实验，可以看出</a:t>
            </a:r>
            <a:r>
              <a:rPr lang="en-US" altLang="zh-CN" sz="2000">
                <a:effectLst/>
                <a:latin typeface="+mn-ea"/>
                <a:cs typeface="Times New Roman" panose="02020603050405020304" pitchFamily="18" charset="0"/>
              </a:rPr>
              <a:t>P2B</a:t>
            </a:r>
            <a:r>
              <a:rPr lang="zh-CN" altLang="zh-CN" sz="2000">
                <a:effectLst/>
                <a:latin typeface="+mn-ea"/>
                <a:cs typeface="Times New Roman" panose="02020603050405020304" pitchFamily="18" charset="0"/>
              </a:rPr>
              <a:t>对</a:t>
            </a:r>
            <a:r>
              <a:rPr lang="zh-CN" altLang="zh-CN" sz="2000">
                <a:solidFill>
                  <a:srgbClr val="C00000"/>
                </a:solidFill>
                <a:effectLst/>
                <a:latin typeface="+mn-ea"/>
                <a:cs typeface="Times New Roman" panose="02020603050405020304" pitchFamily="18" charset="0"/>
              </a:rPr>
              <a:t>数据量丰富</a:t>
            </a:r>
            <a:r>
              <a:rPr lang="zh-CN" altLang="zh-CN" sz="2000">
                <a:effectLst/>
                <a:latin typeface="+mn-ea"/>
                <a:cs typeface="Times New Roman" panose="02020603050405020304" pitchFamily="18" charset="0"/>
              </a:rPr>
              <a:t>的汽车和行人的跟踪性能比</a:t>
            </a:r>
            <a:r>
              <a:rPr lang="en-US" altLang="zh-CN" sz="2000">
                <a:effectLst/>
                <a:latin typeface="+mn-ea"/>
                <a:cs typeface="Times New Roman" panose="02020603050405020304" pitchFamily="18" charset="0"/>
              </a:rPr>
              <a:t>SC3D</a:t>
            </a:r>
            <a:r>
              <a:rPr lang="zh-CN" altLang="zh-CN" sz="2000">
                <a:effectLst/>
                <a:latin typeface="+mn-ea"/>
                <a:cs typeface="Times New Roman" panose="02020603050405020304" pitchFamily="18" charset="0"/>
              </a:rPr>
              <a:t>平均高出</a:t>
            </a:r>
            <a:r>
              <a:rPr lang="en-US" altLang="zh-CN" sz="2000">
                <a:effectLst/>
                <a:latin typeface="+mn-ea"/>
                <a:cs typeface="Times New Roman" panose="02020603050405020304" pitchFamily="18" charset="0"/>
              </a:rPr>
              <a:t>10%</a:t>
            </a:r>
            <a:r>
              <a:rPr lang="zh-CN" altLang="zh-CN" sz="2000">
                <a:effectLst/>
                <a:latin typeface="+mn-ea"/>
                <a:cs typeface="Times New Roman" panose="02020603050405020304" pitchFamily="18" charset="0"/>
              </a:rPr>
              <a:t>。而对</a:t>
            </a:r>
            <a:r>
              <a:rPr lang="zh-CN" altLang="zh-CN" sz="2000">
                <a:solidFill>
                  <a:srgbClr val="C00000"/>
                </a:solidFill>
                <a:effectLst/>
                <a:latin typeface="+mn-ea"/>
                <a:cs typeface="Times New Roman" panose="02020603050405020304" pitchFamily="18" charset="0"/>
              </a:rPr>
              <a:t>数据量较少</a:t>
            </a:r>
            <a:r>
              <a:rPr lang="zh-CN" altLang="zh-CN" sz="2000">
                <a:effectLst/>
                <a:latin typeface="+mn-ea"/>
                <a:cs typeface="Times New Roman" panose="02020603050405020304" pitchFamily="18" charset="0"/>
              </a:rPr>
              <a:t>的货车和骑自行车的人的跟踪性能就有了</a:t>
            </a:r>
            <a:r>
              <a:rPr lang="zh-CN" altLang="zh-CN" sz="2000">
                <a:solidFill>
                  <a:srgbClr val="C00000"/>
                </a:solidFill>
                <a:effectLst/>
                <a:latin typeface="+mn-ea"/>
                <a:cs typeface="Times New Roman" panose="02020603050405020304" pitchFamily="18" charset="0"/>
              </a:rPr>
              <a:t>明显的下降</a:t>
            </a:r>
            <a:r>
              <a:rPr lang="zh-CN" altLang="zh-CN" sz="2000">
                <a:effectLst/>
                <a:latin typeface="+mn-ea"/>
                <a:cs typeface="Times New Roman" panose="02020603050405020304" pitchFamily="18" charset="0"/>
              </a:rPr>
              <a:t>，对骑自行车的人的跟踪性能甚至比</a:t>
            </a:r>
            <a:r>
              <a:rPr lang="en-US" altLang="zh-CN" sz="2000">
                <a:effectLst/>
                <a:latin typeface="+mn-ea"/>
                <a:cs typeface="Times New Roman" panose="02020603050405020304" pitchFamily="18" charset="0"/>
              </a:rPr>
              <a:t>SC3D</a:t>
            </a:r>
            <a:r>
              <a:rPr lang="zh-CN" altLang="zh-CN" sz="2000">
                <a:effectLst/>
                <a:latin typeface="+mn-ea"/>
                <a:cs typeface="Times New Roman" panose="02020603050405020304" pitchFamily="18" charset="0"/>
              </a:rPr>
              <a:t>要差很多。推测</a:t>
            </a:r>
            <a:r>
              <a:rPr lang="en-US" altLang="zh-CN" sz="2000">
                <a:effectLst/>
                <a:latin typeface="+mn-ea"/>
                <a:cs typeface="Times New Roman" panose="02020603050405020304" pitchFamily="18" charset="0"/>
              </a:rPr>
              <a:t>P2B</a:t>
            </a:r>
            <a:r>
              <a:rPr lang="zh-CN" altLang="zh-CN" sz="2000">
                <a:effectLst/>
                <a:latin typeface="+mn-ea"/>
                <a:cs typeface="Times New Roman" panose="02020603050405020304" pitchFamily="18" charset="0"/>
              </a:rPr>
              <a:t>需要更多的数据来训练网络以得到更好的性能，为了验证这一点，作者使用在数据量丰富的汽车训练得到的模型去测试货车的跟踪效果，结果和推测的相同，对货车的跟踪性能得到了明显的提升，</a:t>
            </a:r>
            <a:r>
              <a:rPr lang="en-US" altLang="zh-CN" sz="2000">
                <a:effectLst/>
                <a:latin typeface="+mn-ea"/>
              </a:rPr>
              <a:t>Success/Precision</a:t>
            </a:r>
            <a:r>
              <a:rPr lang="zh-CN" altLang="zh-CN" sz="2000">
                <a:effectLst/>
                <a:latin typeface="+mn-ea"/>
                <a:cs typeface="Times New Roman" panose="02020603050405020304" pitchFamily="18" charset="0"/>
              </a:rPr>
              <a:t>：</a:t>
            </a:r>
            <a:r>
              <a:rPr lang="en-US" altLang="zh-CN" sz="2000">
                <a:effectLst/>
                <a:latin typeface="+mn-ea"/>
              </a:rPr>
              <a:t>49.9/59.9</a:t>
            </a:r>
            <a:r>
              <a:rPr lang="zh-CN" altLang="zh-CN" sz="2000">
                <a:effectLst/>
                <a:latin typeface="+mn-ea"/>
                <a:cs typeface="Times New Roman" panose="02020603050405020304" pitchFamily="18" charset="0"/>
              </a:rPr>
              <a:t>（原始的</a:t>
            </a:r>
            <a:r>
              <a:rPr lang="en-US" altLang="zh-CN" sz="2000">
                <a:effectLst/>
                <a:latin typeface="+mn-ea"/>
              </a:rPr>
              <a:t>40.8/48.4</a:t>
            </a:r>
            <a:r>
              <a:rPr lang="zh-CN" altLang="zh-CN" sz="2000">
                <a:effectLst/>
                <a:latin typeface="+mn-ea"/>
                <a:cs typeface="Times New Roman" panose="02020603050405020304" pitchFamily="18" charset="0"/>
              </a:rPr>
              <a:t>）。</a:t>
            </a:r>
            <a:endParaRPr lang="zh-CN" altLang="zh-CN" sz="3200" kern="100">
              <a:effectLst/>
              <a:latin typeface="+mn-ea"/>
              <a:cs typeface="Times New Roman" panose="02020603050405020304" pitchFamily="18" charset="0"/>
            </a:endParaRPr>
          </a:p>
        </p:txBody>
      </p:sp>
      <p:sp>
        <p:nvSpPr>
          <p:cNvPr id="5" name="标题 1">
            <a:extLst>
              <a:ext uri="{FF2B5EF4-FFF2-40B4-BE49-F238E27FC236}">
                <a16:creationId xmlns:a16="http://schemas.microsoft.com/office/drawing/2014/main" id="{07EFC2C1-0C0B-4090-84C4-F8255B453714}"/>
              </a:ext>
            </a:extLst>
          </p:cNvPr>
          <p:cNvSpPr txBox="1">
            <a:spLocks/>
          </p:cNvSpPr>
          <p:nvPr/>
        </p:nvSpPr>
        <p:spPr>
          <a:xfrm>
            <a:off x="310977" y="89644"/>
            <a:ext cx="11291211"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 1. Comprehensive comparisons  </a:t>
            </a:r>
          </a:p>
        </p:txBody>
      </p:sp>
    </p:spTree>
    <p:extLst>
      <p:ext uri="{BB962C8B-B14F-4D97-AF65-F5344CB8AC3E}">
        <p14:creationId xmlns:p14="http://schemas.microsoft.com/office/powerpoint/2010/main" val="295726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 2.Ablation study  </a:t>
            </a:r>
          </a:p>
        </p:txBody>
      </p:sp>
      <p:sp>
        <p:nvSpPr>
          <p:cNvPr id="10" name="文本框 9">
            <a:extLst>
              <a:ext uri="{FF2B5EF4-FFF2-40B4-BE49-F238E27FC236}">
                <a16:creationId xmlns:a16="http://schemas.microsoft.com/office/drawing/2014/main" id="{355260CC-A93D-46DD-B26E-C1C345578C04}"/>
              </a:ext>
            </a:extLst>
          </p:cNvPr>
          <p:cNvSpPr txBox="1"/>
          <p:nvPr/>
        </p:nvSpPr>
        <p:spPr>
          <a:xfrm>
            <a:off x="1045713" y="4379479"/>
            <a:ext cx="10002587" cy="707886"/>
          </a:xfrm>
          <a:prstGeom prst="rect">
            <a:avLst/>
          </a:prstGeom>
          <a:noFill/>
        </p:spPr>
        <p:txBody>
          <a:bodyPr wrap="square" rtlCol="0">
            <a:spAutoFit/>
          </a:bodyPr>
          <a:lstStyle/>
          <a:p>
            <a:pPr indent="304800" algn="just">
              <a:spcAft>
                <a:spcPts val="0"/>
              </a:spcAft>
            </a:pPr>
            <a:r>
              <a:rPr lang="zh-CN" altLang="en-US" sz="2000">
                <a:effectLst/>
                <a:latin typeface="+mn-ea"/>
                <a:cs typeface="Times New Roman" panose="02020603050405020304" pitchFamily="18" charset="0"/>
              </a:rPr>
              <a:t>表</a:t>
            </a:r>
            <a:r>
              <a:rPr lang="en-US" altLang="zh-CN" sz="2000">
                <a:effectLst/>
                <a:latin typeface="+mn-ea"/>
                <a:cs typeface="Times New Roman" panose="02020603050405020304" pitchFamily="18" charset="0"/>
              </a:rPr>
              <a:t>5</a:t>
            </a:r>
            <a:r>
              <a:rPr lang="zh-CN" altLang="en-US" sz="2000">
                <a:effectLst/>
                <a:latin typeface="+mn-ea"/>
                <a:cs typeface="Times New Roman" panose="02020603050405020304" pitchFamily="18" charset="0"/>
              </a:rPr>
              <a:t>中测试了</a:t>
            </a:r>
            <a:r>
              <a:rPr lang="zh-CN" altLang="en-US" sz="2000">
                <a:solidFill>
                  <a:srgbClr val="C00000"/>
                </a:solidFill>
                <a:effectLst/>
                <a:latin typeface="+mn-ea"/>
                <a:cs typeface="Times New Roman" panose="02020603050405020304" pitchFamily="18" charset="0"/>
              </a:rPr>
              <a:t>种子目标性得分</a:t>
            </a:r>
            <a:r>
              <a:rPr lang="zh-CN" altLang="en-US" sz="2000">
                <a:effectLst/>
                <a:latin typeface="+mn-ea"/>
                <a:cs typeface="Times New Roman" panose="02020603050405020304" pitchFamily="18" charset="0"/>
              </a:rPr>
              <a:t>对最终的预选框生成和验证的影响，证明种子目标性得分对于预选框生成网络的训练起到了很好的监督作用。</a:t>
            </a:r>
            <a:endParaRPr lang="zh-CN" altLang="zh-CN" sz="3200" kern="100">
              <a:effectLst/>
              <a:latin typeface="+mn-ea"/>
              <a:cs typeface="Times New Roman" panose="02020603050405020304" pitchFamily="18" charset="0"/>
            </a:endParaRPr>
          </a:p>
        </p:txBody>
      </p:sp>
      <p:pic>
        <p:nvPicPr>
          <p:cNvPr id="5" name="图片 4">
            <a:extLst>
              <a:ext uri="{FF2B5EF4-FFF2-40B4-BE49-F238E27FC236}">
                <a16:creationId xmlns:a16="http://schemas.microsoft.com/office/drawing/2014/main" id="{7EA9B205-D930-4E2B-8095-F8625C2D6CBA}"/>
              </a:ext>
            </a:extLst>
          </p:cNvPr>
          <p:cNvPicPr/>
          <p:nvPr/>
        </p:nvPicPr>
        <p:blipFill>
          <a:blip r:embed="rId2"/>
          <a:stretch>
            <a:fillRect/>
          </a:stretch>
        </p:blipFill>
        <p:spPr>
          <a:xfrm>
            <a:off x="2124994" y="1415206"/>
            <a:ext cx="6887711" cy="2376617"/>
          </a:xfrm>
          <a:prstGeom prst="rect">
            <a:avLst/>
          </a:prstGeom>
        </p:spPr>
      </p:pic>
    </p:spTree>
    <p:extLst>
      <p:ext uri="{BB962C8B-B14F-4D97-AF65-F5344CB8AC3E}">
        <p14:creationId xmlns:p14="http://schemas.microsoft.com/office/powerpoint/2010/main" val="1503425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 2.Ablation study  </a:t>
            </a:r>
          </a:p>
        </p:txBody>
      </p:sp>
      <p:sp>
        <p:nvSpPr>
          <p:cNvPr id="10" name="文本框 9">
            <a:extLst>
              <a:ext uri="{FF2B5EF4-FFF2-40B4-BE49-F238E27FC236}">
                <a16:creationId xmlns:a16="http://schemas.microsoft.com/office/drawing/2014/main" id="{355260CC-A93D-46DD-B26E-C1C345578C04}"/>
              </a:ext>
            </a:extLst>
          </p:cNvPr>
          <p:cNvSpPr txBox="1"/>
          <p:nvPr/>
        </p:nvSpPr>
        <p:spPr>
          <a:xfrm>
            <a:off x="1030454" y="4580815"/>
            <a:ext cx="10002587" cy="1015663"/>
          </a:xfrm>
          <a:prstGeom prst="rect">
            <a:avLst/>
          </a:prstGeom>
          <a:noFill/>
        </p:spPr>
        <p:txBody>
          <a:bodyPr wrap="square" rtlCol="0">
            <a:spAutoFit/>
          </a:bodyPr>
          <a:lstStyle/>
          <a:p>
            <a:pPr indent="304800" algn="just">
              <a:spcAft>
                <a:spcPts val="0"/>
              </a:spcAft>
            </a:pPr>
            <a:r>
              <a:rPr lang="zh-CN" altLang="en-US" sz="2000">
                <a:effectLst/>
                <a:latin typeface="+mn-ea"/>
                <a:cs typeface="Times New Roman" panose="02020603050405020304" pitchFamily="18" charset="0"/>
              </a:rPr>
              <a:t>图</a:t>
            </a:r>
            <a:r>
              <a:rPr lang="en-US" altLang="zh-CN" sz="2000">
                <a:effectLst/>
                <a:latin typeface="+mn-ea"/>
                <a:cs typeface="Times New Roman" panose="02020603050405020304" pitchFamily="18" charset="0"/>
              </a:rPr>
              <a:t>8</a:t>
            </a:r>
            <a:r>
              <a:rPr lang="zh-CN" altLang="en-US" sz="2000">
                <a:effectLst/>
                <a:latin typeface="+mn-ea"/>
                <a:cs typeface="Times New Roman" panose="02020603050405020304" pitchFamily="18" charset="0"/>
              </a:rPr>
              <a:t>对预测不同数量的预选框（</a:t>
            </a:r>
            <a:r>
              <a:rPr lang="en-US" altLang="zh-CN" sz="2000">
                <a:effectLst/>
                <a:latin typeface="+mn-ea"/>
                <a:cs typeface="Times New Roman" panose="02020603050405020304" pitchFamily="18" charset="0"/>
              </a:rPr>
              <a:t>K</a:t>
            </a:r>
            <a:r>
              <a:rPr lang="zh-CN" altLang="en-US" sz="2000">
                <a:effectLst/>
                <a:latin typeface="+mn-ea"/>
                <a:cs typeface="Times New Roman" panose="02020603050405020304" pitchFamily="18" charset="0"/>
              </a:rPr>
              <a:t>个）进行实验，可以看到无论</a:t>
            </a:r>
            <a:r>
              <a:rPr lang="en-US" altLang="zh-CN" sz="2000">
                <a:effectLst/>
                <a:latin typeface="+mn-ea"/>
                <a:cs typeface="Times New Roman" panose="02020603050405020304" pitchFamily="18" charset="0"/>
              </a:rPr>
              <a:t>K</a:t>
            </a:r>
            <a:r>
              <a:rPr lang="zh-CN" altLang="en-US" sz="2000">
                <a:effectLst/>
                <a:latin typeface="+mn-ea"/>
                <a:cs typeface="Times New Roman" panose="02020603050405020304" pitchFamily="18" charset="0"/>
              </a:rPr>
              <a:t>为多少，</a:t>
            </a:r>
            <a:r>
              <a:rPr lang="en-US" altLang="zh-CN" sz="2000">
                <a:effectLst/>
                <a:latin typeface="+mn-ea"/>
                <a:cs typeface="Times New Roman" panose="02020603050405020304" pitchFamily="18" charset="0"/>
              </a:rPr>
              <a:t>P2B</a:t>
            </a:r>
            <a:r>
              <a:rPr lang="zh-CN" altLang="en-US" sz="2000">
                <a:effectLst/>
                <a:latin typeface="+mn-ea"/>
                <a:cs typeface="Times New Roman" panose="02020603050405020304" pitchFamily="18" charset="0"/>
              </a:rPr>
              <a:t>都能够有很好的性能。而</a:t>
            </a:r>
            <a:r>
              <a:rPr lang="en-US" altLang="zh-CN" sz="2000">
                <a:effectLst/>
                <a:latin typeface="+mn-ea"/>
                <a:cs typeface="Times New Roman" panose="02020603050405020304" pitchFamily="18" charset="0"/>
              </a:rPr>
              <a:t>SC3D</a:t>
            </a:r>
            <a:r>
              <a:rPr lang="zh-CN" altLang="en-US" sz="2000">
                <a:effectLst/>
                <a:latin typeface="+mn-ea"/>
                <a:cs typeface="Times New Roman" panose="02020603050405020304" pitchFamily="18" charset="0"/>
              </a:rPr>
              <a:t>在预选框数量少于</a:t>
            </a:r>
            <a:r>
              <a:rPr lang="en-US" altLang="zh-CN" sz="2000">
                <a:effectLst/>
                <a:latin typeface="+mn-ea"/>
                <a:cs typeface="Times New Roman" panose="02020603050405020304" pitchFamily="18" charset="0"/>
              </a:rPr>
              <a:t>40</a:t>
            </a:r>
            <a:r>
              <a:rPr lang="zh-CN" altLang="en-US" sz="2000">
                <a:effectLst/>
                <a:latin typeface="+mn-ea"/>
                <a:cs typeface="Times New Roman" panose="02020603050405020304" pitchFamily="18" charset="0"/>
              </a:rPr>
              <a:t>个时，性能大幅度的下降。说明</a:t>
            </a:r>
            <a:r>
              <a:rPr lang="en-US" altLang="zh-CN" sz="2000">
                <a:effectLst/>
                <a:latin typeface="+mn-ea"/>
                <a:cs typeface="Times New Roman" panose="02020603050405020304" pitchFamily="18" charset="0"/>
              </a:rPr>
              <a:t>P2B</a:t>
            </a:r>
            <a:r>
              <a:rPr lang="zh-CN" altLang="en-US" sz="2000">
                <a:effectLst/>
                <a:latin typeface="+mn-ea"/>
                <a:cs typeface="Times New Roman" panose="02020603050405020304" pitchFamily="18" charset="0"/>
              </a:rPr>
              <a:t>具有很强的鲁棒性。</a:t>
            </a:r>
            <a:endParaRPr lang="zh-CN" altLang="zh-CN" sz="3200" kern="100">
              <a:effectLst/>
              <a:latin typeface="+mn-ea"/>
              <a:cs typeface="Times New Roman" panose="02020603050405020304" pitchFamily="18" charset="0"/>
            </a:endParaRPr>
          </a:p>
        </p:txBody>
      </p:sp>
      <p:pic>
        <p:nvPicPr>
          <p:cNvPr id="6" name="图片 5">
            <a:extLst>
              <a:ext uri="{FF2B5EF4-FFF2-40B4-BE49-F238E27FC236}">
                <a16:creationId xmlns:a16="http://schemas.microsoft.com/office/drawing/2014/main" id="{2DF078F4-B5BF-437A-9930-BF0626435C28}"/>
              </a:ext>
            </a:extLst>
          </p:cNvPr>
          <p:cNvPicPr/>
          <p:nvPr/>
        </p:nvPicPr>
        <p:blipFill>
          <a:blip r:embed="rId2"/>
          <a:stretch>
            <a:fillRect/>
          </a:stretch>
        </p:blipFill>
        <p:spPr>
          <a:xfrm>
            <a:off x="2150161" y="1414779"/>
            <a:ext cx="7763175" cy="2964699"/>
          </a:xfrm>
          <a:prstGeom prst="rect">
            <a:avLst/>
          </a:prstGeom>
        </p:spPr>
      </p:pic>
    </p:spTree>
    <p:extLst>
      <p:ext uri="{BB962C8B-B14F-4D97-AF65-F5344CB8AC3E}">
        <p14:creationId xmlns:p14="http://schemas.microsoft.com/office/powerpoint/2010/main" val="409831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 2.Ablation study  </a:t>
            </a:r>
          </a:p>
        </p:txBody>
      </p:sp>
      <p:sp>
        <p:nvSpPr>
          <p:cNvPr id="10" name="文本框 9">
            <a:extLst>
              <a:ext uri="{FF2B5EF4-FFF2-40B4-BE49-F238E27FC236}">
                <a16:creationId xmlns:a16="http://schemas.microsoft.com/office/drawing/2014/main" id="{355260CC-A93D-46DD-B26E-C1C345578C04}"/>
              </a:ext>
            </a:extLst>
          </p:cNvPr>
          <p:cNvSpPr txBox="1"/>
          <p:nvPr/>
        </p:nvSpPr>
        <p:spPr>
          <a:xfrm>
            <a:off x="1094706" y="4614371"/>
            <a:ext cx="10002587" cy="1323439"/>
          </a:xfrm>
          <a:prstGeom prst="rect">
            <a:avLst/>
          </a:prstGeom>
          <a:noFill/>
        </p:spPr>
        <p:txBody>
          <a:bodyPr wrap="square" rtlCol="0">
            <a:spAutoFit/>
          </a:bodyPr>
          <a:lstStyle/>
          <a:p>
            <a:pPr indent="304800" algn="just">
              <a:spcAft>
                <a:spcPts val="0"/>
              </a:spcAft>
            </a:pPr>
            <a:r>
              <a:rPr lang="zh-CN" altLang="en-US" sz="2000">
                <a:effectLst/>
                <a:latin typeface="+mn-ea"/>
                <a:cs typeface="Times New Roman" panose="02020603050405020304" pitchFamily="18" charset="0"/>
              </a:rPr>
              <a:t>表</a:t>
            </a:r>
            <a:r>
              <a:rPr lang="en-US" altLang="zh-CN" sz="2000">
                <a:effectLst/>
                <a:latin typeface="+mn-ea"/>
                <a:cs typeface="Times New Roman" panose="02020603050405020304" pitchFamily="18" charset="0"/>
              </a:rPr>
              <a:t>4</a:t>
            </a:r>
            <a:r>
              <a:rPr lang="zh-CN" altLang="en-US" sz="2000">
                <a:effectLst/>
                <a:latin typeface="+mn-ea"/>
                <a:cs typeface="Times New Roman" panose="02020603050405020304" pitchFamily="18" charset="0"/>
              </a:rPr>
              <a:t>对不同方式的目标特定</a:t>
            </a:r>
            <a:r>
              <a:rPr lang="zh-CN" altLang="en-US" sz="2000">
                <a:solidFill>
                  <a:srgbClr val="C00000"/>
                </a:solidFill>
                <a:effectLst/>
                <a:latin typeface="+mn-ea"/>
                <a:cs typeface="Times New Roman" panose="02020603050405020304" pitchFamily="18" charset="0"/>
              </a:rPr>
              <a:t>特征增强方式</a:t>
            </a:r>
            <a:r>
              <a:rPr lang="zh-CN" altLang="en-US" sz="2000">
                <a:effectLst/>
                <a:latin typeface="+mn-ea"/>
                <a:cs typeface="Times New Roman" panose="02020603050405020304" pitchFamily="18" charset="0"/>
              </a:rPr>
              <a:t>进行了实验，证明如果在特征增强环节分别去掉模板特征和相似度图，都会导致</a:t>
            </a:r>
            <a:r>
              <a:rPr lang="en-US" altLang="zh-CN" sz="2000">
                <a:effectLst/>
                <a:latin typeface="+mn-ea"/>
                <a:cs typeface="Times New Roman" panose="02020603050405020304" pitchFamily="18" charset="0"/>
              </a:rPr>
              <a:t>P2B</a:t>
            </a:r>
            <a:r>
              <a:rPr lang="zh-CN" altLang="en-US" sz="2000">
                <a:effectLst/>
                <a:latin typeface="+mn-ea"/>
                <a:cs typeface="Times New Roman" panose="02020603050405020304" pitchFamily="18" charset="0"/>
              </a:rPr>
              <a:t>的性能下降。而如果在特征增强环节额外增加搜索区域特征，不会对</a:t>
            </a:r>
            <a:r>
              <a:rPr lang="en-US" altLang="zh-CN" sz="2000">
                <a:effectLst/>
                <a:latin typeface="+mn-ea"/>
                <a:cs typeface="Times New Roman" panose="02020603050405020304" pitchFamily="18" charset="0"/>
              </a:rPr>
              <a:t>P2B</a:t>
            </a:r>
            <a:r>
              <a:rPr lang="zh-CN" altLang="en-US" sz="2000">
                <a:effectLst/>
                <a:latin typeface="+mn-ea"/>
                <a:cs typeface="Times New Roman" panose="02020603050405020304" pitchFamily="18" charset="0"/>
              </a:rPr>
              <a:t>的性能有所提升，甚至还会导致性能下降。说明搜索区域特征并不能对目标特定特征增强有所帮助。</a:t>
            </a:r>
            <a:endParaRPr lang="zh-CN" altLang="zh-CN" sz="3200" kern="100">
              <a:effectLst/>
              <a:latin typeface="+mn-ea"/>
              <a:cs typeface="Times New Roman" panose="02020603050405020304" pitchFamily="18" charset="0"/>
            </a:endParaRPr>
          </a:p>
        </p:txBody>
      </p:sp>
      <p:pic>
        <p:nvPicPr>
          <p:cNvPr id="6" name="图片 5">
            <a:extLst>
              <a:ext uri="{FF2B5EF4-FFF2-40B4-BE49-F238E27FC236}">
                <a16:creationId xmlns:a16="http://schemas.microsoft.com/office/drawing/2014/main" id="{F9CF9B03-5FAB-4394-8DA3-BF98078F8C50}"/>
              </a:ext>
            </a:extLst>
          </p:cNvPr>
          <p:cNvPicPr/>
          <p:nvPr/>
        </p:nvPicPr>
        <p:blipFill>
          <a:blip r:embed="rId2"/>
          <a:stretch>
            <a:fillRect/>
          </a:stretch>
        </p:blipFill>
        <p:spPr>
          <a:xfrm>
            <a:off x="1911433" y="1415207"/>
            <a:ext cx="7314689" cy="2964272"/>
          </a:xfrm>
          <a:prstGeom prst="rect">
            <a:avLst/>
          </a:prstGeom>
        </p:spPr>
      </p:pic>
    </p:spTree>
    <p:extLst>
      <p:ext uri="{BB962C8B-B14F-4D97-AF65-F5344CB8AC3E}">
        <p14:creationId xmlns:p14="http://schemas.microsoft.com/office/powerpoint/2010/main" val="3529377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 3. Qualitative analysis</a:t>
            </a:r>
          </a:p>
        </p:txBody>
      </p:sp>
      <p:sp>
        <p:nvSpPr>
          <p:cNvPr id="10" name="文本框 9">
            <a:extLst>
              <a:ext uri="{FF2B5EF4-FFF2-40B4-BE49-F238E27FC236}">
                <a16:creationId xmlns:a16="http://schemas.microsoft.com/office/drawing/2014/main" id="{355260CC-A93D-46DD-B26E-C1C345578C04}"/>
              </a:ext>
            </a:extLst>
          </p:cNvPr>
          <p:cNvSpPr txBox="1"/>
          <p:nvPr/>
        </p:nvSpPr>
        <p:spPr>
          <a:xfrm>
            <a:off x="1094706" y="4949931"/>
            <a:ext cx="10002587" cy="400110"/>
          </a:xfrm>
          <a:prstGeom prst="rect">
            <a:avLst/>
          </a:prstGeom>
          <a:noFill/>
        </p:spPr>
        <p:txBody>
          <a:bodyPr wrap="square" rtlCol="0">
            <a:spAutoFit/>
          </a:bodyPr>
          <a:lstStyle/>
          <a:p>
            <a:pPr indent="304800" algn="just">
              <a:spcAft>
                <a:spcPts val="0"/>
              </a:spcAft>
            </a:pPr>
            <a:r>
              <a:rPr lang="zh-CN" altLang="en-US" sz="2000">
                <a:effectLst/>
                <a:latin typeface="+mn-ea"/>
                <a:cs typeface="Times New Roman" panose="02020603050405020304" pitchFamily="18" charset="0"/>
              </a:rPr>
              <a:t>图</a:t>
            </a:r>
            <a:r>
              <a:rPr lang="en-US" altLang="zh-CN" sz="2000">
                <a:effectLst/>
                <a:latin typeface="+mn-ea"/>
                <a:cs typeface="Times New Roman" panose="02020603050405020304" pitchFamily="18" charset="0"/>
              </a:rPr>
              <a:t>9</a:t>
            </a:r>
            <a:r>
              <a:rPr lang="zh-CN" altLang="en-US" sz="2000">
                <a:effectLst/>
                <a:latin typeface="+mn-ea"/>
                <a:cs typeface="Times New Roman" panose="02020603050405020304" pitchFamily="18" charset="0"/>
              </a:rPr>
              <a:t>说明</a:t>
            </a:r>
            <a:r>
              <a:rPr lang="en-US" altLang="zh-CN" sz="2000">
                <a:effectLst/>
                <a:latin typeface="+mn-ea"/>
                <a:cs typeface="Times New Roman" panose="02020603050405020304" pitchFamily="18" charset="0"/>
              </a:rPr>
              <a:t>P2B</a:t>
            </a:r>
            <a:r>
              <a:rPr lang="zh-CN" altLang="en-US" sz="2000">
                <a:effectLst/>
                <a:latin typeface="+mn-ea"/>
                <a:cs typeface="Times New Roman" panose="02020603050405020304" pitchFamily="18" charset="0"/>
              </a:rPr>
              <a:t>无论是在点云稠密还是稀疏的情况下，都比</a:t>
            </a:r>
            <a:r>
              <a:rPr lang="en-US" altLang="zh-CN" sz="2000">
                <a:effectLst/>
                <a:latin typeface="+mn-ea"/>
                <a:cs typeface="Times New Roman" panose="02020603050405020304" pitchFamily="18" charset="0"/>
              </a:rPr>
              <a:t>SC3D</a:t>
            </a:r>
            <a:r>
              <a:rPr lang="zh-CN" altLang="en-US" sz="2000">
                <a:effectLst/>
                <a:latin typeface="+mn-ea"/>
                <a:cs typeface="Times New Roman" panose="02020603050405020304" pitchFamily="18" charset="0"/>
              </a:rPr>
              <a:t>的性能要好。</a:t>
            </a:r>
            <a:endParaRPr lang="zh-CN" altLang="zh-CN" sz="3200" kern="100">
              <a:effectLst/>
              <a:latin typeface="+mn-ea"/>
              <a:cs typeface="Times New Roman" panose="02020603050405020304" pitchFamily="18" charset="0"/>
            </a:endParaRPr>
          </a:p>
        </p:txBody>
      </p:sp>
      <p:pic>
        <p:nvPicPr>
          <p:cNvPr id="8" name="图片 7">
            <a:extLst>
              <a:ext uri="{FF2B5EF4-FFF2-40B4-BE49-F238E27FC236}">
                <a16:creationId xmlns:a16="http://schemas.microsoft.com/office/drawing/2014/main" id="{2A2FA987-A75B-431F-904E-16D72ECE5121}"/>
              </a:ext>
            </a:extLst>
          </p:cNvPr>
          <p:cNvPicPr/>
          <p:nvPr/>
        </p:nvPicPr>
        <p:blipFill>
          <a:blip r:embed="rId2"/>
          <a:stretch>
            <a:fillRect/>
          </a:stretch>
        </p:blipFill>
        <p:spPr>
          <a:xfrm>
            <a:off x="816313" y="1415207"/>
            <a:ext cx="10423468" cy="3073329"/>
          </a:xfrm>
          <a:prstGeom prst="rect">
            <a:avLst/>
          </a:prstGeom>
        </p:spPr>
      </p:pic>
    </p:spTree>
    <p:extLst>
      <p:ext uri="{BB962C8B-B14F-4D97-AF65-F5344CB8AC3E}">
        <p14:creationId xmlns:p14="http://schemas.microsoft.com/office/powerpoint/2010/main" val="1132348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 3. Qualitative analysis</a:t>
            </a:r>
          </a:p>
        </p:txBody>
      </p:sp>
      <p:sp>
        <p:nvSpPr>
          <p:cNvPr id="10" name="文本框 9">
            <a:extLst>
              <a:ext uri="{FF2B5EF4-FFF2-40B4-BE49-F238E27FC236}">
                <a16:creationId xmlns:a16="http://schemas.microsoft.com/office/drawing/2014/main" id="{355260CC-A93D-46DD-B26E-C1C345578C04}"/>
              </a:ext>
            </a:extLst>
          </p:cNvPr>
          <p:cNvSpPr txBox="1"/>
          <p:nvPr/>
        </p:nvSpPr>
        <p:spPr>
          <a:xfrm>
            <a:off x="1094706" y="4949931"/>
            <a:ext cx="10002587" cy="1015663"/>
          </a:xfrm>
          <a:prstGeom prst="rect">
            <a:avLst/>
          </a:prstGeom>
          <a:noFill/>
        </p:spPr>
        <p:txBody>
          <a:bodyPr wrap="square" rtlCol="0">
            <a:spAutoFit/>
          </a:bodyPr>
          <a:lstStyle/>
          <a:p>
            <a:pPr indent="304800" algn="just">
              <a:spcAft>
                <a:spcPts val="0"/>
              </a:spcAft>
            </a:pPr>
            <a:r>
              <a:rPr lang="zh-CN" altLang="en-US" sz="2000">
                <a:effectLst/>
                <a:latin typeface="+mn-ea"/>
                <a:cs typeface="Times New Roman" panose="02020603050405020304" pitchFamily="18" charset="0"/>
              </a:rPr>
              <a:t>图</a:t>
            </a:r>
            <a:r>
              <a:rPr lang="en-US" altLang="zh-CN" sz="2000">
                <a:effectLst/>
                <a:latin typeface="+mn-ea"/>
                <a:cs typeface="Times New Roman" panose="02020603050405020304" pitchFamily="18" charset="0"/>
              </a:rPr>
              <a:t>10</a:t>
            </a:r>
            <a:r>
              <a:rPr lang="zh-CN" altLang="en-US" sz="2000">
                <a:effectLst/>
                <a:latin typeface="+mn-ea"/>
                <a:cs typeface="Times New Roman" panose="02020603050405020304" pitchFamily="18" charset="0"/>
              </a:rPr>
              <a:t>展示了当第一帧画面的初始模板点云过于稀疏时（即目标信息更少），</a:t>
            </a:r>
            <a:r>
              <a:rPr lang="en-US" altLang="zh-CN" sz="2000">
                <a:effectLst/>
                <a:latin typeface="+mn-ea"/>
                <a:cs typeface="Times New Roman" panose="02020603050405020304" pitchFamily="18" charset="0"/>
              </a:rPr>
              <a:t>P2B</a:t>
            </a:r>
            <a:r>
              <a:rPr lang="zh-CN" altLang="en-US" sz="2000">
                <a:effectLst/>
                <a:latin typeface="+mn-ea"/>
                <a:cs typeface="Times New Roman" panose="02020603050405020304" pitchFamily="18" charset="0"/>
              </a:rPr>
              <a:t>会出现跟踪失败的情况。这个情况也间接说明了</a:t>
            </a:r>
            <a:r>
              <a:rPr lang="en-US" altLang="zh-CN" sz="2000">
                <a:effectLst/>
                <a:latin typeface="+mn-ea"/>
                <a:cs typeface="Times New Roman" panose="02020603050405020304" pitchFamily="18" charset="0"/>
              </a:rPr>
              <a:t>P2B</a:t>
            </a:r>
            <a:r>
              <a:rPr lang="zh-CN" altLang="en-US" sz="2000">
                <a:effectLst/>
                <a:latin typeface="+mn-ea"/>
                <a:cs typeface="Times New Roman" panose="02020603050405020304" pitchFamily="18" charset="0"/>
              </a:rPr>
              <a:t>是从模板中获取目标信息而不是从搜索区域获取的（结合表</a:t>
            </a:r>
            <a:r>
              <a:rPr lang="en-US" altLang="zh-CN" sz="2000">
                <a:effectLst/>
                <a:latin typeface="+mn-ea"/>
                <a:cs typeface="Times New Roman" panose="02020603050405020304" pitchFamily="18" charset="0"/>
              </a:rPr>
              <a:t>4</a:t>
            </a:r>
            <a:r>
              <a:rPr lang="zh-CN" altLang="en-US" sz="2000">
                <a:effectLst/>
                <a:latin typeface="+mn-ea"/>
                <a:cs typeface="Times New Roman" panose="02020603050405020304" pitchFamily="18" charset="0"/>
              </a:rPr>
              <a:t>的实验结果证明）。</a:t>
            </a:r>
            <a:endParaRPr lang="zh-CN" altLang="zh-CN" sz="3200" kern="100">
              <a:effectLst/>
              <a:latin typeface="+mn-ea"/>
              <a:cs typeface="Times New Roman" panose="02020603050405020304" pitchFamily="18" charset="0"/>
            </a:endParaRPr>
          </a:p>
        </p:txBody>
      </p:sp>
      <p:pic>
        <p:nvPicPr>
          <p:cNvPr id="5" name="图片 4">
            <a:extLst>
              <a:ext uri="{FF2B5EF4-FFF2-40B4-BE49-F238E27FC236}">
                <a16:creationId xmlns:a16="http://schemas.microsoft.com/office/drawing/2014/main" id="{0E0D4B94-AA84-42E3-99A2-E87C024395DF}"/>
              </a:ext>
            </a:extLst>
          </p:cNvPr>
          <p:cNvPicPr/>
          <p:nvPr/>
        </p:nvPicPr>
        <p:blipFill>
          <a:blip r:embed="rId2"/>
          <a:stretch>
            <a:fillRect/>
          </a:stretch>
        </p:blipFill>
        <p:spPr>
          <a:xfrm>
            <a:off x="413305" y="1908069"/>
            <a:ext cx="10683988" cy="2230440"/>
          </a:xfrm>
          <a:prstGeom prst="rect">
            <a:avLst/>
          </a:prstGeom>
        </p:spPr>
      </p:pic>
    </p:spTree>
    <p:extLst>
      <p:ext uri="{BB962C8B-B14F-4D97-AF65-F5344CB8AC3E}">
        <p14:creationId xmlns:p14="http://schemas.microsoft.com/office/powerpoint/2010/main" val="3011053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Background  </a:t>
            </a:r>
          </a:p>
        </p:txBody>
      </p:sp>
      <p:sp>
        <p:nvSpPr>
          <p:cNvPr id="2" name="文本框 1">
            <a:extLst>
              <a:ext uri="{FF2B5EF4-FFF2-40B4-BE49-F238E27FC236}">
                <a16:creationId xmlns:a16="http://schemas.microsoft.com/office/drawing/2014/main" id="{FF8DCF26-2890-49F6-8DAC-DAC4530C557A}"/>
              </a:ext>
            </a:extLst>
          </p:cNvPr>
          <p:cNvSpPr txBox="1"/>
          <p:nvPr/>
        </p:nvSpPr>
        <p:spPr>
          <a:xfrm>
            <a:off x="1335248" y="1791853"/>
            <a:ext cx="9521504" cy="3274294"/>
          </a:xfrm>
          <a:prstGeom prst="rect">
            <a:avLst/>
          </a:prstGeom>
          <a:noFill/>
        </p:spPr>
        <p:txBody>
          <a:bodyPr wrap="square" rtlCol="0">
            <a:spAutoFit/>
          </a:bodyPr>
          <a:lstStyle/>
          <a:p>
            <a:pPr>
              <a:lnSpc>
                <a:spcPct val="150000"/>
              </a:lnSpc>
            </a:pPr>
            <a:r>
              <a:rPr lang="en-US" altLang="zh-CN" sz="2000">
                <a:solidFill>
                  <a:srgbClr val="2E3033"/>
                </a:solidFill>
                <a:latin typeface="Arial" panose="020B0604020202020204" pitchFamily="34" charset="0"/>
              </a:rPr>
              <a:t>       </a:t>
            </a:r>
            <a:r>
              <a:rPr lang="zh-CN" altLang="en-US" sz="2000" b="0" i="0">
                <a:solidFill>
                  <a:srgbClr val="2E3033"/>
                </a:solidFill>
                <a:effectLst/>
                <a:latin typeface="Arial" panose="020B0604020202020204" pitchFamily="34" charset="0"/>
              </a:rPr>
              <a:t>点云中的</a:t>
            </a:r>
            <a:r>
              <a:rPr lang="en-US" altLang="zh-CN" sz="2000" b="0" i="0">
                <a:solidFill>
                  <a:srgbClr val="2E3033"/>
                </a:solidFill>
                <a:effectLst/>
                <a:latin typeface="Arial" panose="020B0604020202020204" pitchFamily="34" charset="0"/>
              </a:rPr>
              <a:t>3D</a:t>
            </a:r>
            <a:r>
              <a:rPr lang="zh-CN" altLang="en-US" sz="2000" b="0" i="0">
                <a:solidFill>
                  <a:srgbClr val="2E3033"/>
                </a:solidFill>
                <a:effectLst/>
                <a:latin typeface="Arial" panose="020B0604020202020204" pitchFamily="34" charset="0"/>
              </a:rPr>
              <a:t>目标跟踪对于自动驾驶和机器人视觉的应用至关重要。然而点云的</a:t>
            </a:r>
            <a:r>
              <a:rPr lang="zh-CN" altLang="en-US" sz="2000" b="0" i="0">
                <a:solidFill>
                  <a:srgbClr val="C00000"/>
                </a:solidFill>
                <a:effectLst/>
                <a:latin typeface="Arial" panose="020B0604020202020204" pitchFamily="34" charset="0"/>
              </a:rPr>
              <a:t>稀疏性</a:t>
            </a:r>
            <a:r>
              <a:rPr lang="zh-CN" altLang="en-US" sz="2000" b="0" i="0">
                <a:solidFill>
                  <a:srgbClr val="2E3033"/>
                </a:solidFill>
                <a:effectLst/>
                <a:latin typeface="Arial" panose="020B0604020202020204" pitchFamily="34" charset="0"/>
              </a:rPr>
              <a:t>和</a:t>
            </a:r>
            <a:r>
              <a:rPr lang="zh-CN" altLang="en-US" sz="2000" b="0" i="0">
                <a:solidFill>
                  <a:srgbClr val="C00000"/>
                </a:solidFill>
                <a:effectLst/>
                <a:latin typeface="Arial" panose="020B0604020202020204" pitchFamily="34" charset="0"/>
              </a:rPr>
              <a:t>无序性</a:t>
            </a:r>
            <a:r>
              <a:rPr lang="zh-CN" altLang="en-US" sz="2000" b="0" i="0">
                <a:solidFill>
                  <a:srgbClr val="2E3033"/>
                </a:solidFill>
                <a:effectLst/>
                <a:latin typeface="Arial" panose="020B0604020202020204" pitchFamily="34" charset="0"/>
              </a:rPr>
              <a:t>给</a:t>
            </a:r>
            <a:r>
              <a:rPr lang="en-US" altLang="zh-CN" sz="2000" b="0" i="0">
                <a:solidFill>
                  <a:srgbClr val="2E3033"/>
                </a:solidFill>
                <a:effectLst/>
                <a:latin typeface="Arial" panose="020B0604020202020204" pitchFamily="34" charset="0"/>
              </a:rPr>
              <a:t>3D</a:t>
            </a:r>
            <a:r>
              <a:rPr lang="zh-CN" altLang="en-US" sz="2000" b="0" i="0">
                <a:solidFill>
                  <a:srgbClr val="2E3033"/>
                </a:solidFill>
                <a:effectLst/>
                <a:latin typeface="Arial" panose="020B0604020202020204" pitchFamily="34" charset="0"/>
              </a:rPr>
              <a:t>目标跟踪带来了很大的挑战，并且导致不能直接应用良好的</a:t>
            </a:r>
            <a:r>
              <a:rPr lang="en-US" altLang="zh-CN" sz="2000" b="0" i="0">
                <a:solidFill>
                  <a:srgbClr val="2E3033"/>
                </a:solidFill>
                <a:effectLst/>
                <a:latin typeface="Arial" panose="020B0604020202020204" pitchFamily="34" charset="0"/>
              </a:rPr>
              <a:t>2D</a:t>
            </a:r>
            <a:r>
              <a:rPr lang="zh-CN" altLang="en-US" sz="2000" b="0" i="0">
                <a:solidFill>
                  <a:srgbClr val="2E3033"/>
                </a:solidFill>
                <a:effectLst/>
                <a:latin typeface="Arial" panose="020B0604020202020204" pitchFamily="34" charset="0"/>
              </a:rPr>
              <a:t>目标跟踪方法</a:t>
            </a:r>
            <a:r>
              <a:rPr lang="en-US" altLang="zh-CN" sz="2000" b="0" i="0">
                <a:solidFill>
                  <a:srgbClr val="2E3033"/>
                </a:solidFill>
                <a:effectLst/>
                <a:latin typeface="Arial" panose="020B0604020202020204" pitchFamily="34" charset="0"/>
              </a:rPr>
              <a:t>(</a:t>
            </a:r>
            <a:r>
              <a:rPr lang="zh-CN" altLang="en-US" sz="2000" b="0" i="0">
                <a:solidFill>
                  <a:srgbClr val="2E3033"/>
                </a:solidFill>
                <a:effectLst/>
                <a:latin typeface="Arial" panose="020B0604020202020204" pitchFamily="34" charset="0"/>
              </a:rPr>
              <a:t>如</a:t>
            </a:r>
            <a:r>
              <a:rPr lang="en-US" altLang="zh-CN" sz="2000" b="0" i="0">
                <a:solidFill>
                  <a:srgbClr val="2E3033"/>
                </a:solidFill>
                <a:effectLst/>
                <a:latin typeface="Arial" panose="020B0604020202020204" pitchFamily="34" charset="0"/>
              </a:rPr>
              <a:t>Siamese</a:t>
            </a:r>
            <a:r>
              <a:rPr lang="zh-CN" altLang="en-US" sz="2000" b="0" i="0">
                <a:solidFill>
                  <a:srgbClr val="2E3033"/>
                </a:solidFill>
                <a:effectLst/>
                <a:latin typeface="Arial" panose="020B0604020202020204" pitchFamily="34" charset="0"/>
              </a:rPr>
              <a:t>网络</a:t>
            </a:r>
            <a:r>
              <a:rPr lang="en-US" altLang="zh-CN" sz="2000" b="0" i="0">
                <a:solidFill>
                  <a:srgbClr val="2E3033"/>
                </a:solidFill>
                <a:effectLst/>
                <a:latin typeface="Arial" panose="020B0604020202020204" pitchFamily="34" charset="0"/>
              </a:rPr>
              <a:t>)</a:t>
            </a:r>
            <a:r>
              <a:rPr lang="zh-CN" altLang="en-US" sz="2000" b="0" i="0">
                <a:solidFill>
                  <a:srgbClr val="2E3033"/>
                </a:solidFill>
                <a:effectLst/>
                <a:latin typeface="Arial" panose="020B0604020202020204" pitchFamily="34" charset="0"/>
              </a:rPr>
              <a:t>。</a:t>
            </a:r>
            <a:endParaRPr lang="en-US" altLang="zh-CN" sz="2000">
              <a:solidFill>
                <a:srgbClr val="2E3033"/>
              </a:solidFill>
              <a:latin typeface="Arial" panose="020B0604020202020204" pitchFamily="34" charset="0"/>
            </a:endParaRPr>
          </a:p>
          <a:p>
            <a:pPr>
              <a:lnSpc>
                <a:spcPct val="150000"/>
              </a:lnSpc>
            </a:pPr>
            <a:endParaRPr lang="en-US" altLang="zh-CN" sz="2000">
              <a:solidFill>
                <a:srgbClr val="2E3033"/>
              </a:solidFill>
              <a:latin typeface="Arial" panose="020B0604020202020204" pitchFamily="34" charset="0"/>
            </a:endParaRPr>
          </a:p>
          <a:p>
            <a:pPr>
              <a:lnSpc>
                <a:spcPct val="150000"/>
              </a:lnSpc>
            </a:pPr>
            <a:r>
              <a:rPr lang="en-US" altLang="zh-CN" sz="2000" b="0" i="0">
                <a:solidFill>
                  <a:srgbClr val="2E3033"/>
                </a:solidFill>
                <a:effectLst/>
                <a:latin typeface="Arial" panose="020B0604020202020204" pitchFamily="34" charset="0"/>
              </a:rPr>
              <a:t>       </a:t>
            </a:r>
            <a:r>
              <a:rPr lang="zh-CN" altLang="en-US" sz="2000" b="0" i="0">
                <a:solidFill>
                  <a:srgbClr val="2E3033"/>
                </a:solidFill>
                <a:effectLst/>
                <a:latin typeface="Arial" panose="020B0604020202020204" pitchFamily="34" charset="0"/>
              </a:rPr>
              <a:t>现有的</a:t>
            </a:r>
            <a:r>
              <a:rPr lang="en-US" altLang="zh-CN" sz="2000" b="0" i="0">
                <a:solidFill>
                  <a:srgbClr val="2E3033"/>
                </a:solidFill>
                <a:effectLst/>
                <a:latin typeface="Arial" panose="020B0604020202020204" pitchFamily="34" charset="0"/>
              </a:rPr>
              <a:t>3D</a:t>
            </a:r>
            <a:r>
              <a:rPr lang="zh-CN" altLang="en-US" sz="2000" b="0" i="0">
                <a:solidFill>
                  <a:srgbClr val="2E3033"/>
                </a:solidFill>
                <a:effectLst/>
                <a:latin typeface="Arial" panose="020B0604020202020204" pitchFamily="34" charset="0"/>
              </a:rPr>
              <a:t>目标跟踪方法大多继承</a:t>
            </a:r>
            <a:r>
              <a:rPr lang="en-US" altLang="zh-CN" sz="2000" b="0" i="0">
                <a:solidFill>
                  <a:srgbClr val="2E3033"/>
                </a:solidFill>
                <a:effectLst/>
                <a:latin typeface="Arial" panose="020B0604020202020204" pitchFamily="34" charset="0"/>
              </a:rPr>
              <a:t>2D</a:t>
            </a:r>
            <a:r>
              <a:rPr lang="zh-CN" altLang="en-US" sz="2000" b="0" i="0">
                <a:solidFill>
                  <a:srgbClr val="2E3033"/>
                </a:solidFill>
                <a:effectLst/>
                <a:latin typeface="Arial" panose="020B0604020202020204" pitchFamily="34" charset="0"/>
              </a:rPr>
              <a:t>的经验并严重依赖于</a:t>
            </a:r>
            <a:r>
              <a:rPr lang="en-US" altLang="zh-CN" sz="2000" b="0" i="0">
                <a:solidFill>
                  <a:srgbClr val="2E3033"/>
                </a:solidFill>
                <a:effectLst/>
                <a:latin typeface="Arial" panose="020B0604020202020204" pitchFamily="34" charset="0"/>
              </a:rPr>
              <a:t>RGB-D</a:t>
            </a:r>
            <a:r>
              <a:rPr lang="zh-CN" altLang="en-US" sz="2000" b="0" i="0">
                <a:solidFill>
                  <a:srgbClr val="2E3033"/>
                </a:solidFill>
                <a:effectLst/>
                <a:latin typeface="Arial" panose="020B0604020202020204" pitchFamily="34" charset="0"/>
              </a:rPr>
              <a:t>信息。而当</a:t>
            </a:r>
            <a:r>
              <a:rPr lang="en-US" altLang="zh-CN" sz="2000" b="0" i="0">
                <a:solidFill>
                  <a:srgbClr val="2E3033"/>
                </a:solidFill>
                <a:effectLst/>
                <a:latin typeface="Arial" panose="020B0604020202020204" pitchFamily="34" charset="0"/>
              </a:rPr>
              <a:t>RGB</a:t>
            </a:r>
            <a:r>
              <a:rPr lang="zh-CN" altLang="en-US" sz="2000" b="0" i="0">
                <a:solidFill>
                  <a:srgbClr val="2E3033"/>
                </a:solidFill>
                <a:effectLst/>
                <a:latin typeface="Arial" panose="020B0604020202020204" pitchFamily="34" charset="0"/>
              </a:rPr>
              <a:t>视觉信息随着光照变化受到较大影响甚至无法获取时，这些方法就会出现问题。因此一部分学者开始对只利用点云数据来完成</a:t>
            </a:r>
            <a:r>
              <a:rPr lang="en-US" altLang="zh-CN" sz="2000" b="0" i="0">
                <a:solidFill>
                  <a:srgbClr val="2E3033"/>
                </a:solidFill>
                <a:effectLst/>
                <a:latin typeface="Arial" panose="020B0604020202020204" pitchFamily="34" charset="0"/>
              </a:rPr>
              <a:t>3D</a:t>
            </a:r>
            <a:r>
              <a:rPr lang="zh-CN" altLang="en-US" sz="2000" b="0" i="0">
                <a:solidFill>
                  <a:srgbClr val="2E3033"/>
                </a:solidFill>
                <a:effectLst/>
                <a:latin typeface="Arial" panose="020B0604020202020204" pitchFamily="34" charset="0"/>
              </a:rPr>
              <a:t>目标的跟踪任务展开了相关研究。</a:t>
            </a:r>
            <a:endParaRPr lang="zh-CN" altLang="en-US" sz="2000"/>
          </a:p>
        </p:txBody>
      </p:sp>
    </p:spTree>
    <p:extLst>
      <p:ext uri="{BB962C8B-B14F-4D97-AF65-F5344CB8AC3E}">
        <p14:creationId xmlns:p14="http://schemas.microsoft.com/office/powerpoint/2010/main" val="279344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Motivation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627077" y="1415207"/>
            <a:ext cx="10937846" cy="4555093"/>
          </a:xfrm>
          <a:prstGeom prst="rect">
            <a:avLst/>
          </a:prstGeom>
          <a:noFill/>
        </p:spPr>
        <p:txBody>
          <a:bodyPr wrap="square" rtlCol="0">
            <a:spAutoFit/>
          </a:bodyPr>
          <a:lstStyle/>
          <a:p>
            <a:pPr>
              <a:lnSpc>
                <a:spcPct val="150000"/>
              </a:lnSpc>
            </a:pPr>
            <a:r>
              <a:rPr lang="zh-CN" altLang="en-US" sz="2000">
                <a:solidFill>
                  <a:srgbClr val="2E3033"/>
                </a:solidFill>
                <a:latin typeface="Arial" panose="020B0604020202020204" pitchFamily="34" charset="0"/>
              </a:rPr>
              <a:t>       目前只利用点云数据来完成</a:t>
            </a:r>
            <a:r>
              <a:rPr lang="en-US" altLang="zh-CN" sz="2000">
                <a:solidFill>
                  <a:srgbClr val="2E3033"/>
                </a:solidFill>
                <a:latin typeface="Arial" panose="020B0604020202020204" pitchFamily="34" charset="0"/>
              </a:rPr>
              <a:t>3D</a:t>
            </a:r>
            <a:r>
              <a:rPr lang="zh-CN" altLang="en-US" sz="2000">
                <a:solidFill>
                  <a:srgbClr val="2E3033"/>
                </a:solidFill>
                <a:latin typeface="Arial" panose="020B0604020202020204" pitchFamily="34" charset="0"/>
              </a:rPr>
              <a:t>目标跟踪任务的相关研究还很少，在</a:t>
            </a:r>
            <a:r>
              <a:rPr lang="en-US" altLang="zh-CN" sz="2000">
                <a:solidFill>
                  <a:srgbClr val="2E3033"/>
                </a:solidFill>
                <a:latin typeface="Arial" panose="020B0604020202020204" pitchFamily="34" charset="0"/>
              </a:rPr>
              <a:t>P2B</a:t>
            </a:r>
            <a:r>
              <a:rPr lang="zh-CN" altLang="en-US" sz="2000">
                <a:solidFill>
                  <a:srgbClr val="2E3033"/>
                </a:solidFill>
                <a:latin typeface="Arial" panose="020B0604020202020204" pitchFamily="34" charset="0"/>
              </a:rPr>
              <a:t>之前的研究中只有</a:t>
            </a:r>
            <a:r>
              <a:rPr lang="en-US" altLang="zh-CN" sz="2000">
                <a:solidFill>
                  <a:srgbClr val="2E3033"/>
                </a:solidFill>
                <a:latin typeface="Arial" panose="020B0604020202020204" pitchFamily="34" charset="0"/>
              </a:rPr>
              <a:t>SC3D</a:t>
            </a:r>
            <a:r>
              <a:rPr lang="zh-CN" altLang="en-US" sz="2000">
                <a:solidFill>
                  <a:srgbClr val="2E3033"/>
                </a:solidFill>
                <a:latin typeface="Arial" panose="020B0604020202020204" pitchFamily="34" charset="0"/>
              </a:rPr>
              <a:t>（</a:t>
            </a:r>
            <a:r>
              <a:rPr lang="en-US" altLang="zh-CN" sz="2000">
                <a:solidFill>
                  <a:srgbClr val="2E3033"/>
                </a:solidFill>
                <a:latin typeface="Arial" panose="020B0604020202020204" pitchFamily="34" charset="0"/>
              </a:rPr>
              <a:t>Leveraging shape completion for 3d </a:t>
            </a:r>
            <a:r>
              <a:rPr lang="en-US" altLang="zh-CN" sz="2000" err="1">
                <a:solidFill>
                  <a:srgbClr val="2E3033"/>
                </a:solidFill>
                <a:latin typeface="Arial" panose="020B0604020202020204" pitchFamily="34" charset="0"/>
              </a:rPr>
              <a:t>siamese</a:t>
            </a:r>
            <a:r>
              <a:rPr lang="en-US" altLang="zh-CN" sz="2000">
                <a:solidFill>
                  <a:srgbClr val="2E3033"/>
                </a:solidFill>
                <a:latin typeface="Arial" panose="020B0604020202020204" pitchFamily="34" charset="0"/>
              </a:rPr>
              <a:t> tracking.</a:t>
            </a:r>
            <a:r>
              <a:rPr lang="zh-CN" altLang="en-US" sz="2000">
                <a:solidFill>
                  <a:srgbClr val="2E3033"/>
                </a:solidFill>
                <a:latin typeface="Arial" panose="020B0604020202020204" pitchFamily="34" charset="0"/>
              </a:rPr>
              <a:t>）取得了一个比较好的效果。但是该方法存在</a:t>
            </a:r>
            <a:r>
              <a:rPr lang="en-US" altLang="zh-CN" sz="2000">
                <a:solidFill>
                  <a:srgbClr val="2E3033"/>
                </a:solidFill>
                <a:latin typeface="Arial" panose="020B0604020202020204" pitchFamily="34" charset="0"/>
              </a:rPr>
              <a:t>4</a:t>
            </a:r>
            <a:r>
              <a:rPr lang="zh-CN" altLang="en-US" sz="2000">
                <a:solidFill>
                  <a:srgbClr val="2E3033"/>
                </a:solidFill>
                <a:latin typeface="Arial" panose="020B0604020202020204" pitchFamily="34" charset="0"/>
              </a:rPr>
              <a:t>个主要缺陷：</a:t>
            </a:r>
            <a:endParaRPr lang="en-US" altLang="zh-CN" sz="2000">
              <a:solidFill>
                <a:srgbClr val="2E3033"/>
              </a:solidFill>
              <a:latin typeface="Arial" panose="020B0604020202020204" pitchFamily="34" charset="0"/>
            </a:endParaRPr>
          </a:p>
          <a:p>
            <a:pPr>
              <a:lnSpc>
                <a:spcPct val="150000"/>
              </a:lnSpc>
            </a:pPr>
            <a:r>
              <a:rPr lang="en-US" altLang="zh-CN" sz="2000"/>
              <a:t>        1</a:t>
            </a:r>
            <a:r>
              <a:rPr lang="zh-CN" altLang="en-US" sz="2000"/>
              <a:t>）它的跟踪网络无法进行端到端训练；</a:t>
            </a:r>
          </a:p>
          <a:p>
            <a:pPr>
              <a:lnSpc>
                <a:spcPct val="150000"/>
              </a:lnSpc>
            </a:pPr>
            <a:r>
              <a:rPr lang="en-US" altLang="zh-CN" sz="2000"/>
              <a:t>        2</a:t>
            </a:r>
            <a:r>
              <a:rPr lang="zh-CN" altLang="en-US" sz="2000"/>
              <a:t>）该方法使用卡尔曼滤波进行三维模板匹配，但基于卡尔曼滤波的三维搜索耗费大量时间；</a:t>
            </a:r>
          </a:p>
          <a:p>
            <a:pPr>
              <a:lnSpc>
                <a:spcPct val="150000"/>
              </a:lnSpc>
            </a:pPr>
            <a:r>
              <a:rPr lang="en-US" altLang="zh-CN" sz="2000"/>
              <a:t>        3</a:t>
            </a:r>
            <a:r>
              <a:rPr lang="zh-CN" altLang="en-US" sz="2000"/>
              <a:t>）每个目标预选框只通过一维的全局特征来预测，可能会丢失较好的局部几何信息；</a:t>
            </a:r>
          </a:p>
          <a:p>
            <a:pPr>
              <a:lnSpc>
                <a:spcPct val="150000"/>
              </a:lnSpc>
            </a:pPr>
            <a:r>
              <a:rPr lang="en-US" altLang="zh-CN" sz="2000"/>
              <a:t>        4</a:t>
            </a:r>
            <a:r>
              <a:rPr lang="zh-CN" altLang="en-US" sz="2000"/>
              <a:t>）形状补全网络（</a:t>
            </a:r>
            <a:r>
              <a:rPr lang="en-US" altLang="zh-CN" sz="2000">
                <a:latin typeface="+mn-ea"/>
              </a:rPr>
              <a:t>shape completion network</a:t>
            </a:r>
            <a:r>
              <a:rPr lang="zh-CN" altLang="en-US" sz="2000"/>
              <a:t>）引入了强类先验，削弱了通用性。</a:t>
            </a:r>
            <a:endParaRPr lang="en-US" altLang="zh-CN" sz="2000"/>
          </a:p>
          <a:p>
            <a:pPr>
              <a:lnSpc>
                <a:spcPct val="150000"/>
              </a:lnSpc>
            </a:pPr>
            <a:endParaRPr lang="zh-CN" altLang="en-US" sz="2000"/>
          </a:p>
          <a:p>
            <a:pPr>
              <a:lnSpc>
                <a:spcPct val="150000"/>
              </a:lnSpc>
            </a:pPr>
            <a:r>
              <a:rPr lang="zh-CN" altLang="en-US" sz="2000">
                <a:latin typeface="+mn-ea"/>
              </a:rPr>
              <a:t>此外，</a:t>
            </a:r>
            <a:r>
              <a:rPr lang="en-US" altLang="zh-CN" sz="2000">
                <a:latin typeface="+mn-ea"/>
              </a:rPr>
              <a:t>SC3D</a:t>
            </a:r>
            <a:r>
              <a:rPr lang="zh-CN" altLang="en-US" sz="2000">
                <a:latin typeface="+mn-ea"/>
              </a:rPr>
              <a:t>在一个</a:t>
            </a:r>
            <a:r>
              <a:rPr lang="en-US" altLang="zh-CN" sz="2000">
                <a:latin typeface="+mn-ea"/>
              </a:rPr>
              <a:t>NVIDIA 1080Ti GPU</a:t>
            </a:r>
            <a:r>
              <a:rPr lang="zh-CN" altLang="en-US" sz="2000">
                <a:latin typeface="+mn-ea"/>
              </a:rPr>
              <a:t>上运行只有</a:t>
            </a:r>
            <a:r>
              <a:rPr lang="en-US" altLang="zh-CN" sz="2000">
                <a:solidFill>
                  <a:srgbClr val="C00000"/>
                </a:solidFill>
                <a:latin typeface="+mn-ea"/>
              </a:rPr>
              <a:t>1.8FPS</a:t>
            </a:r>
            <a:r>
              <a:rPr lang="zh-CN" altLang="en-US" sz="2000">
                <a:latin typeface="+mn-ea"/>
              </a:rPr>
              <a:t>，</a:t>
            </a:r>
            <a:r>
              <a:rPr lang="zh-CN" altLang="en-US" sz="2000"/>
              <a:t>难以满足目标跟踪的实时性需求。</a:t>
            </a:r>
          </a:p>
          <a:p>
            <a:endParaRPr lang="zh-CN" altLang="en-US" sz="2000"/>
          </a:p>
        </p:txBody>
      </p:sp>
    </p:spTree>
    <p:extLst>
      <p:ext uri="{BB962C8B-B14F-4D97-AF65-F5344CB8AC3E}">
        <p14:creationId xmlns:p14="http://schemas.microsoft.com/office/powerpoint/2010/main" val="20746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Contributions  </a:t>
            </a:r>
          </a:p>
        </p:txBody>
      </p:sp>
      <p:sp>
        <p:nvSpPr>
          <p:cNvPr id="2" name="文本框 1">
            <a:extLst>
              <a:ext uri="{FF2B5EF4-FFF2-40B4-BE49-F238E27FC236}">
                <a16:creationId xmlns:a16="http://schemas.microsoft.com/office/drawing/2014/main" id="{EDB08D44-8FB5-4C12-AA3A-B0B363D0EE3B}"/>
              </a:ext>
            </a:extLst>
          </p:cNvPr>
          <p:cNvSpPr txBox="1"/>
          <p:nvPr/>
        </p:nvSpPr>
        <p:spPr>
          <a:xfrm>
            <a:off x="627077" y="1415207"/>
            <a:ext cx="10937846" cy="3269100"/>
          </a:xfrm>
          <a:prstGeom prst="rect">
            <a:avLst/>
          </a:prstGeom>
          <a:noFill/>
        </p:spPr>
        <p:txBody>
          <a:bodyPr wrap="square" rtlCol="0">
            <a:spAutoFit/>
          </a:bodyPr>
          <a:lstStyle/>
          <a:p>
            <a:pPr>
              <a:lnSpc>
                <a:spcPct val="150000"/>
              </a:lnSpc>
            </a:pPr>
            <a:r>
              <a:rPr lang="zh-CN" altLang="en-US" sz="2000">
                <a:solidFill>
                  <a:srgbClr val="2E3033"/>
                </a:solidFill>
                <a:latin typeface="Arial" panose="020B0604020202020204" pitchFamily="34" charset="0"/>
              </a:rPr>
              <a:t>       针对上述问题，本文作者提出了一种新型的</a:t>
            </a:r>
            <a:r>
              <a:rPr lang="en-US" altLang="zh-CN" sz="2000">
                <a:solidFill>
                  <a:srgbClr val="2E3033"/>
                </a:solidFill>
                <a:latin typeface="Arial" panose="020B0604020202020204" pitchFamily="34" charset="0"/>
              </a:rPr>
              <a:t>Point-to-Box</a:t>
            </a:r>
            <a:r>
              <a:rPr lang="zh-CN" altLang="en-US" sz="2000">
                <a:solidFill>
                  <a:srgbClr val="2E3033"/>
                </a:solidFill>
                <a:latin typeface="Arial" panose="020B0604020202020204" pitchFamily="34" charset="0"/>
              </a:rPr>
              <a:t>网络，简称</a:t>
            </a:r>
            <a:r>
              <a:rPr lang="en-US" altLang="zh-CN" sz="2000">
                <a:solidFill>
                  <a:srgbClr val="2E3033"/>
                </a:solidFill>
                <a:latin typeface="Arial" panose="020B0604020202020204" pitchFamily="34" charset="0"/>
              </a:rPr>
              <a:t>P2B</a:t>
            </a:r>
            <a:r>
              <a:rPr lang="zh-CN" altLang="en-US" sz="2000">
                <a:solidFill>
                  <a:srgbClr val="2E3033"/>
                </a:solidFill>
                <a:latin typeface="Arial" panose="020B0604020202020204" pitchFamily="34" charset="0"/>
              </a:rPr>
              <a:t>，用于三维目标跟踪，</a:t>
            </a:r>
            <a:r>
              <a:rPr lang="en-US" altLang="zh-CN" sz="2000">
                <a:solidFill>
                  <a:srgbClr val="2E3033"/>
                </a:solidFill>
                <a:latin typeface="Arial" panose="020B0604020202020204" pitchFamily="34" charset="0"/>
              </a:rPr>
              <a:t>P2B</a:t>
            </a:r>
            <a:r>
              <a:rPr lang="zh-CN" altLang="en-US" sz="2000">
                <a:solidFill>
                  <a:srgbClr val="2E3033"/>
                </a:solidFill>
                <a:latin typeface="Arial" panose="020B0604020202020204" pitchFamily="34" charset="0"/>
              </a:rPr>
              <a:t>的主要贡献有三点：</a:t>
            </a:r>
            <a:endParaRPr lang="en-US" altLang="zh-CN" sz="2000">
              <a:solidFill>
                <a:srgbClr val="2E3033"/>
              </a:solidFill>
              <a:latin typeface="Arial" panose="020B0604020202020204" pitchFamily="34" charset="0"/>
            </a:endParaRPr>
          </a:p>
          <a:p>
            <a:pPr>
              <a:lnSpc>
                <a:spcPct val="150000"/>
              </a:lnSpc>
            </a:pPr>
            <a:r>
              <a:rPr lang="en-US" altLang="zh-CN" sz="2000">
                <a:solidFill>
                  <a:srgbClr val="2E3033"/>
                </a:solidFill>
                <a:latin typeface="Arial" panose="020B0604020202020204" pitchFamily="34" charset="0"/>
              </a:rPr>
              <a:t>      1</a:t>
            </a:r>
            <a:r>
              <a:rPr lang="zh-CN" altLang="en-US" sz="2000">
                <a:solidFill>
                  <a:srgbClr val="2E3033"/>
                </a:solidFill>
                <a:latin typeface="Arial" panose="020B0604020202020204" pitchFamily="34" charset="0"/>
              </a:rPr>
              <a:t>）提出一种可以进行端到端训练的新型</a:t>
            </a:r>
            <a:r>
              <a:rPr lang="en-US" altLang="zh-CN" sz="2000">
                <a:solidFill>
                  <a:srgbClr val="2E3033"/>
                </a:solidFill>
                <a:latin typeface="Arial" panose="020B0604020202020204" pitchFamily="34" charset="0"/>
              </a:rPr>
              <a:t>P2B</a:t>
            </a:r>
            <a:r>
              <a:rPr lang="zh-CN" altLang="en-US" sz="2000">
                <a:solidFill>
                  <a:srgbClr val="2E3033"/>
                </a:solidFill>
                <a:latin typeface="Arial" panose="020B0604020202020204" pitchFamily="34" charset="0"/>
              </a:rPr>
              <a:t>网络，用于点云中的三维目标跟踪；</a:t>
            </a:r>
          </a:p>
          <a:p>
            <a:pPr>
              <a:lnSpc>
                <a:spcPct val="150000"/>
              </a:lnSpc>
            </a:pPr>
            <a:r>
              <a:rPr lang="en-US" altLang="zh-CN" sz="2000">
                <a:solidFill>
                  <a:srgbClr val="2E3033"/>
                </a:solidFill>
                <a:latin typeface="Arial" panose="020B0604020202020204" pitchFamily="34" charset="0"/>
              </a:rPr>
              <a:t>      2</a:t>
            </a:r>
            <a:r>
              <a:rPr lang="zh-CN" altLang="en-US" sz="2000">
                <a:solidFill>
                  <a:srgbClr val="2E3033"/>
                </a:solidFill>
                <a:latin typeface="Arial" panose="020B0604020202020204" pitchFamily="34" charset="0"/>
              </a:rPr>
              <a:t>）对目标特定特征的增强，包括用于</a:t>
            </a:r>
            <a:r>
              <a:rPr lang="en-US" altLang="zh-CN" sz="2000">
                <a:solidFill>
                  <a:srgbClr val="2E3033"/>
                </a:solidFill>
                <a:latin typeface="Arial" panose="020B0604020202020204" pitchFamily="34" charset="0"/>
              </a:rPr>
              <a:t>3D</a:t>
            </a:r>
            <a:r>
              <a:rPr lang="zh-CN" altLang="en-US" sz="2000">
                <a:solidFill>
                  <a:srgbClr val="2E3033"/>
                </a:solidFill>
                <a:latin typeface="Arial" panose="020B0604020202020204" pitchFamily="34" charset="0"/>
              </a:rPr>
              <a:t>目标跟踪的全局和局部的</a:t>
            </a:r>
            <a:r>
              <a:rPr lang="en-US" altLang="zh-CN" sz="2000">
                <a:solidFill>
                  <a:srgbClr val="2E3033"/>
                </a:solidFill>
                <a:latin typeface="Arial" panose="020B0604020202020204" pitchFamily="34" charset="0"/>
              </a:rPr>
              <a:t>3D</a:t>
            </a:r>
            <a:r>
              <a:rPr lang="zh-CN" altLang="en-US" sz="2000">
                <a:solidFill>
                  <a:srgbClr val="2E3033"/>
                </a:solidFill>
                <a:latin typeface="Arial" panose="020B0604020202020204" pitchFamily="34" charset="0"/>
              </a:rPr>
              <a:t>视觉信息；</a:t>
            </a:r>
          </a:p>
          <a:p>
            <a:pPr>
              <a:lnSpc>
                <a:spcPct val="150000"/>
              </a:lnSpc>
            </a:pPr>
            <a:r>
              <a:rPr lang="en-US" altLang="zh-CN" sz="2000">
                <a:solidFill>
                  <a:srgbClr val="2E3033"/>
                </a:solidFill>
                <a:latin typeface="Arial" panose="020B0604020202020204" pitchFamily="34" charset="0"/>
              </a:rPr>
              <a:t>      3</a:t>
            </a:r>
            <a:r>
              <a:rPr lang="zh-CN" altLang="en-US" sz="2000">
                <a:solidFill>
                  <a:srgbClr val="2E3033"/>
                </a:solidFill>
                <a:latin typeface="Arial" panose="020B0604020202020204" pitchFamily="34" charset="0"/>
              </a:rPr>
              <a:t>）实现了一体化的</a:t>
            </a:r>
            <a:r>
              <a:rPr lang="en-US" altLang="zh-CN" sz="2000">
                <a:solidFill>
                  <a:srgbClr val="2E3033"/>
                </a:solidFill>
                <a:latin typeface="Arial" panose="020B0604020202020204" pitchFamily="34" charset="0"/>
              </a:rPr>
              <a:t>3D</a:t>
            </a:r>
            <a:r>
              <a:rPr lang="zh-CN" altLang="en-US" sz="2000">
                <a:solidFill>
                  <a:srgbClr val="2E3033"/>
                </a:solidFill>
                <a:latin typeface="Arial" panose="020B0604020202020204" pitchFamily="34" charset="0"/>
              </a:rPr>
              <a:t>目标预选框的预测和验证。</a:t>
            </a:r>
            <a:endParaRPr lang="en-US" altLang="zh-CN" sz="2000">
              <a:solidFill>
                <a:srgbClr val="2E3033"/>
              </a:solidFill>
              <a:latin typeface="Arial" panose="020B0604020202020204" pitchFamily="34" charset="0"/>
            </a:endParaRPr>
          </a:p>
          <a:p>
            <a:pPr>
              <a:lnSpc>
                <a:spcPct val="150000"/>
              </a:lnSpc>
            </a:pPr>
            <a:endParaRPr lang="zh-CN" altLang="en-US" sz="2000">
              <a:solidFill>
                <a:srgbClr val="2E3033"/>
              </a:solidFill>
              <a:latin typeface="Arial" panose="020B0604020202020204" pitchFamily="34" charset="0"/>
            </a:endParaRPr>
          </a:p>
          <a:p>
            <a:pPr>
              <a:lnSpc>
                <a:spcPct val="150000"/>
              </a:lnSpc>
            </a:pPr>
            <a:r>
              <a:rPr lang="zh-CN" altLang="en-US" sz="2000">
                <a:solidFill>
                  <a:srgbClr val="2E3033"/>
                </a:solidFill>
                <a:latin typeface="Arial" panose="020B0604020202020204" pitchFamily="34" charset="0"/>
              </a:rPr>
              <a:t>此外，</a:t>
            </a:r>
            <a:r>
              <a:rPr lang="en-US" altLang="zh-CN" sz="2000">
                <a:solidFill>
                  <a:srgbClr val="2E3033"/>
                </a:solidFill>
                <a:latin typeface="Arial" panose="020B0604020202020204" pitchFamily="34" charset="0"/>
              </a:rPr>
              <a:t>P2B</a:t>
            </a:r>
            <a:r>
              <a:rPr lang="zh-CN" altLang="en-US" sz="2000">
                <a:solidFill>
                  <a:srgbClr val="2E3033"/>
                </a:solidFill>
                <a:latin typeface="Arial" panose="020B0604020202020204" pitchFamily="34" charset="0"/>
              </a:rPr>
              <a:t>在一个</a:t>
            </a:r>
            <a:r>
              <a:rPr lang="en-US" altLang="zh-CN" sz="2000">
                <a:solidFill>
                  <a:srgbClr val="2E3033"/>
                </a:solidFill>
                <a:latin typeface="Arial" panose="020B0604020202020204" pitchFamily="34" charset="0"/>
              </a:rPr>
              <a:t>NVIDIA 1080Ti GPU</a:t>
            </a:r>
            <a:r>
              <a:rPr lang="zh-CN" altLang="en-US" sz="2000">
                <a:solidFill>
                  <a:srgbClr val="2E3033"/>
                </a:solidFill>
                <a:latin typeface="Arial" panose="020B0604020202020204" pitchFamily="34" charset="0"/>
              </a:rPr>
              <a:t>上运行可以达到</a:t>
            </a:r>
            <a:r>
              <a:rPr lang="en-US" altLang="zh-CN" sz="2000">
                <a:solidFill>
                  <a:srgbClr val="C00000"/>
                </a:solidFill>
                <a:latin typeface="Arial" panose="020B0604020202020204" pitchFamily="34" charset="0"/>
              </a:rPr>
              <a:t>40FPS</a:t>
            </a:r>
            <a:r>
              <a:rPr lang="zh-CN" altLang="en-US" sz="2000">
                <a:solidFill>
                  <a:srgbClr val="2E3033"/>
                </a:solidFill>
                <a:latin typeface="Arial" panose="020B0604020202020204" pitchFamily="34" charset="0"/>
              </a:rPr>
              <a:t>，可以满足目标跟踪实时性的需求。</a:t>
            </a:r>
          </a:p>
        </p:txBody>
      </p:sp>
    </p:spTree>
    <p:extLst>
      <p:ext uri="{BB962C8B-B14F-4D97-AF65-F5344CB8AC3E}">
        <p14:creationId xmlns:p14="http://schemas.microsoft.com/office/powerpoint/2010/main" val="347905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1.Feature extraction </a:t>
            </a:r>
          </a:p>
        </p:txBody>
      </p:sp>
      <p:sp>
        <p:nvSpPr>
          <p:cNvPr id="2" name="文本框 1">
            <a:extLst>
              <a:ext uri="{FF2B5EF4-FFF2-40B4-BE49-F238E27FC236}">
                <a16:creationId xmlns:a16="http://schemas.microsoft.com/office/drawing/2014/main" id="{A77B162E-97F0-40F6-BAAD-400CF83A642E}"/>
              </a:ext>
            </a:extLst>
          </p:cNvPr>
          <p:cNvSpPr txBox="1"/>
          <p:nvPr/>
        </p:nvSpPr>
        <p:spPr>
          <a:xfrm>
            <a:off x="627077" y="1129982"/>
            <a:ext cx="10937846" cy="961289"/>
          </a:xfrm>
          <a:prstGeom prst="rect">
            <a:avLst/>
          </a:prstGeom>
          <a:noFill/>
        </p:spPr>
        <p:txBody>
          <a:bodyPr wrap="square" rtlCol="0">
            <a:spAutoFit/>
          </a:bodyPr>
          <a:lstStyle/>
          <a:p>
            <a:pPr algn="just">
              <a:lnSpc>
                <a:spcPct val="150000"/>
              </a:lnSpc>
              <a:spcAft>
                <a:spcPts val="0"/>
              </a:spcAft>
            </a:pPr>
            <a:r>
              <a:rPr lang="zh-CN" altLang="zh-CN" sz="2000" kern="100">
                <a:effectLst/>
                <a:latin typeface="+mn-ea"/>
                <a:cs typeface="Times New Roman" panose="02020603050405020304" pitchFamily="18" charset="0"/>
              </a:rPr>
              <a:t>输入：模板点集</a:t>
            </a:r>
            <a:r>
              <a:rPr lang="en-US" altLang="zh-CN" sz="2000" kern="100" err="1">
                <a:effectLst/>
                <a:latin typeface="+mn-ea"/>
                <a:cs typeface="Times New Roman" panose="02020603050405020304" pitchFamily="18" charset="0"/>
              </a:rPr>
              <a:t>P</a:t>
            </a:r>
            <a:r>
              <a:rPr lang="en-US" altLang="zh-CN" sz="2000" kern="100" baseline="-25000" err="1">
                <a:effectLst/>
                <a:latin typeface="+mn-ea"/>
                <a:cs typeface="Times New Roman" panose="02020603050405020304" pitchFamily="18" charset="0"/>
              </a:rPr>
              <a:t>tmp</a:t>
            </a:r>
            <a:r>
              <a:rPr lang="zh-CN" altLang="zh-CN" sz="2000" kern="100">
                <a:effectLst/>
                <a:latin typeface="+mn-ea"/>
                <a:cs typeface="Times New Roman" panose="02020603050405020304" pitchFamily="18" charset="0"/>
              </a:rPr>
              <a:t>（</a:t>
            </a:r>
            <a:r>
              <a:rPr lang="en-US" altLang="zh-CN" sz="2000" kern="100">
                <a:effectLst/>
                <a:latin typeface="+mn-ea"/>
                <a:cs typeface="Times New Roman" panose="02020603050405020304" pitchFamily="18" charset="0"/>
              </a:rPr>
              <a:t>N</a:t>
            </a:r>
            <a:r>
              <a:rPr lang="en-US" altLang="zh-CN" sz="2000" kern="100" baseline="-25000">
                <a:effectLst/>
                <a:latin typeface="+mn-ea"/>
                <a:cs typeface="Times New Roman" panose="02020603050405020304" pitchFamily="18" charset="0"/>
              </a:rPr>
              <a:t>1</a:t>
            </a:r>
            <a:r>
              <a:rPr lang="en-US" altLang="zh-CN" sz="2000" kern="100">
                <a:effectLst/>
                <a:latin typeface="+mn-ea"/>
                <a:cs typeface="Times New Roman" panose="02020603050405020304" pitchFamily="18" charset="0"/>
              </a:rPr>
              <a:t>=512</a:t>
            </a:r>
            <a:r>
              <a:rPr lang="zh-CN" altLang="zh-CN" sz="2000" kern="100">
                <a:effectLst/>
                <a:latin typeface="+mn-ea"/>
                <a:cs typeface="Times New Roman" panose="02020603050405020304" pitchFamily="18" charset="0"/>
              </a:rPr>
              <a:t>）和搜索区域点集</a:t>
            </a:r>
            <a:r>
              <a:rPr lang="en-US" altLang="zh-CN" sz="2000" kern="100" err="1">
                <a:effectLst/>
                <a:latin typeface="+mn-ea"/>
                <a:cs typeface="Times New Roman" panose="02020603050405020304" pitchFamily="18" charset="0"/>
              </a:rPr>
              <a:t>P</a:t>
            </a:r>
            <a:r>
              <a:rPr lang="en-US" altLang="zh-CN" sz="2000" kern="100" baseline="-25000" err="1">
                <a:effectLst/>
                <a:latin typeface="+mn-ea"/>
                <a:cs typeface="Times New Roman" panose="02020603050405020304" pitchFamily="18" charset="0"/>
              </a:rPr>
              <a:t>sea</a:t>
            </a:r>
            <a:r>
              <a:rPr lang="zh-CN" altLang="zh-CN" sz="2000" kern="100">
                <a:effectLst/>
                <a:latin typeface="+mn-ea"/>
                <a:cs typeface="Times New Roman" panose="02020603050405020304" pitchFamily="18" charset="0"/>
              </a:rPr>
              <a:t>（</a:t>
            </a:r>
            <a:r>
              <a:rPr lang="en-US" altLang="zh-CN" sz="2000" kern="100">
                <a:effectLst/>
                <a:latin typeface="+mn-ea"/>
                <a:cs typeface="Times New Roman" panose="02020603050405020304" pitchFamily="18" charset="0"/>
              </a:rPr>
              <a:t>N</a:t>
            </a:r>
            <a:r>
              <a:rPr lang="en-US" altLang="zh-CN" sz="2000" kern="100" baseline="-25000">
                <a:effectLst/>
                <a:latin typeface="+mn-ea"/>
                <a:cs typeface="Times New Roman" panose="02020603050405020304" pitchFamily="18" charset="0"/>
              </a:rPr>
              <a:t>2</a:t>
            </a:r>
            <a:r>
              <a:rPr lang="en-US" altLang="zh-CN" sz="2000" kern="100">
                <a:effectLst/>
                <a:latin typeface="+mn-ea"/>
                <a:cs typeface="Times New Roman" panose="02020603050405020304" pitchFamily="18" charset="0"/>
              </a:rPr>
              <a:t>=1024</a:t>
            </a:r>
            <a:r>
              <a:rPr lang="zh-CN" altLang="zh-CN" sz="2000" kern="100">
                <a:effectLst/>
                <a:latin typeface="+mn-ea"/>
                <a:cs typeface="Times New Roman" panose="02020603050405020304" pitchFamily="18" charset="0"/>
              </a:rPr>
              <a:t>）</a:t>
            </a:r>
          </a:p>
          <a:p>
            <a:pPr algn="just">
              <a:lnSpc>
                <a:spcPct val="150000"/>
              </a:lnSpc>
              <a:spcAft>
                <a:spcPts val="0"/>
              </a:spcAft>
            </a:pPr>
            <a:r>
              <a:rPr lang="zh-CN" altLang="zh-CN" sz="2000" kern="100">
                <a:effectLst/>
                <a:latin typeface="+mn-ea"/>
                <a:cs typeface="Times New Roman" panose="02020603050405020304" pitchFamily="18" charset="0"/>
              </a:rPr>
              <a:t>输出：有最高得分的</a:t>
            </a:r>
            <a:r>
              <a:rPr lang="en-US" altLang="zh-CN" sz="2000" kern="100">
                <a:effectLst/>
                <a:latin typeface="+mn-ea"/>
                <a:cs typeface="Times New Roman" panose="02020603050405020304" pitchFamily="18" charset="0"/>
              </a:rPr>
              <a:t>3D</a:t>
            </a:r>
            <a:r>
              <a:rPr lang="zh-CN" altLang="zh-CN" sz="2000" kern="100">
                <a:effectLst/>
                <a:latin typeface="+mn-ea"/>
                <a:cs typeface="Times New Roman" panose="02020603050405020304" pitchFamily="18" charset="0"/>
              </a:rPr>
              <a:t>目标预选框</a:t>
            </a:r>
          </a:p>
        </p:txBody>
      </p:sp>
      <p:pic>
        <p:nvPicPr>
          <p:cNvPr id="5" name="图片 4">
            <a:extLst>
              <a:ext uri="{FF2B5EF4-FFF2-40B4-BE49-F238E27FC236}">
                <a16:creationId xmlns:a16="http://schemas.microsoft.com/office/drawing/2014/main" id="{B1CE404A-BCD3-428D-BDC1-6B2C19377B01}"/>
              </a:ext>
            </a:extLst>
          </p:cNvPr>
          <p:cNvPicPr/>
          <p:nvPr/>
        </p:nvPicPr>
        <p:blipFill>
          <a:blip r:embed="rId2"/>
          <a:stretch>
            <a:fillRect/>
          </a:stretch>
        </p:blipFill>
        <p:spPr>
          <a:xfrm>
            <a:off x="627077" y="2185603"/>
            <a:ext cx="9773376" cy="2898125"/>
          </a:xfrm>
          <a:prstGeom prst="rect">
            <a:avLst/>
          </a:prstGeom>
        </p:spPr>
      </p:pic>
      <p:sp>
        <p:nvSpPr>
          <p:cNvPr id="6" name="矩形 5">
            <a:extLst>
              <a:ext uri="{FF2B5EF4-FFF2-40B4-BE49-F238E27FC236}">
                <a16:creationId xmlns:a16="http://schemas.microsoft.com/office/drawing/2014/main" id="{5875AC7D-9784-4B0A-AA3D-C754427188F5}"/>
              </a:ext>
            </a:extLst>
          </p:cNvPr>
          <p:cNvSpPr/>
          <p:nvPr/>
        </p:nvSpPr>
        <p:spPr>
          <a:xfrm>
            <a:off x="728848" y="2495656"/>
            <a:ext cx="1360011" cy="2437071"/>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 name="文本框 3">
            <a:extLst>
              <a:ext uri="{FF2B5EF4-FFF2-40B4-BE49-F238E27FC236}">
                <a16:creationId xmlns:a16="http://schemas.microsoft.com/office/drawing/2014/main" id="{23100FE4-B401-4C37-A135-D6E99E9AFDA2}"/>
              </a:ext>
            </a:extLst>
          </p:cNvPr>
          <p:cNvSpPr txBox="1"/>
          <p:nvPr/>
        </p:nvSpPr>
        <p:spPr>
          <a:xfrm>
            <a:off x="568354" y="5261611"/>
            <a:ext cx="10937846" cy="1015663"/>
          </a:xfrm>
          <a:prstGeom prst="rect">
            <a:avLst/>
          </a:prstGeom>
          <a:noFill/>
        </p:spPr>
        <p:txBody>
          <a:bodyPr wrap="square" rtlCol="0">
            <a:spAutoFit/>
          </a:bodyPr>
          <a:lstStyle/>
          <a:p>
            <a:pPr indent="304800" algn="just">
              <a:spcAft>
                <a:spcPts val="0"/>
              </a:spcAft>
            </a:pPr>
            <a:r>
              <a:rPr lang="en-US" altLang="zh-CN" sz="2000" kern="100">
                <a:effectLst/>
                <a:latin typeface="+mn-ea"/>
                <a:cs typeface="Times New Roman" panose="02020603050405020304" pitchFamily="18" charset="0"/>
              </a:rPr>
              <a:t>   </a:t>
            </a:r>
            <a:r>
              <a:rPr lang="zh-CN" altLang="zh-CN" sz="2000" kern="100">
                <a:effectLst/>
                <a:latin typeface="+mn-ea"/>
                <a:cs typeface="Times New Roman" panose="02020603050405020304" pitchFamily="18" charset="0"/>
              </a:rPr>
              <a:t>将模板点集和搜索区域点集输入到</a:t>
            </a:r>
            <a:r>
              <a:rPr lang="en-US" altLang="zh-CN" sz="2000" kern="100" err="1">
                <a:effectLst/>
                <a:latin typeface="+mn-ea"/>
                <a:cs typeface="Times New Roman" panose="02020603050405020304" pitchFamily="18" charset="0"/>
              </a:rPr>
              <a:t>PointNet</a:t>
            </a:r>
            <a:r>
              <a:rPr lang="en-US" altLang="zh-CN" sz="2000" kern="100">
                <a:effectLst/>
                <a:latin typeface="+mn-ea"/>
                <a:cs typeface="Times New Roman" panose="02020603050405020304" pitchFamily="18" charset="0"/>
              </a:rPr>
              <a:t>++</a:t>
            </a:r>
            <a:r>
              <a:rPr lang="zh-CN" altLang="zh-CN" sz="2000" kern="100">
                <a:effectLst/>
                <a:latin typeface="+mn-ea"/>
                <a:cs typeface="Times New Roman" panose="02020603050405020304" pitchFamily="18" charset="0"/>
              </a:rPr>
              <a:t>中，通过</a:t>
            </a:r>
            <a:r>
              <a:rPr lang="en-US" altLang="zh-CN" sz="2000" kern="100">
                <a:effectLst/>
                <a:latin typeface="+mn-ea"/>
                <a:cs typeface="Times New Roman" panose="02020603050405020304" pitchFamily="18" charset="0"/>
              </a:rPr>
              <a:t>3</a:t>
            </a:r>
            <a:r>
              <a:rPr lang="zh-CN" altLang="zh-CN" sz="2000" kern="100">
                <a:effectLst/>
                <a:latin typeface="+mn-ea"/>
                <a:cs typeface="Times New Roman" panose="02020603050405020304" pitchFamily="18" charset="0"/>
              </a:rPr>
              <a:t>次半尺寸下采样分别得到模板种子点集</a:t>
            </a:r>
            <a:r>
              <a:rPr lang="en-US" altLang="zh-CN" sz="2000" kern="100">
                <a:effectLst/>
                <a:latin typeface="+mn-ea"/>
                <a:cs typeface="Times New Roman" panose="02020603050405020304" pitchFamily="18" charset="0"/>
              </a:rPr>
              <a:t>Q</a:t>
            </a:r>
            <a:r>
              <a:rPr lang="zh-CN" altLang="zh-CN" sz="2000" kern="100">
                <a:effectLst/>
                <a:latin typeface="+mn-ea"/>
                <a:cs typeface="Times New Roman" panose="02020603050405020304" pitchFamily="18" charset="0"/>
              </a:rPr>
              <a:t>（</a:t>
            </a:r>
            <a:r>
              <a:rPr lang="en-US" altLang="zh-CN" sz="2000" kern="100">
                <a:effectLst/>
                <a:latin typeface="+mn-ea"/>
                <a:cs typeface="Times New Roman" panose="02020603050405020304" pitchFamily="18" charset="0"/>
              </a:rPr>
              <a:t>M</a:t>
            </a:r>
            <a:r>
              <a:rPr lang="en-US" altLang="zh-CN" sz="2000" kern="100" baseline="-25000">
                <a:effectLst/>
                <a:latin typeface="+mn-ea"/>
                <a:cs typeface="Times New Roman" panose="02020603050405020304" pitchFamily="18" charset="0"/>
              </a:rPr>
              <a:t>1</a:t>
            </a:r>
            <a:r>
              <a:rPr lang="en-US" altLang="zh-CN" sz="2000" kern="100">
                <a:effectLst/>
                <a:latin typeface="+mn-ea"/>
                <a:cs typeface="Times New Roman" panose="02020603050405020304" pitchFamily="18" charset="0"/>
              </a:rPr>
              <a:t>=64</a:t>
            </a:r>
            <a:r>
              <a:rPr lang="zh-CN" altLang="zh-CN" sz="2000" kern="100">
                <a:effectLst/>
                <a:latin typeface="+mn-ea"/>
                <a:cs typeface="Times New Roman" panose="02020603050405020304" pitchFamily="18" charset="0"/>
              </a:rPr>
              <a:t>）和搜索区域种子点集</a:t>
            </a:r>
            <a:r>
              <a:rPr lang="en-US" altLang="zh-CN" sz="2000" kern="100">
                <a:effectLst/>
                <a:latin typeface="+mn-ea"/>
                <a:cs typeface="Times New Roman" panose="02020603050405020304" pitchFamily="18" charset="0"/>
              </a:rPr>
              <a:t>R</a:t>
            </a:r>
            <a:r>
              <a:rPr lang="zh-CN" altLang="zh-CN" sz="2000" kern="100">
                <a:effectLst/>
                <a:latin typeface="+mn-ea"/>
                <a:cs typeface="Times New Roman" panose="02020603050405020304" pitchFamily="18" charset="0"/>
              </a:rPr>
              <a:t>（</a:t>
            </a:r>
            <a:r>
              <a:rPr lang="en-US" altLang="zh-CN" sz="2000" kern="100">
                <a:effectLst/>
                <a:latin typeface="+mn-ea"/>
                <a:cs typeface="Times New Roman" panose="02020603050405020304" pitchFamily="18" charset="0"/>
              </a:rPr>
              <a:t>M</a:t>
            </a:r>
            <a:r>
              <a:rPr lang="en-US" altLang="zh-CN" sz="2000" kern="100" baseline="-25000">
                <a:effectLst/>
                <a:latin typeface="+mn-ea"/>
                <a:cs typeface="Times New Roman" panose="02020603050405020304" pitchFamily="18" charset="0"/>
              </a:rPr>
              <a:t>2</a:t>
            </a:r>
            <a:r>
              <a:rPr lang="en-US" altLang="zh-CN" sz="2000" kern="100">
                <a:effectLst/>
                <a:latin typeface="+mn-ea"/>
                <a:cs typeface="Times New Roman" panose="02020603050405020304" pitchFamily="18" charset="0"/>
              </a:rPr>
              <a:t>=128</a:t>
            </a:r>
            <a:r>
              <a:rPr lang="zh-CN" altLang="zh-CN" sz="2000" kern="100">
                <a:effectLst/>
                <a:latin typeface="+mn-ea"/>
                <a:cs typeface="Times New Roman" panose="02020603050405020304" pitchFamily="18" charset="0"/>
              </a:rPr>
              <a:t>）。每个种子点带有</a:t>
            </a:r>
            <a:r>
              <a:rPr lang="en-US" altLang="zh-CN" sz="2000" kern="100">
                <a:effectLst/>
                <a:latin typeface="+mn-ea"/>
                <a:cs typeface="Times New Roman" panose="02020603050405020304" pitchFamily="18" charset="0"/>
              </a:rPr>
              <a:t>d</a:t>
            </a:r>
            <a:r>
              <a:rPr lang="en-US" altLang="zh-CN" sz="2000" kern="100" baseline="-25000">
                <a:effectLst/>
                <a:latin typeface="+mn-ea"/>
                <a:cs typeface="Times New Roman" panose="02020603050405020304" pitchFamily="18" charset="0"/>
              </a:rPr>
              <a:t>1</a:t>
            </a:r>
            <a:r>
              <a:rPr lang="zh-CN" altLang="zh-CN" sz="2000" kern="100">
                <a:effectLst/>
                <a:latin typeface="+mn-ea"/>
                <a:cs typeface="Times New Roman" panose="02020603050405020304" pitchFamily="18" charset="0"/>
              </a:rPr>
              <a:t>维（</a:t>
            </a:r>
            <a:r>
              <a:rPr lang="en-US" altLang="zh-CN" sz="2000" kern="100">
                <a:effectLst/>
                <a:latin typeface="+mn-ea"/>
                <a:cs typeface="Times New Roman" panose="02020603050405020304" pitchFamily="18" charset="0"/>
              </a:rPr>
              <a:t>d</a:t>
            </a:r>
            <a:r>
              <a:rPr lang="en-US" altLang="zh-CN" sz="2000" kern="100" baseline="-25000">
                <a:effectLst/>
                <a:latin typeface="+mn-ea"/>
                <a:cs typeface="Times New Roman" panose="02020603050405020304" pitchFamily="18" charset="0"/>
              </a:rPr>
              <a:t>1</a:t>
            </a:r>
            <a:r>
              <a:rPr lang="en-US" altLang="zh-CN" sz="2000" kern="100">
                <a:effectLst/>
                <a:latin typeface="+mn-ea"/>
                <a:cs typeface="Times New Roman" panose="02020603050405020304" pitchFamily="18" charset="0"/>
              </a:rPr>
              <a:t>=256</a:t>
            </a:r>
            <a:r>
              <a:rPr lang="zh-CN" altLang="zh-CN" sz="2000" kern="100">
                <a:effectLst/>
                <a:latin typeface="+mn-ea"/>
                <a:cs typeface="Times New Roman" panose="02020603050405020304" pitchFamily="18" charset="0"/>
              </a:rPr>
              <a:t>）的特征，最终种子点表示为</a:t>
            </a:r>
            <a:r>
              <a:rPr lang="en-US" altLang="zh-CN" sz="2000" kern="100">
                <a:effectLst/>
                <a:latin typeface="+mn-ea"/>
                <a:cs typeface="Times New Roman" panose="02020603050405020304" pitchFamily="18" charset="0"/>
              </a:rPr>
              <a:t>3+d</a:t>
            </a:r>
            <a:r>
              <a:rPr lang="en-US" altLang="zh-CN" sz="2000" kern="100" baseline="-25000">
                <a:effectLst/>
                <a:latin typeface="+mn-ea"/>
                <a:cs typeface="Times New Roman" panose="02020603050405020304" pitchFamily="18" charset="0"/>
              </a:rPr>
              <a:t>1</a:t>
            </a:r>
            <a:r>
              <a:rPr lang="zh-CN" altLang="zh-CN" sz="2000" kern="100">
                <a:effectLst/>
                <a:latin typeface="+mn-ea"/>
                <a:cs typeface="Times New Roman" panose="02020603050405020304" pitchFamily="18" charset="0"/>
              </a:rPr>
              <a:t>维的向量（</a:t>
            </a:r>
            <a:r>
              <a:rPr lang="en-US" altLang="zh-CN" sz="2000" kern="100">
                <a:effectLst/>
                <a:latin typeface="+mn-ea"/>
                <a:cs typeface="Times New Roman" panose="02020603050405020304" pitchFamily="18" charset="0"/>
              </a:rPr>
              <a:t>3</a:t>
            </a:r>
            <a:r>
              <a:rPr lang="zh-CN" altLang="zh-CN" sz="2000" kern="100">
                <a:effectLst/>
                <a:latin typeface="+mn-ea"/>
                <a:cs typeface="Times New Roman" panose="02020603050405020304" pitchFamily="18" charset="0"/>
              </a:rPr>
              <a:t>是三维空间坐标）。</a:t>
            </a:r>
          </a:p>
        </p:txBody>
      </p:sp>
    </p:spTree>
    <p:extLst>
      <p:ext uri="{BB962C8B-B14F-4D97-AF65-F5344CB8AC3E}">
        <p14:creationId xmlns:p14="http://schemas.microsoft.com/office/powerpoint/2010/main" val="122199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2.Point-wise similarity</a:t>
            </a:r>
          </a:p>
        </p:txBody>
      </p:sp>
      <p:sp>
        <p:nvSpPr>
          <p:cNvPr id="2" name="文本框 1">
            <a:extLst>
              <a:ext uri="{FF2B5EF4-FFF2-40B4-BE49-F238E27FC236}">
                <a16:creationId xmlns:a16="http://schemas.microsoft.com/office/drawing/2014/main" id="{7F6CBDF4-4DAE-4E27-8535-DF81BE498F18}"/>
              </a:ext>
            </a:extLst>
          </p:cNvPr>
          <p:cNvSpPr txBox="1"/>
          <p:nvPr/>
        </p:nvSpPr>
        <p:spPr>
          <a:xfrm>
            <a:off x="627077" y="1129982"/>
            <a:ext cx="10937846" cy="961289"/>
          </a:xfrm>
          <a:prstGeom prst="rect">
            <a:avLst/>
          </a:prstGeom>
          <a:noFill/>
        </p:spPr>
        <p:txBody>
          <a:bodyPr wrap="square" rtlCol="0">
            <a:spAutoFit/>
          </a:bodyPr>
          <a:lstStyle/>
          <a:p>
            <a:pPr algn="just">
              <a:lnSpc>
                <a:spcPct val="150000"/>
              </a:lnSpc>
              <a:spcAft>
                <a:spcPts val="0"/>
              </a:spcAft>
            </a:pPr>
            <a:r>
              <a:rPr lang="zh-CN" altLang="zh-CN" sz="2000" kern="100">
                <a:effectLst/>
                <a:latin typeface="+mn-ea"/>
                <a:cs typeface="Times New Roman" panose="02020603050405020304" pitchFamily="18" charset="0"/>
              </a:rPr>
              <a:t>输入：模板点集</a:t>
            </a:r>
            <a:r>
              <a:rPr lang="en-US" altLang="zh-CN" sz="2000" kern="100" err="1">
                <a:effectLst/>
                <a:latin typeface="+mn-ea"/>
                <a:cs typeface="Times New Roman" panose="02020603050405020304" pitchFamily="18" charset="0"/>
              </a:rPr>
              <a:t>P</a:t>
            </a:r>
            <a:r>
              <a:rPr lang="en-US" altLang="zh-CN" sz="2000" kern="100" baseline="-25000" err="1">
                <a:effectLst/>
                <a:latin typeface="+mn-ea"/>
                <a:cs typeface="Times New Roman" panose="02020603050405020304" pitchFamily="18" charset="0"/>
              </a:rPr>
              <a:t>tmp</a:t>
            </a:r>
            <a:r>
              <a:rPr lang="zh-CN" altLang="zh-CN" sz="2000" kern="100">
                <a:effectLst/>
                <a:latin typeface="+mn-ea"/>
                <a:cs typeface="Times New Roman" panose="02020603050405020304" pitchFamily="18" charset="0"/>
              </a:rPr>
              <a:t>（</a:t>
            </a:r>
            <a:r>
              <a:rPr lang="en-US" altLang="zh-CN" sz="2000" kern="100">
                <a:effectLst/>
                <a:latin typeface="+mn-ea"/>
                <a:cs typeface="Times New Roman" panose="02020603050405020304" pitchFamily="18" charset="0"/>
              </a:rPr>
              <a:t>N</a:t>
            </a:r>
            <a:r>
              <a:rPr lang="en-US" altLang="zh-CN" sz="2000" kern="100" baseline="-25000">
                <a:effectLst/>
                <a:latin typeface="+mn-ea"/>
                <a:cs typeface="Times New Roman" panose="02020603050405020304" pitchFamily="18" charset="0"/>
              </a:rPr>
              <a:t>1</a:t>
            </a:r>
            <a:r>
              <a:rPr lang="en-US" altLang="zh-CN" sz="2000" kern="100">
                <a:effectLst/>
                <a:latin typeface="+mn-ea"/>
                <a:cs typeface="Times New Roman" panose="02020603050405020304" pitchFamily="18" charset="0"/>
              </a:rPr>
              <a:t>=512</a:t>
            </a:r>
            <a:r>
              <a:rPr lang="zh-CN" altLang="zh-CN" sz="2000" kern="100">
                <a:effectLst/>
                <a:latin typeface="+mn-ea"/>
                <a:cs typeface="Times New Roman" panose="02020603050405020304" pitchFamily="18" charset="0"/>
              </a:rPr>
              <a:t>）和搜索区域点集</a:t>
            </a:r>
            <a:r>
              <a:rPr lang="en-US" altLang="zh-CN" sz="2000" kern="100" err="1">
                <a:effectLst/>
                <a:latin typeface="+mn-ea"/>
                <a:cs typeface="Times New Roman" panose="02020603050405020304" pitchFamily="18" charset="0"/>
              </a:rPr>
              <a:t>P</a:t>
            </a:r>
            <a:r>
              <a:rPr lang="en-US" altLang="zh-CN" sz="2000" kern="100" baseline="-25000" err="1">
                <a:effectLst/>
                <a:latin typeface="+mn-ea"/>
                <a:cs typeface="Times New Roman" panose="02020603050405020304" pitchFamily="18" charset="0"/>
              </a:rPr>
              <a:t>sea</a:t>
            </a:r>
            <a:r>
              <a:rPr lang="zh-CN" altLang="zh-CN" sz="2000" kern="100">
                <a:effectLst/>
                <a:latin typeface="+mn-ea"/>
                <a:cs typeface="Times New Roman" panose="02020603050405020304" pitchFamily="18" charset="0"/>
              </a:rPr>
              <a:t>（</a:t>
            </a:r>
            <a:r>
              <a:rPr lang="en-US" altLang="zh-CN" sz="2000" kern="100">
                <a:effectLst/>
                <a:latin typeface="+mn-ea"/>
                <a:cs typeface="Times New Roman" panose="02020603050405020304" pitchFamily="18" charset="0"/>
              </a:rPr>
              <a:t>N</a:t>
            </a:r>
            <a:r>
              <a:rPr lang="en-US" altLang="zh-CN" sz="2000" kern="100" baseline="-25000">
                <a:effectLst/>
                <a:latin typeface="+mn-ea"/>
                <a:cs typeface="Times New Roman" panose="02020603050405020304" pitchFamily="18" charset="0"/>
              </a:rPr>
              <a:t>2</a:t>
            </a:r>
            <a:r>
              <a:rPr lang="en-US" altLang="zh-CN" sz="2000" kern="100">
                <a:effectLst/>
                <a:latin typeface="+mn-ea"/>
                <a:cs typeface="Times New Roman" panose="02020603050405020304" pitchFamily="18" charset="0"/>
              </a:rPr>
              <a:t>=1024</a:t>
            </a:r>
            <a:r>
              <a:rPr lang="zh-CN" altLang="zh-CN" sz="2000" kern="100">
                <a:effectLst/>
                <a:latin typeface="+mn-ea"/>
                <a:cs typeface="Times New Roman" panose="02020603050405020304" pitchFamily="18" charset="0"/>
              </a:rPr>
              <a:t>）</a:t>
            </a:r>
          </a:p>
          <a:p>
            <a:pPr algn="just">
              <a:lnSpc>
                <a:spcPct val="150000"/>
              </a:lnSpc>
              <a:spcAft>
                <a:spcPts val="0"/>
              </a:spcAft>
            </a:pPr>
            <a:r>
              <a:rPr lang="zh-CN" altLang="zh-CN" sz="2000" kern="100">
                <a:effectLst/>
                <a:latin typeface="+mn-ea"/>
                <a:cs typeface="Times New Roman" panose="02020603050405020304" pitchFamily="18" charset="0"/>
              </a:rPr>
              <a:t>输出：有最高得分的</a:t>
            </a:r>
            <a:r>
              <a:rPr lang="en-US" altLang="zh-CN" sz="2000" kern="100">
                <a:effectLst/>
                <a:latin typeface="+mn-ea"/>
                <a:cs typeface="Times New Roman" panose="02020603050405020304" pitchFamily="18" charset="0"/>
              </a:rPr>
              <a:t>3D</a:t>
            </a:r>
            <a:r>
              <a:rPr lang="zh-CN" altLang="zh-CN" sz="2000" kern="100">
                <a:effectLst/>
                <a:latin typeface="+mn-ea"/>
                <a:cs typeface="Times New Roman" panose="02020603050405020304" pitchFamily="18" charset="0"/>
              </a:rPr>
              <a:t>目标预选框</a:t>
            </a:r>
          </a:p>
        </p:txBody>
      </p:sp>
      <p:pic>
        <p:nvPicPr>
          <p:cNvPr id="4" name="图片 3">
            <a:extLst>
              <a:ext uri="{FF2B5EF4-FFF2-40B4-BE49-F238E27FC236}">
                <a16:creationId xmlns:a16="http://schemas.microsoft.com/office/drawing/2014/main" id="{09372F80-4169-4F29-A6CE-79461CE4888D}"/>
              </a:ext>
            </a:extLst>
          </p:cNvPr>
          <p:cNvPicPr/>
          <p:nvPr/>
        </p:nvPicPr>
        <p:blipFill>
          <a:blip r:embed="rId2"/>
          <a:stretch>
            <a:fillRect/>
          </a:stretch>
        </p:blipFill>
        <p:spPr>
          <a:xfrm>
            <a:off x="627077" y="2185603"/>
            <a:ext cx="9773376" cy="2898125"/>
          </a:xfrm>
          <a:prstGeom prst="rect">
            <a:avLst/>
          </a:prstGeom>
        </p:spPr>
      </p:pic>
      <p:sp>
        <p:nvSpPr>
          <p:cNvPr id="6" name="矩形 5">
            <a:extLst>
              <a:ext uri="{FF2B5EF4-FFF2-40B4-BE49-F238E27FC236}">
                <a16:creationId xmlns:a16="http://schemas.microsoft.com/office/drawing/2014/main" id="{04BAD0AE-F975-433D-9610-BAE5AAABBD1F}"/>
              </a:ext>
            </a:extLst>
          </p:cNvPr>
          <p:cNvSpPr/>
          <p:nvPr/>
        </p:nvSpPr>
        <p:spPr>
          <a:xfrm>
            <a:off x="2121420" y="2503782"/>
            <a:ext cx="1360011" cy="2437071"/>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 name="文本框 9">
            <a:extLst>
              <a:ext uri="{FF2B5EF4-FFF2-40B4-BE49-F238E27FC236}">
                <a16:creationId xmlns:a16="http://schemas.microsoft.com/office/drawing/2014/main" id="{4064150D-B7BC-413B-A604-4BC2B3E5BA1C}"/>
              </a:ext>
            </a:extLst>
          </p:cNvPr>
          <p:cNvSpPr txBox="1"/>
          <p:nvPr/>
        </p:nvSpPr>
        <p:spPr>
          <a:xfrm>
            <a:off x="568354" y="5261611"/>
            <a:ext cx="10937846" cy="707886"/>
          </a:xfrm>
          <a:prstGeom prst="rect">
            <a:avLst/>
          </a:prstGeom>
          <a:noFill/>
        </p:spPr>
        <p:txBody>
          <a:bodyPr wrap="square" rtlCol="0">
            <a:spAutoFit/>
          </a:bodyPr>
          <a:lstStyle/>
          <a:p>
            <a:pPr indent="304800" algn="just">
              <a:spcAft>
                <a:spcPts val="0"/>
              </a:spcAft>
            </a:pPr>
            <a:r>
              <a:rPr lang="zh-CN" altLang="zh-CN" sz="2000">
                <a:effectLst/>
                <a:latin typeface="+mn-ea"/>
                <a:cs typeface="Times New Roman" panose="02020603050405020304" pitchFamily="18" charset="0"/>
              </a:rPr>
              <a:t>计算每一个搜索区域种子点</a:t>
            </a:r>
            <a:r>
              <a:rPr lang="en-US" altLang="zh-CN" sz="2000" err="1">
                <a:effectLst/>
                <a:latin typeface="+mn-ea"/>
              </a:rPr>
              <a:t>r</a:t>
            </a:r>
            <a:r>
              <a:rPr lang="en-US" altLang="zh-CN" sz="2000" baseline="-25000" err="1">
                <a:effectLst/>
                <a:latin typeface="+mn-ea"/>
              </a:rPr>
              <a:t>j</a:t>
            </a:r>
            <a:r>
              <a:rPr lang="zh-CN" altLang="zh-CN" sz="2000">
                <a:effectLst/>
                <a:latin typeface="+mn-ea"/>
                <a:cs typeface="Times New Roman" panose="02020603050405020304" pitchFamily="18" charset="0"/>
              </a:rPr>
              <a:t>与模板种子点集</a:t>
            </a:r>
            <a:r>
              <a:rPr lang="en-US" altLang="zh-CN" sz="2000">
                <a:effectLst/>
                <a:latin typeface="+mn-ea"/>
              </a:rPr>
              <a:t>Q</a:t>
            </a:r>
            <a:r>
              <a:rPr lang="zh-CN" altLang="zh-CN" sz="2000">
                <a:effectLst/>
                <a:latin typeface="+mn-ea"/>
                <a:cs typeface="Times New Roman" panose="02020603050405020304" pitchFamily="18" charset="0"/>
              </a:rPr>
              <a:t>的相似度</a:t>
            </a:r>
            <a:r>
              <a:rPr lang="en-US" altLang="zh-CN" sz="2000">
                <a:effectLst/>
                <a:latin typeface="+mn-ea"/>
                <a:cs typeface="Times New Roman" panose="02020603050405020304" pitchFamily="18" charset="0"/>
              </a:rPr>
              <a:t>             (row j in Sim) </a:t>
            </a:r>
            <a:r>
              <a:rPr lang="zh-CN" altLang="en-US" sz="2000">
                <a:effectLst/>
                <a:latin typeface="+mn-ea"/>
                <a:cs typeface="Times New Roman" panose="02020603050405020304" pitchFamily="18" charset="0"/>
              </a:rPr>
              <a:t>得到相似度图     </a:t>
            </a:r>
            <a:endParaRPr lang="en-US" altLang="zh-CN" sz="2000">
              <a:effectLst/>
              <a:latin typeface="+mn-ea"/>
              <a:cs typeface="Times New Roman" panose="02020603050405020304" pitchFamily="18" charset="0"/>
            </a:endParaRPr>
          </a:p>
          <a:p>
            <a:pPr indent="304800" algn="just">
              <a:spcAft>
                <a:spcPts val="0"/>
              </a:spcAft>
            </a:pPr>
            <a:r>
              <a:rPr lang="en-US" altLang="zh-CN" sz="2000">
                <a:latin typeface="+mn-ea"/>
                <a:cs typeface="Times New Roman" panose="02020603050405020304" pitchFamily="18" charset="0"/>
              </a:rPr>
              <a:t>                  </a:t>
            </a:r>
            <a:r>
              <a:rPr lang="zh-CN" altLang="en-US" sz="2000">
                <a:effectLst/>
                <a:latin typeface="+mn-ea"/>
                <a:cs typeface="Times New Roman" panose="02020603050405020304" pitchFamily="18" charset="0"/>
              </a:rPr>
              <a:t>（文中使用余弦距离来描述相似度）。</a:t>
            </a:r>
            <a:endParaRPr lang="zh-CN" altLang="zh-CN" sz="2400" kern="100">
              <a:effectLst/>
              <a:latin typeface="+mn-ea"/>
              <a:cs typeface="Times New Roman" panose="02020603050405020304" pitchFamily="18" charset="0"/>
            </a:endParaRPr>
          </a:p>
        </p:txBody>
      </p:sp>
      <p:pic>
        <p:nvPicPr>
          <p:cNvPr id="18" name="图片 17">
            <a:extLst>
              <a:ext uri="{FF2B5EF4-FFF2-40B4-BE49-F238E27FC236}">
                <a16:creationId xmlns:a16="http://schemas.microsoft.com/office/drawing/2014/main" id="{CDE4587D-C208-46AE-9A55-51B7E588793D}"/>
              </a:ext>
            </a:extLst>
          </p:cNvPr>
          <p:cNvPicPr/>
          <p:nvPr/>
        </p:nvPicPr>
        <p:blipFill>
          <a:blip r:embed="rId3"/>
          <a:stretch>
            <a:fillRect/>
          </a:stretch>
        </p:blipFill>
        <p:spPr>
          <a:xfrm>
            <a:off x="7223742" y="5333554"/>
            <a:ext cx="850309" cy="287070"/>
          </a:xfrm>
          <a:prstGeom prst="rect">
            <a:avLst/>
          </a:prstGeom>
        </p:spPr>
      </p:pic>
      <p:pic>
        <p:nvPicPr>
          <p:cNvPr id="19" name="图片 18">
            <a:extLst>
              <a:ext uri="{FF2B5EF4-FFF2-40B4-BE49-F238E27FC236}">
                <a16:creationId xmlns:a16="http://schemas.microsoft.com/office/drawing/2014/main" id="{13F65104-882F-4028-96B9-860D48E4A852}"/>
              </a:ext>
            </a:extLst>
          </p:cNvPr>
          <p:cNvPicPr/>
          <p:nvPr/>
        </p:nvPicPr>
        <p:blipFill>
          <a:blip r:embed="rId4"/>
          <a:stretch>
            <a:fillRect/>
          </a:stretch>
        </p:blipFill>
        <p:spPr>
          <a:xfrm>
            <a:off x="568354" y="5653417"/>
            <a:ext cx="1861935" cy="284258"/>
          </a:xfrm>
          <a:prstGeom prst="rect">
            <a:avLst/>
          </a:prstGeom>
        </p:spPr>
      </p:pic>
      <p:pic>
        <p:nvPicPr>
          <p:cNvPr id="20" name="图片 19">
            <a:extLst>
              <a:ext uri="{FF2B5EF4-FFF2-40B4-BE49-F238E27FC236}">
                <a16:creationId xmlns:a16="http://schemas.microsoft.com/office/drawing/2014/main" id="{B2AB0009-BC4E-4A9D-817A-322F7C30E119}"/>
              </a:ext>
            </a:extLst>
          </p:cNvPr>
          <p:cNvPicPr/>
          <p:nvPr/>
        </p:nvPicPr>
        <p:blipFill>
          <a:blip r:embed="rId5"/>
          <a:stretch>
            <a:fillRect/>
          </a:stretch>
        </p:blipFill>
        <p:spPr>
          <a:xfrm>
            <a:off x="3326719" y="5911541"/>
            <a:ext cx="4484118" cy="805089"/>
          </a:xfrm>
          <a:prstGeom prst="rect">
            <a:avLst/>
          </a:prstGeom>
        </p:spPr>
      </p:pic>
    </p:spTree>
    <p:extLst>
      <p:ext uri="{BB962C8B-B14F-4D97-AF65-F5344CB8AC3E}">
        <p14:creationId xmlns:p14="http://schemas.microsoft.com/office/powerpoint/2010/main" val="249645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3.Feature augmentation </a:t>
            </a:r>
          </a:p>
        </p:txBody>
      </p:sp>
      <p:sp>
        <p:nvSpPr>
          <p:cNvPr id="2" name="文本框 1">
            <a:extLst>
              <a:ext uri="{FF2B5EF4-FFF2-40B4-BE49-F238E27FC236}">
                <a16:creationId xmlns:a16="http://schemas.microsoft.com/office/drawing/2014/main" id="{A77B162E-97F0-40F6-BAAD-400CF83A642E}"/>
              </a:ext>
            </a:extLst>
          </p:cNvPr>
          <p:cNvSpPr txBox="1"/>
          <p:nvPr/>
        </p:nvSpPr>
        <p:spPr>
          <a:xfrm>
            <a:off x="627077" y="1129982"/>
            <a:ext cx="10937846" cy="961289"/>
          </a:xfrm>
          <a:prstGeom prst="rect">
            <a:avLst/>
          </a:prstGeom>
          <a:noFill/>
        </p:spPr>
        <p:txBody>
          <a:bodyPr wrap="square" rtlCol="0">
            <a:spAutoFit/>
          </a:bodyPr>
          <a:lstStyle/>
          <a:p>
            <a:pPr algn="just">
              <a:lnSpc>
                <a:spcPct val="150000"/>
              </a:lnSpc>
              <a:spcAft>
                <a:spcPts val="0"/>
              </a:spcAft>
            </a:pPr>
            <a:r>
              <a:rPr lang="zh-CN" altLang="zh-CN" sz="2000" kern="100">
                <a:effectLst/>
                <a:latin typeface="+mn-ea"/>
                <a:cs typeface="Times New Roman" panose="02020603050405020304" pitchFamily="18" charset="0"/>
              </a:rPr>
              <a:t>输入：模板点集</a:t>
            </a:r>
            <a:r>
              <a:rPr lang="en-US" altLang="zh-CN" sz="2000" kern="100" err="1">
                <a:effectLst/>
                <a:latin typeface="+mn-ea"/>
                <a:cs typeface="Times New Roman" panose="02020603050405020304" pitchFamily="18" charset="0"/>
              </a:rPr>
              <a:t>P</a:t>
            </a:r>
            <a:r>
              <a:rPr lang="en-US" altLang="zh-CN" sz="2000" kern="100" baseline="-25000" err="1">
                <a:effectLst/>
                <a:latin typeface="+mn-ea"/>
                <a:cs typeface="Times New Roman" panose="02020603050405020304" pitchFamily="18" charset="0"/>
              </a:rPr>
              <a:t>tmp</a:t>
            </a:r>
            <a:r>
              <a:rPr lang="zh-CN" altLang="zh-CN" sz="2000" kern="100">
                <a:effectLst/>
                <a:latin typeface="+mn-ea"/>
                <a:cs typeface="Times New Roman" panose="02020603050405020304" pitchFamily="18" charset="0"/>
              </a:rPr>
              <a:t>（</a:t>
            </a:r>
            <a:r>
              <a:rPr lang="en-US" altLang="zh-CN" sz="2000" kern="100">
                <a:effectLst/>
                <a:latin typeface="+mn-ea"/>
                <a:cs typeface="Times New Roman" panose="02020603050405020304" pitchFamily="18" charset="0"/>
              </a:rPr>
              <a:t>N</a:t>
            </a:r>
            <a:r>
              <a:rPr lang="en-US" altLang="zh-CN" sz="2000" kern="100" baseline="-25000">
                <a:effectLst/>
                <a:latin typeface="+mn-ea"/>
                <a:cs typeface="Times New Roman" panose="02020603050405020304" pitchFamily="18" charset="0"/>
              </a:rPr>
              <a:t>1</a:t>
            </a:r>
            <a:r>
              <a:rPr lang="en-US" altLang="zh-CN" sz="2000" kern="100">
                <a:effectLst/>
                <a:latin typeface="+mn-ea"/>
                <a:cs typeface="Times New Roman" panose="02020603050405020304" pitchFamily="18" charset="0"/>
              </a:rPr>
              <a:t>=512</a:t>
            </a:r>
            <a:r>
              <a:rPr lang="zh-CN" altLang="zh-CN" sz="2000" kern="100">
                <a:effectLst/>
                <a:latin typeface="+mn-ea"/>
                <a:cs typeface="Times New Roman" panose="02020603050405020304" pitchFamily="18" charset="0"/>
              </a:rPr>
              <a:t>）和搜索区域点集</a:t>
            </a:r>
            <a:r>
              <a:rPr lang="en-US" altLang="zh-CN" sz="2000" kern="100" err="1">
                <a:effectLst/>
                <a:latin typeface="+mn-ea"/>
                <a:cs typeface="Times New Roman" panose="02020603050405020304" pitchFamily="18" charset="0"/>
              </a:rPr>
              <a:t>P</a:t>
            </a:r>
            <a:r>
              <a:rPr lang="en-US" altLang="zh-CN" sz="2000" kern="100" baseline="-25000" err="1">
                <a:effectLst/>
                <a:latin typeface="+mn-ea"/>
                <a:cs typeface="Times New Roman" panose="02020603050405020304" pitchFamily="18" charset="0"/>
              </a:rPr>
              <a:t>sea</a:t>
            </a:r>
            <a:r>
              <a:rPr lang="zh-CN" altLang="zh-CN" sz="2000" kern="100">
                <a:effectLst/>
                <a:latin typeface="+mn-ea"/>
                <a:cs typeface="Times New Roman" panose="02020603050405020304" pitchFamily="18" charset="0"/>
              </a:rPr>
              <a:t>（</a:t>
            </a:r>
            <a:r>
              <a:rPr lang="en-US" altLang="zh-CN" sz="2000" kern="100">
                <a:effectLst/>
                <a:latin typeface="+mn-ea"/>
                <a:cs typeface="Times New Roman" panose="02020603050405020304" pitchFamily="18" charset="0"/>
              </a:rPr>
              <a:t>N</a:t>
            </a:r>
            <a:r>
              <a:rPr lang="en-US" altLang="zh-CN" sz="2000" kern="100" baseline="-25000">
                <a:effectLst/>
                <a:latin typeface="+mn-ea"/>
                <a:cs typeface="Times New Roman" panose="02020603050405020304" pitchFamily="18" charset="0"/>
              </a:rPr>
              <a:t>2</a:t>
            </a:r>
            <a:r>
              <a:rPr lang="en-US" altLang="zh-CN" sz="2000" kern="100">
                <a:effectLst/>
                <a:latin typeface="+mn-ea"/>
                <a:cs typeface="Times New Roman" panose="02020603050405020304" pitchFamily="18" charset="0"/>
              </a:rPr>
              <a:t>=1024</a:t>
            </a:r>
            <a:r>
              <a:rPr lang="zh-CN" altLang="zh-CN" sz="2000" kern="100">
                <a:effectLst/>
                <a:latin typeface="+mn-ea"/>
                <a:cs typeface="Times New Roman" panose="02020603050405020304" pitchFamily="18" charset="0"/>
              </a:rPr>
              <a:t>）</a:t>
            </a:r>
          </a:p>
          <a:p>
            <a:pPr algn="just">
              <a:lnSpc>
                <a:spcPct val="150000"/>
              </a:lnSpc>
              <a:spcAft>
                <a:spcPts val="0"/>
              </a:spcAft>
            </a:pPr>
            <a:r>
              <a:rPr lang="zh-CN" altLang="zh-CN" sz="2000" kern="100">
                <a:effectLst/>
                <a:latin typeface="+mn-ea"/>
                <a:cs typeface="Times New Roman" panose="02020603050405020304" pitchFamily="18" charset="0"/>
              </a:rPr>
              <a:t>输出：有最高得分的</a:t>
            </a:r>
            <a:r>
              <a:rPr lang="en-US" altLang="zh-CN" sz="2000" kern="100">
                <a:effectLst/>
                <a:latin typeface="+mn-ea"/>
                <a:cs typeface="Times New Roman" panose="02020603050405020304" pitchFamily="18" charset="0"/>
              </a:rPr>
              <a:t>3D</a:t>
            </a:r>
            <a:r>
              <a:rPr lang="zh-CN" altLang="zh-CN" sz="2000" kern="100">
                <a:effectLst/>
                <a:latin typeface="+mn-ea"/>
                <a:cs typeface="Times New Roman" panose="02020603050405020304" pitchFamily="18" charset="0"/>
              </a:rPr>
              <a:t>目标预选框</a:t>
            </a:r>
          </a:p>
        </p:txBody>
      </p:sp>
      <p:pic>
        <p:nvPicPr>
          <p:cNvPr id="5" name="图片 4">
            <a:extLst>
              <a:ext uri="{FF2B5EF4-FFF2-40B4-BE49-F238E27FC236}">
                <a16:creationId xmlns:a16="http://schemas.microsoft.com/office/drawing/2014/main" id="{B1CE404A-BCD3-428D-BDC1-6B2C19377B01}"/>
              </a:ext>
            </a:extLst>
          </p:cNvPr>
          <p:cNvPicPr/>
          <p:nvPr/>
        </p:nvPicPr>
        <p:blipFill>
          <a:blip r:embed="rId2"/>
          <a:stretch>
            <a:fillRect/>
          </a:stretch>
        </p:blipFill>
        <p:spPr>
          <a:xfrm>
            <a:off x="627077" y="2185603"/>
            <a:ext cx="9773376" cy="2898125"/>
          </a:xfrm>
          <a:prstGeom prst="rect">
            <a:avLst/>
          </a:prstGeom>
        </p:spPr>
      </p:pic>
      <p:sp>
        <p:nvSpPr>
          <p:cNvPr id="6" name="矩形 5">
            <a:extLst>
              <a:ext uri="{FF2B5EF4-FFF2-40B4-BE49-F238E27FC236}">
                <a16:creationId xmlns:a16="http://schemas.microsoft.com/office/drawing/2014/main" id="{5875AC7D-9784-4B0A-AA3D-C754427188F5}"/>
              </a:ext>
            </a:extLst>
          </p:cNvPr>
          <p:cNvSpPr/>
          <p:nvPr/>
        </p:nvSpPr>
        <p:spPr>
          <a:xfrm>
            <a:off x="3237156" y="2934184"/>
            <a:ext cx="1511013" cy="1755262"/>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 name="文本框 3">
            <a:extLst>
              <a:ext uri="{FF2B5EF4-FFF2-40B4-BE49-F238E27FC236}">
                <a16:creationId xmlns:a16="http://schemas.microsoft.com/office/drawing/2014/main" id="{23100FE4-B401-4C37-A135-D6E99E9AFDA2}"/>
              </a:ext>
            </a:extLst>
          </p:cNvPr>
          <p:cNvSpPr txBox="1"/>
          <p:nvPr/>
        </p:nvSpPr>
        <p:spPr>
          <a:xfrm>
            <a:off x="568354" y="5261611"/>
            <a:ext cx="10937846" cy="1323439"/>
          </a:xfrm>
          <a:prstGeom prst="rect">
            <a:avLst/>
          </a:prstGeom>
          <a:noFill/>
        </p:spPr>
        <p:txBody>
          <a:bodyPr wrap="square" rtlCol="0">
            <a:spAutoFit/>
          </a:bodyPr>
          <a:lstStyle/>
          <a:p>
            <a:pPr indent="304800" algn="just">
              <a:spcAft>
                <a:spcPts val="0"/>
              </a:spcAft>
            </a:pPr>
            <a:r>
              <a:rPr lang="zh-CN" altLang="en-US" sz="2000" kern="100">
                <a:effectLst/>
                <a:latin typeface="+mn-ea"/>
                <a:cs typeface="Times New Roman" panose="02020603050405020304" pitchFamily="18" charset="0"/>
              </a:rPr>
              <a:t>  对每一个搜索区域种子点的相似度          </a:t>
            </a:r>
            <a:r>
              <a:rPr lang="zh-CN" altLang="zh-CN" sz="2000">
                <a:effectLst/>
                <a:latin typeface="+mn-ea"/>
                <a:cs typeface="Times New Roman" panose="02020603050405020304" pitchFamily="18" charset="0"/>
              </a:rPr>
              <a:t>进行特征增强，将</a:t>
            </a:r>
            <a:r>
              <a:rPr lang="zh-CN" altLang="zh-CN" sz="2000">
                <a:solidFill>
                  <a:srgbClr val="C00000"/>
                </a:solidFill>
                <a:effectLst/>
                <a:latin typeface="+mn-ea"/>
                <a:cs typeface="Times New Roman" panose="02020603050405020304" pitchFamily="18" charset="0"/>
              </a:rPr>
              <a:t>模板种子</a:t>
            </a:r>
            <a:r>
              <a:rPr lang="zh-CN" altLang="zh-CN" sz="2000">
                <a:effectLst/>
                <a:latin typeface="+mn-ea"/>
                <a:cs typeface="Times New Roman" panose="02020603050405020304" pitchFamily="18" charset="0"/>
              </a:rPr>
              <a:t>点集</a:t>
            </a:r>
            <a:r>
              <a:rPr lang="en-US" altLang="zh-CN" sz="2000">
                <a:effectLst/>
                <a:latin typeface="+mn-ea"/>
                <a:cs typeface="Times New Roman" panose="02020603050405020304" pitchFamily="18" charset="0"/>
              </a:rPr>
              <a:t>Q</a:t>
            </a:r>
            <a:r>
              <a:rPr lang="zh-CN" altLang="zh-CN" sz="2000">
                <a:effectLst/>
                <a:latin typeface="+mn-ea"/>
                <a:cs typeface="Times New Roman" panose="02020603050405020304" pitchFamily="18" charset="0"/>
              </a:rPr>
              <a:t>的三维空间坐标（</a:t>
            </a:r>
            <a:r>
              <a:rPr lang="en-US" altLang="zh-CN" sz="2000">
                <a:effectLst/>
                <a:latin typeface="+mn-ea"/>
                <a:cs typeface="Times New Roman" panose="02020603050405020304" pitchFamily="18" charset="0"/>
              </a:rPr>
              <a:t>3</a:t>
            </a:r>
            <a:r>
              <a:rPr lang="zh-CN" altLang="zh-CN" sz="2000">
                <a:effectLst/>
                <a:latin typeface="+mn-ea"/>
                <a:cs typeface="Times New Roman" panose="02020603050405020304" pitchFamily="18" charset="0"/>
              </a:rPr>
              <a:t>）和特征（</a:t>
            </a:r>
            <a:r>
              <a:rPr lang="en-US" altLang="zh-CN" sz="2000">
                <a:effectLst/>
                <a:latin typeface="+mn-ea"/>
              </a:rPr>
              <a:t>d</a:t>
            </a:r>
            <a:r>
              <a:rPr lang="en-US" altLang="zh-CN" sz="2000" baseline="-25000">
                <a:effectLst/>
                <a:latin typeface="+mn-ea"/>
              </a:rPr>
              <a:t>1</a:t>
            </a:r>
            <a:r>
              <a:rPr lang="zh-CN" altLang="zh-CN" sz="2000">
                <a:effectLst/>
                <a:latin typeface="+mn-ea"/>
                <a:cs typeface="Times New Roman" panose="02020603050405020304" pitchFamily="18" charset="0"/>
              </a:rPr>
              <a:t>）包含进来，得到一个大小为</a:t>
            </a:r>
            <a:r>
              <a:rPr lang="en-US" altLang="zh-CN" sz="2000">
                <a:effectLst/>
                <a:latin typeface="+mn-ea"/>
              </a:rPr>
              <a:t>M</a:t>
            </a:r>
            <a:r>
              <a:rPr lang="en-US" altLang="zh-CN" sz="2000" baseline="-25000">
                <a:effectLst/>
                <a:latin typeface="+mn-ea"/>
              </a:rPr>
              <a:t>1</a:t>
            </a:r>
            <a:r>
              <a:rPr lang="en-US" altLang="zh-CN" sz="2000">
                <a:effectLst/>
                <a:latin typeface="+mn-ea"/>
                <a:cs typeface="Times New Roman" panose="02020603050405020304" pitchFamily="18" charset="0"/>
              </a:rPr>
              <a:t> × (1 + 3 + </a:t>
            </a:r>
            <a:r>
              <a:rPr lang="en-US" altLang="zh-CN" sz="2000">
                <a:effectLst/>
                <a:latin typeface="+mn-ea"/>
              </a:rPr>
              <a:t>d</a:t>
            </a:r>
            <a:r>
              <a:rPr lang="en-US" altLang="zh-CN" sz="2000" baseline="-25000">
                <a:effectLst/>
                <a:latin typeface="+mn-ea"/>
              </a:rPr>
              <a:t>1</a:t>
            </a:r>
            <a:r>
              <a:rPr lang="en-US" altLang="zh-CN" sz="2000">
                <a:effectLst/>
                <a:latin typeface="+mn-ea"/>
                <a:cs typeface="Times New Roman" panose="02020603050405020304" pitchFamily="18" charset="0"/>
              </a:rPr>
              <a:t>)</a:t>
            </a:r>
            <a:r>
              <a:rPr lang="zh-CN" altLang="zh-CN" sz="2000">
                <a:effectLst/>
                <a:latin typeface="+mn-ea"/>
                <a:cs typeface="Times New Roman" panose="02020603050405020304" pitchFamily="18" charset="0"/>
              </a:rPr>
              <a:t>的张量，将其输入到一个结构为Φ</a:t>
            </a:r>
            <a:r>
              <a:rPr lang="en-US" altLang="zh-CN" sz="2000">
                <a:effectLst/>
                <a:latin typeface="+mn-ea"/>
                <a:cs typeface="Times New Roman" panose="02020603050405020304" pitchFamily="18" charset="0"/>
              </a:rPr>
              <a:t>(MLP-</a:t>
            </a:r>
            <a:r>
              <a:rPr lang="en-US" altLang="zh-CN" sz="2000" err="1">
                <a:effectLst/>
                <a:latin typeface="+mn-ea"/>
                <a:cs typeface="Times New Roman" panose="02020603050405020304" pitchFamily="18" charset="0"/>
              </a:rPr>
              <a:t>Maxpool</a:t>
            </a:r>
            <a:r>
              <a:rPr lang="en-US" altLang="zh-CN" sz="2000">
                <a:effectLst/>
                <a:latin typeface="+mn-ea"/>
                <a:cs typeface="Times New Roman" panose="02020603050405020304" pitchFamily="18" charset="0"/>
              </a:rPr>
              <a:t>-MLP)</a:t>
            </a:r>
            <a:r>
              <a:rPr lang="zh-CN" altLang="zh-CN" sz="2000">
                <a:effectLst/>
                <a:latin typeface="+mn-ea"/>
                <a:cs typeface="Times New Roman" panose="02020603050405020304" pitchFamily="18" charset="0"/>
              </a:rPr>
              <a:t>的网络中，得到每一个搜索区域种子点</a:t>
            </a:r>
            <a:r>
              <a:rPr lang="en-US" altLang="zh-CN" sz="2000" err="1">
                <a:effectLst/>
                <a:latin typeface="+mn-ea"/>
              </a:rPr>
              <a:t>r</a:t>
            </a:r>
            <a:r>
              <a:rPr lang="en-US" altLang="zh-CN" sz="2000" baseline="-25000" err="1">
                <a:effectLst/>
                <a:latin typeface="+mn-ea"/>
              </a:rPr>
              <a:t>j</a:t>
            </a:r>
            <a:r>
              <a:rPr lang="zh-CN" altLang="zh-CN" sz="2000">
                <a:effectLst/>
                <a:latin typeface="+mn-ea"/>
                <a:cs typeface="Times New Roman" panose="02020603050405020304" pitchFamily="18" charset="0"/>
              </a:rPr>
              <a:t>的目标特定特征</a:t>
            </a:r>
            <a:r>
              <a:rPr lang="en-US" altLang="zh-CN" sz="2000">
                <a:effectLst/>
                <a:latin typeface="+mn-ea"/>
              </a:rPr>
              <a:t>d</a:t>
            </a:r>
            <a:r>
              <a:rPr lang="en-US" altLang="zh-CN" sz="2000" baseline="-25000">
                <a:effectLst/>
                <a:latin typeface="+mn-ea"/>
              </a:rPr>
              <a:t>2</a:t>
            </a:r>
            <a:r>
              <a:rPr lang="zh-CN" altLang="zh-CN" sz="2000">
                <a:effectLst/>
                <a:latin typeface="+mn-ea"/>
                <a:cs typeface="Times New Roman" panose="02020603050405020304" pitchFamily="18" charset="0"/>
              </a:rPr>
              <a:t>（</a:t>
            </a:r>
            <a:r>
              <a:rPr lang="en-US" altLang="zh-CN" sz="2000">
                <a:effectLst/>
                <a:latin typeface="+mn-ea"/>
              </a:rPr>
              <a:t>d</a:t>
            </a:r>
            <a:r>
              <a:rPr lang="en-US" altLang="zh-CN" sz="2000" baseline="-25000">
                <a:effectLst/>
                <a:latin typeface="+mn-ea"/>
              </a:rPr>
              <a:t>2</a:t>
            </a:r>
            <a:r>
              <a:rPr lang="en-US" altLang="zh-CN" sz="2000">
                <a:effectLst/>
                <a:latin typeface="+mn-ea"/>
              </a:rPr>
              <a:t>=d</a:t>
            </a:r>
            <a:r>
              <a:rPr lang="en-US" altLang="zh-CN" sz="2000" baseline="-25000">
                <a:effectLst/>
                <a:latin typeface="+mn-ea"/>
              </a:rPr>
              <a:t>1</a:t>
            </a:r>
            <a:r>
              <a:rPr lang="en-US" altLang="zh-CN" sz="2000">
                <a:effectLst/>
                <a:latin typeface="+mn-ea"/>
              </a:rPr>
              <a:t>=256</a:t>
            </a:r>
            <a:r>
              <a:rPr lang="zh-CN" altLang="zh-CN" sz="2000">
                <a:effectLst/>
                <a:latin typeface="+mn-ea"/>
                <a:cs typeface="Times New Roman" panose="02020603050405020304" pitchFamily="18" charset="0"/>
              </a:rPr>
              <a:t>）。最终将每一个搜索区域的种子点</a:t>
            </a:r>
            <a:r>
              <a:rPr lang="en-US" altLang="zh-CN" sz="2000" err="1">
                <a:effectLst/>
                <a:latin typeface="+mn-ea"/>
              </a:rPr>
              <a:t>r</a:t>
            </a:r>
            <a:r>
              <a:rPr lang="en-US" altLang="zh-CN" sz="2000" baseline="-25000" err="1">
                <a:effectLst/>
                <a:latin typeface="+mn-ea"/>
              </a:rPr>
              <a:t>j</a:t>
            </a:r>
            <a:r>
              <a:rPr lang="zh-CN" altLang="zh-CN" sz="2000">
                <a:effectLst/>
                <a:latin typeface="+mn-ea"/>
                <a:cs typeface="Times New Roman" panose="02020603050405020304" pitchFamily="18" charset="0"/>
              </a:rPr>
              <a:t>表示为</a:t>
            </a:r>
            <a:r>
              <a:rPr lang="zh-CN" altLang="en-US" sz="2000">
                <a:effectLst/>
                <a:latin typeface="+mn-ea"/>
                <a:cs typeface="Times New Roman" panose="02020603050405020304" pitchFamily="18" charset="0"/>
              </a:rPr>
              <a:t>（</a:t>
            </a:r>
            <a:r>
              <a:rPr lang="en-US" altLang="zh-CN" sz="2000">
                <a:effectLst/>
                <a:latin typeface="+mn-ea"/>
              </a:rPr>
              <a:t>3+d</a:t>
            </a:r>
            <a:r>
              <a:rPr lang="en-US" altLang="zh-CN" sz="2000" baseline="-25000">
                <a:effectLst/>
                <a:latin typeface="+mn-ea"/>
              </a:rPr>
              <a:t>2</a:t>
            </a:r>
            <a:r>
              <a:rPr lang="zh-CN" altLang="en-US" sz="2000">
                <a:latin typeface="+mn-ea"/>
              </a:rPr>
              <a:t>）</a:t>
            </a:r>
            <a:r>
              <a:rPr lang="zh-CN" altLang="zh-CN" sz="2000">
                <a:effectLst/>
                <a:latin typeface="+mn-ea"/>
                <a:cs typeface="Times New Roman" panose="02020603050405020304" pitchFamily="18" charset="0"/>
              </a:rPr>
              <a:t>维的向量。</a:t>
            </a:r>
            <a:endParaRPr lang="zh-CN" altLang="zh-CN" sz="2000" kern="100">
              <a:effectLst/>
              <a:latin typeface="+mn-ea"/>
              <a:cs typeface="Times New Roman" panose="02020603050405020304" pitchFamily="18" charset="0"/>
            </a:endParaRPr>
          </a:p>
        </p:txBody>
      </p:sp>
      <p:pic>
        <p:nvPicPr>
          <p:cNvPr id="3" name="图片 2">
            <a:extLst>
              <a:ext uri="{FF2B5EF4-FFF2-40B4-BE49-F238E27FC236}">
                <a16:creationId xmlns:a16="http://schemas.microsoft.com/office/drawing/2014/main" id="{3454C386-6BDC-4CA1-8838-953423437D44}"/>
              </a:ext>
            </a:extLst>
          </p:cNvPr>
          <p:cNvPicPr/>
          <p:nvPr/>
        </p:nvPicPr>
        <p:blipFill>
          <a:blip r:embed="rId3"/>
          <a:stretch>
            <a:fillRect/>
          </a:stretch>
        </p:blipFill>
        <p:spPr>
          <a:xfrm>
            <a:off x="4992270" y="5326520"/>
            <a:ext cx="850309" cy="287070"/>
          </a:xfrm>
          <a:prstGeom prst="rect">
            <a:avLst/>
          </a:prstGeom>
        </p:spPr>
      </p:pic>
    </p:spTree>
    <p:extLst>
      <p:ext uri="{BB962C8B-B14F-4D97-AF65-F5344CB8AC3E}">
        <p14:creationId xmlns:p14="http://schemas.microsoft.com/office/powerpoint/2010/main" val="83910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3.Feature augmentation </a:t>
            </a:r>
          </a:p>
        </p:txBody>
      </p:sp>
      <p:sp>
        <p:nvSpPr>
          <p:cNvPr id="4" name="文本框 3">
            <a:extLst>
              <a:ext uri="{FF2B5EF4-FFF2-40B4-BE49-F238E27FC236}">
                <a16:creationId xmlns:a16="http://schemas.microsoft.com/office/drawing/2014/main" id="{23100FE4-B401-4C37-A135-D6E99E9AFDA2}"/>
              </a:ext>
            </a:extLst>
          </p:cNvPr>
          <p:cNvSpPr txBox="1"/>
          <p:nvPr/>
        </p:nvSpPr>
        <p:spPr>
          <a:xfrm>
            <a:off x="568354" y="5261611"/>
            <a:ext cx="10937846" cy="1323439"/>
          </a:xfrm>
          <a:prstGeom prst="rect">
            <a:avLst/>
          </a:prstGeom>
          <a:noFill/>
        </p:spPr>
        <p:txBody>
          <a:bodyPr wrap="square" rtlCol="0">
            <a:spAutoFit/>
          </a:bodyPr>
          <a:lstStyle/>
          <a:p>
            <a:pPr indent="304800" algn="just">
              <a:spcAft>
                <a:spcPts val="0"/>
              </a:spcAft>
            </a:pPr>
            <a:r>
              <a:rPr lang="zh-CN" altLang="en-US" sz="2000" kern="100">
                <a:effectLst/>
                <a:latin typeface="+mn-ea"/>
                <a:cs typeface="Times New Roman" panose="02020603050405020304" pitchFamily="18" charset="0"/>
              </a:rPr>
              <a:t>  对每一个搜索区域种子点的相似度          </a:t>
            </a:r>
            <a:r>
              <a:rPr lang="zh-CN" altLang="zh-CN" sz="2000">
                <a:effectLst/>
                <a:latin typeface="+mn-ea"/>
                <a:cs typeface="Times New Roman" panose="02020603050405020304" pitchFamily="18" charset="0"/>
              </a:rPr>
              <a:t>进行特征增强，将</a:t>
            </a:r>
            <a:r>
              <a:rPr lang="zh-CN" altLang="zh-CN" sz="2000">
                <a:solidFill>
                  <a:srgbClr val="C00000"/>
                </a:solidFill>
                <a:effectLst/>
                <a:latin typeface="+mn-ea"/>
                <a:cs typeface="Times New Roman" panose="02020603050405020304" pitchFamily="18" charset="0"/>
              </a:rPr>
              <a:t>模板种子</a:t>
            </a:r>
            <a:r>
              <a:rPr lang="zh-CN" altLang="zh-CN" sz="2000">
                <a:effectLst/>
                <a:latin typeface="+mn-ea"/>
                <a:cs typeface="Times New Roman" panose="02020603050405020304" pitchFamily="18" charset="0"/>
              </a:rPr>
              <a:t>点集</a:t>
            </a:r>
            <a:r>
              <a:rPr lang="en-US" altLang="zh-CN" sz="2000">
                <a:effectLst/>
                <a:latin typeface="+mn-ea"/>
                <a:cs typeface="Times New Roman" panose="02020603050405020304" pitchFamily="18" charset="0"/>
              </a:rPr>
              <a:t>Q</a:t>
            </a:r>
            <a:r>
              <a:rPr lang="zh-CN" altLang="zh-CN" sz="2000">
                <a:effectLst/>
                <a:latin typeface="+mn-ea"/>
                <a:cs typeface="Times New Roman" panose="02020603050405020304" pitchFamily="18" charset="0"/>
              </a:rPr>
              <a:t>的三维空间坐标（</a:t>
            </a:r>
            <a:r>
              <a:rPr lang="en-US" altLang="zh-CN" sz="2000">
                <a:effectLst/>
                <a:latin typeface="+mn-ea"/>
                <a:cs typeface="Times New Roman" panose="02020603050405020304" pitchFamily="18" charset="0"/>
              </a:rPr>
              <a:t>3</a:t>
            </a:r>
            <a:r>
              <a:rPr lang="zh-CN" altLang="zh-CN" sz="2000">
                <a:effectLst/>
                <a:latin typeface="+mn-ea"/>
                <a:cs typeface="Times New Roman" panose="02020603050405020304" pitchFamily="18" charset="0"/>
              </a:rPr>
              <a:t>）和特征（</a:t>
            </a:r>
            <a:r>
              <a:rPr lang="en-US" altLang="zh-CN" sz="2000">
                <a:effectLst/>
                <a:latin typeface="+mn-ea"/>
              </a:rPr>
              <a:t>d</a:t>
            </a:r>
            <a:r>
              <a:rPr lang="en-US" altLang="zh-CN" sz="2000" baseline="-25000">
                <a:effectLst/>
                <a:latin typeface="+mn-ea"/>
              </a:rPr>
              <a:t>1</a:t>
            </a:r>
            <a:r>
              <a:rPr lang="zh-CN" altLang="zh-CN" sz="2000">
                <a:effectLst/>
                <a:latin typeface="+mn-ea"/>
                <a:cs typeface="Times New Roman" panose="02020603050405020304" pitchFamily="18" charset="0"/>
              </a:rPr>
              <a:t>）包含进来，得到一个大小为</a:t>
            </a:r>
            <a:r>
              <a:rPr lang="en-US" altLang="zh-CN" sz="2000">
                <a:effectLst/>
                <a:latin typeface="+mn-ea"/>
              </a:rPr>
              <a:t>M</a:t>
            </a:r>
            <a:r>
              <a:rPr lang="en-US" altLang="zh-CN" sz="2000" baseline="-25000">
                <a:effectLst/>
                <a:latin typeface="+mn-ea"/>
              </a:rPr>
              <a:t>1</a:t>
            </a:r>
            <a:r>
              <a:rPr lang="en-US" altLang="zh-CN" sz="2000">
                <a:effectLst/>
                <a:latin typeface="+mn-ea"/>
                <a:cs typeface="Times New Roman" panose="02020603050405020304" pitchFamily="18" charset="0"/>
              </a:rPr>
              <a:t> × (1 + 3 + </a:t>
            </a:r>
            <a:r>
              <a:rPr lang="en-US" altLang="zh-CN" sz="2000">
                <a:effectLst/>
                <a:latin typeface="+mn-ea"/>
              </a:rPr>
              <a:t>d</a:t>
            </a:r>
            <a:r>
              <a:rPr lang="en-US" altLang="zh-CN" sz="2000" baseline="-25000">
                <a:effectLst/>
                <a:latin typeface="+mn-ea"/>
              </a:rPr>
              <a:t>1</a:t>
            </a:r>
            <a:r>
              <a:rPr lang="en-US" altLang="zh-CN" sz="2000">
                <a:effectLst/>
                <a:latin typeface="+mn-ea"/>
                <a:cs typeface="Times New Roman" panose="02020603050405020304" pitchFamily="18" charset="0"/>
              </a:rPr>
              <a:t>)</a:t>
            </a:r>
            <a:r>
              <a:rPr lang="zh-CN" altLang="zh-CN" sz="2000">
                <a:effectLst/>
                <a:latin typeface="+mn-ea"/>
                <a:cs typeface="Times New Roman" panose="02020603050405020304" pitchFamily="18" charset="0"/>
              </a:rPr>
              <a:t>的张量，将其输入到一个结构为Φ</a:t>
            </a:r>
            <a:r>
              <a:rPr lang="en-US" altLang="zh-CN" sz="2000">
                <a:effectLst/>
                <a:latin typeface="+mn-ea"/>
                <a:cs typeface="Times New Roman" panose="02020603050405020304" pitchFamily="18" charset="0"/>
              </a:rPr>
              <a:t>(MLP-</a:t>
            </a:r>
            <a:r>
              <a:rPr lang="en-US" altLang="zh-CN" sz="2000" err="1">
                <a:effectLst/>
                <a:latin typeface="+mn-ea"/>
                <a:cs typeface="Times New Roman" panose="02020603050405020304" pitchFamily="18" charset="0"/>
              </a:rPr>
              <a:t>Maxpool</a:t>
            </a:r>
            <a:r>
              <a:rPr lang="en-US" altLang="zh-CN" sz="2000">
                <a:effectLst/>
                <a:latin typeface="+mn-ea"/>
                <a:cs typeface="Times New Roman" panose="02020603050405020304" pitchFamily="18" charset="0"/>
              </a:rPr>
              <a:t>-MLP)</a:t>
            </a:r>
            <a:r>
              <a:rPr lang="zh-CN" altLang="zh-CN" sz="2000">
                <a:effectLst/>
                <a:latin typeface="+mn-ea"/>
                <a:cs typeface="Times New Roman" panose="02020603050405020304" pitchFamily="18" charset="0"/>
              </a:rPr>
              <a:t>的网络中，得到每一个搜索区域种子点</a:t>
            </a:r>
            <a:r>
              <a:rPr lang="en-US" altLang="zh-CN" sz="2000" err="1">
                <a:effectLst/>
                <a:latin typeface="+mn-ea"/>
              </a:rPr>
              <a:t>r</a:t>
            </a:r>
            <a:r>
              <a:rPr lang="en-US" altLang="zh-CN" sz="2000" baseline="-25000" err="1">
                <a:effectLst/>
                <a:latin typeface="+mn-ea"/>
              </a:rPr>
              <a:t>j</a:t>
            </a:r>
            <a:r>
              <a:rPr lang="zh-CN" altLang="zh-CN" sz="2000">
                <a:effectLst/>
                <a:latin typeface="+mn-ea"/>
                <a:cs typeface="Times New Roman" panose="02020603050405020304" pitchFamily="18" charset="0"/>
              </a:rPr>
              <a:t>的目标特定特征</a:t>
            </a:r>
            <a:r>
              <a:rPr lang="en-US" altLang="zh-CN" sz="2000">
                <a:effectLst/>
                <a:latin typeface="+mn-ea"/>
              </a:rPr>
              <a:t>d</a:t>
            </a:r>
            <a:r>
              <a:rPr lang="en-US" altLang="zh-CN" sz="2000" baseline="-25000">
                <a:effectLst/>
                <a:latin typeface="+mn-ea"/>
              </a:rPr>
              <a:t>2</a:t>
            </a:r>
            <a:r>
              <a:rPr lang="zh-CN" altLang="zh-CN" sz="2000">
                <a:effectLst/>
                <a:latin typeface="+mn-ea"/>
                <a:cs typeface="Times New Roman" panose="02020603050405020304" pitchFamily="18" charset="0"/>
              </a:rPr>
              <a:t>（</a:t>
            </a:r>
            <a:r>
              <a:rPr lang="en-US" altLang="zh-CN" sz="2000">
                <a:effectLst/>
                <a:latin typeface="+mn-ea"/>
              </a:rPr>
              <a:t>d</a:t>
            </a:r>
            <a:r>
              <a:rPr lang="en-US" altLang="zh-CN" sz="2000" baseline="-25000">
                <a:effectLst/>
                <a:latin typeface="+mn-ea"/>
              </a:rPr>
              <a:t>2</a:t>
            </a:r>
            <a:r>
              <a:rPr lang="en-US" altLang="zh-CN" sz="2000">
                <a:effectLst/>
                <a:latin typeface="+mn-ea"/>
              </a:rPr>
              <a:t>=d</a:t>
            </a:r>
            <a:r>
              <a:rPr lang="en-US" altLang="zh-CN" sz="2000" baseline="-25000">
                <a:effectLst/>
                <a:latin typeface="+mn-ea"/>
              </a:rPr>
              <a:t>1</a:t>
            </a:r>
            <a:r>
              <a:rPr lang="en-US" altLang="zh-CN" sz="2000">
                <a:effectLst/>
                <a:latin typeface="+mn-ea"/>
              </a:rPr>
              <a:t>=256</a:t>
            </a:r>
            <a:r>
              <a:rPr lang="zh-CN" altLang="zh-CN" sz="2000">
                <a:effectLst/>
                <a:latin typeface="+mn-ea"/>
                <a:cs typeface="Times New Roman" panose="02020603050405020304" pitchFamily="18" charset="0"/>
              </a:rPr>
              <a:t>）。最终将每一个搜索区域的种子点</a:t>
            </a:r>
            <a:r>
              <a:rPr lang="en-US" altLang="zh-CN" sz="2000" err="1">
                <a:effectLst/>
                <a:latin typeface="+mn-ea"/>
              </a:rPr>
              <a:t>r</a:t>
            </a:r>
            <a:r>
              <a:rPr lang="en-US" altLang="zh-CN" sz="2000" baseline="-25000" err="1">
                <a:effectLst/>
                <a:latin typeface="+mn-ea"/>
              </a:rPr>
              <a:t>j</a:t>
            </a:r>
            <a:r>
              <a:rPr lang="zh-CN" altLang="zh-CN" sz="2000">
                <a:effectLst/>
                <a:latin typeface="+mn-ea"/>
                <a:cs typeface="Times New Roman" panose="02020603050405020304" pitchFamily="18" charset="0"/>
              </a:rPr>
              <a:t>表示为</a:t>
            </a:r>
            <a:r>
              <a:rPr lang="zh-CN" altLang="en-US" sz="2000">
                <a:effectLst/>
                <a:latin typeface="+mn-ea"/>
                <a:cs typeface="Times New Roman" panose="02020603050405020304" pitchFamily="18" charset="0"/>
              </a:rPr>
              <a:t>（</a:t>
            </a:r>
            <a:r>
              <a:rPr lang="en-US" altLang="zh-CN" sz="2000">
                <a:effectLst/>
                <a:latin typeface="+mn-ea"/>
              </a:rPr>
              <a:t>3+d</a:t>
            </a:r>
            <a:r>
              <a:rPr lang="en-US" altLang="zh-CN" sz="2000" baseline="-25000">
                <a:effectLst/>
                <a:latin typeface="+mn-ea"/>
              </a:rPr>
              <a:t>2</a:t>
            </a:r>
            <a:r>
              <a:rPr lang="zh-CN" altLang="en-US" sz="2000">
                <a:latin typeface="+mn-ea"/>
              </a:rPr>
              <a:t>）</a:t>
            </a:r>
            <a:r>
              <a:rPr lang="zh-CN" altLang="zh-CN" sz="2000">
                <a:effectLst/>
                <a:latin typeface="+mn-ea"/>
                <a:cs typeface="Times New Roman" panose="02020603050405020304" pitchFamily="18" charset="0"/>
              </a:rPr>
              <a:t>维的向量。</a:t>
            </a:r>
            <a:endParaRPr lang="zh-CN" altLang="zh-CN" sz="2000" kern="100">
              <a:effectLst/>
              <a:latin typeface="+mn-ea"/>
              <a:cs typeface="Times New Roman" panose="02020603050405020304" pitchFamily="18" charset="0"/>
            </a:endParaRPr>
          </a:p>
        </p:txBody>
      </p:sp>
      <p:pic>
        <p:nvPicPr>
          <p:cNvPr id="3" name="图片 2">
            <a:extLst>
              <a:ext uri="{FF2B5EF4-FFF2-40B4-BE49-F238E27FC236}">
                <a16:creationId xmlns:a16="http://schemas.microsoft.com/office/drawing/2014/main" id="{3454C386-6BDC-4CA1-8838-953423437D44}"/>
              </a:ext>
            </a:extLst>
          </p:cNvPr>
          <p:cNvPicPr/>
          <p:nvPr/>
        </p:nvPicPr>
        <p:blipFill>
          <a:blip r:embed="rId2"/>
          <a:stretch>
            <a:fillRect/>
          </a:stretch>
        </p:blipFill>
        <p:spPr>
          <a:xfrm>
            <a:off x="4992270" y="5326520"/>
            <a:ext cx="850309" cy="287070"/>
          </a:xfrm>
          <a:prstGeom prst="rect">
            <a:avLst/>
          </a:prstGeom>
        </p:spPr>
      </p:pic>
      <p:pic>
        <p:nvPicPr>
          <p:cNvPr id="8" name="图片 7">
            <a:extLst>
              <a:ext uri="{FF2B5EF4-FFF2-40B4-BE49-F238E27FC236}">
                <a16:creationId xmlns:a16="http://schemas.microsoft.com/office/drawing/2014/main" id="{7DFE8B65-8F89-4E8A-A991-4863FBDFD6EA}"/>
              </a:ext>
            </a:extLst>
          </p:cNvPr>
          <p:cNvPicPr/>
          <p:nvPr/>
        </p:nvPicPr>
        <p:blipFill>
          <a:blip r:embed="rId3"/>
          <a:stretch>
            <a:fillRect/>
          </a:stretch>
        </p:blipFill>
        <p:spPr>
          <a:xfrm>
            <a:off x="803246" y="1467930"/>
            <a:ext cx="10258224" cy="3262970"/>
          </a:xfrm>
          <a:prstGeom prst="rect">
            <a:avLst/>
          </a:prstGeom>
        </p:spPr>
      </p:pic>
    </p:spTree>
    <p:extLst>
      <p:ext uri="{BB962C8B-B14F-4D97-AF65-F5344CB8AC3E}">
        <p14:creationId xmlns:p14="http://schemas.microsoft.com/office/powerpoint/2010/main" val="296679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7" y="89644"/>
            <a:ext cx="11567833"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4.Generating potential target centers</a:t>
            </a:r>
          </a:p>
        </p:txBody>
      </p:sp>
      <p:sp>
        <p:nvSpPr>
          <p:cNvPr id="2" name="文本框 1">
            <a:extLst>
              <a:ext uri="{FF2B5EF4-FFF2-40B4-BE49-F238E27FC236}">
                <a16:creationId xmlns:a16="http://schemas.microsoft.com/office/drawing/2014/main" id="{A77B162E-97F0-40F6-BAAD-400CF83A642E}"/>
              </a:ext>
            </a:extLst>
          </p:cNvPr>
          <p:cNvSpPr txBox="1"/>
          <p:nvPr/>
        </p:nvSpPr>
        <p:spPr>
          <a:xfrm>
            <a:off x="627077" y="1129982"/>
            <a:ext cx="10937846" cy="961289"/>
          </a:xfrm>
          <a:prstGeom prst="rect">
            <a:avLst/>
          </a:prstGeom>
          <a:noFill/>
        </p:spPr>
        <p:txBody>
          <a:bodyPr wrap="square" rtlCol="0">
            <a:spAutoFit/>
          </a:bodyPr>
          <a:lstStyle/>
          <a:p>
            <a:pPr algn="just">
              <a:lnSpc>
                <a:spcPct val="150000"/>
              </a:lnSpc>
              <a:spcAft>
                <a:spcPts val="0"/>
              </a:spcAft>
            </a:pPr>
            <a:r>
              <a:rPr lang="zh-CN" altLang="zh-CN" sz="2000" kern="100">
                <a:effectLst/>
                <a:latin typeface="+mn-ea"/>
                <a:cs typeface="Times New Roman" panose="02020603050405020304" pitchFamily="18" charset="0"/>
              </a:rPr>
              <a:t>输入：模板点集</a:t>
            </a:r>
            <a:r>
              <a:rPr lang="en-US" altLang="zh-CN" sz="2000" kern="100" err="1">
                <a:effectLst/>
                <a:latin typeface="+mn-ea"/>
                <a:cs typeface="Times New Roman" panose="02020603050405020304" pitchFamily="18" charset="0"/>
              </a:rPr>
              <a:t>P</a:t>
            </a:r>
            <a:r>
              <a:rPr lang="en-US" altLang="zh-CN" sz="2000" kern="100" baseline="-25000" err="1">
                <a:effectLst/>
                <a:latin typeface="+mn-ea"/>
                <a:cs typeface="Times New Roman" panose="02020603050405020304" pitchFamily="18" charset="0"/>
              </a:rPr>
              <a:t>tmp</a:t>
            </a:r>
            <a:r>
              <a:rPr lang="zh-CN" altLang="zh-CN" sz="2000" kern="100">
                <a:effectLst/>
                <a:latin typeface="+mn-ea"/>
                <a:cs typeface="Times New Roman" panose="02020603050405020304" pitchFamily="18" charset="0"/>
              </a:rPr>
              <a:t>（</a:t>
            </a:r>
            <a:r>
              <a:rPr lang="en-US" altLang="zh-CN" sz="2000" kern="100">
                <a:effectLst/>
                <a:latin typeface="+mn-ea"/>
                <a:cs typeface="Times New Roman" panose="02020603050405020304" pitchFamily="18" charset="0"/>
              </a:rPr>
              <a:t>N</a:t>
            </a:r>
            <a:r>
              <a:rPr lang="en-US" altLang="zh-CN" sz="2000" kern="100" baseline="-25000">
                <a:effectLst/>
                <a:latin typeface="+mn-ea"/>
                <a:cs typeface="Times New Roman" panose="02020603050405020304" pitchFamily="18" charset="0"/>
              </a:rPr>
              <a:t>1</a:t>
            </a:r>
            <a:r>
              <a:rPr lang="en-US" altLang="zh-CN" sz="2000" kern="100">
                <a:effectLst/>
                <a:latin typeface="+mn-ea"/>
                <a:cs typeface="Times New Roman" panose="02020603050405020304" pitchFamily="18" charset="0"/>
              </a:rPr>
              <a:t>=512</a:t>
            </a:r>
            <a:r>
              <a:rPr lang="zh-CN" altLang="zh-CN" sz="2000" kern="100">
                <a:effectLst/>
                <a:latin typeface="+mn-ea"/>
                <a:cs typeface="Times New Roman" panose="02020603050405020304" pitchFamily="18" charset="0"/>
              </a:rPr>
              <a:t>）和搜索区域点集</a:t>
            </a:r>
            <a:r>
              <a:rPr lang="en-US" altLang="zh-CN" sz="2000" kern="100" err="1">
                <a:effectLst/>
                <a:latin typeface="+mn-ea"/>
                <a:cs typeface="Times New Roman" panose="02020603050405020304" pitchFamily="18" charset="0"/>
              </a:rPr>
              <a:t>P</a:t>
            </a:r>
            <a:r>
              <a:rPr lang="en-US" altLang="zh-CN" sz="2000" kern="100" baseline="-25000" err="1">
                <a:effectLst/>
                <a:latin typeface="+mn-ea"/>
                <a:cs typeface="Times New Roman" panose="02020603050405020304" pitchFamily="18" charset="0"/>
              </a:rPr>
              <a:t>sea</a:t>
            </a:r>
            <a:r>
              <a:rPr lang="zh-CN" altLang="zh-CN" sz="2000" kern="100">
                <a:effectLst/>
                <a:latin typeface="+mn-ea"/>
                <a:cs typeface="Times New Roman" panose="02020603050405020304" pitchFamily="18" charset="0"/>
              </a:rPr>
              <a:t>（</a:t>
            </a:r>
            <a:r>
              <a:rPr lang="en-US" altLang="zh-CN" sz="2000" kern="100">
                <a:effectLst/>
                <a:latin typeface="+mn-ea"/>
                <a:cs typeface="Times New Roman" panose="02020603050405020304" pitchFamily="18" charset="0"/>
              </a:rPr>
              <a:t>N</a:t>
            </a:r>
            <a:r>
              <a:rPr lang="en-US" altLang="zh-CN" sz="2000" kern="100" baseline="-25000">
                <a:effectLst/>
                <a:latin typeface="+mn-ea"/>
                <a:cs typeface="Times New Roman" panose="02020603050405020304" pitchFamily="18" charset="0"/>
              </a:rPr>
              <a:t>2</a:t>
            </a:r>
            <a:r>
              <a:rPr lang="en-US" altLang="zh-CN" sz="2000" kern="100">
                <a:effectLst/>
                <a:latin typeface="+mn-ea"/>
                <a:cs typeface="Times New Roman" panose="02020603050405020304" pitchFamily="18" charset="0"/>
              </a:rPr>
              <a:t>=1024</a:t>
            </a:r>
            <a:r>
              <a:rPr lang="zh-CN" altLang="zh-CN" sz="2000" kern="100">
                <a:effectLst/>
                <a:latin typeface="+mn-ea"/>
                <a:cs typeface="Times New Roman" panose="02020603050405020304" pitchFamily="18" charset="0"/>
              </a:rPr>
              <a:t>）</a:t>
            </a:r>
          </a:p>
          <a:p>
            <a:pPr algn="just">
              <a:lnSpc>
                <a:spcPct val="150000"/>
              </a:lnSpc>
              <a:spcAft>
                <a:spcPts val="0"/>
              </a:spcAft>
            </a:pPr>
            <a:r>
              <a:rPr lang="zh-CN" altLang="zh-CN" sz="2000" kern="100">
                <a:effectLst/>
                <a:latin typeface="+mn-ea"/>
                <a:cs typeface="Times New Roman" panose="02020603050405020304" pitchFamily="18" charset="0"/>
              </a:rPr>
              <a:t>输出：有最高得分的</a:t>
            </a:r>
            <a:r>
              <a:rPr lang="en-US" altLang="zh-CN" sz="2000" kern="100">
                <a:effectLst/>
                <a:latin typeface="+mn-ea"/>
                <a:cs typeface="Times New Roman" panose="02020603050405020304" pitchFamily="18" charset="0"/>
              </a:rPr>
              <a:t>3D</a:t>
            </a:r>
            <a:r>
              <a:rPr lang="zh-CN" altLang="zh-CN" sz="2000" kern="100">
                <a:effectLst/>
                <a:latin typeface="+mn-ea"/>
                <a:cs typeface="Times New Roman" panose="02020603050405020304" pitchFamily="18" charset="0"/>
              </a:rPr>
              <a:t>目标预选框</a:t>
            </a:r>
          </a:p>
        </p:txBody>
      </p:sp>
      <p:pic>
        <p:nvPicPr>
          <p:cNvPr id="5" name="图片 4">
            <a:extLst>
              <a:ext uri="{FF2B5EF4-FFF2-40B4-BE49-F238E27FC236}">
                <a16:creationId xmlns:a16="http://schemas.microsoft.com/office/drawing/2014/main" id="{B1CE404A-BCD3-428D-BDC1-6B2C19377B01}"/>
              </a:ext>
            </a:extLst>
          </p:cNvPr>
          <p:cNvPicPr/>
          <p:nvPr/>
        </p:nvPicPr>
        <p:blipFill>
          <a:blip r:embed="rId2"/>
          <a:stretch>
            <a:fillRect/>
          </a:stretch>
        </p:blipFill>
        <p:spPr>
          <a:xfrm>
            <a:off x="627077" y="2185603"/>
            <a:ext cx="9773376" cy="2898125"/>
          </a:xfrm>
          <a:prstGeom prst="rect">
            <a:avLst/>
          </a:prstGeom>
        </p:spPr>
      </p:pic>
      <p:sp>
        <p:nvSpPr>
          <p:cNvPr id="6" name="矩形 5">
            <a:extLst>
              <a:ext uri="{FF2B5EF4-FFF2-40B4-BE49-F238E27FC236}">
                <a16:creationId xmlns:a16="http://schemas.microsoft.com/office/drawing/2014/main" id="{5875AC7D-9784-4B0A-AA3D-C754427188F5}"/>
              </a:ext>
            </a:extLst>
          </p:cNvPr>
          <p:cNvSpPr/>
          <p:nvPr/>
        </p:nvSpPr>
        <p:spPr>
          <a:xfrm>
            <a:off x="4278385" y="2579546"/>
            <a:ext cx="2424419" cy="2437071"/>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3100FE4-B401-4C37-A135-D6E99E9AFDA2}"/>
                  </a:ext>
                </a:extLst>
              </p:cNvPr>
              <p:cNvSpPr txBox="1"/>
              <p:nvPr/>
            </p:nvSpPr>
            <p:spPr>
              <a:xfrm>
                <a:off x="559966" y="5101361"/>
                <a:ext cx="10937846" cy="1666995"/>
              </a:xfrm>
              <a:prstGeom prst="rect">
                <a:avLst/>
              </a:prstGeom>
              <a:noFill/>
            </p:spPr>
            <p:txBody>
              <a:bodyPr wrap="square" rtlCol="0">
                <a:spAutoFit/>
              </a:bodyPr>
              <a:lstStyle/>
              <a:p>
                <a:pPr indent="304800" algn="just">
                  <a:spcAft>
                    <a:spcPts val="0"/>
                  </a:spcAft>
                </a:pPr>
                <a:r>
                  <a:rPr lang="en-US" altLang="zh-CN" sz="2000">
                    <a:effectLst/>
                    <a:latin typeface="+mn-ea"/>
                    <a:cs typeface="Times New Roman" panose="02020603050405020304" pitchFamily="18" charset="0"/>
                  </a:rPr>
                  <a:t>   </a:t>
                </a:r>
                <a:r>
                  <a:rPr lang="zh-CN" altLang="zh-CN" sz="2000">
                    <a:effectLst/>
                    <a:latin typeface="+mn-ea"/>
                    <a:cs typeface="Times New Roman" panose="02020603050405020304" pitchFamily="18" charset="0"/>
                  </a:rPr>
                  <a:t>将每一个带有目标特定特征的种子点</a:t>
                </a:r>
                <a:r>
                  <a:rPr lang="en-US" altLang="zh-CN" sz="2000" err="1">
                    <a:effectLst/>
                    <a:latin typeface="+mn-ea"/>
                  </a:rPr>
                  <a:t>r</a:t>
                </a:r>
                <a:r>
                  <a:rPr lang="en-US" altLang="zh-CN" sz="2000" baseline="-25000" err="1">
                    <a:effectLst/>
                    <a:latin typeface="+mn-ea"/>
                  </a:rPr>
                  <a:t>j</a:t>
                </a:r>
                <a:r>
                  <a:rPr lang="zh-CN" altLang="zh-CN" sz="2000">
                    <a:effectLst/>
                    <a:latin typeface="+mn-ea"/>
                    <a:cs typeface="Times New Roman" panose="02020603050405020304" pitchFamily="18" charset="0"/>
                  </a:rPr>
                  <a:t>通过</a:t>
                </a:r>
                <a:r>
                  <a:rPr lang="en-US" altLang="zh-CN" sz="2000">
                    <a:effectLst/>
                    <a:latin typeface="+mn-ea"/>
                  </a:rPr>
                  <a:t>Hough voting</a:t>
                </a:r>
                <a:r>
                  <a:rPr lang="zh-CN" altLang="zh-CN" sz="2000">
                    <a:effectLst/>
                    <a:latin typeface="+mn-ea"/>
                    <a:cs typeface="Times New Roman" panose="02020603050405020304" pitchFamily="18" charset="0"/>
                  </a:rPr>
                  <a:t>的方式预测一个潜在目标中心</a:t>
                </a:r>
                <a:r>
                  <a:rPr lang="en-US" altLang="zh-CN" sz="2000" err="1">
                    <a:effectLst/>
                    <a:latin typeface="+mn-ea"/>
                  </a:rPr>
                  <a:t>c</a:t>
                </a:r>
                <a:r>
                  <a:rPr lang="en-US" altLang="zh-CN" sz="2000" baseline="-25000" err="1">
                    <a:effectLst/>
                    <a:latin typeface="+mn-ea"/>
                  </a:rPr>
                  <a:t>j</a:t>
                </a:r>
                <a:r>
                  <a:rPr lang="zh-CN" altLang="zh-CN" sz="2000">
                    <a:effectLst/>
                    <a:latin typeface="+mn-ea"/>
                    <a:cs typeface="Times New Roman" panose="02020603050405020304" pitchFamily="18" charset="0"/>
                  </a:rPr>
                  <a:t>。根据</a:t>
                </a:r>
                <a:r>
                  <a:rPr lang="en-US" altLang="zh-CN" sz="2000" err="1">
                    <a:effectLst/>
                    <a:latin typeface="+mn-ea"/>
                  </a:rPr>
                  <a:t>VoteNet</a:t>
                </a:r>
                <a:r>
                  <a:rPr lang="zh-CN" altLang="zh-CN" sz="2000">
                    <a:effectLst/>
                    <a:latin typeface="+mn-ea"/>
                    <a:cs typeface="Times New Roman" panose="02020603050405020304" pitchFamily="18" charset="0"/>
                  </a:rPr>
                  <a:t>的原理，投票模块采用一个</a:t>
                </a:r>
                <a:r>
                  <a:rPr lang="en-US" altLang="zh-CN" sz="2000">
                    <a:effectLst/>
                    <a:latin typeface="+mn-ea"/>
                  </a:rPr>
                  <a:t>MLP</a:t>
                </a:r>
                <a:r>
                  <a:rPr lang="zh-CN" altLang="zh-CN" sz="2000">
                    <a:effectLst/>
                    <a:latin typeface="+mn-ea"/>
                    <a:cs typeface="Times New Roman" panose="02020603050405020304" pitchFamily="18" charset="0"/>
                  </a:rPr>
                  <a:t>来预测坐标和特征的偏移量，种子点</a:t>
                </a:r>
                <a:r>
                  <a:rPr lang="en-US" altLang="zh-CN" sz="2000" err="1">
                    <a:effectLst/>
                    <a:latin typeface="+mn-ea"/>
                  </a:rPr>
                  <a:t>r</a:t>
                </a:r>
                <a:r>
                  <a:rPr lang="en-US" altLang="zh-CN" sz="2000" baseline="-25000" err="1">
                    <a:effectLst/>
                    <a:latin typeface="+mn-ea"/>
                  </a:rPr>
                  <a:t>j</a:t>
                </a:r>
                <a:r>
                  <a:rPr lang="zh-CN" altLang="zh-CN" sz="2000">
                    <a:effectLst/>
                    <a:latin typeface="+mn-ea"/>
                    <a:cs typeface="Times New Roman" panose="02020603050405020304" pitchFamily="18" charset="0"/>
                  </a:rPr>
                  <a:t>分别加上这些偏移量，得到的坐标和特征结果就是潜在目标中心点</a:t>
                </a:r>
                <a:r>
                  <a:rPr lang="en-US" altLang="zh-CN" sz="2000" err="1">
                    <a:effectLst/>
                    <a:latin typeface="+mn-ea"/>
                  </a:rPr>
                  <a:t>c</a:t>
                </a:r>
                <a:r>
                  <a:rPr lang="en-US" altLang="zh-CN" sz="2000" baseline="-25000" err="1">
                    <a:effectLst/>
                    <a:latin typeface="+mn-ea"/>
                  </a:rPr>
                  <a:t>j</a:t>
                </a:r>
                <a:r>
                  <a:rPr lang="zh-CN" altLang="zh-CN" sz="2000">
                    <a:effectLst/>
                    <a:latin typeface="+mn-ea"/>
                    <a:cs typeface="Times New Roman" panose="02020603050405020304" pitchFamily="18" charset="0"/>
                  </a:rPr>
                  <a:t>的值（</a:t>
                </a:r>
                <a:r>
                  <a:rPr lang="en-US" altLang="zh-CN" sz="2000">
                    <a:effectLst/>
                    <a:latin typeface="+mn-ea"/>
                  </a:rPr>
                  <a:t>3+d</a:t>
                </a:r>
                <a:r>
                  <a:rPr lang="en-US" altLang="zh-CN" sz="2000" baseline="-25000">
                    <a:effectLst/>
                    <a:latin typeface="+mn-ea"/>
                  </a:rPr>
                  <a:t>2</a:t>
                </a:r>
                <a:r>
                  <a:rPr lang="zh-CN" altLang="zh-CN" sz="2000">
                    <a:effectLst/>
                    <a:latin typeface="+mn-ea"/>
                    <a:cs typeface="Times New Roman" panose="02020603050405020304" pitchFamily="18" charset="0"/>
                  </a:rPr>
                  <a:t>维）。此外，文中还通过采用一个</a:t>
                </a:r>
                <a:r>
                  <a:rPr lang="en-US" altLang="zh-CN" sz="2000">
                    <a:effectLst/>
                    <a:latin typeface="+mn-ea"/>
                  </a:rPr>
                  <a:t>MLP</a:t>
                </a:r>
                <a:r>
                  <a:rPr lang="zh-CN" altLang="zh-CN" sz="2000">
                    <a:effectLst/>
                    <a:latin typeface="+mn-ea"/>
                    <a:cs typeface="Times New Roman" panose="02020603050405020304" pitchFamily="18" charset="0"/>
                  </a:rPr>
                  <a:t>来生成每一个搜索区域种子点</a:t>
                </a:r>
                <a:r>
                  <a:rPr lang="en-US" altLang="zh-CN" sz="2000" err="1">
                    <a:effectLst/>
                    <a:latin typeface="+mn-ea"/>
                  </a:rPr>
                  <a:t>r</a:t>
                </a:r>
                <a:r>
                  <a:rPr lang="en-US" altLang="zh-CN" sz="2000" baseline="-25000" err="1">
                    <a:effectLst/>
                    <a:latin typeface="+mn-ea"/>
                  </a:rPr>
                  <a:t>j</a:t>
                </a:r>
                <a:r>
                  <a:rPr lang="zh-CN" altLang="zh-CN" sz="2000">
                    <a:effectLst/>
                    <a:latin typeface="+mn-ea"/>
                    <a:cs typeface="Times New Roman" panose="02020603050405020304" pitchFamily="18" charset="0"/>
                  </a:rPr>
                  <a:t>的目标性得分</a:t>
                </a:r>
                <a14:m>
                  <m:oMath xmlns:m="http://schemas.openxmlformats.org/officeDocument/2006/math">
                    <m:sSubSup>
                      <m:sSubSupPr>
                        <m:ctrlPr>
                          <a:rPr lang="zh-CN" altLang="zh-CN" sz="2000" i="1">
                            <a:effectLst/>
                            <a:latin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cs typeface="Times New Roman" panose="02020603050405020304" pitchFamily="18" charset="0"/>
                          </a:rPr>
                          <m:t>𝑠</m:t>
                        </m:r>
                      </m:e>
                      <m:sub>
                        <m:r>
                          <a:rPr lang="en-US" altLang="zh-CN" sz="2000" i="1">
                            <a:effectLst/>
                            <a:latin typeface="Cambria Math" panose="02040503050406030204" pitchFamily="18" charset="0"/>
                            <a:cs typeface="Times New Roman" panose="02020603050405020304" pitchFamily="18" charset="0"/>
                          </a:rPr>
                          <m:t>𝑗</m:t>
                        </m:r>
                      </m:sub>
                      <m:sup>
                        <m:r>
                          <a:rPr lang="en-US" altLang="zh-CN" sz="2000" i="1">
                            <a:effectLst/>
                            <a:latin typeface="Cambria Math" panose="02040503050406030204" pitchFamily="18" charset="0"/>
                            <a:cs typeface="Times New Roman" panose="02020603050405020304" pitchFamily="18" charset="0"/>
                          </a:rPr>
                          <m:t>𝑠</m:t>
                        </m:r>
                      </m:sup>
                    </m:sSubSup>
                  </m:oMath>
                </a14:m>
                <a:r>
                  <a:rPr lang="zh-CN" altLang="zh-CN" sz="2000">
                    <a:effectLst/>
                    <a:latin typeface="+mn-ea"/>
                    <a:cs typeface="Times New Roman" panose="02020603050405020304" pitchFamily="18" charset="0"/>
                  </a:rPr>
                  <a:t>，最后将潜在目标中心点</a:t>
                </a:r>
                <a:r>
                  <a:rPr lang="en-US" altLang="zh-CN" sz="2000" err="1">
                    <a:effectLst/>
                    <a:latin typeface="+mn-ea"/>
                  </a:rPr>
                  <a:t>c</a:t>
                </a:r>
                <a:r>
                  <a:rPr lang="en-US" altLang="zh-CN" sz="2000" baseline="-25000" err="1">
                    <a:effectLst/>
                    <a:latin typeface="+mn-ea"/>
                  </a:rPr>
                  <a:t>j</a:t>
                </a:r>
                <a:r>
                  <a:rPr lang="zh-CN" altLang="zh-CN" sz="2000">
                    <a:effectLst/>
                    <a:latin typeface="+mn-ea"/>
                    <a:cs typeface="Times New Roman" panose="02020603050405020304" pitchFamily="18" charset="0"/>
                  </a:rPr>
                  <a:t>表示为</a:t>
                </a:r>
                <a:r>
                  <a:rPr lang="zh-CN" altLang="en-US" sz="2000">
                    <a:latin typeface="+mn-ea"/>
                    <a:cs typeface="Times New Roman" panose="02020603050405020304" pitchFamily="18" charset="0"/>
                  </a:rPr>
                  <a:t>（</a:t>
                </a:r>
                <a:r>
                  <a:rPr lang="en-US" altLang="zh-CN" sz="2000">
                    <a:effectLst/>
                    <a:latin typeface="+mn-ea"/>
                  </a:rPr>
                  <a:t>1+3+d</a:t>
                </a:r>
                <a:r>
                  <a:rPr lang="en-US" altLang="zh-CN" sz="2000" baseline="-25000">
                    <a:effectLst/>
                    <a:latin typeface="+mn-ea"/>
                  </a:rPr>
                  <a:t>2</a:t>
                </a:r>
                <a:r>
                  <a:rPr lang="zh-CN" altLang="en-US" sz="2000">
                    <a:effectLst/>
                    <a:latin typeface="+mn-ea"/>
                  </a:rPr>
                  <a:t>）</a:t>
                </a:r>
                <a:r>
                  <a:rPr lang="zh-CN" altLang="zh-CN" sz="2000">
                    <a:effectLst/>
                    <a:latin typeface="+mn-ea"/>
                    <a:cs typeface="Times New Roman" panose="02020603050405020304" pitchFamily="18" charset="0"/>
                  </a:rPr>
                  <a:t>维的向量。</a:t>
                </a:r>
                <a:endParaRPr lang="zh-CN" altLang="zh-CN" sz="2400" kern="100">
                  <a:effectLst/>
                  <a:latin typeface="+mn-ea"/>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23100FE4-B401-4C37-A135-D6E99E9AFDA2}"/>
                  </a:ext>
                </a:extLst>
              </p:cNvPr>
              <p:cNvSpPr txBox="1">
                <a:spLocks noRot="1" noChangeAspect="1" noMove="1" noResize="1" noEditPoints="1" noAdjustHandles="1" noChangeArrowheads="1" noChangeShapeType="1" noTextEdit="1"/>
              </p:cNvSpPr>
              <p:nvPr/>
            </p:nvSpPr>
            <p:spPr>
              <a:xfrm>
                <a:off x="559966" y="5101361"/>
                <a:ext cx="10937846" cy="1666995"/>
              </a:xfrm>
              <a:prstGeom prst="rect">
                <a:avLst/>
              </a:prstGeom>
              <a:blipFill>
                <a:blip r:embed="rId3"/>
                <a:stretch>
                  <a:fillRect l="-613" t="-2198" r="-557" b="-58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33230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TotalTime>
  <Words>1781</Words>
  <Application>Microsoft Office PowerPoint</Application>
  <PresentationFormat>宽屏</PresentationFormat>
  <Paragraphs>67</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微软雅黑</vt:lpstr>
      <vt:lpstr>Arial</vt:lpstr>
      <vt:lpstr>Calibri</vt:lpstr>
      <vt:lpstr>Cambria Math</vt:lpstr>
      <vt:lpstr>Times New Roman</vt:lpstr>
      <vt:lpstr>Office 主题</vt:lpstr>
      <vt:lpstr>P2B: Point-to-Box Network for 3D Object Tracking in Point Clouds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爱学习の竹子</dc:creator>
  <cp:lastModifiedBy>爱学习の竹子</cp:lastModifiedBy>
  <cp:revision>33</cp:revision>
  <dcterms:created xsi:type="dcterms:W3CDTF">2020-07-31T02:15:50Z</dcterms:created>
  <dcterms:modified xsi:type="dcterms:W3CDTF">2020-08-01T13:22:12Z</dcterms:modified>
</cp:coreProperties>
</file>