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70"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zh" initials="y" lastIdx="1" clrIdx="0">
    <p:extLst>
      <p:ext uri="{19B8F6BF-5375-455C-9EA6-DF929625EA0E}">
        <p15:presenceInfo xmlns:p15="http://schemas.microsoft.com/office/powerpoint/2012/main" userId="yz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F5CD8-9F2E-4F75-B336-F843F50F66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8B7EFD-D455-4AA6-867A-3CC18D1A6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062DA0-E591-4559-BAF2-91AD2FD0514A}"/>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B3194108-A6ED-41C1-ADCC-708CACB34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44E61-4713-44C3-A618-77FE071BDAC3}"/>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118043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6C2DD-01F5-4B6A-A7AE-CA9DFB0CBD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4B13AF-5872-484C-A016-FCB6460E00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46DBB4-DFE2-43B3-88DE-B03BE998956F}"/>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0E77959B-FF12-4E51-A3CA-92DAF7F193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CE074F-0006-4448-84D7-529E64226BF8}"/>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409367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DBAB57-320E-4ED4-BA9B-5D57D0CC4F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0430EA-63F9-49C3-A8F4-30AA08F8D4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306827-A8A5-4C03-90B1-4E39183B2076}"/>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34FCD245-8650-4002-BF83-0577783E54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D43973-7951-49F1-A3AD-541C0AF9002F}"/>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279680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D8540-B36D-4E3B-8F8C-3152A7A7E4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2F89FA-654A-46C1-8E11-6CA489C92B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972DB-8803-43C1-80FF-480DA7182B8A}"/>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4F3A321E-68FF-4AEC-B466-3D90D0AEAD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60860-92F9-4C11-9E32-BF80A477B641}"/>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6451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40601-2417-492C-A297-0ACBC75A7A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49B11D-5E10-4219-A241-1F7591CB1A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B278A3-F6AA-40D3-8FE2-B75982E72BD4}"/>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6C7918AE-C1D2-4352-9735-785B60216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F225C-D5F9-4A23-833D-59ACE76AB7C6}"/>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332630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B44FC-27E9-451A-BEEF-BA2D1954F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694F8D-4A9E-47ED-98D0-A8FA01396A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BE3EE2-76A2-4226-9EB2-EEB1CF0681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BB73E30-10B0-4FBF-B6EB-F1E2FE74780F}"/>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CE877CFB-AEA7-49D0-A114-7DA251286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6311D4-BBCD-4700-A5C1-B72D953F5D79}"/>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197934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5DEA9-3870-4C08-BD72-3BBDCA196A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22D40C-ECCE-453E-AC71-6EB692767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A3E304-5801-4CB5-8208-B582AFD33B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C4B8EA-895A-4A69-9549-5EF5976E5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441644-F8DA-4419-83D2-B9CAA11568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95DC9D-B899-4FA1-A11A-8C5D4852A992}"/>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8" name="页脚占位符 7">
            <a:extLst>
              <a:ext uri="{FF2B5EF4-FFF2-40B4-BE49-F238E27FC236}">
                <a16:creationId xmlns:a16="http://schemas.microsoft.com/office/drawing/2014/main" id="{F6107F59-1FDB-4972-8FD1-AF3D1C39D85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F272D8-805B-4436-B3C3-DF658F3ADDD9}"/>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8800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50C7F-D6B8-485C-9D97-1FADE979DE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D73C3C-C869-48EB-BA3A-AB061F184810}"/>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4" name="页脚占位符 3">
            <a:extLst>
              <a:ext uri="{FF2B5EF4-FFF2-40B4-BE49-F238E27FC236}">
                <a16:creationId xmlns:a16="http://schemas.microsoft.com/office/drawing/2014/main" id="{C4794AC2-9760-44EC-B30E-A0FC79499E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B4D039-5911-4AE3-9B6D-E31D5A74CB92}"/>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375830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C21409-5A10-4AB4-A0B6-FF273671C930}"/>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3" name="页脚占位符 2">
            <a:extLst>
              <a:ext uri="{FF2B5EF4-FFF2-40B4-BE49-F238E27FC236}">
                <a16:creationId xmlns:a16="http://schemas.microsoft.com/office/drawing/2014/main" id="{F0D4EE1A-D0AA-4CF1-9E8C-8DA98691E5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442E03-05F4-4B5E-A840-EA17FC58876B}"/>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243697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CFBEE-EAEA-45A2-B4F4-C230BF5437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CB8C74-604C-47D0-8B5E-D032E7DD6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D32418-708E-41FC-9B4A-BFBFC953A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5AA7-30C4-4320-B24D-9425FB5C3F4A}"/>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9101001C-ED3D-4543-9150-A7F70740B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77506-061B-4464-BBEA-980783C8B380}"/>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231008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7218-7267-4FCC-A8D3-474F51F645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F51BDB-200B-4001-940B-ECF948722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1F8058-594E-407F-AD0E-4FD1CC553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02627E-52C4-4E90-857A-19FD5504B1A4}"/>
              </a:ext>
            </a:extLst>
          </p:cNvPr>
          <p:cNvSpPr>
            <a:spLocks noGrp="1"/>
          </p:cNvSpPr>
          <p:nvPr>
            <p:ph type="dt" sz="half" idx="10"/>
          </p:nvPr>
        </p:nvSpPr>
        <p:spPr/>
        <p:txBody>
          <a:bodyPr/>
          <a:lstStyle/>
          <a:p>
            <a:fld id="{25EF9B74-62D9-402D-B012-5899F6B65486}"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03178039-66ED-405A-95A8-B1A7F895DB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73BE06-9740-45E2-8479-40A92F918CF4}"/>
              </a:ext>
            </a:extLst>
          </p:cNvPr>
          <p:cNvSpPr>
            <a:spLocks noGrp="1"/>
          </p:cNvSpPr>
          <p:nvPr>
            <p:ph type="sldNum" sz="quarter" idx="12"/>
          </p:nvPr>
        </p:nvSpPr>
        <p:spPr/>
        <p:txBody>
          <a:body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8310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8B2297-3657-4C24-A0D5-63CD938BA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DE7432-A3AC-40BA-AB75-1AA22697A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060FD5-1BFC-4210-A9C2-296167CDC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F9B74-62D9-402D-B012-5899F6B65486}"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5F8F7C11-44AB-445B-951F-4EC145087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8C7700-8B44-4C63-ABF5-E3267CE92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1EECE-579B-4724-AACF-CD81F7181A89}" type="slidenum">
              <a:rPr lang="zh-CN" altLang="en-US" smtClean="0"/>
              <a:t>‹#›</a:t>
            </a:fld>
            <a:endParaRPr lang="zh-CN" altLang="en-US"/>
          </a:p>
        </p:txBody>
      </p:sp>
    </p:spTree>
    <p:extLst>
      <p:ext uri="{BB962C8B-B14F-4D97-AF65-F5344CB8AC3E}">
        <p14:creationId xmlns:p14="http://schemas.microsoft.com/office/powerpoint/2010/main" val="375285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AF96D-70A0-4CF3-BCA1-337661AC1DB9}"/>
              </a:ext>
            </a:extLst>
          </p:cNvPr>
          <p:cNvSpPr>
            <a:spLocks noGrp="1"/>
          </p:cNvSpPr>
          <p:nvPr>
            <p:ph type="ctrTitle"/>
          </p:nvPr>
        </p:nvSpPr>
        <p:spPr/>
        <p:txBody>
          <a:bodyPr>
            <a:normAutofit fontScale="90000"/>
          </a:bodyPr>
          <a:lstStyle/>
          <a:p>
            <a:r>
              <a:rPr lang="en-US" altLang="zh-CN" dirty="0"/>
              <a:t>Momentum Contrast for Unsupervised Visual Representation Learning</a:t>
            </a:r>
            <a:endParaRPr lang="zh-CN" altLang="en-US" dirty="0"/>
          </a:p>
        </p:txBody>
      </p:sp>
      <p:sp>
        <p:nvSpPr>
          <p:cNvPr id="3" name="副标题 2">
            <a:extLst>
              <a:ext uri="{FF2B5EF4-FFF2-40B4-BE49-F238E27FC236}">
                <a16:creationId xmlns:a16="http://schemas.microsoft.com/office/drawing/2014/main" id="{62811B27-AE1C-4889-87B6-9D8B640EEA04}"/>
              </a:ext>
            </a:extLst>
          </p:cNvPr>
          <p:cNvSpPr>
            <a:spLocks noGrp="1"/>
          </p:cNvSpPr>
          <p:nvPr>
            <p:ph type="subTitle" idx="1"/>
          </p:nvPr>
        </p:nvSpPr>
        <p:spPr/>
        <p:txBody>
          <a:bodyPr/>
          <a:lstStyle/>
          <a:p>
            <a:r>
              <a:rPr lang="en-US" altLang="zh-CN" dirty="0" err="1"/>
              <a:t>Kaiming</a:t>
            </a:r>
            <a:r>
              <a:rPr lang="en-US" altLang="zh-CN" dirty="0"/>
              <a:t> He </a:t>
            </a:r>
            <a:r>
              <a:rPr lang="en-US" altLang="zh-CN" dirty="0" err="1"/>
              <a:t>Haoqi</a:t>
            </a:r>
            <a:r>
              <a:rPr lang="en-US" altLang="zh-CN" dirty="0"/>
              <a:t> Fan </a:t>
            </a:r>
            <a:r>
              <a:rPr lang="en-US" altLang="zh-CN" dirty="0" err="1"/>
              <a:t>Yuxin</a:t>
            </a:r>
            <a:r>
              <a:rPr lang="en-US" altLang="zh-CN" dirty="0"/>
              <a:t> Wu </a:t>
            </a:r>
            <a:r>
              <a:rPr lang="en-US" altLang="zh-CN" dirty="0" err="1"/>
              <a:t>Saining</a:t>
            </a:r>
            <a:r>
              <a:rPr lang="en-US" altLang="zh-CN" dirty="0"/>
              <a:t> </a:t>
            </a:r>
            <a:r>
              <a:rPr lang="en-US" altLang="zh-CN" dirty="0" err="1"/>
              <a:t>Xie</a:t>
            </a:r>
            <a:r>
              <a:rPr lang="en-US" altLang="zh-CN" dirty="0"/>
              <a:t> Ross </a:t>
            </a:r>
            <a:r>
              <a:rPr lang="en-US" altLang="zh-CN" dirty="0" err="1"/>
              <a:t>Girshick</a:t>
            </a:r>
            <a:endParaRPr lang="en-US" altLang="zh-CN" dirty="0"/>
          </a:p>
          <a:p>
            <a:r>
              <a:rPr lang="en-US" altLang="zh-CN" dirty="0"/>
              <a:t>Facebook AI Research (FAIR)</a:t>
            </a:r>
          </a:p>
          <a:p>
            <a:r>
              <a:rPr lang="en-US" altLang="zh-CN" dirty="0"/>
              <a:t>Code: https://github.com/facebookresearch/moco</a:t>
            </a:r>
          </a:p>
          <a:p>
            <a:endParaRPr lang="zh-CN" altLang="en-US" dirty="0"/>
          </a:p>
        </p:txBody>
      </p:sp>
    </p:spTree>
    <p:extLst>
      <p:ext uri="{BB962C8B-B14F-4D97-AF65-F5344CB8AC3E}">
        <p14:creationId xmlns:p14="http://schemas.microsoft.com/office/powerpoint/2010/main" val="132024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9BEB8-3866-4D7B-A335-A94DD7452B4A}"/>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F341AD5F-4208-492B-9CF3-2A2B58BEF951}"/>
              </a:ext>
            </a:extLst>
          </p:cNvPr>
          <p:cNvSpPr>
            <a:spLocks noGrp="1"/>
          </p:cNvSpPr>
          <p:nvPr>
            <p:ph idx="1"/>
          </p:nvPr>
        </p:nvSpPr>
        <p:spPr>
          <a:xfrm>
            <a:off x="251791" y="1825625"/>
            <a:ext cx="6096000" cy="4351338"/>
          </a:xfrm>
        </p:spPr>
        <p:txBody>
          <a:bodyPr>
            <a:normAutofit fontScale="77500" lnSpcReduction="20000"/>
          </a:bodyPr>
          <a:lstStyle/>
          <a:p>
            <a:pPr marL="0" indent="0" algn="ctr">
              <a:lnSpc>
                <a:spcPct val="100000"/>
              </a:lnSpc>
              <a:buNone/>
            </a:pPr>
            <a:r>
              <a:rPr lang="en-US" altLang="zh-CN" sz="3600" dirty="0"/>
              <a:t>momentum</a:t>
            </a:r>
            <a:r>
              <a:rPr lang="en-US" altLang="zh-CN" dirty="0"/>
              <a:t> </a:t>
            </a:r>
            <a:r>
              <a:rPr lang="en-US" altLang="zh-CN" sz="3600" dirty="0"/>
              <a:t>encoder</a:t>
            </a:r>
          </a:p>
          <a:p>
            <a:pPr marL="0" indent="0">
              <a:lnSpc>
                <a:spcPct val="100000"/>
              </a:lnSpc>
              <a:buNone/>
            </a:pPr>
            <a:r>
              <a:rPr lang="en-US" altLang="zh-CN" dirty="0"/>
              <a:t>Why momentum?</a:t>
            </a:r>
          </a:p>
          <a:p>
            <a:pPr marL="0" indent="0" algn="just">
              <a:lnSpc>
                <a:spcPct val="120000"/>
              </a:lnSpc>
              <a:buNone/>
            </a:pPr>
            <a:r>
              <a:rPr lang="en-US" altLang="zh-CN" dirty="0"/>
              <a:t>Using a queue can make the dictionary large, but it also makes it intractable to update the key encoder by back-propagation (the gradient should propagate to all samples in the queue). A naive solution is to copy the key encoder </a:t>
            </a:r>
            <a:r>
              <a:rPr lang="en-US" altLang="zh-CN" dirty="0" err="1"/>
              <a:t>fk</a:t>
            </a:r>
            <a:r>
              <a:rPr lang="en-US" altLang="zh-CN" dirty="0"/>
              <a:t> from the query encoder </a:t>
            </a:r>
            <a:r>
              <a:rPr lang="en-US" altLang="zh-CN" dirty="0" err="1"/>
              <a:t>fq</a:t>
            </a:r>
            <a:r>
              <a:rPr lang="en-US" altLang="zh-CN" dirty="0"/>
              <a:t>, ignoring this gradient. But this solution yields poor results in experiments. We hypothesize that such failure is caused by the rapidly changing encoder that reduces the key representations’ consistency.</a:t>
            </a:r>
          </a:p>
          <a:p>
            <a:pPr marL="0" indent="0">
              <a:lnSpc>
                <a:spcPct val="100000"/>
              </a:lnSpc>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3367CF6-CD33-45C8-BDD5-4D550D6A1CD6}"/>
              </a:ext>
            </a:extLst>
          </p:cNvPr>
          <p:cNvPicPr>
            <a:picLocks noChangeAspect="1"/>
          </p:cNvPicPr>
          <p:nvPr/>
        </p:nvPicPr>
        <p:blipFill>
          <a:blip r:embed="rId2"/>
          <a:stretch>
            <a:fillRect/>
          </a:stretch>
        </p:blipFill>
        <p:spPr>
          <a:xfrm>
            <a:off x="6506818" y="1825625"/>
            <a:ext cx="5173756" cy="4351338"/>
          </a:xfrm>
          <a:prstGeom prst="rect">
            <a:avLst/>
          </a:prstGeom>
        </p:spPr>
      </p:pic>
    </p:spTree>
    <p:extLst>
      <p:ext uri="{BB962C8B-B14F-4D97-AF65-F5344CB8AC3E}">
        <p14:creationId xmlns:p14="http://schemas.microsoft.com/office/powerpoint/2010/main" val="23795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09BBD-6495-4407-96F4-F33D9C163A87}"/>
              </a:ext>
            </a:extLst>
          </p:cNvPr>
          <p:cNvSpPr>
            <a:spLocks noGrp="1"/>
          </p:cNvSpPr>
          <p:nvPr>
            <p:ph type="title"/>
          </p:nvPr>
        </p:nvSpPr>
        <p:spPr/>
        <p:txBody>
          <a:bodyPr/>
          <a:lstStyle/>
          <a:p>
            <a:r>
              <a:rPr lang="en-US" altLang="zh-CN" dirty="0"/>
              <a:t>Method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E19CFD-8686-485F-900D-6C8C625D3C1E}"/>
                  </a:ext>
                </a:extLst>
              </p:cNvPr>
              <p:cNvSpPr>
                <a:spLocks noGrp="1"/>
              </p:cNvSpPr>
              <p:nvPr>
                <p:ph idx="1"/>
              </p:nvPr>
            </p:nvSpPr>
            <p:spPr>
              <a:xfrm>
                <a:off x="838199" y="3703501"/>
                <a:ext cx="5045766" cy="3063876"/>
              </a:xfrm>
            </p:spPr>
            <p:txBody>
              <a:bodyPr>
                <a:normAutofit/>
              </a:bodyPr>
              <a:lstStyle/>
              <a:p>
                <a:pPr marL="0" indent="0" algn="just">
                  <a:buNone/>
                </a:pPr>
                <a:r>
                  <a:rPr lang="en-US" altLang="zh-CN" dirty="0"/>
                  <a:t>Here m ∈ [0,1) is a momentum coefficient. Only the parameters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𝑞</m:t>
                        </m:r>
                      </m:sub>
                    </m:sSub>
                  </m:oMath>
                </a14:m>
                <a:r>
                  <a:rPr lang="en-US" altLang="zh-CN" dirty="0"/>
                  <a:t> are updated by back-propagation. The momentum update makes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𝑘</m:t>
                        </m:r>
                      </m:sub>
                    </m:sSub>
                  </m:oMath>
                </a14:m>
                <a:r>
                  <a:rPr lang="en-US" altLang="zh-CN" dirty="0"/>
                  <a:t> evolve more smoothly than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𝑞</m:t>
                        </m:r>
                      </m:sub>
                    </m:sSub>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0DE19CFD-8686-485F-900D-6C8C625D3C1E}"/>
                  </a:ext>
                </a:extLst>
              </p:cNvPr>
              <p:cNvSpPr>
                <a:spLocks noGrp="1" noRot="1" noChangeAspect="1" noMove="1" noResize="1" noEditPoints="1" noAdjustHandles="1" noChangeArrowheads="1" noChangeShapeType="1" noTextEdit="1"/>
              </p:cNvSpPr>
              <p:nvPr>
                <p:ph idx="1"/>
              </p:nvPr>
            </p:nvSpPr>
            <p:spPr>
              <a:xfrm>
                <a:off x="838199" y="3703501"/>
                <a:ext cx="5045766" cy="3063876"/>
              </a:xfrm>
              <a:blipFill>
                <a:blip r:embed="rId2"/>
                <a:stretch>
                  <a:fillRect l="-2415" t="-3785" r="-2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3A8A8A5-4949-4CBA-BDA8-9FBAA44AD869}"/>
              </a:ext>
            </a:extLst>
          </p:cNvPr>
          <p:cNvPicPr>
            <a:picLocks noChangeAspect="1"/>
          </p:cNvPicPr>
          <p:nvPr/>
        </p:nvPicPr>
        <p:blipFill>
          <a:blip r:embed="rId3"/>
          <a:stretch>
            <a:fillRect/>
          </a:stretch>
        </p:blipFill>
        <p:spPr>
          <a:xfrm>
            <a:off x="6506818" y="1825625"/>
            <a:ext cx="5173756" cy="4351338"/>
          </a:xfrm>
          <a:prstGeom prst="rect">
            <a:avLst/>
          </a:prstGeom>
        </p:spPr>
      </p:pic>
      <p:pic>
        <p:nvPicPr>
          <p:cNvPr id="5" name="图片 4">
            <a:extLst>
              <a:ext uri="{FF2B5EF4-FFF2-40B4-BE49-F238E27FC236}">
                <a16:creationId xmlns:a16="http://schemas.microsoft.com/office/drawing/2014/main" id="{70543C27-B2F4-4336-A00F-D6BAD53E8436}"/>
              </a:ext>
            </a:extLst>
          </p:cNvPr>
          <p:cNvPicPr>
            <a:picLocks noChangeAspect="1"/>
          </p:cNvPicPr>
          <p:nvPr/>
        </p:nvPicPr>
        <p:blipFill>
          <a:blip r:embed="rId4"/>
          <a:stretch>
            <a:fillRect/>
          </a:stretch>
        </p:blipFill>
        <p:spPr>
          <a:xfrm>
            <a:off x="838199" y="1825624"/>
            <a:ext cx="5257801" cy="1603376"/>
          </a:xfrm>
          <a:prstGeom prst="rect">
            <a:avLst/>
          </a:prstGeom>
        </p:spPr>
      </p:pic>
      <p:pic>
        <p:nvPicPr>
          <p:cNvPr id="6" name="图片 5">
            <a:extLst>
              <a:ext uri="{FF2B5EF4-FFF2-40B4-BE49-F238E27FC236}">
                <a16:creationId xmlns:a16="http://schemas.microsoft.com/office/drawing/2014/main" id="{D86C2183-2932-4D11-8074-8B00053318E0}"/>
              </a:ext>
            </a:extLst>
          </p:cNvPr>
          <p:cNvPicPr>
            <a:picLocks noChangeAspect="1"/>
          </p:cNvPicPr>
          <p:nvPr/>
        </p:nvPicPr>
        <p:blipFill>
          <a:blip r:embed="rId5"/>
          <a:stretch>
            <a:fillRect/>
          </a:stretch>
        </p:blipFill>
        <p:spPr>
          <a:xfrm>
            <a:off x="877956" y="6183312"/>
            <a:ext cx="4819650" cy="619125"/>
          </a:xfrm>
          <a:prstGeom prst="rect">
            <a:avLst/>
          </a:prstGeom>
        </p:spPr>
      </p:pic>
    </p:spTree>
    <p:extLst>
      <p:ext uri="{BB962C8B-B14F-4D97-AF65-F5344CB8AC3E}">
        <p14:creationId xmlns:p14="http://schemas.microsoft.com/office/powerpoint/2010/main" val="125315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6F68F-BAFF-41B9-A3E9-4F14899CC48D}"/>
              </a:ext>
            </a:extLst>
          </p:cNvPr>
          <p:cNvSpPr>
            <a:spLocks noGrp="1"/>
          </p:cNvSpPr>
          <p:nvPr>
            <p:ph type="title"/>
          </p:nvPr>
        </p:nvSpPr>
        <p:spPr/>
        <p:txBody>
          <a:bodyPr/>
          <a:lstStyle/>
          <a:p>
            <a:pPr algn="ctr"/>
            <a:r>
              <a:rPr lang="en-US" altLang="zh-CN" dirty="0"/>
              <a:t>comparison</a:t>
            </a:r>
            <a:endParaRPr lang="zh-CN" altLang="en-US" dirty="0"/>
          </a:p>
        </p:txBody>
      </p:sp>
      <p:pic>
        <p:nvPicPr>
          <p:cNvPr id="3" name="图片 2">
            <a:extLst>
              <a:ext uri="{FF2B5EF4-FFF2-40B4-BE49-F238E27FC236}">
                <a16:creationId xmlns:a16="http://schemas.microsoft.com/office/drawing/2014/main" id="{7B993F17-4CF7-4084-A555-42B0C1781842}"/>
              </a:ext>
            </a:extLst>
          </p:cNvPr>
          <p:cNvPicPr>
            <a:picLocks noChangeAspect="1"/>
          </p:cNvPicPr>
          <p:nvPr/>
        </p:nvPicPr>
        <p:blipFill>
          <a:blip r:embed="rId2"/>
          <a:stretch>
            <a:fillRect/>
          </a:stretch>
        </p:blipFill>
        <p:spPr>
          <a:xfrm>
            <a:off x="1113908" y="1833319"/>
            <a:ext cx="9964183" cy="3639829"/>
          </a:xfrm>
          <a:prstGeom prst="rect">
            <a:avLst/>
          </a:prstGeom>
        </p:spPr>
      </p:pic>
      <p:sp>
        <p:nvSpPr>
          <p:cNvPr id="6" name="矩形 5">
            <a:extLst>
              <a:ext uri="{FF2B5EF4-FFF2-40B4-BE49-F238E27FC236}">
                <a16:creationId xmlns:a16="http://schemas.microsoft.com/office/drawing/2014/main" id="{3DD8E245-7300-41A0-8670-D2DD5C66F27B}"/>
              </a:ext>
            </a:extLst>
          </p:cNvPr>
          <p:cNvSpPr/>
          <p:nvPr/>
        </p:nvSpPr>
        <p:spPr>
          <a:xfrm>
            <a:off x="3154017" y="2226365"/>
            <a:ext cx="874644" cy="410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7" name="矩形 6">
            <a:extLst>
              <a:ext uri="{FF2B5EF4-FFF2-40B4-BE49-F238E27FC236}">
                <a16:creationId xmlns:a16="http://schemas.microsoft.com/office/drawing/2014/main" id="{662959C1-4DD7-4567-9BB2-C5FADFDBA9E0}"/>
              </a:ext>
            </a:extLst>
          </p:cNvPr>
          <p:cNvSpPr/>
          <p:nvPr/>
        </p:nvSpPr>
        <p:spPr>
          <a:xfrm>
            <a:off x="6447183" y="3836504"/>
            <a:ext cx="874644" cy="1172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3E2FB14-787E-491F-84B0-C21AE957C8FD}"/>
              </a:ext>
            </a:extLst>
          </p:cNvPr>
          <p:cNvSpPr txBox="1"/>
          <p:nvPr/>
        </p:nvSpPr>
        <p:spPr>
          <a:xfrm>
            <a:off x="1593936" y="5527640"/>
            <a:ext cx="2623931"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Limited Dictionary size</a:t>
            </a:r>
            <a:endParaRPr lang="zh-CN" altLang="en-US" sz="16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E5BC408-8A78-4D75-B665-8D013EBC3D54}"/>
              </a:ext>
            </a:extLst>
          </p:cNvPr>
          <p:cNvSpPr/>
          <p:nvPr/>
        </p:nvSpPr>
        <p:spPr>
          <a:xfrm>
            <a:off x="2905902" y="4803913"/>
            <a:ext cx="874644" cy="410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AD4E35F-81E0-4E20-BEFE-664203720CEA}"/>
              </a:ext>
            </a:extLst>
          </p:cNvPr>
          <p:cNvSpPr txBox="1"/>
          <p:nvPr/>
        </p:nvSpPr>
        <p:spPr>
          <a:xfrm>
            <a:off x="5201479" y="5527640"/>
            <a:ext cx="249140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Inconsistency of keys</a:t>
            </a:r>
          </a:p>
        </p:txBody>
      </p:sp>
    </p:spTree>
    <p:extLst>
      <p:ext uri="{BB962C8B-B14F-4D97-AF65-F5344CB8AC3E}">
        <p14:creationId xmlns:p14="http://schemas.microsoft.com/office/powerpoint/2010/main" val="273396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4A259-E1A5-4331-AC3B-C46562F24DF8}"/>
              </a:ext>
            </a:extLst>
          </p:cNvPr>
          <p:cNvSpPr>
            <a:spLocks noGrp="1"/>
          </p:cNvSpPr>
          <p:nvPr>
            <p:ph type="title"/>
          </p:nvPr>
        </p:nvSpPr>
        <p:spPr>
          <a:xfrm>
            <a:off x="-112644" y="524151"/>
            <a:ext cx="12417287" cy="1325563"/>
          </a:xfrm>
        </p:spPr>
        <p:txBody>
          <a:bodyPr>
            <a:normAutofit/>
          </a:bodyPr>
          <a:lstStyle/>
          <a:p>
            <a:pPr algn="ctr"/>
            <a:r>
              <a:rPr lang="en-US" altLang="zh-CN" sz="4000" dirty="0"/>
              <a:t>Experiments on different contrastive loss mechanism </a:t>
            </a:r>
            <a:endParaRPr lang="zh-CN" altLang="en-US" sz="4000" dirty="0"/>
          </a:p>
        </p:txBody>
      </p:sp>
      <p:pic>
        <p:nvPicPr>
          <p:cNvPr id="4" name="图片 3">
            <a:extLst>
              <a:ext uri="{FF2B5EF4-FFF2-40B4-BE49-F238E27FC236}">
                <a16:creationId xmlns:a16="http://schemas.microsoft.com/office/drawing/2014/main" id="{7344F62F-7987-4062-8709-26235BE648B4}"/>
              </a:ext>
            </a:extLst>
          </p:cNvPr>
          <p:cNvPicPr>
            <a:picLocks noChangeAspect="1"/>
          </p:cNvPicPr>
          <p:nvPr/>
        </p:nvPicPr>
        <p:blipFill>
          <a:blip r:embed="rId2"/>
          <a:stretch>
            <a:fillRect/>
          </a:stretch>
        </p:blipFill>
        <p:spPr>
          <a:xfrm>
            <a:off x="1775792" y="1849714"/>
            <a:ext cx="8309112" cy="4484135"/>
          </a:xfrm>
          <a:prstGeom prst="rect">
            <a:avLst/>
          </a:prstGeom>
        </p:spPr>
      </p:pic>
    </p:spTree>
    <p:extLst>
      <p:ext uri="{BB962C8B-B14F-4D97-AF65-F5344CB8AC3E}">
        <p14:creationId xmlns:p14="http://schemas.microsoft.com/office/powerpoint/2010/main" val="147358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59466-414F-4937-8CAA-BBB26EC005E8}"/>
              </a:ext>
            </a:extLst>
          </p:cNvPr>
          <p:cNvSpPr>
            <a:spLocks noGrp="1"/>
          </p:cNvSpPr>
          <p:nvPr>
            <p:ph type="title"/>
          </p:nvPr>
        </p:nvSpPr>
        <p:spPr>
          <a:xfrm>
            <a:off x="838200" y="365125"/>
            <a:ext cx="10515600" cy="1325563"/>
          </a:xfrm>
        </p:spPr>
        <p:txBody>
          <a:bodyPr/>
          <a:lstStyle/>
          <a:p>
            <a:r>
              <a:rPr lang="en-US" altLang="zh-CN" dirty="0"/>
              <a:t>Experiments on Linear classification</a:t>
            </a:r>
            <a:endParaRPr lang="zh-CN" altLang="en-US" dirty="0"/>
          </a:p>
        </p:txBody>
      </p:sp>
      <p:pic>
        <p:nvPicPr>
          <p:cNvPr id="6" name="图片 5">
            <a:extLst>
              <a:ext uri="{FF2B5EF4-FFF2-40B4-BE49-F238E27FC236}">
                <a16:creationId xmlns:a16="http://schemas.microsoft.com/office/drawing/2014/main" id="{C80021FA-B8C0-47AB-B820-CB58B680F907}"/>
              </a:ext>
            </a:extLst>
          </p:cNvPr>
          <p:cNvPicPr>
            <a:picLocks noChangeAspect="1"/>
          </p:cNvPicPr>
          <p:nvPr/>
        </p:nvPicPr>
        <p:blipFill>
          <a:blip r:embed="rId2"/>
          <a:stretch>
            <a:fillRect/>
          </a:stretch>
        </p:blipFill>
        <p:spPr>
          <a:xfrm>
            <a:off x="6507919" y="3704932"/>
            <a:ext cx="5019675" cy="2670297"/>
          </a:xfrm>
          <a:prstGeom prst="rect">
            <a:avLst/>
          </a:prstGeom>
        </p:spPr>
      </p:pic>
      <p:pic>
        <p:nvPicPr>
          <p:cNvPr id="7" name="图片 6">
            <a:extLst>
              <a:ext uri="{FF2B5EF4-FFF2-40B4-BE49-F238E27FC236}">
                <a16:creationId xmlns:a16="http://schemas.microsoft.com/office/drawing/2014/main" id="{B9725269-D0F4-4694-8D2D-CF1F88CDC3AD}"/>
              </a:ext>
            </a:extLst>
          </p:cNvPr>
          <p:cNvPicPr>
            <a:picLocks noChangeAspect="1"/>
          </p:cNvPicPr>
          <p:nvPr/>
        </p:nvPicPr>
        <p:blipFill>
          <a:blip r:embed="rId3"/>
          <a:stretch>
            <a:fillRect/>
          </a:stretch>
        </p:blipFill>
        <p:spPr>
          <a:xfrm>
            <a:off x="838200" y="1690687"/>
            <a:ext cx="5314950" cy="4316217"/>
          </a:xfrm>
          <a:prstGeom prst="rect">
            <a:avLst/>
          </a:prstGeom>
        </p:spPr>
      </p:pic>
      <p:pic>
        <p:nvPicPr>
          <p:cNvPr id="8" name="图片 7">
            <a:extLst>
              <a:ext uri="{FF2B5EF4-FFF2-40B4-BE49-F238E27FC236}">
                <a16:creationId xmlns:a16="http://schemas.microsoft.com/office/drawing/2014/main" id="{D6BF0AC6-2223-4E0B-A983-8B208D2A70D7}"/>
              </a:ext>
            </a:extLst>
          </p:cNvPr>
          <p:cNvPicPr>
            <a:picLocks noChangeAspect="1"/>
          </p:cNvPicPr>
          <p:nvPr/>
        </p:nvPicPr>
        <p:blipFill>
          <a:blip r:embed="rId4"/>
          <a:stretch>
            <a:fillRect/>
          </a:stretch>
        </p:blipFill>
        <p:spPr>
          <a:xfrm>
            <a:off x="6469819" y="1570746"/>
            <a:ext cx="5057775" cy="2000250"/>
          </a:xfrm>
          <a:prstGeom prst="rect">
            <a:avLst/>
          </a:prstGeom>
        </p:spPr>
      </p:pic>
    </p:spTree>
    <p:extLst>
      <p:ext uri="{BB962C8B-B14F-4D97-AF65-F5344CB8AC3E}">
        <p14:creationId xmlns:p14="http://schemas.microsoft.com/office/powerpoint/2010/main" val="291306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E2703-E5B6-4441-B58C-8D5527FEEA05}"/>
              </a:ext>
            </a:extLst>
          </p:cNvPr>
          <p:cNvSpPr>
            <a:spLocks noGrp="1"/>
          </p:cNvSpPr>
          <p:nvPr>
            <p:ph type="title"/>
          </p:nvPr>
        </p:nvSpPr>
        <p:spPr/>
        <p:txBody>
          <a:bodyPr/>
          <a:lstStyle/>
          <a:p>
            <a:r>
              <a:rPr lang="en-US" altLang="zh-CN" dirty="0"/>
              <a:t>Experiments on Object detection</a:t>
            </a:r>
            <a:endParaRPr lang="zh-CN" altLang="en-US" dirty="0"/>
          </a:p>
        </p:txBody>
      </p:sp>
      <p:pic>
        <p:nvPicPr>
          <p:cNvPr id="4" name="图片 3">
            <a:extLst>
              <a:ext uri="{FF2B5EF4-FFF2-40B4-BE49-F238E27FC236}">
                <a16:creationId xmlns:a16="http://schemas.microsoft.com/office/drawing/2014/main" id="{F6713CE0-B1D9-45CB-A31E-A9F9C7AB51E1}"/>
              </a:ext>
            </a:extLst>
          </p:cNvPr>
          <p:cNvPicPr>
            <a:picLocks noChangeAspect="1"/>
          </p:cNvPicPr>
          <p:nvPr/>
        </p:nvPicPr>
        <p:blipFill>
          <a:blip r:embed="rId2"/>
          <a:stretch>
            <a:fillRect/>
          </a:stretch>
        </p:blipFill>
        <p:spPr>
          <a:xfrm>
            <a:off x="885825" y="1690688"/>
            <a:ext cx="6063761" cy="1738312"/>
          </a:xfrm>
          <a:prstGeom prst="rect">
            <a:avLst/>
          </a:prstGeom>
        </p:spPr>
      </p:pic>
      <p:pic>
        <p:nvPicPr>
          <p:cNvPr id="5" name="图片 4">
            <a:extLst>
              <a:ext uri="{FF2B5EF4-FFF2-40B4-BE49-F238E27FC236}">
                <a16:creationId xmlns:a16="http://schemas.microsoft.com/office/drawing/2014/main" id="{E68103F3-0122-4FED-9D70-C183B7E3D42F}"/>
              </a:ext>
            </a:extLst>
          </p:cNvPr>
          <p:cNvPicPr>
            <a:picLocks noChangeAspect="1"/>
          </p:cNvPicPr>
          <p:nvPr/>
        </p:nvPicPr>
        <p:blipFill>
          <a:blip r:embed="rId3"/>
          <a:stretch>
            <a:fillRect/>
          </a:stretch>
        </p:blipFill>
        <p:spPr>
          <a:xfrm>
            <a:off x="885825" y="3643311"/>
            <a:ext cx="6063760" cy="2177617"/>
          </a:xfrm>
          <a:prstGeom prst="rect">
            <a:avLst/>
          </a:prstGeom>
        </p:spPr>
      </p:pic>
      <p:pic>
        <p:nvPicPr>
          <p:cNvPr id="6" name="图片 5">
            <a:extLst>
              <a:ext uri="{FF2B5EF4-FFF2-40B4-BE49-F238E27FC236}">
                <a16:creationId xmlns:a16="http://schemas.microsoft.com/office/drawing/2014/main" id="{FC1A9EBF-D476-41A2-8D96-0C0B87836FF0}"/>
              </a:ext>
            </a:extLst>
          </p:cNvPr>
          <p:cNvPicPr>
            <a:picLocks noChangeAspect="1"/>
          </p:cNvPicPr>
          <p:nvPr/>
        </p:nvPicPr>
        <p:blipFill>
          <a:blip r:embed="rId4"/>
          <a:stretch>
            <a:fillRect/>
          </a:stretch>
        </p:blipFill>
        <p:spPr>
          <a:xfrm>
            <a:off x="6949585" y="2124421"/>
            <a:ext cx="5092360" cy="3438525"/>
          </a:xfrm>
          <a:prstGeom prst="rect">
            <a:avLst/>
          </a:prstGeom>
        </p:spPr>
      </p:pic>
    </p:spTree>
    <p:extLst>
      <p:ext uri="{BB962C8B-B14F-4D97-AF65-F5344CB8AC3E}">
        <p14:creationId xmlns:p14="http://schemas.microsoft.com/office/powerpoint/2010/main" val="81609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C0499-0FB1-4F88-B0C4-11ABD3402203}"/>
              </a:ext>
            </a:extLst>
          </p:cNvPr>
          <p:cNvSpPr>
            <a:spLocks noGrp="1"/>
          </p:cNvSpPr>
          <p:nvPr>
            <p:ph type="title"/>
          </p:nvPr>
        </p:nvSpPr>
        <p:spPr/>
        <p:txBody>
          <a:bodyPr/>
          <a:lstStyle/>
          <a:p>
            <a:r>
              <a:rPr lang="en-US" altLang="zh-CN" b="1" dirty="0"/>
              <a:t>Background</a:t>
            </a:r>
            <a:endParaRPr lang="zh-CN" altLang="en-US" b="1" dirty="0"/>
          </a:p>
        </p:txBody>
      </p:sp>
      <p:sp>
        <p:nvSpPr>
          <p:cNvPr id="3" name="内容占位符 2">
            <a:extLst>
              <a:ext uri="{FF2B5EF4-FFF2-40B4-BE49-F238E27FC236}">
                <a16:creationId xmlns:a16="http://schemas.microsoft.com/office/drawing/2014/main" id="{4A83D6F9-2D88-451C-B59D-DDFF3495AA77}"/>
              </a:ext>
            </a:extLst>
          </p:cNvPr>
          <p:cNvSpPr>
            <a:spLocks noGrp="1"/>
          </p:cNvSpPr>
          <p:nvPr>
            <p:ph idx="1"/>
          </p:nvPr>
        </p:nvSpPr>
        <p:spPr>
          <a:xfrm>
            <a:off x="397565" y="1690688"/>
            <a:ext cx="7580244" cy="4802187"/>
          </a:xfrm>
        </p:spPr>
        <p:txBody>
          <a:bodyPr>
            <a:normAutofit fontScale="55000" lnSpcReduction="20000"/>
          </a:bodyPr>
          <a:lstStyle/>
          <a:p>
            <a:pPr marL="0" indent="0" algn="just">
              <a:lnSpc>
                <a:spcPct val="200000"/>
              </a:lnSpc>
              <a:buNone/>
            </a:pPr>
            <a:r>
              <a:rPr lang="en-US" altLang="zh-CN" dirty="0"/>
              <a:t> </a:t>
            </a:r>
            <a:r>
              <a:rPr lang="en-US" altLang="zh-CN" sz="3200" dirty="0"/>
              <a:t>Several recent studies present promising results on unsupervised visual representation learning using approaches related to the contrastive loss. Though driven by various motivations, these methods can be thought of as building dynamic dictionaries. The “keys” (tokens) in the dictionary are sampled from data (e.g., images or patches) and are represented by an encoder network. Unsupervised learning trains encoders to perform dictionary look-up: an encoded “query” should be similar to its matching key and dissimilar to others. Learning is formulated as minimizing a contrastive loss.</a:t>
            </a:r>
            <a:endParaRPr lang="zh-CN" altLang="en-US" dirty="0"/>
          </a:p>
        </p:txBody>
      </p:sp>
      <p:pic>
        <p:nvPicPr>
          <p:cNvPr id="5" name="图片 4">
            <a:extLst>
              <a:ext uri="{FF2B5EF4-FFF2-40B4-BE49-F238E27FC236}">
                <a16:creationId xmlns:a16="http://schemas.microsoft.com/office/drawing/2014/main" id="{CD834C3B-40A8-4DEF-9783-9D49DD3BACE7}"/>
              </a:ext>
            </a:extLst>
          </p:cNvPr>
          <p:cNvPicPr>
            <a:picLocks noChangeAspect="1"/>
          </p:cNvPicPr>
          <p:nvPr/>
        </p:nvPicPr>
        <p:blipFill>
          <a:blip r:embed="rId2"/>
          <a:stretch>
            <a:fillRect/>
          </a:stretch>
        </p:blipFill>
        <p:spPr>
          <a:xfrm>
            <a:off x="8004314" y="1360686"/>
            <a:ext cx="3909390" cy="4801574"/>
          </a:xfrm>
          <a:prstGeom prst="rect">
            <a:avLst/>
          </a:prstGeom>
        </p:spPr>
      </p:pic>
      <p:cxnSp>
        <p:nvCxnSpPr>
          <p:cNvPr id="8" name="直接连接符 7">
            <a:extLst>
              <a:ext uri="{FF2B5EF4-FFF2-40B4-BE49-F238E27FC236}">
                <a16:creationId xmlns:a16="http://schemas.microsoft.com/office/drawing/2014/main" id="{88E51581-3C5B-4DB9-BE4F-A1FFC6BB1C77}"/>
              </a:ext>
            </a:extLst>
          </p:cNvPr>
          <p:cNvCxnSpPr/>
          <p:nvPr/>
        </p:nvCxnSpPr>
        <p:spPr>
          <a:xfrm flipV="1">
            <a:off x="11913704" y="5976730"/>
            <a:ext cx="0" cy="3710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65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C562F-3865-48DF-B9C1-43C2A122E4DE}"/>
              </a:ext>
            </a:extLst>
          </p:cNvPr>
          <p:cNvSpPr>
            <a:spLocks noGrp="1"/>
          </p:cNvSpPr>
          <p:nvPr>
            <p:ph type="title"/>
          </p:nvPr>
        </p:nvSpPr>
        <p:spPr/>
        <p:txBody>
          <a:bodyPr/>
          <a:lstStyle/>
          <a:p>
            <a:r>
              <a:rPr lang="en-US" altLang="zh-CN" b="1" dirty="0"/>
              <a:t>Motivation</a:t>
            </a:r>
            <a:endParaRPr lang="zh-CN" altLang="en-US" b="1" dirty="0"/>
          </a:p>
        </p:txBody>
      </p:sp>
      <p:sp>
        <p:nvSpPr>
          <p:cNvPr id="3" name="内容占位符 2">
            <a:extLst>
              <a:ext uri="{FF2B5EF4-FFF2-40B4-BE49-F238E27FC236}">
                <a16:creationId xmlns:a16="http://schemas.microsoft.com/office/drawing/2014/main" id="{EDCD3165-3BBC-49F5-B94F-BE80354C5B45}"/>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altLang="zh-CN" sz="3300" dirty="0"/>
              <a:t>Two key elements of dictionary:</a:t>
            </a:r>
          </a:p>
          <a:p>
            <a:pPr marL="514350" indent="-514350">
              <a:lnSpc>
                <a:spcPct val="120000"/>
              </a:lnSpc>
              <a:buAutoNum type="arabicPeriod"/>
            </a:pPr>
            <a:r>
              <a:rPr lang="en-US" altLang="zh-CN" dirty="0"/>
              <a:t>Large:</a:t>
            </a:r>
          </a:p>
          <a:p>
            <a:pPr marL="457200" lvl="1" indent="0" algn="just">
              <a:lnSpc>
                <a:spcPct val="170000"/>
              </a:lnSpc>
              <a:buNone/>
            </a:pPr>
            <a:r>
              <a:rPr lang="en-US" altLang="zh-CN" sz="2600" dirty="0"/>
              <a:t>	</a:t>
            </a:r>
            <a:r>
              <a:rPr lang="en-US" altLang="zh-CN" dirty="0"/>
              <a:t>Intuitively, a larger dictionary may better sample the underlying continuous, 	high dimensional visual space.</a:t>
            </a:r>
          </a:p>
          <a:p>
            <a:pPr marL="514350" indent="-514350">
              <a:lnSpc>
                <a:spcPct val="120000"/>
              </a:lnSpc>
              <a:buAutoNum type="arabicPeriod"/>
            </a:pPr>
            <a:r>
              <a:rPr lang="en-US" altLang="zh-CN" dirty="0"/>
              <a:t>Consistent:</a:t>
            </a:r>
          </a:p>
          <a:p>
            <a:pPr marL="0" indent="0" algn="just">
              <a:lnSpc>
                <a:spcPct val="170000"/>
              </a:lnSpc>
              <a:buNone/>
            </a:pPr>
            <a:r>
              <a:rPr lang="en-US" altLang="zh-CN" sz="2900" dirty="0"/>
              <a:t>	</a:t>
            </a:r>
            <a:r>
              <a:rPr lang="en-US" altLang="zh-CN" sz="2400" dirty="0"/>
              <a:t>the keys in the dictionary should be represented by the same or similar encoder so 	that their comparisons to the query are consistent.</a:t>
            </a:r>
          </a:p>
          <a:p>
            <a:pPr marL="0" indent="0">
              <a:buNone/>
            </a:pPr>
            <a:endParaRPr lang="en-US" altLang="zh-CN" dirty="0"/>
          </a:p>
          <a:p>
            <a:pPr marL="0" indent="0">
              <a:lnSpc>
                <a:spcPct val="120000"/>
              </a:lnSpc>
              <a:buNone/>
            </a:pPr>
            <a:r>
              <a:rPr lang="en-US" altLang="zh-CN" dirty="0"/>
              <a:t>However, existing methods that use contrastive losses can be limited in one of these two aspects.</a:t>
            </a:r>
          </a:p>
          <a:p>
            <a:pPr marL="0" indent="0">
              <a:buNone/>
            </a:pPr>
            <a:endParaRPr lang="zh-CN" altLang="en-US" dirty="0"/>
          </a:p>
        </p:txBody>
      </p:sp>
    </p:spTree>
    <p:extLst>
      <p:ext uri="{BB962C8B-B14F-4D97-AF65-F5344CB8AC3E}">
        <p14:creationId xmlns:p14="http://schemas.microsoft.com/office/powerpoint/2010/main" val="104467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6E879-8FF8-407B-B408-ADB53DCD4896}"/>
              </a:ext>
            </a:extLst>
          </p:cNvPr>
          <p:cNvSpPr>
            <a:spLocks noGrp="1"/>
          </p:cNvSpPr>
          <p:nvPr>
            <p:ph type="title"/>
          </p:nvPr>
        </p:nvSpPr>
        <p:spPr/>
        <p:txBody>
          <a:bodyPr/>
          <a:lstStyle/>
          <a:p>
            <a:r>
              <a:rPr lang="en-US" altLang="zh-CN" b="1" dirty="0"/>
              <a:t>Contributions</a:t>
            </a:r>
            <a:endParaRPr lang="zh-CN" altLang="en-US" b="1" dirty="0"/>
          </a:p>
        </p:txBody>
      </p:sp>
      <p:sp>
        <p:nvSpPr>
          <p:cNvPr id="3" name="内容占位符 2">
            <a:extLst>
              <a:ext uri="{FF2B5EF4-FFF2-40B4-BE49-F238E27FC236}">
                <a16:creationId xmlns:a16="http://schemas.microsoft.com/office/drawing/2014/main" id="{1AE90B9D-EE50-4E29-8AD3-63CE91791D8C}"/>
              </a:ext>
            </a:extLst>
          </p:cNvPr>
          <p:cNvSpPr>
            <a:spLocks noGrp="1"/>
          </p:cNvSpPr>
          <p:nvPr>
            <p:ph idx="1"/>
          </p:nvPr>
        </p:nvSpPr>
        <p:spPr>
          <a:xfrm>
            <a:off x="437321" y="1825625"/>
            <a:ext cx="10916479" cy="4351338"/>
          </a:xfrm>
        </p:spPr>
        <p:txBody>
          <a:bodyPr>
            <a:normAutofit/>
          </a:bodyPr>
          <a:lstStyle/>
          <a:p>
            <a:pPr marL="457200" lvl="1" indent="0" algn="just">
              <a:lnSpc>
                <a:spcPct val="150000"/>
              </a:lnSpc>
              <a:buNone/>
            </a:pPr>
            <a:r>
              <a:rPr lang="en-US" altLang="zh-CN" sz="3600" dirty="0"/>
              <a:t>Based on above problems, author presents </a:t>
            </a:r>
            <a:r>
              <a:rPr lang="en-US" altLang="zh-CN" sz="3600" dirty="0" err="1"/>
              <a:t>MoCo</a:t>
            </a:r>
            <a:r>
              <a:rPr lang="en-US" altLang="zh-CN" sz="3600" dirty="0"/>
              <a:t> as a way of building large and consistent dictionaries for unsupervised learning with a contrastive loss.</a:t>
            </a:r>
            <a:endParaRPr lang="zh-CN" altLang="en-US" sz="3600" dirty="0"/>
          </a:p>
        </p:txBody>
      </p:sp>
    </p:spTree>
    <p:extLst>
      <p:ext uri="{BB962C8B-B14F-4D97-AF65-F5344CB8AC3E}">
        <p14:creationId xmlns:p14="http://schemas.microsoft.com/office/powerpoint/2010/main" val="325264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44B5E-61B8-487A-8C46-8380ADB8E92B}"/>
              </a:ext>
            </a:extLst>
          </p:cNvPr>
          <p:cNvSpPr>
            <a:spLocks noGrp="1"/>
          </p:cNvSpPr>
          <p:nvPr>
            <p:ph type="title"/>
          </p:nvPr>
        </p:nvSpPr>
        <p:spPr/>
        <p:txBody>
          <a:bodyPr/>
          <a:lstStyle/>
          <a:p>
            <a:r>
              <a:rPr lang="en-US" altLang="zh-CN" dirty="0"/>
              <a:t>Method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0CBD76-192C-4E30-A026-CE932B888770}"/>
                  </a:ext>
                </a:extLst>
              </p:cNvPr>
              <p:cNvSpPr>
                <a:spLocks noGrp="1"/>
              </p:cNvSpPr>
              <p:nvPr>
                <p:ph idx="1"/>
              </p:nvPr>
            </p:nvSpPr>
            <p:spPr>
              <a:xfrm>
                <a:off x="967408" y="1825625"/>
                <a:ext cx="5128591" cy="4351338"/>
              </a:xfrm>
            </p:spPr>
            <p:txBody>
              <a:bodyPr/>
              <a:lstStyle/>
              <a:p>
                <a:pPr marL="0" indent="0">
                  <a:buNone/>
                </a:pPr>
                <a14:m>
                  <m:oMathPara xmlns:m="http://schemas.openxmlformats.org/officeDocument/2006/math">
                    <m:oMathParaPr>
                      <m:jc m:val="center"/>
                    </m:oMathParaPr>
                    <m:oMath xmlns:m="http://schemas.openxmlformats.org/officeDocument/2006/math">
                      <m:sSup>
                        <m:sSupPr>
                          <m:ctrlPr>
                            <a:rPr lang="en-US" altLang="zh-CN" sz="3600" i="1" smtClean="0">
                              <a:latin typeface="Cambria Math" panose="02040503050406030204" pitchFamily="18" charset="0"/>
                            </a:rPr>
                          </m:ctrlPr>
                        </m:sSupPr>
                        <m:e>
                          <m:r>
                            <a:rPr lang="en-US" altLang="zh-CN" sz="3600" b="0" i="1" smtClean="0">
                              <a:latin typeface="Cambria Math" panose="02040503050406030204" pitchFamily="18" charset="0"/>
                            </a:rPr>
                            <m:t>𝑥</m:t>
                          </m:r>
                        </m:e>
                        <m:sup>
                          <m:r>
                            <a:rPr lang="en-US" altLang="zh-CN" sz="3600" b="0" i="1" smtClean="0">
                              <a:latin typeface="Cambria Math" panose="02040503050406030204" pitchFamily="18" charset="0"/>
                            </a:rPr>
                            <m:t>𝑞𝑢𝑒𝑟𝑦</m:t>
                          </m:r>
                        </m:sup>
                      </m:sSup>
                      <m:r>
                        <a:rPr lang="en-US" altLang="zh-CN" sz="3600" b="0" i="1" smtClean="0">
                          <a:latin typeface="Cambria Math" panose="02040503050406030204" pitchFamily="18" charset="0"/>
                        </a:rPr>
                        <m:t>,</m:t>
                      </m:r>
                      <m:sSubSup>
                        <m:sSubSupPr>
                          <m:ctrlPr>
                            <a:rPr lang="en-US" altLang="zh-CN" sz="3600" b="0" i="1" smtClean="0">
                              <a:latin typeface="Cambria Math" panose="02040503050406030204" pitchFamily="18" charset="0"/>
                            </a:rPr>
                          </m:ctrlPr>
                        </m:sSubSupPr>
                        <m:e>
                          <m:r>
                            <a:rPr lang="en-US" altLang="zh-CN" sz="3600" b="0" i="1" smtClean="0">
                              <a:latin typeface="Cambria Math" panose="02040503050406030204" pitchFamily="18" charset="0"/>
                            </a:rPr>
                            <m:t>𝑥</m:t>
                          </m:r>
                        </m:e>
                        <m:sub>
                          <m:r>
                            <a:rPr lang="en-US" altLang="zh-CN" sz="3600" b="0" i="1" smtClean="0">
                              <a:latin typeface="Cambria Math" panose="02040503050406030204" pitchFamily="18" charset="0"/>
                            </a:rPr>
                            <m:t>𝑛</m:t>
                          </m:r>
                        </m:sub>
                        <m:sup>
                          <m:r>
                            <a:rPr lang="en-US" altLang="zh-CN" sz="3600" b="0" i="1" smtClean="0">
                              <a:latin typeface="Cambria Math" panose="02040503050406030204" pitchFamily="18" charset="0"/>
                            </a:rPr>
                            <m:t>𝑘𝑒𝑦</m:t>
                          </m:r>
                        </m:sup>
                      </m:sSubSup>
                    </m:oMath>
                  </m:oMathPara>
                </a14:m>
                <a:endParaRPr lang="en-US" altLang="zh-CN" dirty="0"/>
              </a:p>
              <a:p>
                <a:pPr marL="0" indent="0" algn="just">
                  <a:lnSpc>
                    <a:spcPct val="150000"/>
                  </a:lnSpc>
                  <a:buNone/>
                </a:pPr>
                <a:r>
                  <a:rPr lang="en-US" altLang="zh-CN" dirty="0"/>
                  <a:t>Their instantiations depend on the specific pretext task. The input </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𝑞</m:t>
                        </m:r>
                      </m:sup>
                    </m:sSup>
                  </m:oMath>
                </a14:m>
                <a:r>
                  <a:rPr lang="en-US" altLang="zh-CN" dirty="0"/>
                  <a:t> and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𝑘𝑒𝑦</m:t>
                        </m:r>
                      </m:sup>
                    </m:sSubSup>
                    <m:r>
                      <a:rPr lang="en-US" altLang="zh-CN" i="1">
                        <a:latin typeface="Cambria Math" panose="02040503050406030204" pitchFamily="18" charset="0"/>
                      </a:rPr>
                      <m:t> </m:t>
                    </m:r>
                  </m:oMath>
                </a14:m>
                <a:r>
                  <a:rPr lang="en-US" altLang="zh-CN" dirty="0"/>
                  <a:t>can be images, patches, or context consisting a set of patches .	</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10CBD76-192C-4E30-A026-CE932B888770}"/>
                  </a:ext>
                </a:extLst>
              </p:cNvPr>
              <p:cNvSpPr>
                <a:spLocks noGrp="1" noRot="1" noChangeAspect="1" noMove="1" noResize="1" noEditPoints="1" noAdjustHandles="1" noChangeArrowheads="1" noChangeShapeType="1" noTextEdit="1"/>
              </p:cNvSpPr>
              <p:nvPr>
                <p:ph idx="1"/>
              </p:nvPr>
            </p:nvSpPr>
            <p:spPr>
              <a:xfrm>
                <a:off x="967408" y="1825625"/>
                <a:ext cx="5128591" cy="4351338"/>
              </a:xfrm>
              <a:blipFill>
                <a:blip r:embed="rId2"/>
                <a:stretch>
                  <a:fillRect l="-2497" r="-237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2941BE5-4843-4B24-AA41-548B6080016B}"/>
              </a:ext>
            </a:extLst>
          </p:cNvPr>
          <p:cNvPicPr>
            <a:picLocks noChangeAspect="1"/>
          </p:cNvPicPr>
          <p:nvPr/>
        </p:nvPicPr>
        <p:blipFill>
          <a:blip r:embed="rId3"/>
          <a:stretch>
            <a:fillRect/>
          </a:stretch>
        </p:blipFill>
        <p:spPr>
          <a:xfrm>
            <a:off x="6753247" y="1825625"/>
            <a:ext cx="4600553" cy="4098097"/>
          </a:xfrm>
          <a:prstGeom prst="rect">
            <a:avLst/>
          </a:prstGeom>
        </p:spPr>
      </p:pic>
    </p:spTree>
    <p:extLst>
      <p:ext uri="{BB962C8B-B14F-4D97-AF65-F5344CB8AC3E}">
        <p14:creationId xmlns:p14="http://schemas.microsoft.com/office/powerpoint/2010/main" val="24192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1325659-4583-4358-AAF1-CB0265CD2A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𝑞𝑢𝑒𝑟𝑦</m:t>
                          </m:r>
                        </m:sup>
                      </m:s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𝑘𝑒𝑦</m:t>
                          </m:r>
                        </m:sup>
                      </m:sSubSup>
                    </m:oMath>
                  </m:oMathPara>
                </a14:m>
                <a:endParaRPr lang="zh-CN" altLang="en-US" dirty="0"/>
              </a:p>
            </p:txBody>
          </p:sp>
        </mc:Choice>
        <mc:Fallback xmlns="">
          <p:sp>
            <p:nvSpPr>
              <p:cNvPr id="2" name="标题 1">
                <a:extLst>
                  <a:ext uri="{FF2B5EF4-FFF2-40B4-BE49-F238E27FC236}">
                    <a16:creationId xmlns:a16="http://schemas.microsoft.com/office/drawing/2014/main" id="{31325659-4583-4358-AAF1-CB0265CD2AA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5B32901-6869-42FD-A30E-F429FD69D1A9}"/>
              </a:ext>
            </a:extLst>
          </p:cNvPr>
          <p:cNvPicPr>
            <a:picLocks noChangeAspect="1"/>
          </p:cNvPicPr>
          <p:nvPr/>
        </p:nvPicPr>
        <p:blipFill>
          <a:blip r:embed="rId3"/>
          <a:stretch>
            <a:fillRect/>
          </a:stretch>
        </p:blipFill>
        <p:spPr>
          <a:xfrm>
            <a:off x="432461" y="1706012"/>
            <a:ext cx="11327078" cy="4854173"/>
          </a:xfrm>
          <a:prstGeom prst="rect">
            <a:avLst/>
          </a:prstGeom>
        </p:spPr>
      </p:pic>
      <p:pic>
        <p:nvPicPr>
          <p:cNvPr id="6" name="图片 5">
            <a:extLst>
              <a:ext uri="{FF2B5EF4-FFF2-40B4-BE49-F238E27FC236}">
                <a16:creationId xmlns:a16="http://schemas.microsoft.com/office/drawing/2014/main" id="{08B3DAFF-FEF4-4FB5-BBA3-1257BC16E26A}"/>
              </a:ext>
            </a:extLst>
          </p:cNvPr>
          <p:cNvPicPr>
            <a:picLocks noChangeAspect="1"/>
          </p:cNvPicPr>
          <p:nvPr/>
        </p:nvPicPr>
        <p:blipFill>
          <a:blip r:embed="rId4"/>
          <a:stretch>
            <a:fillRect/>
          </a:stretch>
        </p:blipFill>
        <p:spPr>
          <a:xfrm>
            <a:off x="9708816" y="1029537"/>
            <a:ext cx="1644984" cy="668813"/>
          </a:xfrm>
          <a:prstGeom prst="rect">
            <a:avLst/>
          </a:prstGeom>
        </p:spPr>
      </p:pic>
      <p:sp>
        <p:nvSpPr>
          <p:cNvPr id="7" name="矩形 6">
            <a:extLst>
              <a:ext uri="{FF2B5EF4-FFF2-40B4-BE49-F238E27FC236}">
                <a16:creationId xmlns:a16="http://schemas.microsoft.com/office/drawing/2014/main" id="{D81D4E9A-DBDD-45BC-A7C8-ADFCAF68D63D}"/>
              </a:ext>
            </a:extLst>
          </p:cNvPr>
          <p:cNvSpPr/>
          <p:nvPr/>
        </p:nvSpPr>
        <p:spPr>
          <a:xfrm>
            <a:off x="8839200" y="1698350"/>
            <a:ext cx="1285461" cy="19990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15134484-474D-4132-9C05-0C1BD8A78FE0}"/>
              </a:ext>
            </a:extLst>
          </p:cNvPr>
          <p:cNvPicPr>
            <a:picLocks noChangeAspect="1"/>
          </p:cNvPicPr>
          <p:nvPr/>
        </p:nvPicPr>
        <p:blipFill>
          <a:blip r:embed="rId5"/>
          <a:stretch>
            <a:fillRect/>
          </a:stretch>
        </p:blipFill>
        <p:spPr>
          <a:xfrm>
            <a:off x="9213195" y="1706012"/>
            <a:ext cx="537470" cy="301781"/>
          </a:xfrm>
          <a:prstGeom prst="rect">
            <a:avLst/>
          </a:prstGeom>
        </p:spPr>
      </p:pic>
      <p:sp>
        <p:nvSpPr>
          <p:cNvPr id="10" name="文本框 9">
            <a:extLst>
              <a:ext uri="{FF2B5EF4-FFF2-40B4-BE49-F238E27FC236}">
                <a16:creationId xmlns:a16="http://schemas.microsoft.com/office/drawing/2014/main" id="{86AD673B-E1FA-4494-9FF4-E3C2AEB05F9C}"/>
              </a:ext>
            </a:extLst>
          </p:cNvPr>
          <p:cNvSpPr txBox="1"/>
          <p:nvPr/>
        </p:nvSpPr>
        <p:spPr>
          <a:xfrm>
            <a:off x="5771322" y="2252869"/>
            <a:ext cx="649356" cy="369332"/>
          </a:xfrm>
          <a:prstGeom prst="rect">
            <a:avLst/>
          </a:prstGeom>
          <a:noFill/>
        </p:spPr>
        <p:txBody>
          <a:bodyPr wrap="square" rtlCol="0">
            <a:spAutoFit/>
          </a:bodyPr>
          <a:lstStyle/>
          <a:p>
            <a:r>
              <a:rPr lang="en-US" altLang="zh-CN" dirty="0" err="1"/>
              <a:t>aug</a:t>
            </a:r>
            <a:endParaRPr lang="zh-CN" altLang="en-US" dirty="0"/>
          </a:p>
        </p:txBody>
      </p:sp>
      <p:sp>
        <p:nvSpPr>
          <p:cNvPr id="11" name="文本框 10">
            <a:extLst>
              <a:ext uri="{FF2B5EF4-FFF2-40B4-BE49-F238E27FC236}">
                <a16:creationId xmlns:a16="http://schemas.microsoft.com/office/drawing/2014/main" id="{B87E0AFA-602F-4D2D-8FA2-20AA59D49936}"/>
              </a:ext>
            </a:extLst>
          </p:cNvPr>
          <p:cNvSpPr txBox="1"/>
          <p:nvPr/>
        </p:nvSpPr>
        <p:spPr>
          <a:xfrm>
            <a:off x="6003235" y="3512691"/>
            <a:ext cx="649356" cy="369332"/>
          </a:xfrm>
          <a:prstGeom prst="rect">
            <a:avLst/>
          </a:prstGeom>
          <a:noFill/>
        </p:spPr>
        <p:txBody>
          <a:bodyPr wrap="square" rtlCol="0">
            <a:spAutoFit/>
          </a:bodyPr>
          <a:lstStyle/>
          <a:p>
            <a:r>
              <a:rPr lang="en-US" altLang="zh-CN" dirty="0" err="1"/>
              <a:t>aug</a:t>
            </a:r>
            <a:endParaRPr lang="zh-CN" altLang="en-US" dirty="0"/>
          </a:p>
        </p:txBody>
      </p:sp>
      <p:sp>
        <p:nvSpPr>
          <p:cNvPr id="3" name="文本框 2">
            <a:extLst>
              <a:ext uri="{FF2B5EF4-FFF2-40B4-BE49-F238E27FC236}">
                <a16:creationId xmlns:a16="http://schemas.microsoft.com/office/drawing/2014/main" id="{2DE99E0F-86A6-45F6-BEFB-39ABCA6BBE8C}"/>
              </a:ext>
            </a:extLst>
          </p:cNvPr>
          <p:cNvSpPr txBox="1"/>
          <p:nvPr/>
        </p:nvSpPr>
        <p:spPr>
          <a:xfrm>
            <a:off x="6894444" y="3275111"/>
            <a:ext cx="649356" cy="307777"/>
          </a:xfrm>
          <a:prstGeom prst="rect">
            <a:avLst/>
          </a:prstGeom>
          <a:noFill/>
        </p:spPr>
        <p:txBody>
          <a:bodyPr wrap="square" rtlCol="0">
            <a:spAutoFit/>
          </a:bodyPr>
          <a:lstStyle/>
          <a:p>
            <a:r>
              <a:rPr lang="en-US" altLang="zh-CN" sz="1400" dirty="0"/>
              <a:t>set</a:t>
            </a:r>
            <a:endParaRPr lang="zh-CN" altLang="en-US" sz="1400" dirty="0"/>
          </a:p>
        </p:txBody>
      </p:sp>
      <p:sp>
        <p:nvSpPr>
          <p:cNvPr id="12" name="文本框 11">
            <a:extLst>
              <a:ext uri="{FF2B5EF4-FFF2-40B4-BE49-F238E27FC236}">
                <a16:creationId xmlns:a16="http://schemas.microsoft.com/office/drawing/2014/main" id="{20DE9AB2-8916-4AC7-8B74-934A97BD0F7D}"/>
              </a:ext>
            </a:extLst>
          </p:cNvPr>
          <p:cNvSpPr txBox="1"/>
          <p:nvPr/>
        </p:nvSpPr>
        <p:spPr>
          <a:xfrm>
            <a:off x="6800022" y="5313538"/>
            <a:ext cx="970721" cy="307777"/>
          </a:xfrm>
          <a:prstGeom prst="rect">
            <a:avLst/>
          </a:prstGeom>
          <a:noFill/>
        </p:spPr>
        <p:txBody>
          <a:bodyPr wrap="square" rtlCol="0">
            <a:spAutoFit/>
          </a:bodyPr>
          <a:lstStyle/>
          <a:p>
            <a:r>
              <a:rPr lang="en-US" altLang="zh-CN" sz="1400" dirty="0"/>
              <a:t>set</a:t>
            </a:r>
            <a:endParaRPr lang="zh-CN" altLang="en-US" sz="1400" dirty="0"/>
          </a:p>
        </p:txBody>
      </p:sp>
      <p:sp>
        <p:nvSpPr>
          <p:cNvPr id="8" name="矩形 7">
            <a:extLst>
              <a:ext uri="{FF2B5EF4-FFF2-40B4-BE49-F238E27FC236}">
                <a16:creationId xmlns:a16="http://schemas.microsoft.com/office/drawing/2014/main" id="{43E03AFA-CB45-44D6-A74A-258F0C39BB94}"/>
              </a:ext>
            </a:extLst>
          </p:cNvPr>
          <p:cNvSpPr/>
          <p:nvPr/>
        </p:nvSpPr>
        <p:spPr>
          <a:xfrm>
            <a:off x="10777330" y="4948826"/>
            <a:ext cx="1152940" cy="657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0C67C34-F10F-4854-A501-8BB79C1E5A13}"/>
                  </a:ext>
                </a:extLst>
              </p:cNvPr>
              <p:cNvSpPr txBox="1"/>
              <p:nvPr/>
            </p:nvSpPr>
            <p:spPr>
              <a:xfrm>
                <a:off x="10833569" y="5092669"/>
                <a:ext cx="10113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b="0" i="1" smtClean="0">
                              <a:latin typeface="Cambria Math" panose="02040503050406030204" pitchFamily="18" charset="0"/>
                            </a:rPr>
                            <m:t>𝑞𝑢𝑒𝑟𝑦</m:t>
                          </m:r>
                        </m:sup>
                      </m:sSup>
                    </m:oMath>
                  </m:oMathPara>
                </a14:m>
                <a:endParaRPr lang="zh-CN" altLang="en-US" dirty="0"/>
              </a:p>
            </p:txBody>
          </p:sp>
        </mc:Choice>
        <mc:Fallback xmlns="">
          <p:sp>
            <p:nvSpPr>
              <p:cNvPr id="13" name="文本框 12">
                <a:extLst>
                  <a:ext uri="{FF2B5EF4-FFF2-40B4-BE49-F238E27FC236}">
                    <a16:creationId xmlns:a16="http://schemas.microsoft.com/office/drawing/2014/main" id="{20C67C34-F10F-4854-A501-8BB79C1E5A13}"/>
                  </a:ext>
                </a:extLst>
              </p:cNvPr>
              <p:cNvSpPr txBox="1">
                <a:spLocks noRot="1" noChangeAspect="1" noMove="1" noResize="1" noEditPoints="1" noAdjustHandles="1" noChangeArrowheads="1" noChangeShapeType="1" noTextEdit="1"/>
              </p:cNvSpPr>
              <p:nvPr/>
            </p:nvSpPr>
            <p:spPr>
              <a:xfrm>
                <a:off x="10833569" y="5092669"/>
                <a:ext cx="1011335" cy="369332"/>
              </a:xfrm>
              <a:prstGeom prst="rect">
                <a:avLst/>
              </a:prstGeom>
              <a:blipFill>
                <a:blip r:embed="rId6"/>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1E4A5D0E-BFCB-4B74-9BF4-F08286CBEAD4}"/>
              </a:ext>
            </a:extLst>
          </p:cNvPr>
          <p:cNvPicPr>
            <a:picLocks noChangeAspect="1"/>
          </p:cNvPicPr>
          <p:nvPr/>
        </p:nvPicPr>
        <p:blipFill>
          <a:blip r:embed="rId7"/>
          <a:stretch>
            <a:fillRect/>
          </a:stretch>
        </p:blipFill>
        <p:spPr>
          <a:xfrm>
            <a:off x="10124661" y="5277336"/>
            <a:ext cx="476367" cy="48935"/>
          </a:xfrm>
          <a:prstGeom prst="rect">
            <a:avLst/>
          </a:prstGeom>
        </p:spPr>
      </p:pic>
    </p:spTree>
    <p:extLst>
      <p:ext uri="{BB962C8B-B14F-4D97-AF65-F5344CB8AC3E}">
        <p14:creationId xmlns:p14="http://schemas.microsoft.com/office/powerpoint/2010/main" val="253560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7FE47-87CA-46B6-A732-5D64B75C9E49}"/>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370A2F35-09DC-4CBD-9F8B-7DF3FBFB59AE}"/>
              </a:ext>
            </a:extLst>
          </p:cNvPr>
          <p:cNvSpPr>
            <a:spLocks noGrp="1"/>
          </p:cNvSpPr>
          <p:nvPr>
            <p:ph idx="1"/>
          </p:nvPr>
        </p:nvSpPr>
        <p:spPr>
          <a:xfrm>
            <a:off x="838200" y="1690688"/>
            <a:ext cx="4343400" cy="4351338"/>
          </a:xfrm>
        </p:spPr>
        <p:txBody>
          <a:bodyPr>
            <a:normAutofit/>
          </a:bodyPr>
          <a:lstStyle/>
          <a:p>
            <a:pPr marL="0" indent="0" algn="ctr">
              <a:buNone/>
            </a:pPr>
            <a:r>
              <a:rPr lang="en-US" altLang="zh-CN" sz="3600" dirty="0"/>
              <a:t>encoder</a:t>
            </a:r>
            <a:endParaRPr lang="en-US" altLang="zh-CN" sz="7000" dirty="0"/>
          </a:p>
          <a:p>
            <a:pPr marL="0" indent="0" algn="just">
              <a:lnSpc>
                <a:spcPct val="120000"/>
              </a:lnSpc>
              <a:buNone/>
            </a:pPr>
            <a:r>
              <a:rPr lang="en-US" altLang="zh-CN" sz="2400" dirty="0"/>
              <a:t>Their instantiations depend on the specific pretext task.</a:t>
            </a:r>
          </a:p>
          <a:p>
            <a:pPr marL="0" indent="0">
              <a:lnSpc>
                <a:spcPct val="100000"/>
              </a:lnSpc>
              <a:buNone/>
            </a:pPr>
            <a:r>
              <a:rPr lang="en-US" altLang="zh-CN" sz="3600" dirty="0"/>
              <a:t>e.g.</a:t>
            </a:r>
          </a:p>
          <a:p>
            <a:pPr marL="0" indent="0" algn="just">
              <a:lnSpc>
                <a:spcPct val="100000"/>
              </a:lnSpc>
              <a:buNone/>
            </a:pPr>
            <a:r>
              <a:rPr lang="en-US" altLang="zh-CN" sz="2400" dirty="0"/>
              <a:t>In corruption image recover</a:t>
            </a:r>
          </a:p>
          <a:p>
            <a:pPr marL="0" indent="0" algn="just">
              <a:lnSpc>
                <a:spcPct val="100000"/>
              </a:lnSpc>
              <a:buNone/>
            </a:pPr>
            <a:r>
              <a:rPr lang="en-US" altLang="zh-CN" sz="2400" dirty="0"/>
              <a:t>encoder means the network to </a:t>
            </a:r>
          </a:p>
          <a:p>
            <a:pPr marL="0" indent="0" algn="just">
              <a:lnSpc>
                <a:spcPct val="100000"/>
              </a:lnSpc>
              <a:buNone/>
            </a:pPr>
            <a:r>
              <a:rPr lang="en-US" altLang="zh-CN" sz="2400" dirty="0"/>
              <a:t>filter out flaws.</a:t>
            </a:r>
          </a:p>
        </p:txBody>
      </p:sp>
      <p:pic>
        <p:nvPicPr>
          <p:cNvPr id="4" name="图片 3">
            <a:extLst>
              <a:ext uri="{FF2B5EF4-FFF2-40B4-BE49-F238E27FC236}">
                <a16:creationId xmlns:a16="http://schemas.microsoft.com/office/drawing/2014/main" id="{99BF339F-1FFC-4741-912B-A93437831F1E}"/>
              </a:ext>
            </a:extLst>
          </p:cNvPr>
          <p:cNvPicPr>
            <a:picLocks noChangeAspect="1"/>
          </p:cNvPicPr>
          <p:nvPr/>
        </p:nvPicPr>
        <p:blipFill>
          <a:blip r:embed="rId2"/>
          <a:stretch>
            <a:fillRect/>
          </a:stretch>
        </p:blipFill>
        <p:spPr>
          <a:xfrm>
            <a:off x="6831080" y="1825625"/>
            <a:ext cx="4522719" cy="4351338"/>
          </a:xfrm>
          <a:prstGeom prst="rect">
            <a:avLst/>
          </a:prstGeom>
        </p:spPr>
      </p:pic>
    </p:spTree>
    <p:extLst>
      <p:ext uri="{BB962C8B-B14F-4D97-AF65-F5344CB8AC3E}">
        <p14:creationId xmlns:p14="http://schemas.microsoft.com/office/powerpoint/2010/main" val="330621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CCB14-5E13-4AA3-B443-BD92DF7C4239}"/>
              </a:ext>
            </a:extLst>
          </p:cNvPr>
          <p:cNvSpPr>
            <a:spLocks noGrp="1"/>
          </p:cNvSpPr>
          <p:nvPr>
            <p:ph type="title"/>
          </p:nvPr>
        </p:nvSpPr>
        <p:spPr/>
        <p:txBody>
          <a:bodyPr/>
          <a:lstStyle/>
          <a:p>
            <a:r>
              <a:rPr lang="en-US" altLang="zh-CN" dirty="0"/>
              <a:t>Method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352476-8D19-4B9A-A104-4069D3E43332}"/>
                  </a:ext>
                </a:extLst>
              </p:cNvPr>
              <p:cNvSpPr>
                <a:spLocks noGrp="1"/>
              </p:cNvSpPr>
              <p:nvPr>
                <p:ph idx="1"/>
              </p:nvPr>
            </p:nvSpPr>
            <p:spPr>
              <a:xfrm>
                <a:off x="838200" y="1825625"/>
                <a:ext cx="5257800" cy="4351338"/>
              </a:xfrm>
            </p:spPr>
            <p:txBody>
              <a:bodyPr>
                <a:normAutofit/>
              </a:bodyPr>
              <a:lstStyle/>
              <a:p>
                <a:pPr marL="0" indent="0" algn="ctr">
                  <a:lnSpc>
                    <a:spcPct val="100000"/>
                  </a:lnSpc>
                  <a:buNone/>
                </a:pPr>
                <a:r>
                  <a:rPr lang="en-US" altLang="zh-CN" sz="3600" dirty="0"/>
                  <a:t>query, keys</a:t>
                </a:r>
                <a:endParaRPr lang="en-US" altLang="zh-CN" dirty="0"/>
              </a:p>
              <a:p>
                <a:pPr marL="0" indent="0">
                  <a:lnSpc>
                    <a:spcPct val="150000"/>
                  </a:lnSpc>
                  <a:buNone/>
                </a:pPr>
                <a:r>
                  <a:rPr lang="en-US" altLang="zh-CN" dirty="0"/>
                  <a:t>The representation(e.g. features) of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𝑞</m:t>
                        </m:r>
                        <m:r>
                          <a:rPr lang="en-US" altLang="zh-CN" b="0" i="1" dirty="0" smtClean="0">
                            <a:latin typeface="Cambria Math" panose="02040503050406030204" pitchFamily="18" charset="0"/>
                          </a:rPr>
                          <m:t>𝑢𝑒𝑟𝑦</m:t>
                        </m:r>
                      </m:sup>
                    </m:sSup>
                  </m:oMath>
                </a14:m>
                <a:r>
                  <a:rPr lang="en-US" altLang="zh-CN" dirty="0"/>
                  <a:t> and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𝑘𝑒𝑦</m:t>
                        </m:r>
                      </m:sup>
                    </m:sSubSup>
                  </m:oMath>
                </a14:m>
                <a:r>
                  <a:rPr lang="en-US" altLang="zh-CN" dirty="0"/>
                  <a:t>.</a:t>
                </a:r>
              </a:p>
              <a:p>
                <a:pPr marL="0" indent="0">
                  <a:lnSpc>
                    <a:spcPct val="150000"/>
                  </a:lnSpc>
                  <a:buNone/>
                </a:pPr>
                <a:r>
                  <a:rPr lang="en-US" altLang="zh-CN" dirty="0"/>
                  <a:t> </a:t>
                </a:r>
              </a:p>
              <a:p>
                <a:pPr marL="0" indent="0">
                  <a:lnSpc>
                    <a:spcPct val="150000"/>
                  </a:lnSpc>
                  <a:buNone/>
                </a:pPr>
                <a:endParaRPr lang="en-US" altLang="zh-CN" dirty="0"/>
              </a:p>
              <a:p>
                <a:pPr marL="0" indent="0">
                  <a:lnSpc>
                    <a:spcPct val="150000"/>
                  </a:lnSpc>
                  <a:buNone/>
                </a:pPr>
                <a:endParaRPr lang="zh-CN" altLang="en-US" dirty="0"/>
              </a:p>
            </p:txBody>
          </p:sp>
        </mc:Choice>
        <mc:Fallback xmlns="">
          <p:sp>
            <p:nvSpPr>
              <p:cNvPr id="3" name="内容占位符 2">
                <a:extLst>
                  <a:ext uri="{FF2B5EF4-FFF2-40B4-BE49-F238E27FC236}">
                    <a16:creationId xmlns:a16="http://schemas.microsoft.com/office/drawing/2014/main" id="{82352476-8D19-4B9A-A104-4069D3E43332}"/>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2436" t="-2101" r="-162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85E0458-8A7E-4D8D-B8C5-342CBB1D3048}"/>
              </a:ext>
            </a:extLst>
          </p:cNvPr>
          <p:cNvPicPr>
            <a:picLocks noChangeAspect="1"/>
          </p:cNvPicPr>
          <p:nvPr/>
        </p:nvPicPr>
        <p:blipFill>
          <a:blip r:embed="rId3"/>
          <a:stretch>
            <a:fillRect/>
          </a:stretch>
        </p:blipFill>
        <p:spPr>
          <a:xfrm>
            <a:off x="6095999" y="2033587"/>
            <a:ext cx="5062555" cy="4143376"/>
          </a:xfrm>
          <a:prstGeom prst="rect">
            <a:avLst/>
          </a:prstGeom>
        </p:spPr>
      </p:pic>
    </p:spTree>
    <p:extLst>
      <p:ext uri="{BB962C8B-B14F-4D97-AF65-F5344CB8AC3E}">
        <p14:creationId xmlns:p14="http://schemas.microsoft.com/office/powerpoint/2010/main" val="5806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6054D-E9F1-42B9-9ADD-31B7EF9A0248}"/>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FC1B319C-FAB4-4E5F-8BF3-12FE66EAEDB0}"/>
              </a:ext>
            </a:extLst>
          </p:cNvPr>
          <p:cNvSpPr>
            <a:spLocks noGrp="1"/>
          </p:cNvSpPr>
          <p:nvPr>
            <p:ph idx="1"/>
          </p:nvPr>
        </p:nvSpPr>
        <p:spPr>
          <a:xfrm>
            <a:off x="347869" y="1825625"/>
            <a:ext cx="5257800" cy="599523"/>
          </a:xfrm>
        </p:spPr>
        <p:txBody>
          <a:bodyPr/>
          <a:lstStyle/>
          <a:p>
            <a:pPr marL="0" indent="0" algn="ctr">
              <a:buNone/>
            </a:pPr>
            <a:r>
              <a:rPr lang="en-US" altLang="zh-CN" sz="3600" dirty="0"/>
              <a:t>contrastive</a:t>
            </a:r>
            <a:r>
              <a:rPr lang="en-US" altLang="zh-CN" dirty="0"/>
              <a:t> </a:t>
            </a:r>
            <a:r>
              <a:rPr lang="en-US" altLang="zh-CN" sz="3600" dirty="0"/>
              <a:t>loss</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F362DD45-2C9F-45D8-BBF9-18A92596FBA3}"/>
              </a:ext>
            </a:extLst>
          </p:cNvPr>
          <p:cNvPicPr>
            <a:picLocks noChangeAspect="1"/>
          </p:cNvPicPr>
          <p:nvPr/>
        </p:nvPicPr>
        <p:blipFill>
          <a:blip r:embed="rId2"/>
          <a:stretch>
            <a:fillRect/>
          </a:stretch>
        </p:blipFill>
        <p:spPr>
          <a:xfrm>
            <a:off x="6096000" y="1825625"/>
            <a:ext cx="5257800" cy="4522334"/>
          </a:xfrm>
          <a:prstGeom prst="rect">
            <a:avLst/>
          </a:prstGeom>
        </p:spPr>
      </p:pic>
      <p:pic>
        <p:nvPicPr>
          <p:cNvPr id="5" name="图片 4">
            <a:extLst>
              <a:ext uri="{FF2B5EF4-FFF2-40B4-BE49-F238E27FC236}">
                <a16:creationId xmlns:a16="http://schemas.microsoft.com/office/drawing/2014/main" id="{CDBAA5DD-EA6E-4A2E-BCE7-DC2A76AE82CE}"/>
              </a:ext>
            </a:extLst>
          </p:cNvPr>
          <p:cNvPicPr>
            <a:picLocks noChangeAspect="1"/>
          </p:cNvPicPr>
          <p:nvPr/>
        </p:nvPicPr>
        <p:blipFill>
          <a:blip r:embed="rId3"/>
          <a:stretch>
            <a:fillRect/>
          </a:stretch>
        </p:blipFill>
        <p:spPr>
          <a:xfrm>
            <a:off x="775835" y="2560085"/>
            <a:ext cx="5320165" cy="1325563"/>
          </a:xfrm>
          <a:prstGeom prst="rect">
            <a:avLst/>
          </a:prstGeom>
        </p:spPr>
      </p:pic>
      <p:sp>
        <p:nvSpPr>
          <p:cNvPr id="6" name="文本框 5">
            <a:extLst>
              <a:ext uri="{FF2B5EF4-FFF2-40B4-BE49-F238E27FC236}">
                <a16:creationId xmlns:a16="http://schemas.microsoft.com/office/drawing/2014/main" id="{DD71CA0A-482D-41E5-887A-135C282132A4}"/>
              </a:ext>
            </a:extLst>
          </p:cNvPr>
          <p:cNvSpPr txBox="1"/>
          <p:nvPr/>
        </p:nvSpPr>
        <p:spPr>
          <a:xfrm>
            <a:off x="775835" y="4086792"/>
            <a:ext cx="4943060" cy="1815882"/>
          </a:xfrm>
          <a:prstGeom prst="rect">
            <a:avLst/>
          </a:prstGeom>
          <a:noFill/>
        </p:spPr>
        <p:txBody>
          <a:bodyPr wrap="square" rtlCol="0">
            <a:spAutoFit/>
          </a:bodyPr>
          <a:lstStyle/>
          <a:p>
            <a:r>
              <a:rPr lang="en-US" altLang="zh-CN" sz="2800" dirty="0"/>
              <a:t>A contrastive loss is a function whose value is low when q is similar to its positive key k+ and dissimilar to all other keys. </a:t>
            </a:r>
            <a:endParaRPr lang="zh-CN" altLang="en-US" sz="2800" dirty="0"/>
          </a:p>
        </p:txBody>
      </p:sp>
    </p:spTree>
    <p:extLst>
      <p:ext uri="{BB962C8B-B14F-4D97-AF65-F5344CB8AC3E}">
        <p14:creationId xmlns:p14="http://schemas.microsoft.com/office/powerpoint/2010/main" val="1108552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499</Words>
  <Application>Microsoft Office PowerPoint</Application>
  <PresentationFormat>宽屏</PresentationFormat>
  <Paragraphs>52</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Cambria Math</vt:lpstr>
      <vt:lpstr>Times New Roman</vt:lpstr>
      <vt:lpstr>Office 主题​​</vt:lpstr>
      <vt:lpstr>Momentum Contrast for Unsupervised Visual Representation Learning</vt:lpstr>
      <vt:lpstr>Background</vt:lpstr>
      <vt:lpstr>Motivation</vt:lpstr>
      <vt:lpstr>Contributions</vt:lpstr>
      <vt:lpstr>Method</vt:lpstr>
      <vt:lpstr>x^query,x_n^key</vt:lpstr>
      <vt:lpstr>Method</vt:lpstr>
      <vt:lpstr>Method</vt:lpstr>
      <vt:lpstr>Method</vt:lpstr>
      <vt:lpstr>Method</vt:lpstr>
      <vt:lpstr>Method</vt:lpstr>
      <vt:lpstr>comparison</vt:lpstr>
      <vt:lpstr>Experiments on different contrastive loss mechanism </vt:lpstr>
      <vt:lpstr>Experiments on Linear classification</vt:lpstr>
      <vt:lpstr>Experiments on Object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Momentum Contrast for Unsupervised Visual Representation Learning</dc:title>
  <dc:creator>yzh</dc:creator>
  <cp:lastModifiedBy>yzh</cp:lastModifiedBy>
  <cp:revision>39</cp:revision>
  <dcterms:created xsi:type="dcterms:W3CDTF">2020-08-07T03:06:07Z</dcterms:created>
  <dcterms:modified xsi:type="dcterms:W3CDTF">2020-08-08T13:28:45Z</dcterms:modified>
</cp:coreProperties>
</file>