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22375" y="1760855"/>
            <a:ext cx="974725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RPM-Net: Robust Point Matching using Learned Features</a:t>
            </a:r>
            <a:endParaRPr lang="zh-CN" altLang="en-US" sz="2800"/>
          </a:p>
          <a:p>
            <a:pPr algn="ctr"/>
            <a:endParaRPr lang="zh-CN" altLang="en-US" sz="2800"/>
          </a:p>
          <a:p>
            <a:pPr algn="ctr"/>
            <a:endParaRPr lang="zh-CN" altLang="en-US" sz="2800"/>
          </a:p>
          <a:p>
            <a:pPr algn="ctr"/>
            <a:endParaRPr lang="zh-CN" altLang="en-US" sz="2800"/>
          </a:p>
          <a:p>
            <a:pPr algn="ctr"/>
            <a:r>
              <a:rPr lang="en-US" altLang="zh-CN" sz="2000"/>
              <a:t>CVPR2020</a:t>
            </a:r>
            <a:endParaRPr lang="en-US" altLang="zh-CN" sz="2000"/>
          </a:p>
          <a:p>
            <a:pPr algn="ctr"/>
            <a:r>
              <a:rPr lang="en-US" altLang="zh-CN" sz="2000"/>
              <a:t>Zi Jian Yew</a:t>
            </a:r>
            <a:endParaRPr lang="en-US" altLang="zh-CN" sz="2000"/>
          </a:p>
          <a:p>
            <a:pPr algn="ctr"/>
            <a:r>
              <a:rPr lang="en-US" altLang="zh-CN" sz="2000"/>
              <a:t>https://github.com/yewzijian/RPMNet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截屏2020-08-08 上午9.53.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1168400"/>
            <a:ext cx="4127500" cy="4521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09210" y="709930"/>
            <a:ext cx="6585585" cy="5438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800"/>
              </a:lnSpc>
            </a:pPr>
            <a:r>
              <a:rPr lang="en-US" altLang="zh-CN"/>
              <a:t>RPM</a:t>
            </a:r>
            <a:r>
              <a:rPr lang="zh-CN" altLang="en-US"/>
              <a:t>：</a:t>
            </a:r>
            <a:r>
              <a:rPr lang="en-US" altLang="zh-CN"/>
              <a:t>robust point matching</a:t>
            </a:r>
            <a:endParaRPr lang="en-US" altLang="zh-CN"/>
          </a:p>
          <a:p>
            <a:pPr fontAlgn="auto">
              <a:lnSpc>
                <a:spcPts val="2800"/>
              </a:lnSpc>
            </a:pPr>
            <a:r>
              <a:rPr lang="en-US" altLang="zh-CN"/>
              <a:t>(New Algorithms for 2D and 3D Point Matching: Pose Estimation and Correspondence)</a:t>
            </a:r>
            <a:endParaRPr lang="en-US" altLang="zh-CN"/>
          </a:p>
          <a:p>
            <a:pPr fontAlgn="auto">
              <a:lnSpc>
                <a:spcPts val="2800"/>
              </a:lnSpc>
            </a:pPr>
            <a:r>
              <a:rPr lang="zh-CN" altLang="en-US"/>
              <a:t>RPM算法是一种使用退火和软对应方式的配准算法。ICP算法在迭代计算时利用距离最近原则来产生待配准点对，而RPM算法利用软对应方式为任意点对赋予0到1之间的值，并最终收敛到0或1，如果是1则代表这两个点是配准点对。</a:t>
            </a:r>
            <a:endParaRPr lang="zh-CN" altLang="en-US"/>
          </a:p>
          <a:p>
            <a:pPr fontAlgn="auto">
              <a:lnSpc>
                <a:spcPts val="2800"/>
              </a:lnSpc>
            </a:pPr>
            <a:endParaRPr lang="zh-CN" altLang="en-US"/>
          </a:p>
          <a:p>
            <a:pPr fontAlgn="auto">
              <a:lnSpc>
                <a:spcPts val="2800"/>
              </a:lnSpc>
            </a:pPr>
            <a:endParaRPr lang="zh-CN" altLang="en-US"/>
          </a:p>
          <a:p>
            <a:pPr fontAlgn="auto">
              <a:lnSpc>
                <a:spcPts val="2800"/>
              </a:lnSpc>
            </a:pPr>
            <a:endParaRPr lang="zh-CN" altLang="en-US"/>
          </a:p>
          <a:p>
            <a:pPr fontAlgn="auto">
              <a:lnSpc>
                <a:spcPts val="2800"/>
              </a:lnSpc>
            </a:pPr>
            <a:endParaRPr lang="zh-CN" altLang="en-US"/>
          </a:p>
          <a:p>
            <a:pPr fontAlgn="auto">
              <a:lnSpc>
                <a:spcPts val="2800"/>
              </a:lnSpc>
            </a:pPr>
            <a:r>
              <a:rPr lang="zh-CN" altLang="en-US"/>
              <a:t>配准矩阵的元素初始化：mjk←e</a:t>
            </a:r>
            <a:r>
              <a:rPr lang="en-US" altLang="zh-CN"/>
              <a:t>^[</a:t>
            </a:r>
            <a:r>
              <a:rPr lang="zh-CN" altLang="en-US"/>
              <a:t>−β(‖Rxj+t−yk‖22−α)</a:t>
            </a:r>
            <a:r>
              <a:rPr lang="en-US" altLang="zh-CN"/>
              <a:t>]</a:t>
            </a:r>
            <a:endParaRPr lang="zh-CN" altLang="en-US"/>
          </a:p>
          <a:p>
            <a:pPr fontAlgn="auto">
              <a:lnSpc>
                <a:spcPts val="2800"/>
              </a:lnSpc>
            </a:pPr>
            <a:r>
              <a:rPr lang="zh-CN" altLang="en-US"/>
              <a:t>其中</a:t>
            </a:r>
            <a:r>
              <a:rPr lang="zh-CN" altLang="en-US">
                <a:sym typeface="+mn-ea"/>
              </a:rPr>
              <a:t>α、β</a:t>
            </a:r>
            <a:r>
              <a:rPr lang="zh-CN" altLang="en-US"/>
              <a:t>分别为判定异常值的阈值和每次迭代后需要增加的退火参数</a:t>
            </a:r>
            <a:endParaRPr lang="zh-CN" altLang="en-US"/>
          </a:p>
          <a:p>
            <a:pPr fontAlgn="auto">
              <a:lnSpc>
                <a:spcPts val="2500"/>
              </a:lnSpc>
            </a:pPr>
            <a:endParaRPr lang="zh-CN" altLang="en-US"/>
          </a:p>
        </p:txBody>
      </p:sp>
      <p:pic>
        <p:nvPicPr>
          <p:cNvPr id="4" name="图片 3" descr="截屏2020-08-08 上午10.27.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770" y="3633470"/>
            <a:ext cx="49911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04875" y="693420"/>
            <a:ext cx="9214485" cy="329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zh-CN" altLang="en-US"/>
              <a:t>解决问题：</a:t>
            </a:r>
            <a:endParaRPr lang="zh-CN" altLang="en-US"/>
          </a:p>
          <a:p>
            <a:pPr fontAlgn="auto">
              <a:lnSpc>
                <a:spcPts val="25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RPM</a:t>
            </a:r>
            <a:r>
              <a:rPr lang="zh-CN" altLang="en-US"/>
              <a:t>初始值敏感和局部最小值</a:t>
            </a:r>
            <a:endParaRPr lang="zh-CN" altLang="en-US"/>
          </a:p>
          <a:p>
            <a:pPr fontAlgn="auto">
              <a:lnSpc>
                <a:spcPts val="2500"/>
              </a:lnSpc>
            </a:pPr>
            <a:r>
              <a:rPr lang="en-US" altLang="zh-CN"/>
              <a:t>2</a:t>
            </a:r>
            <a:r>
              <a:rPr lang="zh-CN" altLang="en-US"/>
              <a:t>、处理缺少的对应关系和部分可见性的点云</a:t>
            </a:r>
            <a:endParaRPr lang="zh-CN" altLang="en-US"/>
          </a:p>
          <a:p>
            <a:pPr fontAlgn="auto">
              <a:lnSpc>
                <a:spcPts val="2500"/>
              </a:lnSpc>
            </a:pPr>
            <a:r>
              <a:rPr lang="en-US" altLang="zh-CN"/>
              <a:t>3</a:t>
            </a:r>
            <a:r>
              <a:rPr lang="zh-CN" altLang="en-US"/>
              <a:t>、两个点云点数量不同，无法一一对应</a:t>
            </a:r>
            <a:endParaRPr lang="zh-CN" altLang="en-US"/>
          </a:p>
          <a:p>
            <a:pPr fontAlgn="auto">
              <a:lnSpc>
                <a:spcPts val="2500"/>
              </a:lnSpc>
            </a:pPr>
            <a:r>
              <a:rPr lang="en-US" altLang="zh-CN"/>
              <a:t>4</a:t>
            </a:r>
            <a:r>
              <a:rPr lang="zh-CN" altLang="en-US"/>
              <a:t>、现有深度学习方法</a:t>
            </a:r>
            <a:endParaRPr lang="zh-CN" altLang="en-US"/>
          </a:p>
          <a:p>
            <a:pPr fontAlgn="auto">
              <a:lnSpc>
                <a:spcPts val="2500"/>
              </a:lnSpc>
            </a:pPr>
            <a:r>
              <a:rPr lang="zh-CN" altLang="en-US"/>
              <a:t>修改：</a:t>
            </a:r>
            <a:endParaRPr lang="zh-CN" altLang="en-US"/>
          </a:p>
          <a:p>
            <a:pPr fontAlgn="auto">
              <a:lnSpc>
                <a:spcPts val="2500"/>
              </a:lnSpc>
            </a:pPr>
            <a:r>
              <a:rPr lang="en-US" altLang="zh-CN"/>
              <a:t>1</a:t>
            </a:r>
            <a:r>
              <a:rPr lang="zh-CN" altLang="en-US"/>
              <a:t>、通过特征提取网络、Sinkhorn层和退火学习混合特征，以降低初始敏感度，增强刚性点云配准的鲁棒性。</a:t>
            </a:r>
            <a:endParaRPr lang="zh-CN" altLang="en-US"/>
          </a:p>
          <a:p>
            <a:pPr fontAlgn="auto">
              <a:lnSpc>
                <a:spcPts val="2500"/>
              </a:lnSpc>
            </a:pPr>
            <a:r>
              <a:rPr lang="en-US" altLang="zh-CN"/>
              <a:t>2</a:t>
            </a:r>
            <a:r>
              <a:rPr lang="zh-CN" altLang="en-US"/>
              <a:t>、引入二次网络来预测最佳退火参数。</a:t>
            </a:r>
            <a:endParaRPr lang="zh-CN" altLang="en-US"/>
          </a:p>
          <a:p>
            <a:pPr fontAlgn="auto">
              <a:lnSpc>
                <a:spcPts val="2500"/>
              </a:lnSpc>
            </a:pPr>
            <a:r>
              <a:rPr lang="en-US" altLang="zh-CN"/>
              <a:t>3</a:t>
            </a:r>
            <a:r>
              <a:rPr lang="zh-CN" altLang="en-US"/>
              <a:t>、提出一种改进的倒角距离度量，以改进对称或局部可见性存在时的配准质量测量。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截屏2020-08-08 上午11.05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0565" y="548640"/>
            <a:ext cx="8230235" cy="3733800"/>
          </a:xfrm>
          <a:prstGeom prst="rect">
            <a:avLst/>
          </a:prstGeom>
        </p:spPr>
      </p:pic>
      <p:pic>
        <p:nvPicPr>
          <p:cNvPr id="4" name="图片 3" descr="截屏2020-08-08 上午11.52.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5216525"/>
            <a:ext cx="3274060" cy="659130"/>
          </a:xfrm>
          <a:prstGeom prst="rect">
            <a:avLst/>
          </a:prstGeom>
        </p:spPr>
      </p:pic>
      <p:pic>
        <p:nvPicPr>
          <p:cNvPr id="6" name="图片 5" descr="截屏2020-08-08 上午11.53.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5" y="4514215"/>
            <a:ext cx="4593590" cy="702310"/>
          </a:xfrm>
          <a:prstGeom prst="rect">
            <a:avLst/>
          </a:prstGeom>
        </p:spPr>
      </p:pic>
      <p:pic>
        <p:nvPicPr>
          <p:cNvPr id="7" name="图片 6" descr="截屏2020-08-08 下午12.09.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" y="5998845"/>
            <a:ext cx="2997200" cy="368300"/>
          </a:xfrm>
          <a:prstGeom prst="rect">
            <a:avLst/>
          </a:prstGeom>
        </p:spPr>
      </p:pic>
      <p:pic>
        <p:nvPicPr>
          <p:cNvPr id="2" name="图片 1" descr="截屏2020-08-08 下午2.46.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790" y="4514215"/>
            <a:ext cx="3403600" cy="558800"/>
          </a:xfrm>
          <a:prstGeom prst="rect">
            <a:avLst/>
          </a:prstGeom>
        </p:spPr>
      </p:pic>
      <p:pic>
        <p:nvPicPr>
          <p:cNvPr id="3" name="图片 2" descr="截屏2020-08-08 下午3.40.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1715" y="5177790"/>
            <a:ext cx="2527300" cy="736600"/>
          </a:xfrm>
          <a:prstGeom prst="rect">
            <a:avLst/>
          </a:prstGeom>
        </p:spPr>
      </p:pic>
      <p:pic>
        <p:nvPicPr>
          <p:cNvPr id="8" name="图片 7" descr="截屏2020-08-08 下午3.52.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0555" y="5914390"/>
            <a:ext cx="4089400" cy="635000"/>
          </a:xfrm>
          <a:prstGeom prst="rect">
            <a:avLst/>
          </a:prstGeom>
        </p:spPr>
      </p:pic>
      <p:pic>
        <p:nvPicPr>
          <p:cNvPr id="9" name="图片 8" descr="截屏2020-08-08 下午3.52.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1825" y="5216525"/>
            <a:ext cx="3492500" cy="609600"/>
          </a:xfrm>
          <a:prstGeom prst="rect">
            <a:avLst/>
          </a:prstGeom>
        </p:spPr>
      </p:pic>
      <p:pic>
        <p:nvPicPr>
          <p:cNvPr id="10" name="图片 9" descr="截屏2020-08-08 下午3.53.0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2765" y="6036945"/>
            <a:ext cx="220980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19760" y="433705"/>
            <a:ext cx="8867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实验结果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截屏2020-08-08 下午4.04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760" y="893445"/>
            <a:ext cx="5572125" cy="2117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9760" y="3011170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clean data</a:t>
            </a:r>
            <a:endParaRPr lang="en-US" altLang="zh-CN"/>
          </a:p>
        </p:txBody>
      </p:sp>
      <p:pic>
        <p:nvPicPr>
          <p:cNvPr id="8" name="图片 7" descr="截屏2020-08-08 下午4.04.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893445"/>
            <a:ext cx="5114290" cy="20345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61125" y="3000375"/>
            <a:ext cx="3088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Gaussian noise</a:t>
            </a:r>
            <a:endParaRPr lang="en-US" altLang="zh-CN"/>
          </a:p>
        </p:txBody>
      </p:sp>
      <p:pic>
        <p:nvPicPr>
          <p:cNvPr id="10" name="图片 9" descr="截屏2020-08-08 下午4.05.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3379470"/>
            <a:ext cx="5207000" cy="20180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6285" y="5542915"/>
            <a:ext cx="507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partially visible data with noise</a:t>
            </a:r>
            <a:endParaRPr lang="zh-CN" altLang="en-US"/>
          </a:p>
        </p:txBody>
      </p:sp>
      <p:pic>
        <p:nvPicPr>
          <p:cNvPr id="13" name="图片 12" descr="截屏2020-08-08 下午4.07.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795" y="3874135"/>
            <a:ext cx="48387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截屏2020-08-08 下午4.06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5420" y="196215"/>
            <a:ext cx="9512935" cy="6464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wangweiye</dc:creator>
  <cp:lastModifiedBy>wangweiye</cp:lastModifiedBy>
  <cp:revision>5</cp:revision>
  <dcterms:created xsi:type="dcterms:W3CDTF">2020-08-08T13:58:13Z</dcterms:created>
  <dcterms:modified xsi:type="dcterms:W3CDTF">2020-08-08T13:58:13Z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