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3" r:id="rId6"/>
    <p:sldId id="261" r:id="rId7"/>
    <p:sldId id="262" r:id="rId8"/>
    <p:sldId id="264" r:id="rId9"/>
    <p:sldId id="265" r:id="rId10"/>
    <p:sldId id="266" r:id="rId11"/>
    <p:sldId id="267" r:id="rId12"/>
    <p:sldId id="268" r:id="rId13"/>
    <p:sldId id="269"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53297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355839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80444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07029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44468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176053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241472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177399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349208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1B0D0DA-65B5-438C-B581-ED4BACA69A07}" type="datetimeFigureOut">
              <a:rPr lang="zh-CN" altLang="en-US" smtClean="0"/>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5476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0D0DA-65B5-438C-B581-ED4BACA69A07}" type="datetimeFigureOut">
              <a:rPr lang="zh-CN" altLang="en-US" smtClean="0"/>
              <a:t>2020/8/15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8D70E-01D9-489E-B6B1-08CEBE379050}" type="slidenum">
              <a:rPr lang="zh-CN" altLang="en-US" smtClean="0"/>
              <a:t>‹#›</a:t>
            </a:fld>
            <a:endParaRPr lang="zh-CN" altLang="en-US"/>
          </a:p>
        </p:txBody>
      </p:sp>
    </p:spTree>
    <p:extLst>
      <p:ext uri="{BB962C8B-B14F-4D97-AF65-F5344CB8AC3E}">
        <p14:creationId xmlns:p14="http://schemas.microsoft.com/office/powerpoint/2010/main" val="321183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bzarg.com/p/how-a-kalman-filter-works-in-pictu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Kinematic 3D Object Detection in Monocular Video</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072226"/>
            <a:ext cx="9457240" cy="1790855"/>
          </a:xfrm>
          <a:prstGeom prst="rect">
            <a:avLst/>
          </a:prstGeom>
        </p:spPr>
      </p:pic>
      <p:sp>
        <p:nvSpPr>
          <p:cNvPr id="5" name="文本框 4"/>
          <p:cNvSpPr txBox="1"/>
          <p:nvPr/>
        </p:nvSpPr>
        <p:spPr>
          <a:xfrm>
            <a:off x="5438287" y="6056012"/>
            <a:ext cx="1315425" cy="369332"/>
          </a:xfrm>
          <a:prstGeom prst="rect">
            <a:avLst/>
          </a:prstGeom>
          <a:noFill/>
        </p:spPr>
        <p:txBody>
          <a:bodyPr wrap="none" rtlCol="0">
            <a:spAutoFit/>
          </a:bodyPr>
          <a:lstStyle/>
          <a:p>
            <a:r>
              <a:rPr lang="en-US" altLang="zh-CN" smtClean="0"/>
              <a:t>ECCV 2020</a:t>
            </a:r>
            <a:endParaRPr lang="zh-CN" altLang="en-US"/>
          </a:p>
        </p:txBody>
      </p:sp>
    </p:spTree>
    <p:extLst>
      <p:ext uri="{BB962C8B-B14F-4D97-AF65-F5344CB8AC3E}">
        <p14:creationId xmlns:p14="http://schemas.microsoft.com/office/powerpoint/2010/main" val="67782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Kinematics</a:t>
            </a:r>
            <a:endParaRPr lang="zh-CN" altLang="en-US"/>
          </a:p>
        </p:txBody>
      </p:sp>
      <p:sp>
        <p:nvSpPr>
          <p:cNvPr id="4" name="文本框 3"/>
          <p:cNvSpPr txBox="1"/>
          <p:nvPr/>
        </p:nvSpPr>
        <p:spPr>
          <a:xfrm>
            <a:off x="921435" y="2004647"/>
            <a:ext cx="10405988" cy="507831"/>
          </a:xfrm>
          <a:prstGeom prst="rect">
            <a:avLst/>
          </a:prstGeom>
          <a:noFill/>
        </p:spPr>
        <p:txBody>
          <a:bodyPr wrap="square" rtlCol="0">
            <a:spAutoFit/>
          </a:bodyPr>
          <a:lstStyle/>
          <a:p>
            <a:pPr>
              <a:lnSpc>
                <a:spcPct val="150000"/>
              </a:lnSpc>
            </a:pPr>
            <a:r>
              <a:rPr lang="zh-CN" altLang="en-US" smtClean="0"/>
              <a:t>为了利用视频流中的时序信息来估计</a:t>
            </a:r>
            <a:r>
              <a:rPr lang="en-US" altLang="zh-CN" smtClean="0"/>
              <a:t>3D</a:t>
            </a:r>
            <a:r>
              <a:rPr lang="zh-CN" altLang="en-US" smtClean="0"/>
              <a:t>参数，作者使用卡尔曼滤波法对动力学模型进行建模；</a:t>
            </a:r>
            <a:endParaRPr lang="zh-CN" altLang="en-US"/>
          </a:p>
        </p:txBody>
      </p:sp>
      <p:sp>
        <p:nvSpPr>
          <p:cNvPr id="5" name="文本框 4"/>
          <p:cNvSpPr txBox="1"/>
          <p:nvPr/>
        </p:nvSpPr>
        <p:spPr>
          <a:xfrm>
            <a:off x="921435" y="2512478"/>
            <a:ext cx="10405988" cy="458715"/>
          </a:xfrm>
          <a:prstGeom prst="rect">
            <a:avLst/>
          </a:prstGeom>
          <a:noFill/>
        </p:spPr>
        <p:txBody>
          <a:bodyPr wrap="square" rtlCol="0">
            <a:spAutoFit/>
          </a:bodyPr>
          <a:lstStyle/>
          <a:p>
            <a:pPr>
              <a:lnSpc>
                <a:spcPct val="150000"/>
              </a:lnSpc>
            </a:pPr>
            <a:r>
              <a:rPr lang="zh-CN" altLang="en-US" smtClean="0"/>
              <a:t>建模的过程可以分为以下几个步骤</a:t>
            </a:r>
            <a:r>
              <a:rPr lang="en-US" altLang="zh-CN" smtClean="0"/>
              <a:t>: </a:t>
            </a:r>
          </a:p>
        </p:txBody>
      </p:sp>
      <p:sp>
        <p:nvSpPr>
          <p:cNvPr id="6" name="文本框 5"/>
          <p:cNvSpPr txBox="1"/>
          <p:nvPr/>
        </p:nvSpPr>
        <p:spPr>
          <a:xfrm>
            <a:off x="921434" y="2971193"/>
            <a:ext cx="4855111" cy="2585323"/>
          </a:xfrm>
          <a:prstGeom prst="rect">
            <a:avLst/>
          </a:prstGeom>
          <a:noFill/>
        </p:spPr>
        <p:txBody>
          <a:bodyPr wrap="square" rtlCol="0">
            <a:spAutoFit/>
          </a:bodyPr>
          <a:lstStyle/>
          <a:p>
            <a:pPr>
              <a:lnSpc>
                <a:spcPct val="150000"/>
              </a:lnSpc>
            </a:pPr>
            <a:r>
              <a:rPr lang="zh-CN" altLang="en-US" smtClean="0"/>
              <a:t>首先定义模型中的状态变量（</a:t>
            </a:r>
            <a:r>
              <a:rPr lang="en-US" altLang="zh-CN"/>
              <a:t>Motion Model</a:t>
            </a:r>
            <a:r>
              <a:rPr lang="zh-CN" altLang="en-US" smtClean="0"/>
              <a:t>），其次从第</a:t>
            </a:r>
            <a:r>
              <a:rPr lang="en-US" altLang="zh-CN" smtClean="0"/>
              <a:t>t-1</a:t>
            </a:r>
            <a:r>
              <a:rPr lang="zh-CN" altLang="en-US" smtClean="0"/>
              <a:t>帧的状态变量预测第</a:t>
            </a:r>
            <a:r>
              <a:rPr lang="en-US" altLang="zh-CN" smtClean="0"/>
              <a:t>t</a:t>
            </a:r>
            <a:r>
              <a:rPr lang="zh-CN" altLang="en-US" smtClean="0"/>
              <a:t>帧的状态变量（</a:t>
            </a:r>
            <a:r>
              <a:rPr lang="en-US" altLang="zh-CN" smtClean="0"/>
              <a:t>Forecasting</a:t>
            </a:r>
            <a:r>
              <a:rPr lang="zh-CN" altLang="en-US" smtClean="0"/>
              <a:t>），再将卡尔曼滤波的预测结果和</a:t>
            </a:r>
            <a:r>
              <a:rPr lang="en-US" altLang="zh-CN" smtClean="0"/>
              <a:t>RPN</a:t>
            </a:r>
            <a:r>
              <a:rPr lang="zh-CN" altLang="en-US" smtClean="0"/>
              <a:t>的预测结果进行匹配（</a:t>
            </a:r>
            <a:r>
              <a:rPr lang="en-US" altLang="zh-CN" smtClean="0"/>
              <a:t>Association</a:t>
            </a:r>
            <a:r>
              <a:rPr lang="zh-CN" altLang="en-US" smtClean="0"/>
              <a:t>），最后利用动力学模型中的协方差矩阵和观测模型中的置信度得到最终的状态变量（</a:t>
            </a:r>
            <a:r>
              <a:rPr lang="en-US" altLang="zh-CN" smtClean="0"/>
              <a:t>Update</a:t>
            </a:r>
            <a:r>
              <a:rPr lang="zh-CN" altLang="en-US" smtClean="0"/>
              <a:t>）。</a:t>
            </a:r>
            <a:endParaRPr lang="en-US" altLang="zh-CN" smtClean="0"/>
          </a:p>
        </p:txBody>
      </p:sp>
      <p:grpSp>
        <p:nvGrpSpPr>
          <p:cNvPr id="7" name="组合 6"/>
          <p:cNvGrpSpPr/>
          <p:nvPr/>
        </p:nvGrpSpPr>
        <p:grpSpPr>
          <a:xfrm>
            <a:off x="5484979" y="589084"/>
            <a:ext cx="6331881" cy="5161085"/>
            <a:chOff x="838200" y="2373923"/>
            <a:chExt cx="5806007" cy="505267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72" y="4355467"/>
              <a:ext cx="5250635" cy="3071126"/>
            </a:xfrm>
            <a:prstGeom prst="rect">
              <a:avLst/>
            </a:prstGeom>
          </p:spPr>
        </p:pic>
        <p:sp>
          <p:nvSpPr>
            <p:cNvPr id="9" name="矩形 8"/>
            <p:cNvSpPr/>
            <p:nvPr/>
          </p:nvSpPr>
          <p:spPr>
            <a:xfrm>
              <a:off x="838200" y="2373923"/>
              <a:ext cx="656492" cy="483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6200932" y="2700978"/>
            <a:ext cx="656728" cy="540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9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Kinematics</a:t>
            </a:r>
            <a:endParaRPr lang="zh-CN" altLang="en-US"/>
          </a:p>
        </p:txBody>
      </p:sp>
      <p:sp>
        <p:nvSpPr>
          <p:cNvPr id="4" name="矩形 3"/>
          <p:cNvSpPr/>
          <p:nvPr/>
        </p:nvSpPr>
        <p:spPr>
          <a:xfrm>
            <a:off x="919873" y="1690688"/>
            <a:ext cx="2157963" cy="461665"/>
          </a:xfrm>
          <a:prstGeom prst="rect">
            <a:avLst/>
          </a:prstGeom>
        </p:spPr>
        <p:txBody>
          <a:bodyPr wrap="none">
            <a:spAutoFit/>
          </a:bodyPr>
          <a:lstStyle/>
          <a:p>
            <a:r>
              <a:rPr lang="en-US" altLang="zh-CN" sz="2400" b="1"/>
              <a:t>Motion </a:t>
            </a:r>
            <a:r>
              <a:rPr lang="en-US" altLang="zh-CN" sz="2400" b="1" smtClean="0"/>
              <a:t>Model:</a:t>
            </a:r>
            <a:endParaRPr lang="zh-CN" altLang="en-US" sz="2400" b="1"/>
          </a:p>
        </p:txBody>
      </p:sp>
      <p:sp>
        <p:nvSpPr>
          <p:cNvPr id="5" name="文本框 4"/>
          <p:cNvSpPr txBox="1"/>
          <p:nvPr/>
        </p:nvSpPr>
        <p:spPr>
          <a:xfrm>
            <a:off x="919873" y="2242038"/>
            <a:ext cx="2492990" cy="369332"/>
          </a:xfrm>
          <a:prstGeom prst="rect">
            <a:avLst/>
          </a:prstGeom>
          <a:noFill/>
        </p:spPr>
        <p:txBody>
          <a:bodyPr wrap="none" rtlCol="0">
            <a:spAutoFit/>
          </a:bodyPr>
          <a:lstStyle/>
          <a:p>
            <a:r>
              <a:rPr lang="zh-CN" altLang="en-US" smtClean="0"/>
              <a:t>定义物体的状态变量：</a:t>
            </a: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73" y="2692156"/>
            <a:ext cx="3665538" cy="373412"/>
          </a:xfrm>
          <a:prstGeom prst="rect">
            <a:avLst/>
          </a:prstGeom>
        </p:spPr>
      </p:pic>
      <p:sp>
        <p:nvSpPr>
          <p:cNvPr id="7" name="文本框 6"/>
          <p:cNvSpPr txBox="1"/>
          <p:nvPr/>
        </p:nvSpPr>
        <p:spPr>
          <a:xfrm>
            <a:off x="919873" y="3184634"/>
            <a:ext cx="4570482" cy="369332"/>
          </a:xfrm>
          <a:prstGeom prst="rect">
            <a:avLst/>
          </a:prstGeom>
          <a:noFill/>
        </p:spPr>
        <p:txBody>
          <a:bodyPr wrap="none" rtlCol="0">
            <a:spAutoFit/>
          </a:bodyPr>
          <a:lstStyle/>
          <a:p>
            <a:r>
              <a:rPr lang="zh-CN" altLang="en-US" smtClean="0"/>
              <a:t>定义协方差矩阵来描述状态之间的相关性：</a:t>
            </a:r>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93" y="3661511"/>
            <a:ext cx="2644369" cy="373412"/>
          </a:xfrm>
          <a:prstGeom prst="rect">
            <a:avLst/>
          </a:prstGeom>
        </p:spPr>
      </p:pic>
      <p:sp>
        <p:nvSpPr>
          <p:cNvPr id="10" name="文本框 9"/>
          <p:cNvSpPr txBox="1"/>
          <p:nvPr/>
        </p:nvSpPr>
        <p:spPr>
          <a:xfrm>
            <a:off x="3568088" y="3673032"/>
            <a:ext cx="2738250" cy="369332"/>
          </a:xfrm>
          <a:prstGeom prst="rect">
            <a:avLst/>
          </a:prstGeom>
          <a:noFill/>
        </p:spPr>
        <p:txBody>
          <a:bodyPr wrap="none" rtlCol="0">
            <a:spAutoFit/>
          </a:bodyPr>
          <a:lstStyle/>
          <a:p>
            <a:r>
              <a:rPr lang="zh-CN" altLang="en-US" smtClean="0"/>
              <a:t>，</a:t>
            </a:r>
            <a:r>
              <a:rPr lang="en-US" altLang="zh-CN" smtClean="0"/>
              <a:t>µ </a:t>
            </a:r>
            <a:r>
              <a:rPr lang="zh-CN" altLang="en-US" smtClean="0"/>
              <a:t>是置信度，</a:t>
            </a:r>
            <a:r>
              <a:rPr lang="el-GR" altLang="zh-CN"/>
              <a:t>λ</a:t>
            </a:r>
            <a:r>
              <a:rPr lang="en-US" altLang="zh-CN" smtClean="0"/>
              <a:t>o</a:t>
            </a:r>
            <a:r>
              <a:rPr lang="zh-CN" altLang="en-US" smtClean="0"/>
              <a:t>是权重 </a:t>
            </a:r>
            <a:endParaRPr lang="zh-CN" altLang="en-US"/>
          </a:p>
        </p:txBody>
      </p:sp>
      <p:sp>
        <p:nvSpPr>
          <p:cNvPr id="11" name="文本框 10"/>
          <p:cNvSpPr txBox="1"/>
          <p:nvPr/>
        </p:nvSpPr>
        <p:spPr>
          <a:xfrm>
            <a:off x="919873" y="4076130"/>
            <a:ext cx="2262158" cy="369332"/>
          </a:xfrm>
          <a:prstGeom prst="rect">
            <a:avLst/>
          </a:prstGeom>
          <a:noFill/>
        </p:spPr>
        <p:txBody>
          <a:bodyPr wrap="none" rtlCol="0">
            <a:spAutoFit/>
          </a:bodyPr>
          <a:lstStyle/>
          <a:p>
            <a:r>
              <a:rPr lang="zh-CN" altLang="en-US" smtClean="0"/>
              <a:t>定义状态转移矩阵：</a:t>
            </a: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37795"/>
            <a:ext cx="4359018" cy="2293819"/>
          </a:xfrm>
          <a:prstGeom prst="rect">
            <a:avLst/>
          </a:prstGeom>
        </p:spPr>
      </p:pic>
      <p:sp>
        <p:nvSpPr>
          <p:cNvPr id="13" name="矩形 12"/>
          <p:cNvSpPr/>
          <p:nvPr/>
        </p:nvSpPr>
        <p:spPr>
          <a:xfrm>
            <a:off x="6455807" y="1706940"/>
            <a:ext cx="1818959" cy="461665"/>
          </a:xfrm>
          <a:prstGeom prst="rect">
            <a:avLst/>
          </a:prstGeom>
        </p:spPr>
        <p:txBody>
          <a:bodyPr wrap="none">
            <a:spAutoFit/>
          </a:bodyPr>
          <a:lstStyle/>
          <a:p>
            <a:r>
              <a:rPr lang="en-US" altLang="zh-CN" sz="2400" b="1" smtClean="0"/>
              <a:t>Forecasting:</a:t>
            </a:r>
            <a:endParaRPr lang="zh-CN" altLang="en-US" sz="2400" b="1"/>
          </a:p>
        </p:txBody>
      </p:sp>
      <p:sp>
        <p:nvSpPr>
          <p:cNvPr id="15" name="矩形 14"/>
          <p:cNvSpPr/>
          <p:nvPr/>
        </p:nvSpPr>
        <p:spPr>
          <a:xfrm>
            <a:off x="6455807" y="2196692"/>
            <a:ext cx="4493538" cy="369332"/>
          </a:xfrm>
          <a:prstGeom prst="rect">
            <a:avLst/>
          </a:prstGeom>
        </p:spPr>
        <p:txBody>
          <a:bodyPr wrap="none">
            <a:spAutoFit/>
          </a:bodyPr>
          <a:lstStyle/>
          <a:p>
            <a:r>
              <a:rPr lang="zh-CN" altLang="en-US"/>
              <a:t>从第</a:t>
            </a:r>
            <a:r>
              <a:rPr lang="en-US" altLang="zh-CN"/>
              <a:t>t-1</a:t>
            </a:r>
            <a:r>
              <a:rPr lang="zh-CN" altLang="en-US"/>
              <a:t>帧的状态变量预测第</a:t>
            </a:r>
            <a:r>
              <a:rPr lang="en-US" altLang="zh-CN"/>
              <a:t>t</a:t>
            </a:r>
            <a:r>
              <a:rPr lang="zh-CN" altLang="en-US"/>
              <a:t>帧的</a:t>
            </a:r>
            <a:r>
              <a:rPr lang="zh-CN" altLang="en-US" smtClean="0"/>
              <a:t>状态变量</a:t>
            </a:r>
            <a:r>
              <a:rPr lang="en-US" altLang="zh-CN" smtClean="0"/>
              <a:t>:</a:t>
            </a:r>
            <a:endParaRPr lang="zh-CN" altLang="en-US"/>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0781" y="2745500"/>
            <a:ext cx="2011854" cy="320068"/>
          </a:xfrm>
          <a:prstGeom prst="rect">
            <a:avLst/>
          </a:prstGeom>
        </p:spPr>
      </p:pic>
      <p:sp>
        <p:nvSpPr>
          <p:cNvPr id="17" name="矩形 16"/>
          <p:cNvSpPr/>
          <p:nvPr/>
        </p:nvSpPr>
        <p:spPr>
          <a:xfrm>
            <a:off x="6455807" y="3204092"/>
            <a:ext cx="4711546" cy="369332"/>
          </a:xfrm>
          <a:prstGeom prst="rect">
            <a:avLst/>
          </a:prstGeom>
        </p:spPr>
        <p:txBody>
          <a:bodyPr wrap="none">
            <a:spAutoFit/>
          </a:bodyPr>
          <a:lstStyle/>
          <a:p>
            <a:r>
              <a:rPr lang="zh-CN" altLang="en-US" smtClean="0"/>
              <a:t>考虑</a:t>
            </a:r>
            <a:r>
              <a:rPr lang="en-US" altLang="zh-CN" smtClean="0"/>
              <a:t>ego-motion</a:t>
            </a:r>
            <a:r>
              <a:rPr lang="zh-CN" altLang="en-US" smtClean="0"/>
              <a:t>即相机的移动对估计的影响：</a:t>
            </a:r>
            <a:endParaRPr lang="zh-CN" altLang="en-US"/>
          </a:p>
        </p:txBody>
      </p:sp>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5807" y="3661511"/>
            <a:ext cx="5378639" cy="1357973"/>
          </a:xfrm>
          <a:prstGeom prst="rect">
            <a:avLst/>
          </a:prstGeom>
        </p:spPr>
      </p:pic>
      <p:sp>
        <p:nvSpPr>
          <p:cNvPr id="19" name="矩形 18"/>
          <p:cNvSpPr/>
          <p:nvPr/>
        </p:nvSpPr>
        <p:spPr>
          <a:xfrm>
            <a:off x="6455807" y="5214927"/>
            <a:ext cx="4955203" cy="369332"/>
          </a:xfrm>
          <a:prstGeom prst="rect">
            <a:avLst/>
          </a:prstGeom>
        </p:spPr>
        <p:txBody>
          <a:bodyPr wrap="none">
            <a:spAutoFit/>
          </a:bodyPr>
          <a:lstStyle/>
          <a:p>
            <a:r>
              <a:rPr lang="zh-CN" altLang="en-US"/>
              <a:t>从第</a:t>
            </a:r>
            <a:r>
              <a:rPr lang="en-US" altLang="zh-CN"/>
              <a:t>t-1</a:t>
            </a:r>
            <a:r>
              <a:rPr lang="zh-CN" altLang="en-US"/>
              <a:t>帧</a:t>
            </a:r>
            <a:r>
              <a:rPr lang="zh-CN" altLang="en-US" smtClean="0"/>
              <a:t>的协方差矩阵预测</a:t>
            </a:r>
            <a:r>
              <a:rPr lang="zh-CN" altLang="en-US"/>
              <a:t>第</a:t>
            </a:r>
            <a:r>
              <a:rPr lang="en-US" altLang="zh-CN"/>
              <a:t>t</a:t>
            </a:r>
            <a:r>
              <a:rPr lang="zh-CN" altLang="en-US"/>
              <a:t>帧</a:t>
            </a:r>
            <a:r>
              <a:rPr lang="zh-CN" altLang="en-US" smtClean="0"/>
              <a:t>的</a:t>
            </a:r>
            <a:r>
              <a:rPr lang="zh-CN" altLang="en-US"/>
              <a:t>协方差矩阵</a:t>
            </a:r>
            <a:r>
              <a:rPr lang="en-US" altLang="zh-CN" smtClean="0"/>
              <a:t>:</a:t>
            </a:r>
            <a:endParaRPr lang="zh-CN" altLang="en-US"/>
          </a:p>
        </p:txBody>
      </p:sp>
      <p:pic>
        <p:nvPicPr>
          <p:cNvPr id="20" name="图片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5807" y="5684704"/>
            <a:ext cx="4861015" cy="448815"/>
          </a:xfrm>
          <a:prstGeom prst="rect">
            <a:avLst/>
          </a:prstGeom>
        </p:spPr>
      </p:pic>
    </p:spTree>
    <p:extLst>
      <p:ext uri="{BB962C8B-B14F-4D97-AF65-F5344CB8AC3E}">
        <p14:creationId xmlns:p14="http://schemas.microsoft.com/office/powerpoint/2010/main" val="119942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649" y="2295737"/>
            <a:ext cx="335309" cy="403895"/>
          </a:xfrm>
          <a:prstGeom prst="rect">
            <a:avLst/>
          </a:prstGeom>
        </p:spPr>
      </p:pic>
      <p:sp>
        <p:nvSpPr>
          <p:cNvPr id="2" name="标题 1"/>
          <p:cNvSpPr>
            <a:spLocks noGrp="1"/>
          </p:cNvSpPr>
          <p:nvPr>
            <p:ph type="title"/>
          </p:nvPr>
        </p:nvSpPr>
        <p:spPr/>
        <p:txBody>
          <a:bodyPr/>
          <a:lstStyle/>
          <a:p>
            <a:r>
              <a:rPr lang="en-US" altLang="zh-CN"/>
              <a:t>Kinematics</a:t>
            </a:r>
            <a:endParaRPr lang="zh-CN" altLang="en-US"/>
          </a:p>
        </p:txBody>
      </p:sp>
      <p:sp>
        <p:nvSpPr>
          <p:cNvPr id="4" name="矩形 3"/>
          <p:cNvSpPr/>
          <p:nvPr/>
        </p:nvSpPr>
        <p:spPr>
          <a:xfrm>
            <a:off x="838200" y="1690688"/>
            <a:ext cx="1997663" cy="461665"/>
          </a:xfrm>
          <a:prstGeom prst="rect">
            <a:avLst/>
          </a:prstGeom>
        </p:spPr>
        <p:txBody>
          <a:bodyPr wrap="none">
            <a:spAutoFit/>
          </a:bodyPr>
          <a:lstStyle/>
          <a:p>
            <a:r>
              <a:rPr lang="zh-CN" altLang="en-US" sz="2400" b="1" smtClean="0"/>
              <a:t>Association：</a:t>
            </a:r>
            <a:endParaRPr lang="zh-CN" altLang="en-US" sz="2400" b="1"/>
          </a:p>
        </p:txBody>
      </p:sp>
      <p:sp>
        <p:nvSpPr>
          <p:cNvPr id="5" name="矩形 4"/>
          <p:cNvSpPr/>
          <p:nvPr/>
        </p:nvSpPr>
        <p:spPr>
          <a:xfrm>
            <a:off x="2864987" y="1750871"/>
            <a:ext cx="6462025" cy="369332"/>
          </a:xfrm>
          <a:prstGeom prst="rect">
            <a:avLst/>
          </a:prstGeom>
        </p:spPr>
        <p:txBody>
          <a:bodyPr wrap="none">
            <a:spAutoFit/>
          </a:bodyPr>
          <a:lstStyle/>
          <a:p>
            <a:r>
              <a:rPr lang="zh-CN" altLang="en-US"/>
              <a:t>将卡尔曼滤波的预测</a:t>
            </a:r>
            <a:r>
              <a:rPr lang="zh-CN" altLang="en-US" smtClean="0"/>
              <a:t>结果       和</a:t>
            </a:r>
            <a:r>
              <a:rPr lang="en-US" altLang="zh-CN"/>
              <a:t>RPN</a:t>
            </a:r>
            <a:r>
              <a:rPr lang="zh-CN" altLang="en-US"/>
              <a:t>的预测</a:t>
            </a:r>
            <a:r>
              <a:rPr lang="zh-CN" altLang="en-US" smtClean="0"/>
              <a:t>结果      进行匹配：</a:t>
            </a: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111" y="1749252"/>
            <a:ext cx="381033" cy="3505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947" y="1781505"/>
            <a:ext cx="259102" cy="304826"/>
          </a:xfrm>
          <a:prstGeom prst="rect">
            <a:avLst/>
          </a:prstGeom>
        </p:spPr>
      </p:pic>
      <p:sp>
        <p:nvSpPr>
          <p:cNvPr id="8" name="文本框 7"/>
          <p:cNvSpPr txBox="1"/>
          <p:nvPr/>
        </p:nvSpPr>
        <p:spPr>
          <a:xfrm>
            <a:off x="993531" y="2330300"/>
            <a:ext cx="7045518" cy="369332"/>
          </a:xfrm>
          <a:prstGeom prst="rect">
            <a:avLst/>
          </a:prstGeom>
          <a:noFill/>
        </p:spPr>
        <p:txBody>
          <a:bodyPr wrap="none" rtlCol="0">
            <a:spAutoFit/>
          </a:bodyPr>
          <a:lstStyle/>
          <a:p>
            <a:r>
              <a:rPr lang="en-US" altLang="zh-CN" smtClean="0"/>
              <a:t>1</a:t>
            </a:r>
            <a:r>
              <a:rPr lang="zh-CN" altLang="en-US" smtClean="0"/>
              <a:t>、寻找         和      中</a:t>
            </a:r>
            <a:r>
              <a:rPr lang="en-US" altLang="zh-CN" smtClean="0"/>
              <a:t>3D</a:t>
            </a:r>
            <a:r>
              <a:rPr lang="zh-CN" altLang="en-US" smtClean="0"/>
              <a:t>中心点的距离小于阈值的     的所有匹配对；</a:t>
            </a:r>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110" y="2322568"/>
            <a:ext cx="381033" cy="35055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92" y="2368319"/>
            <a:ext cx="259102" cy="304826"/>
          </a:xfrm>
          <a:prstGeom prst="rect">
            <a:avLst/>
          </a:prstGeom>
        </p:spPr>
      </p:pic>
      <p:sp>
        <p:nvSpPr>
          <p:cNvPr id="12" name="文本框 11"/>
          <p:cNvSpPr txBox="1"/>
          <p:nvPr/>
        </p:nvSpPr>
        <p:spPr>
          <a:xfrm>
            <a:off x="1001705" y="2807959"/>
            <a:ext cx="6135013" cy="369332"/>
          </a:xfrm>
          <a:prstGeom prst="rect">
            <a:avLst/>
          </a:prstGeom>
          <a:noFill/>
        </p:spPr>
        <p:txBody>
          <a:bodyPr wrap="none" rtlCol="0">
            <a:spAutoFit/>
          </a:bodyPr>
          <a:lstStyle/>
          <a:p>
            <a:r>
              <a:rPr lang="en-US" altLang="zh-CN"/>
              <a:t>2</a:t>
            </a:r>
            <a:r>
              <a:rPr lang="zh-CN" altLang="en-US" smtClean="0"/>
              <a:t>、寻找         和      中</a:t>
            </a:r>
            <a:r>
              <a:rPr lang="en-US" altLang="zh-CN" smtClean="0"/>
              <a:t>2D IoU</a:t>
            </a:r>
            <a:r>
              <a:rPr lang="zh-CN" altLang="en-US" smtClean="0"/>
              <a:t>大于阈值的       的所有匹配对；</a:t>
            </a: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104" y="2824149"/>
            <a:ext cx="381033" cy="35055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486" y="2869900"/>
            <a:ext cx="259102" cy="304826"/>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5857" y="2824149"/>
            <a:ext cx="358171" cy="373412"/>
          </a:xfrm>
          <a:prstGeom prst="rect">
            <a:avLst/>
          </a:prstGeom>
        </p:spPr>
      </p:pic>
      <p:sp>
        <p:nvSpPr>
          <p:cNvPr id="16" name="文本框 15"/>
          <p:cNvSpPr txBox="1"/>
          <p:nvPr/>
        </p:nvSpPr>
        <p:spPr>
          <a:xfrm>
            <a:off x="1001705" y="3245270"/>
            <a:ext cx="8170827" cy="369332"/>
          </a:xfrm>
          <a:prstGeom prst="rect">
            <a:avLst/>
          </a:prstGeom>
          <a:noFill/>
        </p:spPr>
        <p:txBody>
          <a:bodyPr wrap="none" rtlCol="0">
            <a:spAutoFit/>
          </a:bodyPr>
          <a:lstStyle/>
          <a:p>
            <a:r>
              <a:rPr lang="en-US" altLang="zh-CN" smtClean="0"/>
              <a:t>3</a:t>
            </a:r>
            <a:r>
              <a:rPr lang="zh-CN" altLang="en-US" smtClean="0"/>
              <a:t>、</a:t>
            </a:r>
            <a:r>
              <a:rPr lang="en-US" altLang="zh-CN" smtClean="0"/>
              <a:t>    </a:t>
            </a:r>
            <a:r>
              <a:rPr lang="zh-CN" altLang="en-US" smtClean="0"/>
              <a:t>中没有匹配到的元素作为新物体加入到        中；（如新进入视野的车辆）</a:t>
            </a:r>
            <a:r>
              <a:rPr lang="en-US" altLang="zh-CN" smtClean="0"/>
              <a:t> </a:t>
            </a:r>
            <a:endParaRPr lang="zh-CN" altLang="en-US"/>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1432" y="3245270"/>
            <a:ext cx="259102" cy="304826"/>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616" y="3225000"/>
            <a:ext cx="381033" cy="350550"/>
          </a:xfrm>
          <a:prstGeom prst="rect">
            <a:avLst/>
          </a:prstGeom>
        </p:spPr>
      </p:pic>
      <p:sp>
        <p:nvSpPr>
          <p:cNvPr id="19" name="文本框 18"/>
          <p:cNvSpPr txBox="1"/>
          <p:nvPr/>
        </p:nvSpPr>
        <p:spPr>
          <a:xfrm>
            <a:off x="1001705" y="3662311"/>
            <a:ext cx="11380038" cy="369332"/>
          </a:xfrm>
          <a:prstGeom prst="rect">
            <a:avLst/>
          </a:prstGeom>
          <a:noFill/>
        </p:spPr>
        <p:txBody>
          <a:bodyPr wrap="none" rtlCol="0">
            <a:spAutoFit/>
          </a:bodyPr>
          <a:lstStyle/>
          <a:p>
            <a:r>
              <a:rPr lang="en-US" altLang="zh-CN"/>
              <a:t>4</a:t>
            </a:r>
            <a:r>
              <a:rPr lang="zh-CN" altLang="en-US" smtClean="0"/>
              <a:t>、</a:t>
            </a:r>
            <a:r>
              <a:rPr lang="en-US" altLang="zh-CN" smtClean="0"/>
              <a:t>    </a:t>
            </a:r>
            <a:r>
              <a:rPr lang="zh-CN" altLang="en-US" smtClean="0"/>
              <a:t>中没有匹配到的元素置信度相应的被降低：                                     ，当                           时被移除集合       ；</a:t>
            </a: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172" y="3647227"/>
            <a:ext cx="381033" cy="350550"/>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8320" y="3678724"/>
            <a:ext cx="2088061" cy="350550"/>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7162" y="3693965"/>
            <a:ext cx="1371719" cy="335309"/>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292" y="3662311"/>
            <a:ext cx="381033" cy="350550"/>
          </a:xfrm>
          <a:prstGeom prst="rect">
            <a:avLst/>
          </a:prstGeom>
        </p:spPr>
      </p:pic>
      <p:sp>
        <p:nvSpPr>
          <p:cNvPr id="24" name="矩形 23"/>
          <p:cNvSpPr/>
          <p:nvPr/>
        </p:nvSpPr>
        <p:spPr>
          <a:xfrm>
            <a:off x="838200" y="4299073"/>
            <a:ext cx="1451038" cy="461665"/>
          </a:xfrm>
          <a:prstGeom prst="rect">
            <a:avLst/>
          </a:prstGeom>
        </p:spPr>
        <p:txBody>
          <a:bodyPr wrap="none">
            <a:spAutoFit/>
          </a:bodyPr>
          <a:lstStyle/>
          <a:p>
            <a:r>
              <a:rPr lang="en-US" altLang="zh-CN" sz="2400" b="1" smtClean="0"/>
              <a:t>Update</a:t>
            </a:r>
            <a:r>
              <a:rPr lang="zh-CN" altLang="en-US" sz="2400" b="1" smtClean="0"/>
              <a:t>：</a:t>
            </a:r>
            <a:endParaRPr lang="zh-CN" altLang="en-US" sz="2400" b="1"/>
          </a:p>
        </p:txBody>
      </p:sp>
      <p:sp>
        <p:nvSpPr>
          <p:cNvPr id="25" name="矩形 24"/>
          <p:cNvSpPr/>
          <p:nvPr/>
        </p:nvSpPr>
        <p:spPr>
          <a:xfrm>
            <a:off x="2289238" y="4357558"/>
            <a:ext cx="8733692" cy="369332"/>
          </a:xfrm>
          <a:prstGeom prst="rect">
            <a:avLst/>
          </a:prstGeom>
        </p:spPr>
        <p:txBody>
          <a:bodyPr wrap="square">
            <a:spAutoFit/>
          </a:bodyPr>
          <a:lstStyle/>
          <a:p>
            <a:r>
              <a:rPr lang="zh-CN" altLang="en-US"/>
              <a:t>利用动力学模型中的协方差矩阵和观测模型中的置信度得到最终的状态变量</a:t>
            </a:r>
          </a:p>
        </p:txBody>
      </p:sp>
      <p:sp>
        <p:nvSpPr>
          <p:cNvPr id="27" name="文本框 26"/>
          <p:cNvSpPr txBox="1"/>
          <p:nvPr/>
        </p:nvSpPr>
        <p:spPr>
          <a:xfrm>
            <a:off x="821368" y="4888648"/>
            <a:ext cx="2031325" cy="369332"/>
          </a:xfrm>
          <a:prstGeom prst="rect">
            <a:avLst/>
          </a:prstGeom>
          <a:noFill/>
        </p:spPr>
        <p:txBody>
          <a:bodyPr wrap="none" rtlCol="0">
            <a:spAutoFit/>
          </a:bodyPr>
          <a:lstStyle/>
          <a:p>
            <a:r>
              <a:rPr lang="zh-CN" altLang="en-US" smtClean="0"/>
              <a:t>计算卡尔曼增益：</a:t>
            </a:r>
            <a:endParaRPr lang="zh-CN" altLang="en-US"/>
          </a:p>
        </p:txBody>
      </p:sp>
      <p:pic>
        <p:nvPicPr>
          <p:cNvPr id="29" name="图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61918" y="4913280"/>
            <a:ext cx="5616427" cy="320068"/>
          </a:xfrm>
          <a:prstGeom prst="rect">
            <a:avLst/>
          </a:prstGeom>
        </p:spPr>
      </p:pic>
      <p:pic>
        <p:nvPicPr>
          <p:cNvPr id="30" name="图片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6522" y="5290173"/>
            <a:ext cx="6416596" cy="434378"/>
          </a:xfrm>
          <a:prstGeom prst="rect">
            <a:avLst/>
          </a:prstGeom>
        </p:spPr>
      </p:pic>
      <p:sp>
        <p:nvSpPr>
          <p:cNvPr id="31" name="文本框 30"/>
          <p:cNvSpPr txBox="1"/>
          <p:nvPr/>
        </p:nvSpPr>
        <p:spPr>
          <a:xfrm>
            <a:off x="816749" y="5355219"/>
            <a:ext cx="3185487" cy="369332"/>
          </a:xfrm>
          <a:prstGeom prst="rect">
            <a:avLst/>
          </a:prstGeom>
          <a:noFill/>
        </p:spPr>
        <p:txBody>
          <a:bodyPr wrap="none" rtlCol="0">
            <a:spAutoFit/>
          </a:bodyPr>
          <a:lstStyle/>
          <a:p>
            <a:r>
              <a:rPr lang="zh-CN" altLang="en-US" smtClean="0"/>
              <a:t>更新状态变量和协方差矩阵：</a:t>
            </a:r>
            <a:endParaRPr lang="zh-CN" altLang="en-US"/>
          </a:p>
        </p:txBody>
      </p:sp>
      <p:pic>
        <p:nvPicPr>
          <p:cNvPr id="32" name="图片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7434" y="5846422"/>
            <a:ext cx="2309060" cy="342930"/>
          </a:xfrm>
          <a:prstGeom prst="rect">
            <a:avLst/>
          </a:prstGeom>
        </p:spPr>
      </p:pic>
      <p:sp>
        <p:nvSpPr>
          <p:cNvPr id="33" name="文本框 32"/>
          <p:cNvSpPr txBox="1"/>
          <p:nvPr/>
        </p:nvSpPr>
        <p:spPr>
          <a:xfrm>
            <a:off x="818537" y="5861840"/>
            <a:ext cx="1588897" cy="369332"/>
          </a:xfrm>
          <a:prstGeom prst="rect">
            <a:avLst/>
          </a:prstGeom>
          <a:noFill/>
        </p:spPr>
        <p:txBody>
          <a:bodyPr wrap="none" rtlCol="0">
            <a:spAutoFit/>
          </a:bodyPr>
          <a:lstStyle/>
          <a:p>
            <a:r>
              <a:rPr lang="zh-CN" altLang="en-US" smtClean="0"/>
              <a:t>更新置信度：</a:t>
            </a:r>
            <a:endParaRPr lang="zh-CN" altLang="en-US"/>
          </a:p>
        </p:txBody>
      </p:sp>
    </p:spTree>
    <p:extLst>
      <p:ext uri="{BB962C8B-B14F-4D97-AF65-F5344CB8AC3E}">
        <p14:creationId xmlns:p14="http://schemas.microsoft.com/office/powerpoint/2010/main" val="22481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Experiment</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25" y="1690688"/>
            <a:ext cx="10859441" cy="4549534"/>
          </a:xfrm>
          <a:prstGeom prst="rect">
            <a:avLst/>
          </a:prstGeom>
        </p:spPr>
      </p:pic>
    </p:spTree>
    <p:extLst>
      <p:ext uri="{BB962C8B-B14F-4D97-AF65-F5344CB8AC3E}">
        <p14:creationId xmlns:p14="http://schemas.microsoft.com/office/powerpoint/2010/main" val="166295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Experiment</a:t>
            </a: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426" y="1929512"/>
            <a:ext cx="8545106" cy="203064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426" y="4072176"/>
            <a:ext cx="8866021" cy="2547327"/>
          </a:xfrm>
          <a:prstGeom prst="rect">
            <a:avLst/>
          </a:prstGeom>
        </p:spPr>
      </p:pic>
    </p:spTree>
    <p:extLst>
      <p:ext uri="{BB962C8B-B14F-4D97-AF65-F5344CB8AC3E}">
        <p14:creationId xmlns:p14="http://schemas.microsoft.com/office/powerpoint/2010/main" val="156755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Motivation</a:t>
            </a:r>
            <a:endParaRPr lang="zh-CN" altLang="en-US"/>
          </a:p>
        </p:txBody>
      </p:sp>
      <p:sp>
        <p:nvSpPr>
          <p:cNvPr id="3" name="内容占位符 2"/>
          <p:cNvSpPr>
            <a:spLocks noGrp="1"/>
          </p:cNvSpPr>
          <p:nvPr>
            <p:ph idx="1"/>
          </p:nvPr>
        </p:nvSpPr>
        <p:spPr>
          <a:xfrm>
            <a:off x="838200" y="2136601"/>
            <a:ext cx="10515600" cy="469167"/>
          </a:xfrm>
        </p:spPr>
        <p:txBody>
          <a:bodyPr>
            <a:normAutofit/>
          </a:bodyPr>
          <a:lstStyle/>
          <a:p>
            <a:r>
              <a:rPr lang="zh-CN" altLang="en-US" sz="2000" smtClean="0"/>
              <a:t>目前基于图像的</a:t>
            </a:r>
            <a:r>
              <a:rPr lang="en-US" altLang="zh-CN" sz="2000" smtClean="0"/>
              <a:t>3D </a:t>
            </a:r>
            <a:r>
              <a:rPr lang="zh-CN" altLang="en-US" sz="2000" smtClean="0"/>
              <a:t>检测算法一般聚焦于单帧，但是</a:t>
            </a:r>
            <a:r>
              <a:rPr lang="zh-CN" altLang="en-US" sz="2000"/>
              <a:t>忽视了</a:t>
            </a:r>
            <a:r>
              <a:rPr lang="zh-CN" altLang="en-US" sz="2000" smtClean="0"/>
              <a:t>应用场景下的连续帧之间的约束；</a:t>
            </a:r>
            <a:endParaRPr lang="en-US" altLang="zh-CN" sz="2000" smtClean="0"/>
          </a:p>
          <a:p>
            <a:endParaRPr lang="en-US" altLang="zh-CN" sz="2000"/>
          </a:p>
          <a:p>
            <a:endParaRPr lang="zh-CN" altLang="en-US" sz="200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24" y="2830024"/>
            <a:ext cx="4030859" cy="114504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654" y="3071256"/>
            <a:ext cx="3028896" cy="31390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550" y="2830025"/>
            <a:ext cx="3955123" cy="1150720"/>
          </a:xfrm>
          <a:prstGeom prst="rect">
            <a:avLst/>
          </a:prstGeom>
        </p:spPr>
      </p:pic>
      <p:sp>
        <p:nvSpPr>
          <p:cNvPr id="7" name="内容占位符 2"/>
          <p:cNvSpPr txBox="1">
            <a:spLocks/>
          </p:cNvSpPr>
          <p:nvPr/>
        </p:nvSpPr>
        <p:spPr>
          <a:xfrm>
            <a:off x="838200" y="4977686"/>
            <a:ext cx="10515600" cy="4691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smtClean="0"/>
              <a:t>作者针对该问题提出了一种</a:t>
            </a:r>
            <a:r>
              <a:rPr lang="en-US" altLang="zh-CN" sz="2000" smtClean="0"/>
              <a:t>video-based 3D</a:t>
            </a:r>
            <a:r>
              <a:rPr lang="zh-CN" altLang="en-US" sz="2000" smtClean="0"/>
              <a:t>检测算法；希望借助连续帧之间的隐含线索来使</a:t>
            </a:r>
            <a:r>
              <a:rPr lang="en-US" altLang="zh-CN" sz="2000" smtClean="0"/>
              <a:t>3D</a:t>
            </a:r>
            <a:r>
              <a:rPr lang="zh-CN" altLang="en-US" sz="2000" smtClean="0"/>
              <a:t>检测的结果鲁棒；</a:t>
            </a:r>
            <a:endParaRPr lang="en-US" altLang="zh-CN" sz="2000" smtClean="0"/>
          </a:p>
          <a:p>
            <a:pPr>
              <a:lnSpc>
                <a:spcPct val="150000"/>
              </a:lnSpc>
            </a:pPr>
            <a:endParaRPr lang="zh-CN" altLang="en-US" sz="2000"/>
          </a:p>
        </p:txBody>
      </p:sp>
      <p:sp>
        <p:nvSpPr>
          <p:cNvPr id="8" name="文本框 7"/>
          <p:cNvSpPr txBox="1"/>
          <p:nvPr/>
        </p:nvSpPr>
        <p:spPr>
          <a:xfrm>
            <a:off x="838200" y="1685390"/>
            <a:ext cx="954107" cy="400110"/>
          </a:xfrm>
          <a:prstGeom prst="rect">
            <a:avLst/>
          </a:prstGeom>
          <a:noFill/>
        </p:spPr>
        <p:txBody>
          <a:bodyPr wrap="none" rtlCol="0">
            <a:spAutoFit/>
          </a:bodyPr>
          <a:lstStyle/>
          <a:p>
            <a:r>
              <a:rPr lang="zh-CN" altLang="en-US" sz="2000" b="1" smtClean="0"/>
              <a:t>问题：</a:t>
            </a:r>
            <a:endParaRPr lang="zh-CN" altLang="en-US" sz="2000" b="1"/>
          </a:p>
        </p:txBody>
      </p:sp>
      <p:sp>
        <p:nvSpPr>
          <p:cNvPr id="9" name="文本框 8"/>
          <p:cNvSpPr txBox="1"/>
          <p:nvPr/>
        </p:nvSpPr>
        <p:spPr>
          <a:xfrm>
            <a:off x="836876" y="4581255"/>
            <a:ext cx="1467068" cy="400110"/>
          </a:xfrm>
          <a:prstGeom prst="rect">
            <a:avLst/>
          </a:prstGeom>
          <a:noFill/>
        </p:spPr>
        <p:txBody>
          <a:bodyPr wrap="none" rtlCol="0">
            <a:spAutoFit/>
          </a:bodyPr>
          <a:lstStyle/>
          <a:p>
            <a:r>
              <a:rPr lang="zh-CN" altLang="en-US" sz="2000" b="1" smtClean="0"/>
              <a:t>解决思路：</a:t>
            </a:r>
            <a:endParaRPr lang="zh-CN" altLang="en-US" sz="2000" b="1"/>
          </a:p>
        </p:txBody>
      </p:sp>
      <p:sp>
        <p:nvSpPr>
          <p:cNvPr id="11" name="内容占位符 2"/>
          <p:cNvSpPr txBox="1">
            <a:spLocks/>
          </p:cNvSpPr>
          <p:nvPr/>
        </p:nvSpPr>
        <p:spPr>
          <a:xfrm>
            <a:off x="838200" y="5567593"/>
            <a:ext cx="10515600" cy="469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a:p>
        </p:txBody>
      </p:sp>
      <p:sp>
        <p:nvSpPr>
          <p:cNvPr id="14" name="内容占位符 2"/>
          <p:cNvSpPr txBox="1">
            <a:spLocks/>
          </p:cNvSpPr>
          <p:nvPr/>
        </p:nvSpPr>
        <p:spPr>
          <a:xfrm>
            <a:off x="990600" y="4349773"/>
            <a:ext cx="10515600" cy="4691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zh-CN" altLang="en-US" sz="2000"/>
          </a:p>
        </p:txBody>
      </p:sp>
    </p:spTree>
    <p:extLst>
      <p:ext uri="{BB962C8B-B14F-4D97-AF65-F5344CB8AC3E}">
        <p14:creationId xmlns:p14="http://schemas.microsoft.com/office/powerpoint/2010/main" val="279522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Motivation</a:t>
            </a:r>
            <a:endParaRPr lang="zh-CN" altLang="en-US"/>
          </a:p>
        </p:txBody>
      </p:sp>
      <p:sp>
        <p:nvSpPr>
          <p:cNvPr id="10" name="文本框 9"/>
          <p:cNvSpPr txBox="1"/>
          <p:nvPr/>
        </p:nvSpPr>
        <p:spPr>
          <a:xfrm>
            <a:off x="838200" y="1636854"/>
            <a:ext cx="6224781" cy="400110"/>
          </a:xfrm>
          <a:prstGeom prst="rect">
            <a:avLst/>
          </a:prstGeom>
          <a:noFill/>
        </p:spPr>
        <p:txBody>
          <a:bodyPr wrap="none" rtlCol="0">
            <a:spAutoFit/>
          </a:bodyPr>
          <a:lstStyle/>
          <a:p>
            <a:r>
              <a:rPr lang="zh-CN" altLang="en-US" sz="2000" b="1" smtClean="0"/>
              <a:t>构建一个基于视频流的单目</a:t>
            </a:r>
            <a:r>
              <a:rPr lang="en-US" altLang="zh-CN" sz="2000" b="1" smtClean="0"/>
              <a:t>3D</a:t>
            </a:r>
            <a:r>
              <a:rPr lang="zh-CN" altLang="en-US" sz="2000" b="1" smtClean="0"/>
              <a:t>检测器存在以下问题：</a:t>
            </a:r>
            <a:endParaRPr lang="zh-CN" altLang="en-US" sz="2000" b="1"/>
          </a:p>
        </p:txBody>
      </p:sp>
      <p:sp>
        <p:nvSpPr>
          <p:cNvPr id="11" name="内容占位符 2"/>
          <p:cNvSpPr txBox="1">
            <a:spLocks/>
          </p:cNvSpPr>
          <p:nvPr/>
        </p:nvSpPr>
        <p:spPr>
          <a:xfrm>
            <a:off x="1144324" y="4749023"/>
            <a:ext cx="10515600" cy="469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a:p>
        </p:txBody>
      </p:sp>
      <p:sp>
        <p:nvSpPr>
          <p:cNvPr id="12" name="内容占位符 2"/>
          <p:cNvSpPr txBox="1">
            <a:spLocks/>
          </p:cNvSpPr>
          <p:nvPr/>
        </p:nvSpPr>
        <p:spPr>
          <a:xfrm>
            <a:off x="836876" y="2154868"/>
            <a:ext cx="10515600" cy="4691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t>标定相机本身在移动，场景中的物体也可能会移动，</a:t>
            </a:r>
            <a:endParaRPr lang="en-US" altLang="zh-CN" sz="2000" smtClean="0"/>
          </a:p>
          <a:p>
            <a:pPr marL="0" indent="0">
              <a:buNone/>
            </a:pPr>
            <a:r>
              <a:rPr lang="zh-CN" altLang="en-US" sz="2000" smtClean="0"/>
              <a:t>对动力学的关系进行建模比较复杂；</a:t>
            </a:r>
            <a:endParaRPr lang="zh-CN" altLang="en-US" sz="2000"/>
          </a:p>
        </p:txBody>
      </p:sp>
      <p:sp>
        <p:nvSpPr>
          <p:cNvPr id="14" name="内容占位符 2"/>
          <p:cNvSpPr txBox="1">
            <a:spLocks/>
          </p:cNvSpPr>
          <p:nvPr/>
        </p:nvSpPr>
        <p:spPr>
          <a:xfrm>
            <a:off x="1032955" y="4749023"/>
            <a:ext cx="10738338" cy="1278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smtClean="0"/>
              <a:t>因为卡尔曼滤波</a:t>
            </a:r>
            <a:r>
              <a:rPr lang="zh-CN" altLang="en-US" sz="2000"/>
              <a:t>（</a:t>
            </a:r>
            <a:r>
              <a:rPr lang="en-US" altLang="zh-CN" sz="2000"/>
              <a:t>Kalman filter</a:t>
            </a:r>
            <a:r>
              <a:rPr lang="zh-CN" altLang="en-US" sz="2000"/>
              <a:t>）是一种高效的自回归滤波器，它能在存在诸多不确定性情况的组合信息中估计动态系统的状态</a:t>
            </a:r>
            <a:r>
              <a:rPr lang="zh-CN" altLang="en-US" sz="2000" smtClean="0"/>
              <a:t>。并且内存</a:t>
            </a:r>
            <a:r>
              <a:rPr lang="zh-CN" altLang="en-US" sz="2000"/>
              <a:t>占用较小（只需保留前一个状态）、速度快，是实时问题和嵌入式系统的理想选择。</a:t>
            </a:r>
          </a:p>
        </p:txBody>
      </p:sp>
      <p:sp>
        <p:nvSpPr>
          <p:cNvPr id="15" name="文本框 14"/>
          <p:cNvSpPr txBox="1"/>
          <p:nvPr/>
        </p:nvSpPr>
        <p:spPr>
          <a:xfrm>
            <a:off x="836876" y="3687736"/>
            <a:ext cx="1467068" cy="400110"/>
          </a:xfrm>
          <a:prstGeom prst="rect">
            <a:avLst/>
          </a:prstGeom>
          <a:noFill/>
        </p:spPr>
        <p:txBody>
          <a:bodyPr wrap="none" rtlCol="0">
            <a:spAutoFit/>
          </a:bodyPr>
          <a:lstStyle/>
          <a:p>
            <a:r>
              <a:rPr lang="zh-CN" altLang="en-US" sz="2000" b="1" smtClean="0"/>
              <a:t>解决思路：</a:t>
            </a:r>
            <a:endParaRPr lang="zh-CN" altLang="en-US" sz="2000" b="1"/>
          </a:p>
        </p:txBody>
      </p:sp>
      <p:sp>
        <p:nvSpPr>
          <p:cNvPr id="17" name="内容占位符 2"/>
          <p:cNvSpPr txBox="1">
            <a:spLocks/>
          </p:cNvSpPr>
          <p:nvPr/>
        </p:nvSpPr>
        <p:spPr>
          <a:xfrm>
            <a:off x="836876" y="4194732"/>
            <a:ext cx="4873870" cy="444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将</a:t>
            </a:r>
            <a:r>
              <a:rPr lang="zh-CN" altLang="en-US" sz="2000" smtClean="0"/>
              <a:t>卡尔曼滤波器整合进</a:t>
            </a:r>
            <a:r>
              <a:rPr lang="en-US" altLang="zh-CN" sz="2000" smtClean="0"/>
              <a:t>3D</a:t>
            </a:r>
            <a:r>
              <a:rPr lang="zh-CN" altLang="en-US" sz="2000" smtClean="0"/>
              <a:t>检测器中；</a:t>
            </a:r>
            <a:endParaRPr lang="zh-CN" altLang="en-US" sz="2000"/>
          </a:p>
        </p:txBody>
      </p:sp>
      <p:sp>
        <p:nvSpPr>
          <p:cNvPr id="18" name="内容占位符 2"/>
          <p:cNvSpPr txBox="1">
            <a:spLocks/>
          </p:cNvSpPr>
          <p:nvPr/>
        </p:nvSpPr>
        <p:spPr>
          <a:xfrm>
            <a:off x="836876" y="3084974"/>
            <a:ext cx="5799898" cy="383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t>对视频中的连续帧进行训练需要更大的资源开销；</a:t>
            </a:r>
            <a:endParaRPr lang="zh-CN" altLang="en-US" sz="2000"/>
          </a:p>
        </p:txBody>
      </p:sp>
      <p:sp>
        <p:nvSpPr>
          <p:cNvPr id="16" name="矩形 15"/>
          <p:cNvSpPr/>
          <p:nvPr/>
        </p:nvSpPr>
        <p:spPr>
          <a:xfrm>
            <a:off x="5565531" y="6334725"/>
            <a:ext cx="6786338" cy="369332"/>
          </a:xfrm>
          <a:prstGeom prst="rect">
            <a:avLst/>
          </a:prstGeom>
        </p:spPr>
        <p:txBody>
          <a:bodyPr wrap="square">
            <a:spAutoFit/>
          </a:bodyPr>
          <a:lstStyle/>
          <a:p>
            <a:r>
              <a:rPr lang="en-US" altLang="zh-CN">
                <a:hlinkClick r:id="rId2"/>
              </a:rPr>
              <a:t>https://www.bzarg.com/p/how-a-kalman-filter-works-in-pictures/</a:t>
            </a:r>
            <a:endParaRPr lang="zh-CN" altLang="en-US"/>
          </a:p>
        </p:txBody>
      </p:sp>
      <p:grpSp>
        <p:nvGrpSpPr>
          <p:cNvPr id="21" name="组合 20"/>
          <p:cNvGrpSpPr/>
          <p:nvPr/>
        </p:nvGrpSpPr>
        <p:grpSpPr>
          <a:xfrm>
            <a:off x="6838997" y="1163359"/>
            <a:ext cx="5252525" cy="3432194"/>
            <a:chOff x="838200" y="2218752"/>
            <a:chExt cx="5250635" cy="3071126"/>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18752"/>
              <a:ext cx="5250635" cy="3071126"/>
            </a:xfrm>
            <a:prstGeom prst="rect">
              <a:avLst/>
            </a:prstGeom>
          </p:spPr>
        </p:pic>
        <p:sp>
          <p:nvSpPr>
            <p:cNvPr id="23" name="矩形 22"/>
            <p:cNvSpPr/>
            <p:nvPr/>
          </p:nvSpPr>
          <p:spPr>
            <a:xfrm>
              <a:off x="838200" y="2373923"/>
              <a:ext cx="656492" cy="483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4861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Contributions</a:t>
            </a:r>
            <a:endParaRPr lang="zh-CN" altLang="en-US"/>
          </a:p>
        </p:txBody>
      </p:sp>
      <p:sp>
        <p:nvSpPr>
          <p:cNvPr id="3" name="内容占位符 2"/>
          <p:cNvSpPr>
            <a:spLocks noGrp="1"/>
          </p:cNvSpPr>
          <p:nvPr>
            <p:ph idx="1"/>
          </p:nvPr>
        </p:nvSpPr>
        <p:spPr>
          <a:xfrm>
            <a:off x="838200" y="1825624"/>
            <a:ext cx="10515600" cy="4355367"/>
          </a:xfrm>
        </p:spPr>
        <p:txBody>
          <a:bodyPr>
            <a:normAutofit/>
          </a:bodyPr>
          <a:lstStyle/>
          <a:p>
            <a:pPr>
              <a:lnSpc>
                <a:spcPct val="150000"/>
              </a:lnSpc>
            </a:pPr>
            <a:r>
              <a:rPr lang="en-US" altLang="zh-CN" sz="2000" b="1" smtClean="0"/>
              <a:t>1</a:t>
            </a:r>
            <a:r>
              <a:rPr lang="zh-CN" altLang="en-US" sz="2000" b="1" smtClean="0"/>
              <a:t>、</a:t>
            </a:r>
            <a:r>
              <a:rPr lang="zh-CN" altLang="en-US" sz="2000" smtClean="0"/>
              <a:t>作者提出了一种</a:t>
            </a:r>
            <a:r>
              <a:rPr lang="en-US" altLang="zh-CN" sz="2000" smtClean="0"/>
              <a:t>video-based</a:t>
            </a:r>
            <a:r>
              <a:rPr lang="zh-CN" altLang="en-US" sz="2000" smtClean="0"/>
              <a:t>的单目检测算法，在提供物体精确定位的同时，还能得到</a:t>
            </a:r>
            <a:r>
              <a:rPr lang="en-US" altLang="zh-CN" sz="2000" smtClean="0"/>
              <a:t>ego-motion</a:t>
            </a:r>
            <a:r>
              <a:rPr lang="zh-CN" altLang="en-US" sz="2000" smtClean="0"/>
              <a:t>和每个物体的速度；</a:t>
            </a:r>
            <a:endParaRPr lang="en-US" altLang="zh-CN" sz="2000" smtClean="0"/>
          </a:p>
          <a:p>
            <a:pPr>
              <a:lnSpc>
                <a:spcPct val="150000"/>
              </a:lnSpc>
            </a:pPr>
            <a:endParaRPr lang="en-US" altLang="zh-CN" sz="2000"/>
          </a:p>
          <a:p>
            <a:pPr>
              <a:lnSpc>
                <a:spcPct val="150000"/>
              </a:lnSpc>
            </a:pPr>
            <a:r>
              <a:rPr lang="en-US" altLang="zh-CN" sz="2000" b="1" smtClean="0"/>
              <a:t>2</a:t>
            </a:r>
            <a:r>
              <a:rPr lang="zh-CN" altLang="en-US" sz="2000" b="1" smtClean="0"/>
              <a:t>、</a:t>
            </a:r>
            <a:r>
              <a:rPr lang="zh-CN" altLang="en-US" sz="2000" smtClean="0"/>
              <a:t>作者对角度估计进行了重新构建，并提出了一种</a:t>
            </a:r>
            <a:r>
              <a:rPr lang="en-US" altLang="zh-CN" sz="2000" smtClean="0"/>
              <a:t>self-balancing loss</a:t>
            </a:r>
            <a:r>
              <a:rPr lang="zh-CN" altLang="en-US" sz="2000" smtClean="0"/>
              <a:t>来对预测的确定性进行估计；</a:t>
            </a:r>
            <a:endParaRPr lang="en-US" altLang="zh-CN" sz="2000" smtClean="0"/>
          </a:p>
          <a:p>
            <a:pPr>
              <a:lnSpc>
                <a:spcPct val="150000"/>
              </a:lnSpc>
            </a:pPr>
            <a:endParaRPr lang="en-US" altLang="zh-CN" sz="2000"/>
          </a:p>
          <a:p>
            <a:pPr>
              <a:lnSpc>
                <a:spcPct val="150000"/>
              </a:lnSpc>
            </a:pPr>
            <a:r>
              <a:rPr lang="en-US" altLang="zh-CN" sz="2000" b="1" smtClean="0"/>
              <a:t>3</a:t>
            </a:r>
            <a:r>
              <a:rPr lang="zh-CN" altLang="en-US" sz="2000" b="1" smtClean="0"/>
              <a:t>、</a:t>
            </a:r>
            <a:r>
              <a:rPr lang="zh-CN" altLang="en-US" sz="2000" smtClean="0"/>
              <a:t>作者提出的模型在</a:t>
            </a:r>
            <a:r>
              <a:rPr lang="en-US" altLang="zh-CN" sz="2000" smtClean="0"/>
              <a:t>KITTI</a:t>
            </a:r>
            <a:r>
              <a:rPr lang="zh-CN" altLang="en-US" sz="2000" smtClean="0"/>
              <a:t>数据集上得到了新</a:t>
            </a:r>
            <a:r>
              <a:rPr lang="en-US" altLang="zh-CN" sz="2000" smtClean="0"/>
              <a:t>SOTA</a:t>
            </a:r>
            <a:r>
              <a:rPr lang="zh-CN" altLang="en-US" sz="2000" smtClean="0"/>
              <a:t>；</a:t>
            </a:r>
            <a:endParaRPr lang="zh-CN" altLang="en-US" sz="2000"/>
          </a:p>
        </p:txBody>
      </p:sp>
    </p:spTree>
    <p:extLst>
      <p:ext uri="{BB962C8B-B14F-4D97-AF65-F5344CB8AC3E}">
        <p14:creationId xmlns:p14="http://schemas.microsoft.com/office/powerpoint/2010/main" val="238573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Related Work</a:t>
            </a: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818" y="2704724"/>
            <a:ext cx="9320364" cy="3771730"/>
          </a:xfrm>
          <a:prstGeom prst="rect">
            <a:avLst/>
          </a:prstGeom>
        </p:spPr>
      </p:pic>
      <p:sp>
        <p:nvSpPr>
          <p:cNvPr id="6" name="矩形 5"/>
          <p:cNvSpPr/>
          <p:nvPr/>
        </p:nvSpPr>
        <p:spPr>
          <a:xfrm>
            <a:off x="838200" y="1639181"/>
            <a:ext cx="11137490" cy="830997"/>
          </a:xfrm>
          <a:prstGeom prst="rect">
            <a:avLst/>
          </a:prstGeom>
        </p:spPr>
        <p:txBody>
          <a:bodyPr wrap="square">
            <a:spAutoFit/>
          </a:bodyPr>
          <a:lstStyle/>
          <a:p>
            <a:r>
              <a:rPr lang="en-US" altLang="zh-CN" sz="2400"/>
              <a:t>We compute the anchor values by taking the mean of each parameter after clustering all ground truth objects in </a:t>
            </a:r>
            <a:r>
              <a:rPr lang="en-US" altLang="zh-CN" sz="2400" smtClean="0"/>
              <a:t>2D.</a:t>
            </a:r>
            <a:endParaRPr lang="zh-CN" altLang="en-US" sz="2400"/>
          </a:p>
        </p:txBody>
      </p:sp>
      <p:sp>
        <p:nvSpPr>
          <p:cNvPr id="3" name="矩形 2"/>
          <p:cNvSpPr/>
          <p:nvPr/>
        </p:nvSpPr>
        <p:spPr>
          <a:xfrm>
            <a:off x="1612182" y="6494039"/>
            <a:ext cx="9144000" cy="369332"/>
          </a:xfrm>
          <a:prstGeom prst="rect">
            <a:avLst/>
          </a:prstGeom>
        </p:spPr>
        <p:txBody>
          <a:bodyPr wrap="square">
            <a:spAutoFit/>
          </a:bodyPr>
          <a:lstStyle/>
          <a:p>
            <a:r>
              <a:rPr lang="zh-CN" altLang="en-US"/>
              <a:t>M3D-RPN: Monocular 3D region proposal network for object detection. In: ICCV. IEEE (2019)</a:t>
            </a:r>
          </a:p>
        </p:txBody>
      </p:sp>
    </p:spTree>
    <p:extLst>
      <p:ext uri="{BB962C8B-B14F-4D97-AF65-F5344CB8AC3E}">
        <p14:creationId xmlns:p14="http://schemas.microsoft.com/office/powerpoint/2010/main" val="89152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Method</a:t>
            </a:r>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09" y="2467436"/>
            <a:ext cx="11288981" cy="4286417"/>
          </a:xfrm>
          <a:prstGeom prst="rect">
            <a:avLst/>
          </a:prstGeom>
        </p:spPr>
      </p:pic>
      <p:sp>
        <p:nvSpPr>
          <p:cNvPr id="9" name="文本框 8"/>
          <p:cNvSpPr txBox="1"/>
          <p:nvPr/>
        </p:nvSpPr>
        <p:spPr>
          <a:xfrm>
            <a:off x="838200" y="1427221"/>
            <a:ext cx="10685939" cy="961097"/>
          </a:xfrm>
          <a:prstGeom prst="rect">
            <a:avLst/>
          </a:prstGeom>
          <a:noFill/>
        </p:spPr>
        <p:txBody>
          <a:bodyPr wrap="none" rtlCol="0">
            <a:spAutoFit/>
          </a:bodyPr>
          <a:lstStyle/>
          <a:p>
            <a:pPr>
              <a:lnSpc>
                <a:spcPct val="150000"/>
              </a:lnSpc>
            </a:pPr>
            <a:r>
              <a:rPr lang="zh-CN" altLang="en-US" sz="2000" smtClean="0"/>
              <a:t>整体框架分为三个部分，</a:t>
            </a:r>
            <a:r>
              <a:rPr lang="en-US" altLang="zh-CN" sz="2000" smtClean="0"/>
              <a:t>RPN</a:t>
            </a:r>
            <a:r>
              <a:rPr lang="zh-CN" altLang="en-US" sz="2000" smtClean="0"/>
              <a:t>用来预测</a:t>
            </a:r>
            <a:r>
              <a:rPr lang="en-US" altLang="zh-CN" sz="2000" smtClean="0"/>
              <a:t>3D</a:t>
            </a:r>
            <a:r>
              <a:rPr lang="zh-CN" altLang="en-US" sz="2000" smtClean="0"/>
              <a:t>包围盒，</a:t>
            </a:r>
            <a:r>
              <a:rPr lang="en-US" altLang="zh-CN" sz="2000" smtClean="0"/>
              <a:t>Ego-motion</a:t>
            </a:r>
            <a:r>
              <a:rPr lang="zh-CN" altLang="en-US" sz="2000" smtClean="0"/>
              <a:t>用来估计标定相机的自我运动，</a:t>
            </a:r>
            <a:endParaRPr lang="en-US" altLang="zh-CN" sz="2000" smtClean="0"/>
          </a:p>
          <a:p>
            <a:pPr>
              <a:lnSpc>
                <a:spcPct val="150000"/>
              </a:lnSpc>
            </a:pPr>
            <a:r>
              <a:rPr lang="en-US" altLang="zh-CN" sz="2000" smtClean="0"/>
              <a:t>3D kalman</a:t>
            </a:r>
            <a:r>
              <a:rPr lang="zh-CN" altLang="en-US" sz="2000" smtClean="0"/>
              <a:t>基于上一帧预测本帧的状态并结合</a:t>
            </a:r>
            <a:r>
              <a:rPr lang="en-US" altLang="zh-CN" sz="2000" smtClean="0"/>
              <a:t>RPN</a:t>
            </a:r>
            <a:r>
              <a:rPr lang="zh-CN" altLang="en-US" sz="2000" smtClean="0"/>
              <a:t>的输出得到最终的预测结果。</a:t>
            </a:r>
            <a:endParaRPr lang="zh-CN" altLang="en-US" sz="2000"/>
          </a:p>
        </p:txBody>
      </p:sp>
    </p:spTree>
    <p:extLst>
      <p:ext uri="{BB962C8B-B14F-4D97-AF65-F5344CB8AC3E}">
        <p14:creationId xmlns:p14="http://schemas.microsoft.com/office/powerpoint/2010/main" val="278806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Novelty in </a:t>
            </a:r>
            <a:r>
              <a:rPr lang="en-US" altLang="zh-CN" smtClean="0"/>
              <a:t>Region </a:t>
            </a:r>
            <a:r>
              <a:rPr lang="en-US" altLang="zh-CN"/>
              <a:t>Proposal Network</a:t>
            </a: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0937"/>
            <a:ext cx="10501270" cy="2354784"/>
          </a:xfrm>
          <a:prstGeom prst="rect">
            <a:avLst/>
          </a:prstGeom>
        </p:spPr>
      </p:pic>
      <p:sp>
        <p:nvSpPr>
          <p:cNvPr id="6" name="矩形 5"/>
          <p:cNvSpPr/>
          <p:nvPr/>
        </p:nvSpPr>
        <p:spPr>
          <a:xfrm>
            <a:off x="838200" y="1603483"/>
            <a:ext cx="3337773" cy="461665"/>
          </a:xfrm>
          <a:prstGeom prst="rect">
            <a:avLst/>
          </a:prstGeom>
        </p:spPr>
        <p:txBody>
          <a:bodyPr wrap="none">
            <a:spAutoFit/>
          </a:bodyPr>
          <a:lstStyle/>
          <a:p>
            <a:r>
              <a:rPr lang="zh-CN" altLang="en-US" sz="2400" b="1"/>
              <a:t>Orientation Estimation:</a:t>
            </a:r>
          </a:p>
        </p:txBody>
      </p:sp>
      <p:sp>
        <p:nvSpPr>
          <p:cNvPr id="11" name="文本框 10"/>
          <p:cNvSpPr txBox="1"/>
          <p:nvPr/>
        </p:nvSpPr>
        <p:spPr>
          <a:xfrm>
            <a:off x="838200" y="5045915"/>
            <a:ext cx="7939994" cy="400110"/>
          </a:xfrm>
          <a:prstGeom prst="rect">
            <a:avLst/>
          </a:prstGeom>
          <a:noFill/>
        </p:spPr>
        <p:txBody>
          <a:bodyPr wrap="none" rtlCol="0">
            <a:spAutoFit/>
          </a:bodyPr>
          <a:lstStyle/>
          <a:p>
            <a:r>
              <a:rPr lang="zh-CN" altLang="en-US" sz="2000" smtClean="0"/>
              <a:t>这种角度的编码相比于</a:t>
            </a:r>
            <a:r>
              <a:rPr lang="en-US" altLang="zh-CN" sz="2000" smtClean="0"/>
              <a:t>Multi-Bin</a:t>
            </a:r>
            <a:r>
              <a:rPr lang="zh-CN" altLang="en-US" sz="2000" smtClean="0"/>
              <a:t>的角度编码方式，设计上更加合理；</a:t>
            </a:r>
            <a:endParaRPr lang="zh-CN" altLang="en-US" sz="2000"/>
          </a:p>
        </p:txBody>
      </p:sp>
      <p:sp>
        <p:nvSpPr>
          <p:cNvPr id="12" name="文本框 11"/>
          <p:cNvSpPr txBox="1"/>
          <p:nvPr/>
        </p:nvSpPr>
        <p:spPr>
          <a:xfrm>
            <a:off x="838200" y="5522780"/>
            <a:ext cx="11280652" cy="1015663"/>
          </a:xfrm>
          <a:prstGeom prst="rect">
            <a:avLst/>
          </a:prstGeom>
          <a:noFill/>
        </p:spPr>
        <p:txBody>
          <a:bodyPr wrap="none" rtlCol="0">
            <a:spAutoFit/>
          </a:bodyPr>
          <a:lstStyle/>
          <a:p>
            <a:pPr>
              <a:lnSpc>
                <a:spcPct val="150000"/>
              </a:lnSpc>
            </a:pPr>
            <a:r>
              <a:rPr lang="en-US" altLang="zh-CN" sz="2000" smtClean="0"/>
              <a:t>Multi-Bin</a:t>
            </a:r>
            <a:r>
              <a:rPr lang="zh-CN" altLang="en-US" sz="2000" smtClean="0"/>
              <a:t>的设计将</a:t>
            </a:r>
            <a:r>
              <a:rPr lang="en-US" altLang="zh-CN" sz="2000" smtClean="0"/>
              <a:t>Axis</a:t>
            </a:r>
            <a:r>
              <a:rPr lang="zh-CN" altLang="en-US" sz="2000" smtClean="0"/>
              <a:t>和</a:t>
            </a:r>
            <a:r>
              <a:rPr lang="en-US" altLang="zh-CN" sz="2000" smtClean="0"/>
              <a:t>Heading</a:t>
            </a:r>
            <a:r>
              <a:rPr lang="zh-CN" altLang="en-US" sz="2000" smtClean="0"/>
              <a:t>结合在一起看成是一个量，该设计将两者解耦开，更有利于角度的</a:t>
            </a:r>
            <a:endParaRPr lang="en-US" altLang="zh-CN" sz="2000" smtClean="0"/>
          </a:p>
          <a:p>
            <a:pPr>
              <a:lnSpc>
                <a:spcPct val="150000"/>
              </a:lnSpc>
            </a:pPr>
            <a:r>
              <a:rPr lang="zh-CN" altLang="en-US" sz="2000" smtClean="0"/>
              <a:t>估计；因为</a:t>
            </a:r>
            <a:r>
              <a:rPr lang="en-US" altLang="zh-CN" sz="2000" smtClean="0"/>
              <a:t>Axis</a:t>
            </a:r>
            <a:r>
              <a:rPr lang="zh-CN" altLang="en-US" sz="2000" smtClean="0"/>
              <a:t>比较容易估计，</a:t>
            </a:r>
            <a:r>
              <a:rPr lang="en-US" altLang="zh-CN" sz="2000" smtClean="0"/>
              <a:t>Axis</a:t>
            </a:r>
            <a:r>
              <a:rPr lang="zh-CN" altLang="en-US" sz="2000" smtClean="0"/>
              <a:t>确定后，网络可以集中精力学习较为困难的</a:t>
            </a:r>
            <a:r>
              <a:rPr lang="en-US" altLang="zh-CN" sz="2000" smtClean="0"/>
              <a:t>Heading</a:t>
            </a:r>
            <a:r>
              <a:rPr lang="zh-CN" altLang="en-US" sz="2000" smtClean="0"/>
              <a:t>；</a:t>
            </a:r>
            <a:endParaRPr lang="zh-CN" altLang="en-US" sz="2000"/>
          </a:p>
        </p:txBody>
      </p:sp>
    </p:spTree>
    <p:extLst>
      <p:ext uri="{BB962C8B-B14F-4D97-AF65-F5344CB8AC3E}">
        <p14:creationId xmlns:p14="http://schemas.microsoft.com/office/powerpoint/2010/main" val="203518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Novelty in Region </a:t>
            </a:r>
            <a:r>
              <a:rPr lang="en-US" altLang="zh-CN"/>
              <a:t>Proposal Network</a:t>
            </a:r>
            <a:endParaRPr lang="zh-CN" altLang="en-US"/>
          </a:p>
        </p:txBody>
      </p:sp>
      <p:sp>
        <p:nvSpPr>
          <p:cNvPr id="7" name="矩形 6"/>
          <p:cNvSpPr/>
          <p:nvPr/>
        </p:nvSpPr>
        <p:spPr>
          <a:xfrm>
            <a:off x="838200" y="1482938"/>
            <a:ext cx="2877711" cy="461665"/>
          </a:xfrm>
          <a:prstGeom prst="rect">
            <a:avLst/>
          </a:prstGeom>
        </p:spPr>
        <p:txBody>
          <a:bodyPr wrap="none">
            <a:spAutoFit/>
          </a:bodyPr>
          <a:lstStyle/>
          <a:p>
            <a:r>
              <a:rPr lang="zh-CN" altLang="en-US" sz="2400" b="1"/>
              <a:t>Self-Balancing Loss:</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539" y="2104837"/>
            <a:ext cx="5707875" cy="46486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39" y="2729932"/>
            <a:ext cx="5965723" cy="419293"/>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539" y="3370284"/>
            <a:ext cx="4107536" cy="403895"/>
          </a:xfrm>
          <a:prstGeom prst="rect">
            <a:avLst/>
          </a:prstGeom>
        </p:spPr>
      </p:pic>
      <p:sp>
        <p:nvSpPr>
          <p:cNvPr id="4" name="矩形 3"/>
          <p:cNvSpPr/>
          <p:nvPr/>
        </p:nvSpPr>
        <p:spPr>
          <a:xfrm>
            <a:off x="838200" y="3896429"/>
            <a:ext cx="8935915" cy="400110"/>
          </a:xfrm>
          <a:prstGeom prst="rect">
            <a:avLst/>
          </a:prstGeom>
        </p:spPr>
        <p:txBody>
          <a:bodyPr wrap="square">
            <a:spAutoFit/>
          </a:bodyPr>
          <a:lstStyle/>
          <a:p>
            <a:r>
              <a:rPr lang="en-US" altLang="zh-CN" sz="2000"/>
              <a:t>λ</a:t>
            </a:r>
            <a:r>
              <a:rPr lang="en-US" altLang="zh-CN" sz="1400"/>
              <a:t>L</a:t>
            </a:r>
            <a:r>
              <a:rPr lang="en-US" altLang="zh-CN" sz="2000"/>
              <a:t> is the rolling mean of the </a:t>
            </a:r>
            <a:r>
              <a:rPr lang="en-US" altLang="zh-CN" sz="2000" smtClean="0"/>
              <a:t>N</a:t>
            </a:r>
            <a:r>
              <a:rPr lang="en-US" altLang="zh-CN" sz="1600" smtClean="0"/>
              <a:t>L</a:t>
            </a:r>
            <a:r>
              <a:rPr lang="en-US" altLang="zh-CN" sz="2000" smtClean="0"/>
              <a:t> </a:t>
            </a:r>
            <a:r>
              <a:rPr lang="en-US" altLang="zh-CN" sz="2000"/>
              <a:t>most recent L</a:t>
            </a:r>
            <a:r>
              <a:rPr lang="en-US" altLang="zh-CN" sz="1600"/>
              <a:t>3D</a:t>
            </a:r>
            <a:r>
              <a:rPr lang="en-US" altLang="zh-CN" sz="2000"/>
              <a:t> losses per </a:t>
            </a:r>
            <a:r>
              <a:rPr lang="en-US" altLang="zh-CN" sz="2000" smtClean="0"/>
              <a:t>mini-batch</a:t>
            </a:r>
            <a:r>
              <a:rPr lang="en-US" altLang="zh-CN" sz="2000"/>
              <a:t>.</a:t>
            </a:r>
            <a:endParaRPr lang="zh-CN" altLang="en-US" sz="2000"/>
          </a:p>
        </p:txBody>
      </p:sp>
      <p:sp>
        <p:nvSpPr>
          <p:cNvPr id="11" name="矩形 10"/>
          <p:cNvSpPr/>
          <p:nvPr/>
        </p:nvSpPr>
        <p:spPr>
          <a:xfrm>
            <a:off x="838200" y="4328932"/>
            <a:ext cx="3965829" cy="400110"/>
          </a:xfrm>
          <a:prstGeom prst="rect">
            <a:avLst/>
          </a:prstGeom>
        </p:spPr>
        <p:txBody>
          <a:bodyPr wrap="none">
            <a:spAutoFit/>
          </a:bodyPr>
          <a:lstStyle/>
          <a:p>
            <a:r>
              <a:rPr lang="zh-CN" altLang="en-US" sz="2000"/>
              <a:t>ω is predicted per-box via a </a:t>
            </a:r>
            <a:r>
              <a:rPr lang="zh-CN" altLang="en-US" sz="2000" smtClean="0"/>
              <a:t>sigmoid</a:t>
            </a:r>
            <a:r>
              <a:rPr lang="en-US" altLang="zh-CN" sz="2000" smtClean="0"/>
              <a:t>.</a:t>
            </a:r>
            <a:endParaRPr lang="zh-CN" altLang="en-US" sz="2000"/>
          </a:p>
        </p:txBody>
      </p:sp>
      <p:sp>
        <p:nvSpPr>
          <p:cNvPr id="12" name="矩形 11"/>
          <p:cNvSpPr/>
          <p:nvPr/>
        </p:nvSpPr>
        <p:spPr>
          <a:xfrm>
            <a:off x="838200" y="4729042"/>
            <a:ext cx="11353800" cy="969496"/>
          </a:xfrm>
          <a:prstGeom prst="rect">
            <a:avLst/>
          </a:prstGeom>
        </p:spPr>
        <p:txBody>
          <a:bodyPr wrap="square">
            <a:spAutoFit/>
          </a:bodyPr>
          <a:lstStyle/>
          <a:p>
            <a:pPr>
              <a:lnSpc>
                <a:spcPct val="150000"/>
              </a:lnSpc>
            </a:pPr>
            <a:r>
              <a:rPr lang="en-US" altLang="zh-CN" smtClean="0"/>
              <a:t>3D Box</a:t>
            </a:r>
            <a:r>
              <a:rPr lang="zh-CN" altLang="en-US" smtClean="0"/>
              <a:t>的置信度越高时，</a:t>
            </a:r>
            <a:r>
              <a:rPr lang="en-US" altLang="zh-CN" sz="2000" smtClean="0"/>
              <a:t> </a:t>
            </a:r>
            <a:r>
              <a:rPr lang="en-US" altLang="zh-CN" sz="2000"/>
              <a:t>L</a:t>
            </a:r>
            <a:r>
              <a:rPr lang="en-US" altLang="zh-CN" sz="1600"/>
              <a:t>3D </a:t>
            </a:r>
            <a:r>
              <a:rPr lang="zh-CN" altLang="en-US" smtClean="0"/>
              <a:t>小而</a:t>
            </a:r>
            <a:r>
              <a:rPr lang="en-US" altLang="zh-CN" sz="2000"/>
              <a:t>λ</a:t>
            </a:r>
            <a:r>
              <a:rPr lang="en-US" altLang="zh-CN" sz="1400"/>
              <a:t>L</a:t>
            </a:r>
            <a:r>
              <a:rPr lang="en-US" altLang="zh-CN"/>
              <a:t> </a:t>
            </a:r>
            <a:r>
              <a:rPr lang="zh-CN" altLang="en-US" smtClean="0"/>
              <a:t>大，ω </a:t>
            </a:r>
            <a:r>
              <a:rPr lang="zh-CN" altLang="en-US"/>
              <a:t>越接近于</a:t>
            </a:r>
            <a:r>
              <a:rPr lang="en-US" altLang="zh-CN"/>
              <a:t>1</a:t>
            </a:r>
            <a:r>
              <a:rPr lang="zh-CN" altLang="en-US" smtClean="0"/>
              <a:t>； </a:t>
            </a:r>
            <a:r>
              <a:rPr lang="en-US" altLang="zh-CN" smtClean="0"/>
              <a:t>3D Box</a:t>
            </a:r>
            <a:r>
              <a:rPr lang="zh-CN" altLang="en-US" smtClean="0"/>
              <a:t>存在很大的不确定性时，</a:t>
            </a:r>
            <a:r>
              <a:rPr lang="en-US" altLang="zh-CN"/>
              <a:t> </a:t>
            </a:r>
            <a:r>
              <a:rPr lang="en-US" altLang="zh-CN" sz="2000"/>
              <a:t>L</a:t>
            </a:r>
            <a:r>
              <a:rPr lang="en-US" altLang="zh-CN" sz="1600"/>
              <a:t>3D </a:t>
            </a:r>
            <a:r>
              <a:rPr lang="zh-CN" altLang="en-US" smtClean="0"/>
              <a:t>大而</a:t>
            </a:r>
            <a:r>
              <a:rPr lang="en-US" altLang="zh-CN" sz="2000"/>
              <a:t>λ</a:t>
            </a:r>
            <a:r>
              <a:rPr lang="en-US" altLang="zh-CN" sz="1400"/>
              <a:t>L</a:t>
            </a:r>
            <a:r>
              <a:rPr lang="en-US" altLang="zh-CN"/>
              <a:t> </a:t>
            </a:r>
            <a:r>
              <a:rPr lang="zh-CN" altLang="en-US" smtClean="0"/>
              <a:t>小，</a:t>
            </a:r>
            <a:r>
              <a:rPr lang="zh-CN" altLang="en-US"/>
              <a:t>ω 越接近</a:t>
            </a:r>
            <a:r>
              <a:rPr lang="zh-CN" altLang="en-US" smtClean="0"/>
              <a:t>于</a:t>
            </a:r>
            <a:r>
              <a:rPr lang="en-US" altLang="zh-CN" smtClean="0"/>
              <a:t>0</a:t>
            </a:r>
            <a:r>
              <a:rPr lang="zh-CN" altLang="en-US" smtClean="0"/>
              <a:t>； </a:t>
            </a:r>
            <a:endParaRPr lang="en-US" altLang="zh-CN"/>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7237" y="5912062"/>
            <a:ext cx="1315461" cy="364418"/>
          </a:xfrm>
          <a:prstGeom prst="rect">
            <a:avLst/>
          </a:prstGeom>
        </p:spPr>
      </p:pic>
      <p:sp>
        <p:nvSpPr>
          <p:cNvPr id="14" name="矩形 13"/>
          <p:cNvSpPr/>
          <p:nvPr/>
        </p:nvSpPr>
        <p:spPr>
          <a:xfrm>
            <a:off x="838200" y="5830132"/>
            <a:ext cx="2190023" cy="461665"/>
          </a:xfrm>
          <a:prstGeom prst="rect">
            <a:avLst/>
          </a:prstGeom>
        </p:spPr>
        <p:txBody>
          <a:bodyPr wrap="none">
            <a:spAutoFit/>
          </a:bodyPr>
          <a:lstStyle/>
          <a:p>
            <a:r>
              <a:rPr lang="en-US" altLang="zh-CN" sz="2400" smtClean="0"/>
              <a:t>I</a:t>
            </a:r>
            <a:r>
              <a:rPr lang="zh-CN" altLang="en-US" sz="2400" smtClean="0"/>
              <a:t>nference </a:t>
            </a:r>
            <a:r>
              <a:rPr lang="en-US" altLang="zh-CN" sz="2400"/>
              <a:t>S</a:t>
            </a:r>
            <a:r>
              <a:rPr lang="en-US" altLang="zh-CN" sz="2400" smtClean="0"/>
              <a:t>tage:</a:t>
            </a:r>
            <a:endParaRPr lang="zh-CN" altLang="en-US" sz="2400"/>
          </a:p>
        </p:txBody>
      </p:sp>
      <p:sp>
        <p:nvSpPr>
          <p:cNvPr id="15" name="矩形 14"/>
          <p:cNvSpPr/>
          <p:nvPr/>
        </p:nvSpPr>
        <p:spPr>
          <a:xfrm>
            <a:off x="3151315" y="5817360"/>
            <a:ext cx="5438770" cy="507831"/>
          </a:xfrm>
          <a:prstGeom prst="rect">
            <a:avLst/>
          </a:prstGeom>
        </p:spPr>
        <p:txBody>
          <a:bodyPr wrap="square">
            <a:spAutoFit/>
          </a:bodyPr>
          <a:lstStyle/>
          <a:p>
            <a:pPr>
              <a:lnSpc>
                <a:spcPct val="150000"/>
              </a:lnSpc>
            </a:pPr>
            <a:r>
              <a:rPr lang="zh-CN" altLang="en-US" smtClean="0"/>
              <a:t>使用</a:t>
            </a:r>
            <a:r>
              <a:rPr lang="en-US" altLang="zh-CN" smtClean="0"/>
              <a:t>µ</a:t>
            </a:r>
            <a:r>
              <a:rPr lang="zh-CN" altLang="en-US" smtClean="0"/>
              <a:t>代替分类分数</a:t>
            </a:r>
            <a:r>
              <a:rPr lang="en-US" altLang="zh-CN" smtClean="0"/>
              <a:t>c</a:t>
            </a:r>
            <a:r>
              <a:rPr lang="zh-CN" altLang="en-US" smtClean="0"/>
              <a:t>作为</a:t>
            </a:r>
            <a:r>
              <a:rPr lang="en-US" altLang="zh-CN" smtClean="0"/>
              <a:t>NMS</a:t>
            </a:r>
            <a:r>
              <a:rPr lang="zh-CN" altLang="en-US" smtClean="0"/>
              <a:t>的置信度分数，其中</a:t>
            </a:r>
            <a:endParaRPr lang="en-US" altLang="zh-CN"/>
          </a:p>
        </p:txBody>
      </p:sp>
    </p:spTree>
    <p:extLst>
      <p:ext uri="{BB962C8B-B14F-4D97-AF65-F5344CB8AC3E}">
        <p14:creationId xmlns:p14="http://schemas.microsoft.com/office/powerpoint/2010/main" val="252656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Ego-motion</a:t>
            </a:r>
            <a:endParaRPr lang="zh-CN" altLang="en-US"/>
          </a:p>
        </p:txBody>
      </p:sp>
      <p:sp>
        <p:nvSpPr>
          <p:cNvPr id="4" name="文本框 3"/>
          <p:cNvSpPr txBox="1"/>
          <p:nvPr/>
        </p:nvSpPr>
        <p:spPr>
          <a:xfrm>
            <a:off x="985942" y="1745439"/>
            <a:ext cx="8725466" cy="369332"/>
          </a:xfrm>
          <a:prstGeom prst="rect">
            <a:avLst/>
          </a:prstGeom>
          <a:noFill/>
        </p:spPr>
        <p:txBody>
          <a:bodyPr wrap="none" rtlCol="0">
            <a:spAutoFit/>
          </a:bodyPr>
          <a:lstStyle/>
          <a:p>
            <a:r>
              <a:rPr lang="zh-CN" altLang="en-US" smtClean="0"/>
              <a:t>为了对动态的场景有一个充分的理解，我们需要首先获知标定相机本身的移动信息；</a:t>
            </a:r>
            <a:endParaRPr lang="en-US" altLang="zh-CN" smtClean="0"/>
          </a:p>
        </p:txBody>
      </p:sp>
      <p:sp>
        <p:nvSpPr>
          <p:cNvPr id="5" name="文本框 4"/>
          <p:cNvSpPr txBox="1"/>
          <p:nvPr/>
        </p:nvSpPr>
        <p:spPr>
          <a:xfrm>
            <a:off x="949569" y="2347546"/>
            <a:ext cx="11582017" cy="369332"/>
          </a:xfrm>
          <a:prstGeom prst="rect">
            <a:avLst/>
          </a:prstGeom>
          <a:noFill/>
        </p:spPr>
        <p:txBody>
          <a:bodyPr wrap="none" rtlCol="0">
            <a:spAutoFit/>
          </a:bodyPr>
          <a:lstStyle/>
          <a:p>
            <a:r>
              <a:rPr lang="zh-CN" altLang="en-US" smtClean="0"/>
              <a:t>使用                         表示两个连续帧之间</a:t>
            </a:r>
            <a:r>
              <a:rPr lang="zh-CN" altLang="en-US" b="1" smtClean="0"/>
              <a:t>相机</a:t>
            </a:r>
            <a:r>
              <a:rPr lang="zh-CN" altLang="en-US" smtClean="0"/>
              <a:t>的位置变换 ，                         表示</a:t>
            </a:r>
            <a:r>
              <a:rPr lang="zh-CN" altLang="en-US"/>
              <a:t>两个连续帧之间</a:t>
            </a:r>
            <a:r>
              <a:rPr lang="zh-CN" altLang="en-US" b="1" smtClean="0"/>
              <a:t>相机</a:t>
            </a:r>
            <a:r>
              <a:rPr lang="zh-CN" altLang="en-US" smtClean="0"/>
              <a:t>的姿态变换； </a:t>
            </a: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044" y="2335845"/>
            <a:ext cx="1295512" cy="38103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422" y="2250757"/>
            <a:ext cx="1272650" cy="40389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438" y="3212123"/>
            <a:ext cx="1723118" cy="1066356"/>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022" y="3237650"/>
            <a:ext cx="1774933" cy="1034807"/>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1186" y="3212123"/>
            <a:ext cx="1440305" cy="358171"/>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6910" y="3756745"/>
            <a:ext cx="1394581" cy="365792"/>
          </a:xfrm>
          <a:prstGeom prst="rect">
            <a:avLst/>
          </a:prstGeom>
        </p:spPr>
      </p:pic>
      <p:sp>
        <p:nvSpPr>
          <p:cNvPr id="14" name="文本框 13"/>
          <p:cNvSpPr txBox="1"/>
          <p:nvPr/>
        </p:nvSpPr>
        <p:spPr>
          <a:xfrm>
            <a:off x="1562044" y="2825746"/>
            <a:ext cx="1101497" cy="307777"/>
          </a:xfrm>
          <a:prstGeom prst="rect">
            <a:avLst/>
          </a:prstGeom>
          <a:noFill/>
        </p:spPr>
        <p:txBody>
          <a:bodyPr wrap="square" lIns="0" tIns="0" rIns="0" bIns="0" rtlCol="0">
            <a:spAutoFit/>
          </a:bodyPr>
          <a:lstStyle/>
          <a:p>
            <a:r>
              <a:rPr lang="zh-CN" altLang="en-US" sz="2000" smtClean="0"/>
              <a:t>（</a:t>
            </a:r>
            <a:r>
              <a:rPr lang="en-US" altLang="zh-CN" sz="2000" smtClean="0"/>
              <a:t>t-1</a:t>
            </a:r>
            <a:r>
              <a:rPr lang="zh-CN" altLang="en-US" sz="2000" smtClean="0"/>
              <a:t>）帧</a:t>
            </a:r>
            <a:endParaRPr lang="zh-CN" altLang="en-US" sz="2000"/>
          </a:p>
        </p:txBody>
      </p:sp>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0328" y="4750359"/>
            <a:ext cx="788072" cy="340304"/>
          </a:xfrm>
          <a:prstGeom prst="rect">
            <a:avLst/>
          </a:prstGeom>
        </p:spPr>
      </p:pic>
      <p:pic>
        <p:nvPicPr>
          <p:cNvPr id="18" name="图片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9796" y="4793229"/>
            <a:ext cx="393381" cy="297434"/>
          </a:xfrm>
          <a:prstGeom prst="rect">
            <a:avLst/>
          </a:prstGeom>
        </p:spPr>
      </p:pic>
      <p:sp>
        <p:nvSpPr>
          <p:cNvPr id="19" name="文本框 18"/>
          <p:cNvSpPr txBox="1"/>
          <p:nvPr/>
        </p:nvSpPr>
        <p:spPr>
          <a:xfrm>
            <a:off x="3715739" y="2792260"/>
            <a:ext cx="1101497" cy="307777"/>
          </a:xfrm>
          <a:prstGeom prst="rect">
            <a:avLst/>
          </a:prstGeom>
          <a:noFill/>
        </p:spPr>
        <p:txBody>
          <a:bodyPr wrap="square" lIns="0" tIns="0" rIns="0" bIns="0" rtlCol="0">
            <a:spAutoFit/>
          </a:bodyPr>
          <a:lstStyle/>
          <a:p>
            <a:r>
              <a:rPr lang="zh-CN" altLang="en-US" sz="2000" smtClean="0"/>
              <a:t>（</a:t>
            </a:r>
            <a:r>
              <a:rPr lang="en-US" altLang="zh-CN" sz="2000" smtClean="0"/>
              <a:t>t</a:t>
            </a:r>
            <a:r>
              <a:rPr lang="zh-CN" altLang="en-US" sz="2000" smtClean="0"/>
              <a:t>）帧</a:t>
            </a:r>
            <a:endParaRPr lang="zh-CN" altLang="en-US" sz="2000"/>
          </a:p>
        </p:txBody>
      </p:sp>
      <p:cxnSp>
        <p:nvCxnSpPr>
          <p:cNvPr id="21" name="直接箭头连接符 20"/>
          <p:cNvCxnSpPr>
            <a:stCxn id="8" idx="2"/>
            <a:endCxn id="17" idx="0"/>
          </p:cNvCxnSpPr>
          <p:nvPr/>
        </p:nvCxnSpPr>
        <p:spPr>
          <a:xfrm>
            <a:off x="1995996" y="4278479"/>
            <a:ext cx="0" cy="471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261617" y="4272457"/>
            <a:ext cx="0" cy="471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995996" y="5090663"/>
            <a:ext cx="747204" cy="542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2"/>
          </p:cNvCxnSpPr>
          <p:nvPr/>
        </p:nvCxnSpPr>
        <p:spPr>
          <a:xfrm flipH="1">
            <a:off x="3272007" y="5090663"/>
            <a:ext cx="994480" cy="542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28821" y="5636281"/>
            <a:ext cx="787395" cy="369332"/>
          </a:xfrm>
          <a:prstGeom prst="rect">
            <a:avLst/>
          </a:prstGeom>
          <a:noFill/>
          <a:ln w="28575">
            <a:solidFill>
              <a:schemeClr val="tx1"/>
            </a:solidFill>
          </a:ln>
        </p:spPr>
        <p:txBody>
          <a:bodyPr wrap="none" rtlCol="0">
            <a:spAutoFit/>
          </a:bodyPr>
          <a:lstStyle/>
          <a:p>
            <a:r>
              <a:rPr lang="en-US" altLang="zh-CN" smtClean="0"/>
              <a:t>concat</a:t>
            </a:r>
            <a:endParaRPr lang="zh-CN" altLang="en-US"/>
          </a:p>
        </p:txBody>
      </p:sp>
      <p:cxnSp>
        <p:nvCxnSpPr>
          <p:cNvPr id="33" name="直接箭头连接符 32"/>
          <p:cNvCxnSpPr/>
          <p:nvPr/>
        </p:nvCxnSpPr>
        <p:spPr>
          <a:xfrm>
            <a:off x="3022518" y="6005613"/>
            <a:ext cx="0" cy="471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0873" y="6493829"/>
            <a:ext cx="1318374" cy="304826"/>
          </a:xfrm>
          <a:prstGeom prst="rect">
            <a:avLst/>
          </a:prstGeom>
        </p:spPr>
      </p:pic>
      <p:pic>
        <p:nvPicPr>
          <p:cNvPr id="35" name="图片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0937" y="3598944"/>
            <a:ext cx="1318374" cy="304826"/>
          </a:xfrm>
          <a:prstGeom prst="rect">
            <a:avLst/>
          </a:prstGeom>
        </p:spPr>
      </p:pic>
      <p:cxnSp>
        <p:nvCxnSpPr>
          <p:cNvPr id="36" name="直接箭头连接符 35"/>
          <p:cNvCxnSpPr/>
          <p:nvPr/>
        </p:nvCxnSpPr>
        <p:spPr>
          <a:xfrm rot="-5400000">
            <a:off x="7475251" y="3504878"/>
            <a:ext cx="0" cy="471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728329" y="3556152"/>
            <a:ext cx="1037463" cy="369332"/>
          </a:xfrm>
          <a:prstGeom prst="rect">
            <a:avLst/>
          </a:prstGeom>
          <a:noFill/>
          <a:ln w="28575">
            <a:solidFill>
              <a:schemeClr val="tx1"/>
            </a:solidFill>
          </a:ln>
        </p:spPr>
        <p:txBody>
          <a:bodyPr wrap="none" rtlCol="0">
            <a:spAutoFit/>
          </a:bodyPr>
          <a:lstStyle/>
          <a:p>
            <a:r>
              <a:rPr lang="en-US" altLang="zh-CN" smtClean="0"/>
              <a:t>1</a:t>
            </a:r>
            <a:r>
              <a:rPr lang="zh-CN" altLang="en-US" smtClean="0"/>
              <a:t>*</a:t>
            </a:r>
            <a:r>
              <a:rPr lang="en-US" altLang="zh-CN" smtClean="0"/>
              <a:t>1 conv</a:t>
            </a:r>
            <a:endParaRPr lang="zh-CN" altLang="en-US"/>
          </a:p>
        </p:txBody>
      </p:sp>
      <p:cxnSp>
        <p:nvCxnSpPr>
          <p:cNvPr id="38" name="直接箭头连接符 37"/>
          <p:cNvCxnSpPr>
            <a:stCxn id="37" idx="3"/>
          </p:cNvCxnSpPr>
          <p:nvPr/>
        </p:nvCxnSpPr>
        <p:spPr>
          <a:xfrm>
            <a:off x="8765792" y="3740818"/>
            <a:ext cx="81539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40458" y="4184272"/>
            <a:ext cx="381033" cy="411516"/>
          </a:xfrm>
          <a:prstGeom prst="rect">
            <a:avLst/>
          </a:prstGeom>
        </p:spPr>
      </p:pic>
      <p:cxnSp>
        <p:nvCxnSpPr>
          <p:cNvPr id="40" name="直接箭头连接符 39"/>
          <p:cNvCxnSpPr/>
          <p:nvPr/>
        </p:nvCxnSpPr>
        <p:spPr>
          <a:xfrm>
            <a:off x="8912990" y="3745301"/>
            <a:ext cx="0" cy="61200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8912990" y="4365486"/>
            <a:ext cx="3737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289573" y="4180820"/>
            <a:ext cx="966931" cy="369332"/>
          </a:xfrm>
          <a:prstGeom prst="rect">
            <a:avLst/>
          </a:prstGeom>
          <a:noFill/>
          <a:ln w="28575">
            <a:solidFill>
              <a:schemeClr val="tx1"/>
            </a:solidFill>
          </a:ln>
        </p:spPr>
        <p:txBody>
          <a:bodyPr wrap="none" rtlCol="0">
            <a:spAutoFit/>
          </a:bodyPr>
          <a:lstStyle/>
          <a:p>
            <a:r>
              <a:rPr lang="en-US" altLang="zh-CN" smtClean="0"/>
              <a:t>Softmax</a:t>
            </a:r>
            <a:endParaRPr lang="zh-CN" altLang="en-US"/>
          </a:p>
        </p:txBody>
      </p:sp>
      <p:cxnSp>
        <p:nvCxnSpPr>
          <p:cNvPr id="46" name="直接箭头连接符 45"/>
          <p:cNvCxnSpPr/>
          <p:nvPr/>
        </p:nvCxnSpPr>
        <p:spPr>
          <a:xfrm>
            <a:off x="10256504" y="4390030"/>
            <a:ext cx="3737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61621" y="3435812"/>
            <a:ext cx="809842" cy="351749"/>
          </a:xfrm>
          <a:prstGeom prst="rect">
            <a:avLst/>
          </a:prstGeom>
        </p:spPr>
      </p:pic>
      <p:pic>
        <p:nvPicPr>
          <p:cNvPr id="48" name="图片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89143" y="3454151"/>
            <a:ext cx="304826" cy="297206"/>
          </a:xfrm>
          <a:prstGeom prst="rect">
            <a:avLst/>
          </a:prstGeom>
        </p:spPr>
      </p:pic>
      <p:pic>
        <p:nvPicPr>
          <p:cNvPr id="49" name="图片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01518" y="4241427"/>
            <a:ext cx="304826" cy="297206"/>
          </a:xfrm>
          <a:prstGeom prst="rect">
            <a:avLst/>
          </a:prstGeom>
        </p:spPr>
      </p:pic>
      <p:pic>
        <p:nvPicPr>
          <p:cNvPr id="50" name="图片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61621" y="4214155"/>
            <a:ext cx="809842" cy="351749"/>
          </a:xfrm>
          <a:prstGeom prst="rect">
            <a:avLst/>
          </a:prstGeom>
        </p:spPr>
      </p:pic>
      <p:pic>
        <p:nvPicPr>
          <p:cNvPr id="51" name="图片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63515" y="5190571"/>
            <a:ext cx="5703027" cy="765040"/>
          </a:xfrm>
          <a:prstGeom prst="rect">
            <a:avLst/>
          </a:prstGeom>
        </p:spPr>
      </p:pic>
      <p:pic>
        <p:nvPicPr>
          <p:cNvPr id="52" name="图片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23164" y="6185798"/>
            <a:ext cx="3810330" cy="426757"/>
          </a:xfrm>
          <a:prstGeom prst="rect">
            <a:avLst/>
          </a:prstGeom>
        </p:spPr>
      </p:pic>
      <p:pic>
        <p:nvPicPr>
          <p:cNvPr id="53" name="图片 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27723" y="4716138"/>
            <a:ext cx="838069" cy="389103"/>
          </a:xfrm>
          <a:prstGeom prst="rect">
            <a:avLst/>
          </a:prstGeom>
        </p:spPr>
      </p:pic>
      <p:sp>
        <p:nvSpPr>
          <p:cNvPr id="54" name="文本框 53"/>
          <p:cNvSpPr txBox="1"/>
          <p:nvPr/>
        </p:nvSpPr>
        <p:spPr>
          <a:xfrm>
            <a:off x="5890880" y="4726024"/>
            <a:ext cx="5718232" cy="369332"/>
          </a:xfrm>
          <a:prstGeom prst="rect">
            <a:avLst/>
          </a:prstGeom>
          <a:noFill/>
        </p:spPr>
        <p:txBody>
          <a:bodyPr wrap="none" rtlCol="0">
            <a:spAutoFit/>
          </a:bodyPr>
          <a:lstStyle/>
          <a:p>
            <a:r>
              <a:rPr lang="en-US" altLang="zh-CN" smtClean="0"/>
              <a:t>From predicted map                 to predicted scalar                :</a:t>
            </a:r>
            <a:endParaRPr lang="zh-CN" altLang="en-US"/>
          </a:p>
        </p:txBody>
      </p:sp>
      <p:pic>
        <p:nvPicPr>
          <p:cNvPr id="55" name="图片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70631" y="4684615"/>
            <a:ext cx="777307" cy="464860"/>
          </a:xfrm>
          <a:prstGeom prst="rect">
            <a:avLst/>
          </a:prstGeom>
        </p:spPr>
      </p:pic>
    </p:spTree>
    <p:extLst>
      <p:ext uri="{BB962C8B-B14F-4D97-AF65-F5344CB8AC3E}">
        <p14:creationId xmlns:p14="http://schemas.microsoft.com/office/powerpoint/2010/main" val="1661158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PT字体推荐">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华科" id="{9408A40E-E6C0-4362-BAF0-518DA04DC1FF}" vid="{BDD34679-F257-4FA9-B0F1-7C9F81F99541}"/>
    </a:ext>
  </a:extLst>
</a:theme>
</file>

<file path=docProps/app.xml><?xml version="1.0" encoding="utf-8"?>
<Properties xmlns="http://schemas.openxmlformats.org/officeDocument/2006/extended-properties" xmlns:vt="http://schemas.openxmlformats.org/officeDocument/2006/docPropsVTypes">
  <Template>推荐字体</Template>
  <TotalTime>376</TotalTime>
  <Words>901</Words>
  <Application>Microsoft Office PowerPoint</Application>
  <PresentationFormat>宽屏</PresentationFormat>
  <Paragraphs>77</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微软雅黑</vt:lpstr>
      <vt:lpstr>Arial</vt:lpstr>
      <vt:lpstr>Times New Roman</vt:lpstr>
      <vt:lpstr>Office 主题​​</vt:lpstr>
      <vt:lpstr>Kinematic 3D Object Detection in Monocular Video</vt:lpstr>
      <vt:lpstr>Motivation</vt:lpstr>
      <vt:lpstr>Motivation</vt:lpstr>
      <vt:lpstr>Contributions</vt:lpstr>
      <vt:lpstr>Related Work</vt:lpstr>
      <vt:lpstr>Method</vt:lpstr>
      <vt:lpstr>Novelty in Region Proposal Network</vt:lpstr>
      <vt:lpstr>Novelty in Region Proposal Network</vt:lpstr>
      <vt:lpstr>Ego-motion</vt:lpstr>
      <vt:lpstr>Kinematics</vt:lpstr>
      <vt:lpstr>Kinematics</vt:lpstr>
      <vt:lpstr>Kinematics</vt:lpstr>
      <vt:lpstr>Experiment</vt:lpstr>
      <vt:lpstr>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Kinematic 3D Object Detection in Monocular Video</dc:title>
  <dc:creator>熊 凯昕</dc:creator>
  <cp:lastModifiedBy>熊 凯昕</cp:lastModifiedBy>
  <cp:revision>30</cp:revision>
  <dcterms:created xsi:type="dcterms:W3CDTF">2020-07-29T06:46:05Z</dcterms:created>
  <dcterms:modified xsi:type="dcterms:W3CDTF">2020-08-15T11:59:05Z</dcterms:modified>
</cp:coreProperties>
</file>