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4"/>
    <p:restoredTop sz="88132"/>
  </p:normalViewPr>
  <p:slideViewPr>
    <p:cSldViewPr snapToGrid="0" snapToObjects="1">
      <p:cViewPr>
        <p:scale>
          <a:sx n="94" d="100"/>
          <a:sy n="94" d="100"/>
        </p:scale>
        <p:origin x="125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91408-3B7C-E649-9A40-A208C49A197F}" type="datetimeFigureOut">
              <a:rPr kumimoji="1" lang="zh-CN" altLang="en-US" smtClean="0"/>
              <a:t>2020/8/15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92070B-5B20-FC49-AA51-8236FC8F75D3}" type="slidenum">
              <a:rPr kumimoji="1" lang="zh-CN" altLang="en-US" smtClean="0"/>
              <a:t>‹#›</a:t>
            </a:fld>
            <a:endParaRPr kumimoji="1" lang="zh-CN" altLang="en-US"/>
          </a:p>
        </p:txBody>
      </p:sp>
    </p:spTree>
    <p:extLst>
      <p:ext uri="{BB962C8B-B14F-4D97-AF65-F5344CB8AC3E}">
        <p14:creationId xmlns:p14="http://schemas.microsoft.com/office/powerpoint/2010/main" val="3564770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一种基于记忆增强自编码器的无监督缺陷检测</a:t>
            </a: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1</a:t>
            </a:fld>
            <a:endParaRPr kumimoji="1" lang="zh-CN" altLang="en-US"/>
          </a:p>
        </p:txBody>
      </p:sp>
    </p:spTree>
    <p:extLst>
      <p:ext uri="{BB962C8B-B14F-4D97-AF65-F5344CB8AC3E}">
        <p14:creationId xmlns:p14="http://schemas.microsoft.com/office/powerpoint/2010/main" val="18777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kern="1200" dirty="0">
                <a:solidFill>
                  <a:srgbClr val="FF0000"/>
                </a:solidFill>
                <a:effectLst/>
                <a:latin typeface="+mn-lt"/>
                <a:ea typeface="+mn-ea"/>
                <a:cs typeface="+mn-cs"/>
              </a:rPr>
              <a:t>这个</a:t>
            </a:r>
            <a:r>
              <a:rPr lang="zh-CN" altLang="en-US" sz="1200" kern="1200" dirty="0">
                <a:solidFill>
                  <a:srgbClr val="FF0000"/>
                </a:solidFill>
                <a:effectLst/>
                <a:latin typeface="+mn-lt"/>
                <a:ea typeface="+mn-ea"/>
                <a:cs typeface="+mn-cs"/>
              </a:rPr>
              <a:t>模型在训练的过程中需要同时更新</a:t>
            </a:r>
            <a:r>
              <a:rPr lang="en-US" altLang="zh-CN" sz="1200" kern="1200" dirty="0">
                <a:solidFill>
                  <a:srgbClr val="FF0000"/>
                </a:solidFill>
                <a:effectLst/>
                <a:latin typeface="+mn-lt"/>
                <a:ea typeface="+mn-ea"/>
                <a:cs typeface="+mn-cs"/>
              </a:rPr>
              <a:t>encoder</a:t>
            </a:r>
            <a:r>
              <a:rPr lang="zh-CN" altLang="en-US" sz="1200" kern="1200" dirty="0">
                <a:solidFill>
                  <a:srgbClr val="FF0000"/>
                </a:solidFill>
                <a:effectLst/>
                <a:latin typeface="+mn-lt"/>
                <a:ea typeface="+mn-ea"/>
                <a:cs typeface="+mn-cs"/>
              </a:rPr>
              <a:t>、</a:t>
            </a:r>
            <a:r>
              <a:rPr lang="en-US" altLang="zh-CN" sz="1200" kern="1200" dirty="0">
                <a:solidFill>
                  <a:srgbClr val="FF0000"/>
                </a:solidFill>
                <a:effectLst/>
                <a:latin typeface="+mn-lt"/>
                <a:ea typeface="+mn-ea"/>
                <a:cs typeface="+mn-cs"/>
              </a:rPr>
              <a:t>decoder</a:t>
            </a:r>
            <a:r>
              <a:rPr lang="zh-CN" altLang="en-US" sz="1200" kern="1200" dirty="0">
                <a:solidFill>
                  <a:srgbClr val="FF0000"/>
                </a:solidFill>
                <a:effectLst/>
                <a:latin typeface="+mn-lt"/>
                <a:ea typeface="+mn-ea"/>
                <a:cs typeface="+mn-cs"/>
              </a:rPr>
              <a:t>和</a:t>
            </a:r>
            <a:r>
              <a:rPr lang="en-US" altLang="zh-CN" sz="1200" kern="1200" dirty="0">
                <a:solidFill>
                  <a:srgbClr val="FF0000"/>
                </a:solidFill>
                <a:effectLst/>
                <a:latin typeface="+mn-lt"/>
                <a:ea typeface="+mn-ea"/>
                <a:cs typeface="+mn-cs"/>
              </a:rPr>
              <a:t>memory</a:t>
            </a:r>
            <a:r>
              <a:rPr lang="zh-CN" altLang="en-US" sz="1200" kern="1200" dirty="0">
                <a:solidFill>
                  <a:srgbClr val="FF0000"/>
                </a:solidFill>
                <a:effectLst/>
                <a:latin typeface="+mn-lt"/>
                <a:ea typeface="+mn-ea"/>
                <a:cs typeface="+mn-cs"/>
              </a:rPr>
              <a:t>中的内容，所以它的</a:t>
            </a:r>
            <a:r>
              <a:rPr lang="en-US" altLang="zh-CN" sz="1200" kern="1200" dirty="0">
                <a:solidFill>
                  <a:srgbClr val="FF0000"/>
                </a:solidFill>
                <a:effectLst/>
                <a:latin typeface="+mn-lt"/>
                <a:ea typeface="+mn-ea"/>
                <a:cs typeface="+mn-cs"/>
              </a:rPr>
              <a:t>loss</a:t>
            </a:r>
            <a:r>
              <a:rPr lang="zh-CN" altLang="en-US" sz="1200" kern="1200" dirty="0">
                <a:solidFill>
                  <a:srgbClr val="FF0000"/>
                </a:solidFill>
                <a:effectLst/>
                <a:latin typeface="+mn-lt"/>
                <a:ea typeface="+mn-ea"/>
                <a:cs typeface="+mn-cs"/>
              </a:rPr>
              <a:t>是这样定义的。这里的</a:t>
            </a:r>
            <a:r>
              <a:rPr lang="en-US" altLang="zh-CN" sz="1200" kern="1200" dirty="0">
                <a:solidFill>
                  <a:srgbClr val="FF0000"/>
                </a:solidFill>
                <a:effectLst/>
                <a:latin typeface="+mn-lt"/>
                <a:ea typeface="+mn-ea"/>
                <a:cs typeface="+mn-cs"/>
              </a:rPr>
              <a:t>R</a:t>
            </a:r>
            <a:r>
              <a:rPr lang="zh-CN" altLang="en-US" sz="1200" kern="1200" dirty="0">
                <a:solidFill>
                  <a:srgbClr val="FF0000"/>
                </a:solidFill>
                <a:effectLst/>
                <a:latin typeface="+mn-lt"/>
                <a:ea typeface="+mn-ea"/>
                <a:cs typeface="+mn-cs"/>
              </a:rPr>
              <a:t>指的是模型的重建损失，即</a:t>
            </a:r>
            <a:r>
              <a:rPr lang="en-US" altLang="zh-CN" sz="1200" kern="1200" dirty="0" err="1">
                <a:solidFill>
                  <a:srgbClr val="FF0000"/>
                </a:solidFill>
                <a:effectLst/>
                <a:latin typeface="+mn-lt"/>
                <a:ea typeface="+mn-ea"/>
                <a:cs typeface="+mn-cs"/>
              </a:rPr>
              <a:t>xt</a:t>
            </a:r>
            <a:r>
              <a:rPr lang="zh-CN" altLang="en-US" sz="1200" kern="1200" dirty="0">
                <a:solidFill>
                  <a:srgbClr val="FF0000"/>
                </a:solidFill>
                <a:effectLst/>
                <a:latin typeface="+mn-lt"/>
                <a:ea typeface="+mn-ea"/>
                <a:cs typeface="+mn-cs"/>
              </a:rPr>
              <a:t>和</a:t>
            </a:r>
            <a:r>
              <a:rPr lang="en-US" altLang="zh-CN" sz="1200" kern="1200" dirty="0" err="1">
                <a:solidFill>
                  <a:srgbClr val="FF0000"/>
                </a:solidFill>
                <a:effectLst/>
                <a:latin typeface="+mn-lt"/>
                <a:ea typeface="+mn-ea"/>
                <a:cs typeface="+mn-cs"/>
              </a:rPr>
              <a:t>xt</a:t>
            </a:r>
            <a:r>
              <a:rPr lang="zh-CN" altLang="en-US" sz="1200" kern="1200" dirty="0">
                <a:solidFill>
                  <a:srgbClr val="FF0000"/>
                </a:solidFill>
                <a:effectLst/>
                <a:latin typeface="+mn-lt"/>
                <a:ea typeface="+mn-ea"/>
                <a:cs typeface="+mn-cs"/>
              </a:rPr>
              <a:t> </a:t>
            </a:r>
            <a:r>
              <a:rPr lang="en-US" altLang="zh-CN" sz="1200" kern="1200" dirty="0">
                <a:solidFill>
                  <a:srgbClr val="FF0000"/>
                </a:solidFill>
                <a:effectLst/>
                <a:latin typeface="+mn-lt"/>
                <a:ea typeface="+mn-ea"/>
                <a:cs typeface="+mn-cs"/>
              </a:rPr>
              <a:t>hat</a:t>
            </a:r>
            <a:r>
              <a:rPr lang="zh-CN" altLang="en-US" sz="1200" kern="1200" dirty="0">
                <a:solidFill>
                  <a:srgbClr val="FF0000"/>
                </a:solidFill>
                <a:effectLst/>
                <a:latin typeface="+mn-lt"/>
                <a:ea typeface="+mn-ea"/>
                <a:cs typeface="+mn-cs"/>
              </a:rPr>
              <a:t>的重建损失，</a:t>
            </a:r>
            <a:r>
              <a:rPr lang="en-US" altLang="zh-CN" sz="1200" kern="1200" dirty="0">
                <a:solidFill>
                  <a:srgbClr val="FF0000"/>
                </a:solidFill>
                <a:effectLst/>
                <a:latin typeface="+mn-lt"/>
                <a:ea typeface="+mn-ea"/>
                <a:cs typeface="+mn-cs"/>
              </a:rPr>
              <a:t>E</a:t>
            </a:r>
            <a:r>
              <a:rPr lang="zh-CN" altLang="en-US" sz="1200" kern="1200" dirty="0">
                <a:solidFill>
                  <a:srgbClr val="FF0000"/>
                </a:solidFill>
                <a:effectLst/>
                <a:latin typeface="+mn-lt"/>
                <a:ea typeface="+mn-ea"/>
                <a:cs typeface="+mn-cs"/>
              </a:rPr>
              <a:t>指的是第</a:t>
            </a:r>
            <a:r>
              <a:rPr lang="en-US" altLang="zh-CN" sz="1200" kern="1200" dirty="0">
                <a:solidFill>
                  <a:srgbClr val="FF0000"/>
                </a:solidFill>
                <a:effectLst/>
                <a:latin typeface="+mn-lt"/>
                <a:ea typeface="+mn-ea"/>
                <a:cs typeface="+mn-cs"/>
              </a:rPr>
              <a:t>t</a:t>
            </a:r>
            <a:r>
              <a:rPr lang="zh-CN" altLang="en-US" sz="1200" kern="1200" dirty="0">
                <a:solidFill>
                  <a:srgbClr val="FF0000"/>
                </a:solidFill>
                <a:effectLst/>
                <a:latin typeface="+mn-lt"/>
                <a:ea typeface="+mn-ea"/>
                <a:cs typeface="+mn-cs"/>
              </a:rPr>
              <a:t>个样本的权重矩阵的熵。</a:t>
            </a:r>
            <a:endParaRPr lang="en-US" altLang="zh-CN" sz="1200" kern="1200" dirty="0">
              <a:solidFill>
                <a:srgbClr val="FF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所以权重矩阵是通过</a:t>
            </a:r>
            <a:r>
              <a:rPr lang="en-US" altLang="zh-CN" sz="1200" kern="1200" dirty="0">
                <a:solidFill>
                  <a:srgbClr val="FF0000"/>
                </a:solidFill>
                <a:effectLst/>
                <a:latin typeface="+mn-lt"/>
                <a:ea typeface="+mn-ea"/>
                <a:cs typeface="+mn-cs"/>
              </a:rPr>
              <a:t>hard</a:t>
            </a:r>
            <a:r>
              <a:rPr lang="zh-CN" altLang="en-US" sz="1200" kern="1200" dirty="0">
                <a:solidFill>
                  <a:srgbClr val="FF0000"/>
                </a:solidFill>
                <a:effectLst/>
                <a:latin typeface="+mn-lt"/>
                <a:ea typeface="+mn-ea"/>
                <a:cs typeface="+mn-cs"/>
              </a:rPr>
              <a:t> </a:t>
            </a:r>
            <a:r>
              <a:rPr lang="en-US" altLang="zh-CN" sz="1200" kern="1200" dirty="0">
                <a:solidFill>
                  <a:srgbClr val="FF0000"/>
                </a:solidFill>
                <a:effectLst/>
                <a:latin typeface="+mn-lt"/>
                <a:ea typeface="+mn-ea"/>
                <a:cs typeface="+mn-cs"/>
              </a:rPr>
              <a:t>shrinkage</a:t>
            </a:r>
            <a:r>
              <a:rPr lang="zh-CN" altLang="en-US" sz="1200" kern="1200" dirty="0">
                <a:solidFill>
                  <a:srgbClr val="FF0000"/>
                </a:solidFill>
                <a:effectLst/>
                <a:latin typeface="+mn-lt"/>
                <a:ea typeface="+mn-ea"/>
                <a:cs typeface="+mn-cs"/>
              </a:rPr>
              <a:t>和最小化熵共同保证它的稀疏性的。文章里说这样的好处是</a:t>
            </a:r>
            <a:r>
              <a:rPr lang="zh-CN" altLang="en-US" sz="1200" b="0" i="0" kern="1200" dirty="0">
                <a:solidFill>
                  <a:srgbClr val="FF0000"/>
                </a:solidFill>
                <a:effectLst/>
                <a:latin typeface="+mn-lt"/>
                <a:ea typeface="+mn-ea"/>
                <a:cs typeface="+mn-cs"/>
              </a:rPr>
              <a:t> 可以保证高效利用内存槽（也就是</a:t>
            </a:r>
            <a:r>
              <a:rPr lang="en-US" altLang="zh-CN" sz="1200" b="0" i="0" kern="1200" dirty="0">
                <a:solidFill>
                  <a:srgbClr val="FF0000"/>
                </a:solidFill>
                <a:effectLst/>
                <a:latin typeface="+mn-lt"/>
                <a:ea typeface="+mn-ea"/>
                <a:cs typeface="+mn-cs"/>
              </a:rPr>
              <a:t>memory</a:t>
            </a:r>
            <a:r>
              <a:rPr lang="zh-CN" altLang="en-US" sz="1200" b="0" i="0" kern="1200" dirty="0">
                <a:solidFill>
                  <a:srgbClr val="FF0000"/>
                </a:solidFill>
                <a:effectLst/>
                <a:latin typeface="+mn-lt"/>
                <a:ea typeface="+mn-ea"/>
                <a:cs typeface="+mn-cs"/>
              </a:rPr>
              <a:t>中存储的都是</a:t>
            </a:r>
            <a:r>
              <a:rPr lang="en-US" altLang="zh-CN" sz="1200" b="0" i="0" kern="1200" dirty="0">
                <a:solidFill>
                  <a:srgbClr val="FF0000"/>
                </a:solidFill>
                <a:effectLst/>
                <a:latin typeface="+mn-lt"/>
                <a:ea typeface="+mn-ea"/>
                <a:cs typeface="+mn-cs"/>
              </a:rPr>
              <a:t>typical</a:t>
            </a:r>
            <a:r>
              <a:rPr lang="zh-CN" altLang="en-US" sz="1200" b="0" i="0" kern="1200" dirty="0">
                <a:solidFill>
                  <a:srgbClr val="FF0000"/>
                </a:solidFill>
                <a:effectLst/>
                <a:latin typeface="+mn-lt"/>
                <a:ea typeface="+mn-ea"/>
                <a:cs typeface="+mn-cs"/>
              </a:rPr>
              <a:t>的特征） </a:t>
            </a:r>
            <a:r>
              <a:rPr lang="en-US" altLang="zh-CN" sz="1200" b="0" i="0" kern="1200" dirty="0">
                <a:solidFill>
                  <a:srgbClr val="FF0000"/>
                </a:solidFill>
                <a:effectLst/>
                <a:latin typeface="+mn-lt"/>
                <a:ea typeface="+mn-ea"/>
                <a:cs typeface="+mn-cs"/>
              </a:rPr>
              <a:t>——</a:t>
            </a:r>
            <a:r>
              <a:rPr lang="zh-CN" altLang="en-US" sz="1200" b="0" i="0" kern="1200" dirty="0">
                <a:solidFill>
                  <a:srgbClr val="FF0000"/>
                </a:solidFill>
                <a:effectLst/>
                <a:latin typeface="+mn-lt"/>
                <a:ea typeface="+mn-ea"/>
                <a:cs typeface="+mn-cs"/>
              </a:rPr>
              <a:t>我个人认为是在训练过程中，因为</a:t>
            </a:r>
            <a:r>
              <a:rPr lang="en-US" altLang="zh-CN" sz="1200" b="0" i="0" kern="1200" dirty="0">
                <a:solidFill>
                  <a:srgbClr val="FF0000"/>
                </a:solidFill>
                <a:effectLst/>
                <a:latin typeface="+mn-lt"/>
                <a:ea typeface="+mn-ea"/>
                <a:cs typeface="+mn-cs"/>
              </a:rPr>
              <a:t>loss</a:t>
            </a:r>
            <a:r>
              <a:rPr lang="zh-CN" altLang="en-US" sz="1200" b="0" i="0" kern="1200" dirty="0">
                <a:solidFill>
                  <a:srgbClr val="FF0000"/>
                </a:solidFill>
                <a:effectLst/>
                <a:latin typeface="+mn-lt"/>
                <a:ea typeface="+mn-ea"/>
                <a:cs typeface="+mn-cs"/>
              </a:rPr>
              <a:t>要不断减小，所以熵要不断减小，但是</a:t>
            </a:r>
            <a:r>
              <a:rPr lang="en-US" altLang="zh-CN" sz="1200" b="0" i="0" kern="1200" dirty="0" err="1">
                <a:solidFill>
                  <a:srgbClr val="FF0000"/>
                </a:solidFill>
                <a:effectLst/>
                <a:latin typeface="+mn-lt"/>
                <a:ea typeface="+mn-ea"/>
                <a:cs typeface="+mn-cs"/>
              </a:rPr>
              <a:t>wi</a:t>
            </a:r>
            <a:r>
              <a:rPr lang="zh-CN" altLang="en-US" sz="1200" b="0" i="0" kern="1200" dirty="0">
                <a:solidFill>
                  <a:srgbClr val="FF0000"/>
                </a:solidFill>
                <a:effectLst/>
                <a:latin typeface="+mn-lt"/>
                <a:ea typeface="+mn-ea"/>
                <a:cs typeface="+mn-cs"/>
              </a:rPr>
              <a:t>较小的时候，</a:t>
            </a:r>
            <a:r>
              <a:rPr lang="en-US" altLang="zh-CN" sz="1200" b="0" i="0" kern="1200" dirty="0">
                <a:solidFill>
                  <a:srgbClr val="FF0000"/>
                </a:solidFill>
                <a:effectLst/>
                <a:latin typeface="+mn-lt"/>
                <a:ea typeface="+mn-ea"/>
                <a:cs typeface="+mn-cs"/>
              </a:rPr>
              <a:t>loss</a:t>
            </a:r>
            <a:r>
              <a:rPr lang="zh-CN" altLang="en-US" sz="1200" b="0" i="0" kern="1200" dirty="0">
                <a:solidFill>
                  <a:srgbClr val="FF0000"/>
                </a:solidFill>
                <a:effectLst/>
                <a:latin typeface="+mn-lt"/>
                <a:ea typeface="+mn-ea"/>
                <a:cs typeface="+mn-cs"/>
              </a:rPr>
              <a:t>肯定是趋于无穷大的，为了避免</a:t>
            </a:r>
            <a:r>
              <a:rPr lang="en-US" altLang="zh-CN" sz="1200" b="0" i="0" kern="1200" dirty="0">
                <a:solidFill>
                  <a:srgbClr val="FF0000"/>
                </a:solidFill>
                <a:effectLst/>
                <a:latin typeface="+mn-lt"/>
                <a:ea typeface="+mn-ea"/>
                <a:cs typeface="+mn-cs"/>
              </a:rPr>
              <a:t>nan</a:t>
            </a:r>
            <a:r>
              <a:rPr lang="zh-CN" altLang="en-US" sz="1200" b="0" i="0" kern="1200" dirty="0">
                <a:solidFill>
                  <a:srgbClr val="FF0000"/>
                </a:solidFill>
                <a:effectLst/>
                <a:latin typeface="+mn-lt"/>
                <a:ea typeface="+mn-ea"/>
                <a:cs typeface="+mn-cs"/>
              </a:rPr>
              <a:t>的</a:t>
            </a:r>
            <a:r>
              <a:rPr lang="en-US" altLang="zh-CN" sz="1200" b="0" i="0" kern="1200" dirty="0">
                <a:solidFill>
                  <a:srgbClr val="FF0000"/>
                </a:solidFill>
                <a:effectLst/>
                <a:latin typeface="+mn-lt"/>
                <a:ea typeface="+mn-ea"/>
                <a:cs typeface="+mn-cs"/>
              </a:rPr>
              <a:t>loss</a:t>
            </a:r>
            <a:r>
              <a:rPr lang="zh-CN" altLang="en-US" sz="1200" b="0" i="0" kern="1200" dirty="0">
                <a:solidFill>
                  <a:srgbClr val="FF0000"/>
                </a:solidFill>
                <a:effectLst/>
                <a:latin typeface="+mn-lt"/>
                <a:ea typeface="+mn-ea"/>
                <a:cs typeface="+mn-cs"/>
              </a:rPr>
              <a:t>，这些权重比较小的</a:t>
            </a:r>
            <a:r>
              <a:rPr lang="en-US" altLang="zh-CN" sz="1200" b="0" i="0" kern="1200" dirty="0">
                <a:solidFill>
                  <a:srgbClr val="FF0000"/>
                </a:solidFill>
                <a:effectLst/>
                <a:latin typeface="+mn-lt"/>
                <a:ea typeface="+mn-ea"/>
                <a:cs typeface="+mn-cs"/>
              </a:rPr>
              <a:t>memory</a:t>
            </a:r>
            <a:r>
              <a:rPr lang="zh-CN" altLang="en-US" sz="1200" b="0" i="0" kern="1200" dirty="0">
                <a:solidFill>
                  <a:srgbClr val="FF0000"/>
                </a:solidFill>
                <a:effectLst/>
                <a:latin typeface="+mn-lt"/>
                <a:ea typeface="+mn-ea"/>
                <a:cs typeface="+mn-cs"/>
              </a:rPr>
              <a:t> </a:t>
            </a:r>
            <a:r>
              <a:rPr lang="en-US" altLang="zh-CN" sz="1200" b="0" i="0" kern="1200" dirty="0">
                <a:solidFill>
                  <a:srgbClr val="FF0000"/>
                </a:solidFill>
                <a:effectLst/>
                <a:latin typeface="+mn-lt"/>
                <a:ea typeface="+mn-ea"/>
                <a:cs typeface="+mn-cs"/>
              </a:rPr>
              <a:t>item</a:t>
            </a:r>
            <a:r>
              <a:rPr lang="zh-CN" altLang="en-US" sz="1200" b="0" i="0" kern="1200" dirty="0">
                <a:solidFill>
                  <a:srgbClr val="FF0000"/>
                </a:solidFill>
                <a:effectLst/>
                <a:latin typeface="+mn-lt"/>
                <a:ea typeface="+mn-ea"/>
                <a:cs typeface="+mn-cs"/>
              </a:rPr>
              <a:t>（</a:t>
            </a:r>
            <a:r>
              <a:rPr lang="en-US" altLang="zh-CN" sz="1200" b="0" i="0" kern="1200" dirty="0">
                <a:solidFill>
                  <a:srgbClr val="FF0000"/>
                </a:solidFill>
                <a:effectLst/>
                <a:latin typeface="+mn-lt"/>
                <a:ea typeface="+mn-ea"/>
                <a:cs typeface="+mn-cs"/>
              </a:rPr>
              <a:t>mi</a:t>
            </a:r>
            <a:r>
              <a:rPr lang="zh-CN" altLang="en-US" sz="1200" b="0" i="0" kern="1200" dirty="0">
                <a:solidFill>
                  <a:srgbClr val="FF0000"/>
                </a:solidFill>
                <a:effectLst/>
                <a:latin typeface="+mn-lt"/>
                <a:ea typeface="+mn-ea"/>
                <a:cs typeface="+mn-cs"/>
              </a:rPr>
              <a:t>）就被丢弃了。</a:t>
            </a:r>
            <a:endParaRPr lang="en-US" altLang="zh-CN" sz="1200" b="0" i="0" kern="1200" dirty="0">
              <a:solidFill>
                <a:srgbClr val="FF0000"/>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10</a:t>
            </a:fld>
            <a:endParaRPr kumimoji="1" lang="zh-CN" altLang="en-US"/>
          </a:p>
        </p:txBody>
      </p:sp>
    </p:spTree>
    <p:extLst>
      <p:ext uri="{BB962C8B-B14F-4D97-AF65-F5344CB8AC3E}">
        <p14:creationId xmlns:p14="http://schemas.microsoft.com/office/powerpoint/2010/main" val="147195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现在在我们生活中，有很多应用都离不开异常检测技术，比如说视频监控，异常检测技术可以帮助人们识别视频中出现的异常内容和移动模式。无监督的异常检测就是：只用</a:t>
            </a:r>
            <a:r>
              <a:rPr kumimoji="1" lang="en-US" altLang="zh-CN" dirty="0"/>
              <a:t>normal</a:t>
            </a:r>
            <a:r>
              <a:rPr kumimoji="1" lang="zh-CN" altLang="en-US" dirty="0"/>
              <a:t> </a:t>
            </a:r>
            <a:r>
              <a:rPr kumimoji="1" lang="en-US" altLang="zh-CN" dirty="0"/>
              <a:t>data</a:t>
            </a:r>
            <a:r>
              <a:rPr kumimoji="1" lang="zh-CN" altLang="en-US" dirty="0"/>
              <a:t>去训练网络，让网络学习</a:t>
            </a:r>
            <a:r>
              <a:rPr kumimoji="1" lang="en-US" altLang="zh-CN" dirty="0"/>
              <a:t>normal</a:t>
            </a:r>
            <a:r>
              <a:rPr kumimoji="1" lang="zh-CN" altLang="en-US" dirty="0"/>
              <a:t> </a:t>
            </a:r>
            <a:r>
              <a:rPr kumimoji="1" lang="en-US" altLang="zh-CN" dirty="0"/>
              <a:t>data</a:t>
            </a:r>
            <a:r>
              <a:rPr kumimoji="1" lang="zh-CN" altLang="en-US" dirty="0"/>
              <a:t>的特征，在测试阶段我们希望网络能将不符合</a:t>
            </a:r>
            <a:r>
              <a:rPr kumimoji="1" lang="en-US" altLang="zh-CN" dirty="0"/>
              <a:t>normal</a:t>
            </a:r>
            <a:r>
              <a:rPr kumimoji="1" lang="zh-CN" altLang="en-US" dirty="0"/>
              <a:t> </a:t>
            </a:r>
            <a:r>
              <a:rPr kumimoji="1" lang="en-US" altLang="zh-CN" dirty="0"/>
              <a:t>data</a:t>
            </a:r>
            <a:r>
              <a:rPr kumimoji="1" lang="zh-CN" altLang="en-US" dirty="0"/>
              <a:t>特征的样本识别为异常，并将其还原成</a:t>
            </a:r>
            <a:r>
              <a:rPr kumimoji="1" lang="en-US" altLang="zh-CN" dirty="0"/>
              <a:t>normal</a:t>
            </a:r>
            <a:r>
              <a:rPr kumimoji="1" lang="zh-CN" altLang="en-US" dirty="0"/>
              <a:t> </a:t>
            </a:r>
            <a:r>
              <a:rPr kumimoji="1" lang="en-US" altLang="zh-CN" dirty="0"/>
              <a:t>data</a:t>
            </a:r>
            <a:r>
              <a:rPr kumimoji="1" lang="zh-CN" altLang="en-US" dirty="0"/>
              <a:t>。</a:t>
            </a:r>
            <a:endParaRPr kumimoji="1" lang="en-US" altLang="zh-CN" dirty="0"/>
          </a:p>
          <a:p>
            <a:r>
              <a:rPr kumimoji="1" lang="zh-CN" altLang="en-US" dirty="0"/>
              <a:t>很多无监督的异常检测都是基于</a:t>
            </a:r>
            <a:r>
              <a:rPr kumimoji="1" lang="en-US" altLang="zh-CN" dirty="0"/>
              <a:t>encoder</a:t>
            </a:r>
            <a:r>
              <a:rPr kumimoji="1" lang="zh-CN" altLang="en-US" dirty="0"/>
              <a:t>和</a:t>
            </a:r>
            <a:r>
              <a:rPr kumimoji="1" lang="en-US" altLang="zh-CN" dirty="0"/>
              <a:t>decoder</a:t>
            </a:r>
            <a:r>
              <a:rPr kumimoji="1" lang="zh-CN" altLang="en-US" dirty="0"/>
              <a:t>来做的。通过重建误差来训练模型，在测试阶段，也可以通过重建误差来判断输入是否异常，这里的重建误差可以先理解为网络输出和输入的</a:t>
            </a:r>
            <a:r>
              <a:rPr kumimoji="1" lang="en-US" altLang="zh-CN" dirty="0"/>
              <a:t>L1/L2</a:t>
            </a:r>
            <a:r>
              <a:rPr kumimoji="1" lang="zh-CN" altLang="en-US" dirty="0"/>
              <a:t>距离。通过上述的描述我们应该能总结出，</a:t>
            </a:r>
            <a:r>
              <a:rPr kumimoji="1" lang="en-US" altLang="zh-CN" dirty="0"/>
              <a:t>normal</a:t>
            </a:r>
            <a:r>
              <a:rPr kumimoji="1" lang="zh-CN" altLang="en-US" dirty="0"/>
              <a:t> </a:t>
            </a:r>
            <a:r>
              <a:rPr kumimoji="1" lang="en-US" altLang="zh-CN" dirty="0"/>
              <a:t>data</a:t>
            </a:r>
            <a:r>
              <a:rPr kumimoji="1" lang="zh-CN" altLang="en-US" dirty="0"/>
              <a:t>的重建误差小，</a:t>
            </a:r>
            <a:r>
              <a:rPr kumimoji="1" lang="en-US" altLang="zh-CN" dirty="0"/>
              <a:t>abnormal</a:t>
            </a:r>
            <a:r>
              <a:rPr kumimoji="1" lang="zh-CN" altLang="en-US" dirty="0"/>
              <a:t> </a:t>
            </a:r>
            <a:r>
              <a:rPr kumimoji="1" lang="en-US" altLang="zh-CN" dirty="0"/>
              <a:t>data</a:t>
            </a:r>
            <a:r>
              <a:rPr kumimoji="1" lang="zh-CN" altLang="en-US" dirty="0"/>
              <a:t>的重建误差大。</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但是在实际实践的过程中，</a:t>
            </a:r>
            <a:r>
              <a:rPr kumimoji="1" lang="en-US" altLang="zh-CN" dirty="0"/>
              <a:t>abnormal</a:t>
            </a:r>
            <a:r>
              <a:rPr kumimoji="1" lang="zh-CN" altLang="en-US" dirty="0"/>
              <a:t> </a:t>
            </a:r>
            <a:r>
              <a:rPr kumimoji="1" lang="en-US" altLang="zh-CN" dirty="0"/>
              <a:t>data</a:t>
            </a:r>
            <a:r>
              <a:rPr kumimoji="1" lang="zh-CN" altLang="en-US" dirty="0"/>
              <a:t>的重建误差并不总是很大的，</a:t>
            </a:r>
            <a:r>
              <a:rPr lang="zh-CN" altLang="en-US" sz="1200" kern="1200" dirty="0">
                <a:solidFill>
                  <a:schemeClr val="tx1"/>
                </a:solidFill>
                <a:effectLst/>
                <a:latin typeface="+mn-lt"/>
                <a:ea typeface="+mn-ea"/>
                <a:cs typeface="+mn-cs"/>
              </a:rPr>
              <a:t>如果说</a:t>
            </a:r>
            <a:r>
              <a:rPr lang="en" altLang="zh-CN" sz="1200" kern="1200" dirty="0">
                <a:solidFill>
                  <a:schemeClr val="tx1"/>
                </a:solidFill>
                <a:effectLst/>
                <a:latin typeface="+mn-lt"/>
                <a:ea typeface="+mn-ea"/>
                <a:cs typeface="+mn-cs"/>
              </a:rPr>
              <a:t>abnormal data</a:t>
            </a:r>
            <a:r>
              <a:rPr lang="zh-CN" altLang="en-US" sz="1200" kern="1200" dirty="0">
                <a:solidFill>
                  <a:schemeClr val="tx1"/>
                </a:solidFill>
                <a:effectLst/>
                <a:latin typeface="+mn-lt"/>
                <a:ea typeface="+mn-ea"/>
                <a:cs typeface="+mn-cs"/>
              </a:rPr>
              <a:t>和训练过程中的</a:t>
            </a:r>
            <a:r>
              <a:rPr lang="en" altLang="zh-CN" sz="1200" kern="1200" dirty="0">
                <a:solidFill>
                  <a:schemeClr val="tx1"/>
                </a:solidFill>
                <a:effectLst/>
                <a:latin typeface="+mn-lt"/>
                <a:ea typeface="+mn-ea"/>
                <a:cs typeface="+mn-cs"/>
              </a:rPr>
              <a:t>normal data</a:t>
            </a:r>
            <a:r>
              <a:rPr lang="zh-CN" altLang="en-US" sz="1200" kern="1200" dirty="0">
                <a:solidFill>
                  <a:schemeClr val="tx1"/>
                </a:solidFill>
                <a:effectLst/>
                <a:latin typeface="+mn-lt"/>
                <a:ea typeface="+mn-ea"/>
                <a:cs typeface="+mn-cs"/>
              </a:rPr>
              <a:t>共享了相同的特征（比如说相同的边缘），那么模型很有可能认为它是</a:t>
            </a:r>
            <a:r>
              <a:rPr lang="en" altLang="zh-CN" sz="1200" kern="1200" dirty="0">
                <a:solidFill>
                  <a:schemeClr val="tx1"/>
                </a:solidFill>
                <a:effectLst/>
                <a:latin typeface="+mn-lt"/>
                <a:ea typeface="+mn-ea"/>
                <a:cs typeface="+mn-cs"/>
              </a:rPr>
              <a:t>normal</a:t>
            </a:r>
            <a:r>
              <a:rPr lang="zh-CN" altLang="en-US" sz="1200" kern="1200" dirty="0">
                <a:solidFill>
                  <a:schemeClr val="tx1"/>
                </a:solidFill>
                <a:effectLst/>
                <a:latin typeface="+mn-lt"/>
                <a:ea typeface="+mn-ea"/>
                <a:cs typeface="+mn-cs"/>
              </a:rPr>
              <a:t>的，</a:t>
            </a:r>
          </a:p>
          <a:p>
            <a:endParaRPr kumimoji="1" lang="en-US" altLang="zh-CN" dirty="0"/>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2</a:t>
            </a:fld>
            <a:endParaRPr kumimoji="1" lang="zh-CN" altLang="en-US"/>
          </a:p>
        </p:txBody>
      </p:sp>
    </p:spTree>
    <p:extLst>
      <p:ext uri="{BB962C8B-B14F-4D97-AF65-F5344CB8AC3E}">
        <p14:creationId xmlns:p14="http://schemas.microsoft.com/office/powerpoint/2010/main" val="420205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但是在实际实践的过程中，</a:t>
            </a:r>
            <a:r>
              <a:rPr kumimoji="1" lang="en-US" altLang="zh-CN" dirty="0"/>
              <a:t>abnormal</a:t>
            </a:r>
            <a:r>
              <a:rPr kumimoji="1" lang="zh-CN" altLang="en-US" dirty="0"/>
              <a:t> </a:t>
            </a:r>
            <a:r>
              <a:rPr kumimoji="1" lang="en-US" altLang="zh-CN" dirty="0"/>
              <a:t>data</a:t>
            </a:r>
            <a:r>
              <a:rPr kumimoji="1" lang="zh-CN" altLang="en-US" dirty="0"/>
              <a:t>的重建误差并不总是很大的。这里为了方便说明，我们首先假设模型在训练时重建误差是</a:t>
            </a:r>
            <a:r>
              <a:rPr kumimoji="1" lang="en-US" altLang="zh-CN" dirty="0"/>
              <a:t>L1</a:t>
            </a:r>
            <a:r>
              <a:rPr kumimoji="1" lang="zh-CN" altLang="en-US" dirty="0"/>
              <a:t>距离，那重建训练集的时候网络就要尽量的使得输出</a:t>
            </a:r>
            <a:r>
              <a:rPr kumimoji="1" lang="en-US" altLang="zh-CN" dirty="0"/>
              <a:t>=</a:t>
            </a:r>
            <a:r>
              <a:rPr kumimoji="1" lang="zh-CN" altLang="en-US" dirty="0"/>
              <a:t>输入。那么为什么说异常数据的重建误差可能很小呢？因为在训练时，网络没有被喂入异常的数据，那如果在测试时有一个</a:t>
            </a:r>
            <a:r>
              <a:rPr lang="en" altLang="zh-CN" sz="1200" kern="1200" dirty="0">
                <a:solidFill>
                  <a:schemeClr val="tx1"/>
                </a:solidFill>
                <a:effectLst/>
                <a:latin typeface="+mn-lt"/>
                <a:ea typeface="+mn-ea"/>
                <a:cs typeface="+mn-cs"/>
              </a:rPr>
              <a:t>abnormal data</a:t>
            </a:r>
            <a:r>
              <a:rPr lang="zh-CN" altLang="en-US" sz="1200" kern="1200" dirty="0">
                <a:solidFill>
                  <a:schemeClr val="tx1"/>
                </a:solidFill>
                <a:effectLst/>
                <a:latin typeface="+mn-lt"/>
                <a:ea typeface="+mn-ea"/>
                <a:cs typeface="+mn-cs"/>
              </a:rPr>
              <a:t>，它和训练过程中的</a:t>
            </a:r>
            <a:r>
              <a:rPr lang="en" altLang="zh-CN" sz="1200" kern="1200" dirty="0">
                <a:solidFill>
                  <a:schemeClr val="tx1"/>
                </a:solidFill>
                <a:effectLst/>
                <a:latin typeface="+mn-lt"/>
                <a:ea typeface="+mn-ea"/>
                <a:cs typeface="+mn-cs"/>
              </a:rPr>
              <a:t>normal data</a:t>
            </a:r>
            <a:r>
              <a:rPr lang="zh-CN" altLang="en-US" sz="1200" kern="1200" dirty="0">
                <a:solidFill>
                  <a:schemeClr val="tx1"/>
                </a:solidFill>
                <a:effectLst/>
                <a:latin typeface="+mn-lt"/>
                <a:ea typeface="+mn-ea"/>
                <a:cs typeface="+mn-cs"/>
              </a:rPr>
              <a:t>共享了相同的特征（比如说相同的边缘），那么模型很有可能认为它是</a:t>
            </a:r>
            <a:r>
              <a:rPr lang="en" altLang="zh-CN" sz="1200" kern="1200" dirty="0">
                <a:solidFill>
                  <a:schemeClr val="tx1"/>
                </a:solidFill>
                <a:effectLst/>
                <a:latin typeface="+mn-lt"/>
                <a:ea typeface="+mn-ea"/>
                <a:cs typeface="+mn-cs"/>
              </a:rPr>
              <a:t>normal</a:t>
            </a:r>
            <a:r>
              <a:rPr lang="zh-CN" altLang="en-US" sz="1200" kern="1200" dirty="0">
                <a:solidFill>
                  <a:schemeClr val="tx1"/>
                </a:solidFill>
                <a:effectLst/>
                <a:latin typeface="+mn-lt"/>
                <a:ea typeface="+mn-ea"/>
                <a:cs typeface="+mn-cs"/>
              </a:rPr>
              <a:t>的，</a:t>
            </a:r>
            <a:r>
              <a:rPr kumimoji="1" lang="zh-CN" altLang="en-US" sz="1200" kern="1200" dirty="0">
                <a:solidFill>
                  <a:schemeClr val="tx1"/>
                </a:solidFill>
                <a:effectLst/>
                <a:latin typeface="+mn-lt"/>
                <a:ea typeface="+mn-ea"/>
                <a:cs typeface="+mn-cs"/>
              </a:rPr>
              <a:t>于是就按照重建</a:t>
            </a:r>
            <a:r>
              <a:rPr kumimoji="1" lang="en-US" altLang="zh-CN" sz="1200" kern="1200" dirty="0">
                <a:solidFill>
                  <a:schemeClr val="tx1"/>
                </a:solidFill>
                <a:effectLst/>
                <a:latin typeface="+mn-lt"/>
                <a:ea typeface="+mn-ea"/>
                <a:cs typeface="+mn-cs"/>
              </a:rPr>
              <a:t>normal</a:t>
            </a:r>
            <a:r>
              <a:rPr kumimoji="1" lang="zh-CN" altLang="en-US" sz="1200" kern="1200" dirty="0">
                <a:solidFill>
                  <a:schemeClr val="tx1"/>
                </a:solidFill>
                <a:effectLst/>
                <a:latin typeface="+mn-lt"/>
                <a:ea typeface="+mn-ea"/>
                <a:cs typeface="+mn-cs"/>
              </a:rPr>
              <a:t> </a:t>
            </a:r>
            <a:r>
              <a:rPr kumimoji="1" lang="en-US" altLang="zh-CN" sz="1200" kern="1200" dirty="0">
                <a:solidFill>
                  <a:schemeClr val="tx1"/>
                </a:solidFill>
                <a:effectLst/>
                <a:latin typeface="+mn-lt"/>
                <a:ea typeface="+mn-ea"/>
                <a:cs typeface="+mn-cs"/>
              </a:rPr>
              <a:t>data</a:t>
            </a:r>
            <a:r>
              <a:rPr kumimoji="1" lang="zh-CN" altLang="en-US" sz="1200" kern="1200" dirty="0">
                <a:solidFill>
                  <a:schemeClr val="tx1"/>
                </a:solidFill>
                <a:effectLst/>
                <a:latin typeface="+mn-lt"/>
                <a:ea typeface="+mn-ea"/>
                <a:cs typeface="+mn-cs"/>
              </a:rPr>
              <a:t>的方法来重建输入，也就是输出</a:t>
            </a:r>
            <a:r>
              <a:rPr kumimoji="1" lang="en-US" altLang="zh-CN" sz="1200" kern="1200" dirty="0">
                <a:solidFill>
                  <a:schemeClr val="tx1"/>
                </a:solidFill>
                <a:effectLst/>
                <a:latin typeface="+mn-lt"/>
                <a:ea typeface="+mn-ea"/>
                <a:cs typeface="+mn-cs"/>
              </a:rPr>
              <a:t>=</a:t>
            </a:r>
            <a:r>
              <a:rPr kumimoji="1" lang="zh-CN" altLang="en-US" sz="1200" kern="1200" dirty="0">
                <a:solidFill>
                  <a:schemeClr val="tx1"/>
                </a:solidFill>
                <a:effectLst/>
                <a:latin typeface="+mn-lt"/>
                <a:ea typeface="+mn-ea"/>
                <a:cs typeface="+mn-cs"/>
              </a:rPr>
              <a:t>输入，这样一来，这个</a:t>
            </a:r>
            <a:r>
              <a:rPr lang="en" altLang="zh-CN" sz="1200" kern="1200" dirty="0">
                <a:solidFill>
                  <a:schemeClr val="tx1"/>
                </a:solidFill>
                <a:effectLst/>
                <a:latin typeface="+mn-lt"/>
                <a:ea typeface="+mn-ea"/>
                <a:cs typeface="+mn-cs"/>
              </a:rPr>
              <a:t>abnormal data</a:t>
            </a:r>
            <a:r>
              <a:rPr lang="zh-CN" altLang="e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重建误差也很小了，就造成了漏检。</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为了避免上述这种情况的发生，这篇文章的作者就提出了一种</a:t>
            </a:r>
            <a:r>
              <a:rPr lang="en" altLang="zh-CN" sz="1200" dirty="0">
                <a:latin typeface="Times New Roman" panose="02020603050405020304" pitchFamily="18" charset="0"/>
                <a:cs typeface="Times New Roman" panose="02020603050405020304" pitchFamily="18" charset="0"/>
              </a:rPr>
              <a:t>Memory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Autoencoder</a:t>
            </a:r>
            <a:r>
              <a:rPr lang="zh-CN" altLang="en-US" sz="1200" dirty="0">
                <a:latin typeface="Times New Roman" panose="02020603050405020304" pitchFamily="18" charset="0"/>
                <a:cs typeface="Times New Roman" panose="02020603050405020304" pitchFamily="18" charset="0"/>
              </a:rPr>
              <a:t>机制，</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3</a:t>
            </a:fld>
            <a:endParaRPr kumimoji="1" lang="zh-CN" altLang="en-US"/>
          </a:p>
        </p:txBody>
      </p:sp>
    </p:spTree>
    <p:extLst>
      <p:ext uri="{BB962C8B-B14F-4D97-AF65-F5344CB8AC3E}">
        <p14:creationId xmlns:p14="http://schemas.microsoft.com/office/powerpoint/2010/main" val="153409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anose="02020603050405020304" pitchFamily="18" charset="0"/>
                <a:cs typeface="Times New Roman" panose="02020603050405020304" pitchFamily="18" charset="0"/>
              </a:rPr>
              <a:t>它在传统的</a:t>
            </a:r>
            <a:r>
              <a:rPr lang="en-US" altLang="zh-CN" sz="1200" dirty="0">
                <a:latin typeface="Times New Roman" panose="02020603050405020304" pitchFamily="18" charset="0"/>
                <a:cs typeface="Times New Roman" panose="02020603050405020304" pitchFamily="18" charset="0"/>
              </a:rPr>
              <a:t>encoder</a:t>
            </a:r>
            <a:r>
              <a:rPr lang="zh-CN" altLang="en-US" sz="1200" dirty="0">
                <a:latin typeface="Times New Roman" panose="02020603050405020304" pitchFamily="18" charset="0"/>
                <a:cs typeface="Times New Roman" panose="02020603050405020304" pitchFamily="18" charset="0"/>
              </a:rPr>
              <a:t>和</a:t>
            </a:r>
            <a:r>
              <a:rPr lang="en-US" altLang="zh-CN" sz="1200" dirty="0">
                <a:latin typeface="Times New Roman" panose="02020603050405020304" pitchFamily="18" charset="0"/>
                <a:cs typeface="Times New Roman" panose="02020603050405020304" pitchFamily="18" charset="0"/>
              </a:rPr>
              <a:t>decoder</a:t>
            </a:r>
            <a:r>
              <a:rPr lang="zh-CN" altLang="en-US" sz="1200" dirty="0">
                <a:latin typeface="Times New Roman" panose="02020603050405020304" pitchFamily="18" charset="0"/>
                <a:cs typeface="Times New Roman" panose="02020603050405020304" pitchFamily="18" charset="0"/>
              </a:rPr>
              <a:t>基础上，增加了一个</a:t>
            </a:r>
            <a:r>
              <a:rPr lang="en-US" altLang="zh-CN" sz="1200" dirty="0">
                <a:latin typeface="Times New Roman" panose="02020603050405020304" pitchFamily="18" charset="0"/>
                <a:cs typeface="Times New Roman" panose="02020603050405020304" pitchFamily="18" charset="0"/>
              </a:rPr>
              <a:t>memory</a:t>
            </a:r>
            <a:r>
              <a:rPr lang="zh-CN" altLang="en-US" sz="1200" dirty="0">
                <a:latin typeface="Times New Roman" panose="02020603050405020304" pitchFamily="18" charset="0"/>
                <a:cs typeface="Times New Roman" panose="02020603050405020304" pitchFamily="18" charset="0"/>
              </a:rPr>
              <a:t> 模块，用这个模块来存储</a:t>
            </a:r>
            <a:r>
              <a:rPr lang="en-US" altLang="zh-CN" sz="1200" dirty="0">
                <a:latin typeface="Times New Roman" panose="02020603050405020304" pitchFamily="18" charset="0"/>
                <a:cs typeface="Times New Roman" panose="02020603050405020304" pitchFamily="18" charset="0"/>
              </a:rPr>
              <a:t>normal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data</a:t>
            </a:r>
            <a:r>
              <a:rPr lang="zh-CN" altLang="en-US" sz="1200" dirty="0">
                <a:latin typeface="Times New Roman" panose="02020603050405020304" pitchFamily="18" charset="0"/>
                <a:cs typeface="Times New Roman" panose="02020603050405020304" pitchFamily="18" charset="0"/>
              </a:rPr>
              <a:t>里最典型的特征，使得无论网络的输入是</a:t>
            </a:r>
            <a:r>
              <a:rPr lang="en-US" altLang="zh-CN" sz="1200" dirty="0">
                <a:latin typeface="Times New Roman" panose="02020603050405020304" pitchFamily="18" charset="0"/>
                <a:cs typeface="Times New Roman" panose="02020603050405020304" pitchFamily="18" charset="0"/>
              </a:rPr>
              <a:t>normal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data</a:t>
            </a:r>
            <a:r>
              <a:rPr lang="zh-CN" altLang="en-US" sz="1200" dirty="0">
                <a:latin typeface="Times New Roman" panose="02020603050405020304" pitchFamily="18" charset="0"/>
                <a:cs typeface="Times New Roman" panose="02020603050405020304" pitchFamily="18" charset="0"/>
              </a:rPr>
              <a:t>还是</a:t>
            </a:r>
            <a:r>
              <a:rPr lang="en-US" altLang="zh-CN" sz="1200" dirty="0">
                <a:latin typeface="Times New Roman" panose="02020603050405020304" pitchFamily="18" charset="0"/>
                <a:cs typeface="Times New Roman" panose="02020603050405020304" pitchFamily="18" charset="0"/>
              </a:rPr>
              <a:t>abnormal</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data</a:t>
            </a:r>
            <a:r>
              <a:rPr lang="zh-CN" altLang="en-US" sz="1200" dirty="0">
                <a:latin typeface="Times New Roman" panose="02020603050405020304" pitchFamily="18" charset="0"/>
                <a:cs typeface="Times New Roman" panose="02020603050405020304" pitchFamily="18" charset="0"/>
              </a:rPr>
              <a:t>，最终送入到</a:t>
            </a:r>
            <a:r>
              <a:rPr lang="en-US" altLang="zh-CN" sz="1200" dirty="0">
                <a:latin typeface="Times New Roman" panose="02020603050405020304" pitchFamily="18" charset="0"/>
                <a:cs typeface="Times New Roman" panose="02020603050405020304" pitchFamily="18" charset="0"/>
              </a:rPr>
              <a:t>decoder</a:t>
            </a:r>
            <a:r>
              <a:rPr lang="zh-CN" altLang="en-US" sz="1200" dirty="0">
                <a:latin typeface="Times New Roman" panose="02020603050405020304" pitchFamily="18" charset="0"/>
                <a:cs typeface="Times New Roman" panose="02020603050405020304" pitchFamily="18" charset="0"/>
              </a:rPr>
              <a:t>的特征都是</a:t>
            </a:r>
            <a:r>
              <a:rPr lang="en-US" altLang="zh-CN" sz="1200" dirty="0">
                <a:latin typeface="Times New Roman" panose="02020603050405020304" pitchFamily="18" charset="0"/>
                <a:cs typeface="Times New Roman" panose="02020603050405020304" pitchFamily="18" charset="0"/>
              </a:rPr>
              <a:t>normal</a:t>
            </a:r>
            <a:r>
              <a:rPr lang="zh-CN" altLang="en-US" sz="1200" dirty="0">
                <a:latin typeface="Times New Roman" panose="02020603050405020304" pitchFamily="18" charset="0"/>
                <a:cs typeface="Times New Roman" panose="02020603050405020304" pitchFamily="18" charset="0"/>
              </a:rPr>
              <a:t> 的，这样就不会再出现输出和输入都是</a:t>
            </a:r>
            <a:r>
              <a:rPr lang="en-US" altLang="zh-CN" sz="1200" dirty="0">
                <a:latin typeface="Times New Roman" panose="02020603050405020304" pitchFamily="18" charset="0"/>
                <a:cs typeface="Times New Roman" panose="02020603050405020304" pitchFamily="18" charset="0"/>
              </a:rPr>
              <a:t>abnormal</a:t>
            </a:r>
            <a:r>
              <a:rPr lang="zh-CN" altLang="en-US" sz="1200" dirty="0">
                <a:latin typeface="Times New Roman" panose="02020603050405020304" pitchFamily="18" charset="0"/>
                <a:cs typeface="Times New Roman" panose="02020603050405020304" pitchFamily="18" charset="0"/>
              </a:rPr>
              <a:t>的情况了。下面我们来具体看看是怎么实现的</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4</a:t>
            </a:fld>
            <a:endParaRPr kumimoji="1" lang="zh-CN" altLang="en-US"/>
          </a:p>
        </p:txBody>
      </p:sp>
    </p:spTree>
    <p:extLst>
      <p:ext uri="{BB962C8B-B14F-4D97-AF65-F5344CB8AC3E}">
        <p14:creationId xmlns:p14="http://schemas.microsoft.com/office/powerpoint/2010/main" val="32982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这里展示的是一个直观的例子，左边的网络是以</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MINIST</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中的“</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5</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”作为训练数据训练的，那这里输入的</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9</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对于这个网络来说就是异常数据，可以看到通过</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memory</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AE</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比较好的将图像重建成了</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5</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，以</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L2</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距离为重建误差的话，这里的误差也比较大，网络可以判别出这是一个异常的数据；但是</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AE</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网络重建的图像就几乎是把输入的</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9</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还原了；右边同理，在</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2</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上面训练的</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memory</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1200" kern="1200" dirty="0">
                <a:solidFill>
                  <a:schemeClr val="tx1"/>
                </a:solidFill>
                <a:effectLst/>
                <a:latin typeface="Times New Roman" panose="02020603050405020304" pitchFamily="18" charset="0"/>
                <a:ea typeface="+mn-ea"/>
                <a:cs typeface="Times New Roman" panose="02020603050405020304" pitchFamily="18" charset="0"/>
              </a:rPr>
              <a:t>ae</a:t>
            </a:r>
            <a:r>
              <a:rPr lang="zh-CN" altLang="en-US" sz="1200" kern="1200" dirty="0">
                <a:solidFill>
                  <a:schemeClr val="tx1"/>
                </a:solidFill>
                <a:effectLst/>
                <a:latin typeface="Times New Roman" panose="02020603050405020304" pitchFamily="18" charset="0"/>
                <a:ea typeface="+mn-ea"/>
                <a:cs typeface="Times New Roman" panose="02020603050405020304" pitchFamily="18" charset="0"/>
              </a:rPr>
              <a:t>可以很好的把异常数据重建为正常。</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5</a:t>
            </a:fld>
            <a:endParaRPr kumimoji="1" lang="zh-CN" altLang="en-US"/>
          </a:p>
        </p:txBody>
      </p:sp>
    </p:spTree>
    <p:extLst>
      <p:ext uri="{BB962C8B-B14F-4D97-AF65-F5344CB8AC3E}">
        <p14:creationId xmlns:p14="http://schemas.microsoft.com/office/powerpoint/2010/main" val="236304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这是本文的</a:t>
            </a:r>
            <a:r>
              <a:rPr lang="en-US" altLang="zh-CN" sz="1200" kern="1200" dirty="0">
                <a:solidFill>
                  <a:schemeClr val="tx1"/>
                </a:solidFill>
                <a:effectLst/>
                <a:latin typeface="+mn-lt"/>
                <a:ea typeface="+mn-ea"/>
                <a:cs typeface="+mn-cs"/>
              </a:rPr>
              <a:t>pipeline</a:t>
            </a:r>
            <a:r>
              <a:rPr lang="zh-CN" altLang="en-US" sz="1200" kern="1200" dirty="0">
                <a:solidFill>
                  <a:schemeClr val="tx1"/>
                </a:solidFill>
                <a:effectLst/>
                <a:latin typeface="+mn-lt"/>
                <a:ea typeface="+mn-ea"/>
                <a:cs typeface="+mn-cs"/>
              </a:rPr>
              <a:t>，给定一个输入，经过</a:t>
            </a:r>
            <a:r>
              <a:rPr lang="en" altLang="zh-CN" sz="1200" kern="1200" dirty="0">
                <a:solidFill>
                  <a:schemeClr val="tx1"/>
                </a:solidFill>
                <a:effectLst/>
                <a:latin typeface="+mn-lt"/>
                <a:ea typeface="+mn-ea"/>
                <a:cs typeface="+mn-cs"/>
              </a:rPr>
              <a:t>encoder</a:t>
            </a:r>
            <a:r>
              <a:rPr lang="zh-CN" altLang="en-US" sz="1200" kern="1200" dirty="0">
                <a:solidFill>
                  <a:schemeClr val="tx1"/>
                </a:solidFill>
                <a:effectLst/>
                <a:latin typeface="+mn-lt"/>
                <a:ea typeface="+mn-ea"/>
                <a:cs typeface="+mn-cs"/>
              </a:rPr>
              <a:t>之后，并不会直接被送入</a:t>
            </a:r>
            <a:r>
              <a:rPr lang="en" altLang="zh-CN" sz="1200" kern="1200" dirty="0">
                <a:solidFill>
                  <a:schemeClr val="tx1"/>
                </a:solidFill>
                <a:effectLst/>
                <a:latin typeface="+mn-lt"/>
                <a:ea typeface="+mn-ea"/>
                <a:cs typeface="+mn-cs"/>
              </a:rPr>
              <a:t>decoder</a:t>
            </a:r>
            <a:r>
              <a:rPr lang="zh-CN" altLang="e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而是将</a:t>
            </a:r>
            <a:r>
              <a:rPr lang="en" altLang="zh-CN" sz="1200" kern="1200" dirty="0">
                <a:solidFill>
                  <a:schemeClr val="tx1"/>
                </a:solidFill>
                <a:effectLst/>
                <a:latin typeface="+mn-lt"/>
                <a:ea typeface="+mn-ea"/>
                <a:cs typeface="+mn-cs"/>
              </a:rPr>
              <a:t>encoder</a:t>
            </a:r>
            <a:r>
              <a:rPr lang="zh-CN" altLang="en-US" sz="1200" kern="1200" dirty="0">
                <a:solidFill>
                  <a:schemeClr val="tx1"/>
                </a:solidFill>
                <a:effectLst/>
                <a:latin typeface="+mn-lt"/>
                <a:ea typeface="+mn-ea"/>
                <a:cs typeface="+mn-cs"/>
              </a:rPr>
              <a:t>得到的特征（也就是这里的</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）作为查询来检索内存中最相关的项，这里的检索是怎么实现的呢？它实际上是将</a:t>
            </a:r>
            <a:r>
              <a:rPr lang="en-US" altLang="zh-CN" sz="1200" kern="1200" dirty="0">
                <a:solidFill>
                  <a:schemeClr val="tx1"/>
                </a:solidFill>
                <a:effectLst/>
                <a:latin typeface="+mn-lt"/>
                <a:ea typeface="+mn-ea"/>
                <a:cs typeface="+mn-cs"/>
              </a:rPr>
              <a:t>memory</a:t>
            </a:r>
            <a:r>
              <a:rPr lang="zh-CN" altLang="en-US" sz="1200" kern="1200" dirty="0">
                <a:solidFill>
                  <a:schemeClr val="tx1"/>
                </a:solidFill>
                <a:effectLst/>
                <a:latin typeface="+mn-lt"/>
                <a:ea typeface="+mn-ea"/>
                <a:cs typeface="+mn-cs"/>
              </a:rPr>
              <a:t>定义为了内容可寻址存储器，根据存储器项和</a:t>
            </a:r>
            <a:r>
              <a:rPr lang="en"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的相似性计算注意力权重</a:t>
            </a:r>
            <a:r>
              <a:rPr lang="en" altLang="zh-CN" sz="1200" kern="1200" dirty="0">
                <a:solidFill>
                  <a:schemeClr val="tx1"/>
                </a:solidFill>
                <a:effectLst/>
                <a:latin typeface="+mn-lt"/>
                <a:ea typeface="+mn-ea"/>
                <a:cs typeface="+mn-cs"/>
              </a:rPr>
              <a:t>w</a:t>
            </a:r>
            <a:r>
              <a:rPr lang="zh-CN" altLang="e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同时作者还提出了一种可微的</a:t>
            </a:r>
            <a:r>
              <a:rPr lang="zh-CN" altLang="en-US" sz="1200" b="1" kern="1200" dirty="0">
                <a:solidFill>
                  <a:schemeClr val="tx1"/>
                </a:solidFill>
                <a:effectLst/>
                <a:latin typeface="+mn-lt"/>
                <a:ea typeface="+mn-ea"/>
                <a:cs typeface="+mn-cs"/>
              </a:rPr>
              <a:t>硬压缩操作（</a:t>
            </a:r>
            <a:r>
              <a:rPr lang="en" altLang="zh-CN" sz="1200" b="1" kern="1200" dirty="0">
                <a:solidFill>
                  <a:schemeClr val="tx1"/>
                </a:solidFill>
                <a:effectLst/>
                <a:latin typeface="+mn-lt"/>
                <a:ea typeface="+mn-ea"/>
                <a:cs typeface="+mn-cs"/>
              </a:rPr>
              <a:t>hard shrinkage operator</a:t>
            </a:r>
            <a:r>
              <a:rPr lang="zh-CN" altLang="en" sz="1200" b="1"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，使得</a:t>
            </a:r>
            <a:r>
              <a:rPr lang="en" altLang="zh-CN" sz="1200" kern="1200" dirty="0">
                <a:solidFill>
                  <a:schemeClr val="tx1"/>
                </a:solidFill>
                <a:effectLst/>
                <a:latin typeface="+mn-lt"/>
                <a:ea typeface="+mn-ea"/>
                <a:cs typeface="+mn-cs"/>
              </a:rPr>
              <a:t>w</a:t>
            </a:r>
            <a:r>
              <a:rPr lang="zh-CN" altLang="en" sz="1200" kern="1200" dirty="0">
                <a:solidFill>
                  <a:schemeClr val="tx1"/>
                </a:solidFill>
                <a:effectLst/>
                <a:latin typeface="+mn-lt"/>
                <a:ea typeface="+mn-ea"/>
                <a:cs typeface="+mn-cs"/>
              </a:rPr>
              <a:t>具有一定</a:t>
            </a:r>
            <a:r>
              <a:rPr lang="zh-CN" altLang="en-US" sz="1200" kern="1200" dirty="0">
                <a:solidFill>
                  <a:schemeClr val="tx1"/>
                </a:solidFill>
                <a:effectLst/>
                <a:latin typeface="+mn-lt"/>
                <a:ea typeface="+mn-ea"/>
                <a:cs typeface="+mn-cs"/>
              </a:rPr>
              <a:t>的稀疏性。这部分后面会详细讲到。总之，在</a:t>
            </a:r>
            <a:r>
              <a:rPr lang="en-US" altLang="zh-CN" sz="1200" kern="1200" dirty="0">
                <a:solidFill>
                  <a:schemeClr val="tx1"/>
                </a:solidFill>
                <a:effectLst/>
                <a:latin typeface="+mn-lt"/>
                <a:ea typeface="+mn-ea"/>
                <a:cs typeface="+mn-cs"/>
              </a:rPr>
              <a:t>memory</a:t>
            </a:r>
            <a:r>
              <a:rPr lang="zh-CN" altLang="en-US" sz="1200" kern="1200" dirty="0">
                <a:solidFill>
                  <a:schemeClr val="tx1"/>
                </a:solidFill>
                <a:effectLst/>
                <a:latin typeface="+mn-lt"/>
                <a:ea typeface="+mn-ea"/>
                <a:cs typeface="+mn-cs"/>
              </a:rPr>
              <a:t>中检索时，我们会得到几个权重比较大的内存项，把这几个内存项结合起来就得到了</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hat</a:t>
            </a:r>
            <a:r>
              <a:rPr lang="zh-CN" altLang="en-US" sz="1200" kern="1200" dirty="0">
                <a:solidFill>
                  <a:schemeClr val="tx1"/>
                </a:solidFill>
                <a:effectLst/>
                <a:latin typeface="+mn-lt"/>
                <a:ea typeface="+mn-ea"/>
                <a:cs typeface="+mn-cs"/>
              </a:rPr>
              <a:t>，最后再通过</a:t>
            </a:r>
            <a:r>
              <a:rPr lang="en-US" altLang="zh-CN" sz="1200" kern="1200" dirty="0">
                <a:solidFill>
                  <a:schemeClr val="tx1"/>
                </a:solidFill>
                <a:effectLst/>
                <a:latin typeface="+mn-lt"/>
                <a:ea typeface="+mn-ea"/>
                <a:cs typeface="+mn-cs"/>
              </a:rPr>
              <a:t>decoder</a:t>
            </a:r>
            <a:r>
              <a:rPr lang="zh-CN" altLang="en-US" sz="1200" kern="1200" dirty="0">
                <a:solidFill>
                  <a:schemeClr val="tx1"/>
                </a:solidFill>
                <a:effectLst/>
                <a:latin typeface="+mn-lt"/>
                <a:ea typeface="+mn-ea"/>
                <a:cs typeface="+mn-cs"/>
              </a:rPr>
              <a:t>重建图像。</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6</a:t>
            </a:fld>
            <a:endParaRPr kumimoji="1" lang="zh-CN" altLang="en-US"/>
          </a:p>
        </p:txBody>
      </p:sp>
    </p:spTree>
    <p:extLst>
      <p:ext uri="{BB962C8B-B14F-4D97-AF65-F5344CB8AC3E}">
        <p14:creationId xmlns:p14="http://schemas.microsoft.com/office/powerpoint/2010/main" val="206754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从这个公式可以看出：</a:t>
            </a:r>
            <a:r>
              <a:rPr lang="en-US" altLang="zh-CN" sz="1200" kern="1200" dirty="0">
                <a:solidFill>
                  <a:srgbClr val="FF0000"/>
                </a:solidFill>
                <a:effectLst/>
                <a:latin typeface="+mn-lt"/>
                <a:ea typeface="+mn-ea"/>
                <a:cs typeface="+mn-cs"/>
              </a:rPr>
              <a:t>z</a:t>
            </a:r>
            <a:r>
              <a:rPr lang="zh-CN" altLang="en-US" sz="1200" kern="1200" dirty="0">
                <a:solidFill>
                  <a:srgbClr val="FF0000"/>
                </a:solidFill>
                <a:effectLst/>
                <a:latin typeface="+mn-lt"/>
                <a:ea typeface="+mn-ea"/>
                <a:cs typeface="+mn-cs"/>
              </a:rPr>
              <a:t> </a:t>
            </a:r>
            <a:r>
              <a:rPr lang="en-US" altLang="zh-CN" sz="1200" kern="1200" dirty="0">
                <a:solidFill>
                  <a:srgbClr val="FF0000"/>
                </a:solidFill>
                <a:effectLst/>
                <a:latin typeface="+mn-lt"/>
                <a:ea typeface="+mn-ea"/>
                <a:cs typeface="+mn-cs"/>
              </a:rPr>
              <a:t>hat</a:t>
            </a:r>
            <a:r>
              <a:rPr lang="zh-CN" altLang="en-US" sz="1200" kern="1200" dirty="0">
                <a:solidFill>
                  <a:srgbClr val="FF0000"/>
                </a:solidFill>
                <a:effectLst/>
                <a:latin typeface="+mn-lt"/>
                <a:ea typeface="+mn-ea"/>
                <a:cs typeface="+mn-cs"/>
              </a:rPr>
              <a:t>是由</a:t>
            </a:r>
            <a:r>
              <a:rPr lang="en-US" altLang="zh-CN" sz="1200" kern="1200" dirty="0">
                <a:solidFill>
                  <a:srgbClr val="FF0000"/>
                </a:solidFill>
                <a:effectLst/>
                <a:latin typeface="+mn-lt"/>
                <a:ea typeface="+mn-ea"/>
                <a:cs typeface="+mn-cs"/>
              </a:rPr>
              <a:t>N</a:t>
            </a:r>
            <a:r>
              <a:rPr lang="zh-CN" altLang="en-US" sz="1200" kern="1200" dirty="0">
                <a:solidFill>
                  <a:srgbClr val="FF0000"/>
                </a:solidFill>
                <a:effectLst/>
                <a:latin typeface="+mn-lt"/>
                <a:ea typeface="+mn-ea"/>
                <a:cs typeface="+mn-cs"/>
              </a:rPr>
              <a:t>个</a:t>
            </a:r>
            <a:r>
              <a:rPr lang="en-US" altLang="zh-CN" sz="1200" kern="1200" dirty="0">
                <a:solidFill>
                  <a:srgbClr val="FF0000"/>
                </a:solidFill>
                <a:effectLst/>
                <a:latin typeface="+mn-lt"/>
                <a:ea typeface="+mn-ea"/>
                <a:cs typeface="+mn-cs"/>
              </a:rPr>
              <a:t>mi</a:t>
            </a:r>
            <a:r>
              <a:rPr lang="zh-CN" altLang="en-US" sz="1200" kern="1200" dirty="0">
                <a:solidFill>
                  <a:srgbClr val="FF0000"/>
                </a:solidFill>
                <a:effectLst/>
                <a:latin typeface="+mn-lt"/>
                <a:ea typeface="+mn-ea"/>
                <a:cs typeface="+mn-cs"/>
              </a:rPr>
              <a:t>乘以其权重</a:t>
            </a:r>
            <a:r>
              <a:rPr lang="en-US" altLang="zh-CN" sz="1200" kern="1200" dirty="0" err="1">
                <a:solidFill>
                  <a:srgbClr val="FF0000"/>
                </a:solidFill>
                <a:effectLst/>
                <a:latin typeface="+mn-lt"/>
                <a:ea typeface="+mn-ea"/>
                <a:cs typeface="+mn-cs"/>
              </a:rPr>
              <a:t>wi</a:t>
            </a:r>
            <a:r>
              <a:rPr lang="zh-CN" altLang="en-US" sz="1200" kern="1200" dirty="0">
                <a:solidFill>
                  <a:srgbClr val="FF0000"/>
                </a:solidFill>
                <a:effectLst/>
                <a:latin typeface="+mn-lt"/>
                <a:ea typeface="+mn-ea"/>
                <a:cs typeface="+mn-cs"/>
              </a:rPr>
              <a:t>组合得到的，</a:t>
            </a:r>
            <a:r>
              <a:rPr lang="en-US" altLang="zh-CN" sz="1200" kern="1200" dirty="0">
                <a:solidFill>
                  <a:srgbClr val="FF0000"/>
                </a:solidFill>
                <a:effectLst/>
                <a:latin typeface="+mn-lt"/>
                <a:ea typeface="+mn-ea"/>
                <a:cs typeface="+mn-cs"/>
              </a:rPr>
              <a:t>mi</a:t>
            </a:r>
            <a:r>
              <a:rPr lang="zh-CN" altLang="en-US" sz="1200" kern="1200" dirty="0">
                <a:solidFill>
                  <a:srgbClr val="FF0000"/>
                </a:solidFill>
                <a:effectLst/>
                <a:latin typeface="+mn-lt"/>
                <a:ea typeface="+mn-ea"/>
                <a:cs typeface="+mn-cs"/>
              </a:rPr>
              <a:t>就是</a:t>
            </a:r>
            <a:r>
              <a:rPr lang="en-US" altLang="zh-CN" sz="1200" kern="1200" dirty="0">
                <a:solidFill>
                  <a:srgbClr val="FF0000"/>
                </a:solidFill>
                <a:effectLst/>
                <a:latin typeface="+mn-lt"/>
                <a:ea typeface="+mn-ea"/>
                <a:cs typeface="+mn-cs"/>
              </a:rPr>
              <a:t>memory</a:t>
            </a:r>
            <a:r>
              <a:rPr lang="zh-CN" altLang="en-US" sz="1200" kern="1200" dirty="0">
                <a:solidFill>
                  <a:srgbClr val="FF0000"/>
                </a:solidFill>
                <a:effectLst/>
                <a:latin typeface="+mn-lt"/>
                <a:ea typeface="+mn-ea"/>
                <a:cs typeface="+mn-cs"/>
              </a:rPr>
              <a:t>中的项，</a:t>
            </a:r>
            <a:r>
              <a:rPr lang="en-US" altLang="zh-CN" sz="1200" kern="1200" dirty="0">
                <a:solidFill>
                  <a:srgbClr val="FF0000"/>
                </a:solidFill>
                <a:effectLst/>
                <a:latin typeface="+mn-lt"/>
                <a:ea typeface="+mn-ea"/>
                <a:cs typeface="+mn-cs"/>
              </a:rPr>
              <a:t>N</a:t>
            </a:r>
            <a:r>
              <a:rPr lang="zh-CN" altLang="en-US" sz="1200" kern="1200" dirty="0">
                <a:solidFill>
                  <a:srgbClr val="FF0000"/>
                </a:solidFill>
                <a:effectLst/>
                <a:latin typeface="+mn-lt"/>
                <a:ea typeface="+mn-ea"/>
                <a:cs typeface="+mn-cs"/>
              </a:rPr>
              <a:t>表示这个</a:t>
            </a:r>
            <a:r>
              <a:rPr lang="en-US" altLang="zh-CN" sz="1200" kern="1200" dirty="0">
                <a:solidFill>
                  <a:srgbClr val="FF0000"/>
                </a:solidFill>
                <a:effectLst/>
                <a:latin typeface="+mn-lt"/>
                <a:ea typeface="+mn-ea"/>
                <a:cs typeface="+mn-cs"/>
              </a:rPr>
              <a:t>memory</a:t>
            </a:r>
            <a:r>
              <a:rPr lang="zh-CN" altLang="en-US" sz="1200" kern="1200" dirty="0">
                <a:solidFill>
                  <a:srgbClr val="FF0000"/>
                </a:solidFill>
                <a:effectLst/>
                <a:latin typeface="+mn-lt"/>
                <a:ea typeface="+mn-ea"/>
                <a:cs typeface="+mn-cs"/>
              </a:rPr>
              <a:t>中一共有</a:t>
            </a:r>
            <a:r>
              <a:rPr lang="en-US" altLang="zh-CN" sz="1200" kern="1200" dirty="0">
                <a:solidFill>
                  <a:srgbClr val="FF0000"/>
                </a:solidFill>
                <a:effectLst/>
                <a:latin typeface="+mn-lt"/>
                <a:ea typeface="+mn-ea"/>
                <a:cs typeface="+mn-cs"/>
              </a:rPr>
              <a:t>N</a:t>
            </a:r>
            <a:r>
              <a:rPr lang="zh-CN" altLang="en-US" sz="1200" kern="1200" dirty="0">
                <a:solidFill>
                  <a:srgbClr val="FF0000"/>
                </a:solidFill>
                <a:effectLst/>
                <a:latin typeface="+mn-lt"/>
                <a:ea typeface="+mn-ea"/>
                <a:cs typeface="+mn-cs"/>
              </a:rPr>
              <a:t>项，而</a:t>
            </a:r>
            <a:r>
              <a:rPr lang="en-US" altLang="zh-CN" sz="1200" kern="1200" dirty="0" err="1">
                <a:solidFill>
                  <a:srgbClr val="FF0000"/>
                </a:solidFill>
                <a:effectLst/>
                <a:latin typeface="+mn-lt"/>
                <a:ea typeface="+mn-ea"/>
                <a:cs typeface="+mn-cs"/>
              </a:rPr>
              <a:t>wi</a:t>
            </a:r>
            <a:r>
              <a:rPr lang="zh-CN" altLang="en-US" sz="1200" kern="1200" dirty="0">
                <a:solidFill>
                  <a:srgbClr val="FF0000"/>
                </a:solidFill>
                <a:effectLst/>
                <a:latin typeface="+mn-lt"/>
                <a:ea typeface="+mn-ea"/>
                <a:cs typeface="+mn-cs"/>
              </a:rPr>
              <a:t>则是根据</a:t>
            </a:r>
            <a:r>
              <a:rPr lang="en-US" altLang="zh-CN" sz="1200" kern="1200" dirty="0">
                <a:solidFill>
                  <a:srgbClr val="FF0000"/>
                </a:solidFill>
                <a:effectLst/>
                <a:latin typeface="+mn-lt"/>
                <a:ea typeface="+mn-ea"/>
                <a:cs typeface="+mn-cs"/>
              </a:rPr>
              <a:t>z</a:t>
            </a:r>
            <a:r>
              <a:rPr lang="zh-CN" altLang="en-US" sz="1200" kern="1200" dirty="0">
                <a:solidFill>
                  <a:srgbClr val="FF0000"/>
                </a:solidFill>
                <a:effectLst/>
                <a:latin typeface="+mn-lt"/>
                <a:ea typeface="+mn-ea"/>
                <a:cs typeface="+mn-cs"/>
              </a:rPr>
              <a:t>和</a:t>
            </a:r>
            <a:r>
              <a:rPr lang="en-US" altLang="zh-CN" sz="1200" kern="1200" dirty="0">
                <a:solidFill>
                  <a:srgbClr val="FF0000"/>
                </a:solidFill>
                <a:effectLst/>
                <a:latin typeface="+mn-lt"/>
                <a:ea typeface="+mn-ea"/>
                <a:cs typeface="+mn-cs"/>
              </a:rPr>
              <a:t>mi</a:t>
            </a:r>
            <a:r>
              <a:rPr lang="zh-CN" altLang="en-US" sz="1200" kern="1200" dirty="0">
                <a:solidFill>
                  <a:srgbClr val="FF0000"/>
                </a:solidFill>
                <a:effectLst/>
                <a:latin typeface="+mn-lt"/>
                <a:ea typeface="+mn-ea"/>
                <a:cs typeface="+mn-cs"/>
              </a:rPr>
              <a:t>来计算的，这里的</a:t>
            </a:r>
            <a:r>
              <a:rPr lang="en-US" altLang="zh-CN" sz="1200" kern="1200" dirty="0">
                <a:solidFill>
                  <a:srgbClr val="FF0000"/>
                </a:solidFill>
                <a:effectLst/>
                <a:latin typeface="+mn-lt"/>
                <a:ea typeface="+mn-ea"/>
                <a:cs typeface="+mn-cs"/>
              </a:rPr>
              <a:t>d(</a:t>
            </a:r>
            <a:r>
              <a:rPr lang="en-US" altLang="zh-CN" sz="1200" kern="1200" dirty="0" err="1">
                <a:solidFill>
                  <a:srgbClr val="FF0000"/>
                </a:solidFill>
                <a:effectLst/>
                <a:latin typeface="+mn-lt"/>
                <a:ea typeface="+mn-ea"/>
                <a:cs typeface="+mn-cs"/>
              </a:rPr>
              <a:t>z,mi</a:t>
            </a:r>
            <a:r>
              <a:rPr lang="en-US" altLang="zh-CN" sz="1200" kern="1200" dirty="0">
                <a:solidFill>
                  <a:srgbClr val="FF0000"/>
                </a:solidFill>
                <a:effectLst/>
                <a:latin typeface="+mn-lt"/>
                <a:ea typeface="+mn-ea"/>
                <a:cs typeface="+mn-cs"/>
              </a:rPr>
              <a:t>)</a:t>
            </a:r>
            <a:r>
              <a:rPr lang="zh-CN" altLang="en-US" sz="1200" kern="1200" dirty="0">
                <a:solidFill>
                  <a:srgbClr val="FF0000"/>
                </a:solidFill>
                <a:effectLst/>
                <a:latin typeface="+mn-lt"/>
                <a:ea typeface="+mn-ea"/>
                <a:cs typeface="+mn-cs"/>
              </a:rPr>
              <a:t>就是用来度量</a:t>
            </a:r>
            <a:r>
              <a:rPr lang="en-US" altLang="zh-CN" sz="1200" kern="1200" dirty="0">
                <a:solidFill>
                  <a:srgbClr val="FF0000"/>
                </a:solidFill>
                <a:effectLst/>
                <a:latin typeface="+mn-lt"/>
                <a:ea typeface="+mn-ea"/>
                <a:cs typeface="+mn-cs"/>
              </a:rPr>
              <a:t>z</a:t>
            </a:r>
            <a:r>
              <a:rPr lang="zh-CN" altLang="en-US" sz="1200" kern="1200" dirty="0">
                <a:solidFill>
                  <a:srgbClr val="FF0000"/>
                </a:solidFill>
                <a:effectLst/>
                <a:latin typeface="+mn-lt"/>
                <a:ea typeface="+mn-ea"/>
                <a:cs typeface="+mn-cs"/>
              </a:rPr>
              <a:t>和</a:t>
            </a:r>
            <a:r>
              <a:rPr lang="en-US" altLang="zh-CN" sz="1200" kern="1200" dirty="0">
                <a:solidFill>
                  <a:srgbClr val="FF0000"/>
                </a:solidFill>
                <a:effectLst/>
                <a:latin typeface="+mn-lt"/>
                <a:ea typeface="+mn-ea"/>
                <a:cs typeface="+mn-cs"/>
              </a:rPr>
              <a:t>mi</a:t>
            </a:r>
            <a:r>
              <a:rPr lang="zh-CN" altLang="en-US" sz="1200" kern="1200" dirty="0">
                <a:solidFill>
                  <a:srgbClr val="FF0000"/>
                </a:solidFill>
                <a:effectLst/>
                <a:latin typeface="+mn-lt"/>
                <a:ea typeface="+mn-ea"/>
                <a:cs typeface="+mn-cs"/>
              </a:rPr>
              <a:t>的相似性的，原文里是把它定义为了余弦相似性。</a:t>
            </a:r>
            <a:endParaRPr lang="en-US" altLang="zh-CN" sz="1200" kern="1200" dirty="0">
              <a:solidFill>
                <a:srgbClr val="FF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前面提到过，</a:t>
            </a:r>
            <a:r>
              <a:rPr lang="en-US" altLang="zh-CN" sz="1200" kern="1200" dirty="0">
                <a:solidFill>
                  <a:srgbClr val="FF0000"/>
                </a:solidFill>
                <a:effectLst/>
                <a:latin typeface="+mn-lt"/>
                <a:ea typeface="+mn-ea"/>
                <a:cs typeface="+mn-cs"/>
              </a:rPr>
              <a:t>memory</a:t>
            </a:r>
            <a:r>
              <a:rPr lang="zh-CN" altLang="en-US" sz="1200" kern="1200" dirty="0">
                <a:solidFill>
                  <a:srgbClr val="FF0000"/>
                </a:solidFill>
                <a:effectLst/>
                <a:latin typeface="+mn-lt"/>
                <a:ea typeface="+mn-ea"/>
                <a:cs typeface="+mn-cs"/>
              </a:rPr>
              <a:t>里面存储的是</a:t>
            </a:r>
            <a:r>
              <a:rPr lang="en-US" altLang="zh-CN" sz="1200" kern="1200" dirty="0">
                <a:solidFill>
                  <a:srgbClr val="FF0000"/>
                </a:solidFill>
                <a:effectLst/>
                <a:latin typeface="+mn-lt"/>
                <a:ea typeface="+mn-ea"/>
                <a:cs typeface="+mn-cs"/>
              </a:rPr>
              <a:t>normal</a:t>
            </a:r>
            <a:r>
              <a:rPr lang="zh-CN" altLang="en-US" sz="1200" kern="1200" dirty="0">
                <a:solidFill>
                  <a:srgbClr val="FF0000"/>
                </a:solidFill>
                <a:effectLst/>
                <a:latin typeface="+mn-lt"/>
                <a:ea typeface="+mn-ea"/>
                <a:cs typeface="+mn-cs"/>
              </a:rPr>
              <a:t> </a:t>
            </a:r>
            <a:r>
              <a:rPr lang="en-US" altLang="zh-CN" sz="1200" kern="1200" dirty="0">
                <a:solidFill>
                  <a:srgbClr val="FF0000"/>
                </a:solidFill>
                <a:effectLst/>
                <a:latin typeface="+mn-lt"/>
                <a:ea typeface="+mn-ea"/>
                <a:cs typeface="+mn-cs"/>
              </a:rPr>
              <a:t>data</a:t>
            </a:r>
            <a:r>
              <a:rPr lang="zh-CN" altLang="en-US" sz="1200" kern="1200" dirty="0">
                <a:solidFill>
                  <a:srgbClr val="FF0000"/>
                </a:solidFill>
                <a:effectLst/>
                <a:latin typeface="+mn-lt"/>
                <a:ea typeface="+mn-ea"/>
                <a:cs typeface="+mn-cs"/>
              </a:rPr>
              <a:t>里最</a:t>
            </a:r>
            <a:r>
              <a:rPr lang="en-US" altLang="zh-CN" sz="1200" kern="1200" dirty="0">
                <a:solidFill>
                  <a:srgbClr val="FF0000"/>
                </a:solidFill>
                <a:effectLst/>
                <a:latin typeface="+mn-lt"/>
                <a:ea typeface="+mn-ea"/>
                <a:cs typeface="+mn-cs"/>
              </a:rPr>
              <a:t>typical</a:t>
            </a:r>
            <a:r>
              <a:rPr lang="zh-CN" altLang="en-US" sz="1200" kern="1200" dirty="0">
                <a:solidFill>
                  <a:srgbClr val="FF0000"/>
                </a:solidFill>
                <a:effectLst/>
                <a:latin typeface="+mn-lt"/>
                <a:ea typeface="+mn-ea"/>
                <a:cs typeface="+mn-cs"/>
              </a:rPr>
              <a:t>的特征，但即使是这样还是会存在一些问题，比如某个</a:t>
            </a:r>
            <a:r>
              <a:rPr lang="en-US" altLang="zh-CN" sz="1200" kern="1200" dirty="0">
                <a:solidFill>
                  <a:srgbClr val="FF0000"/>
                </a:solidFill>
                <a:effectLst/>
                <a:latin typeface="+mn-lt"/>
                <a:ea typeface="+mn-ea"/>
                <a:cs typeface="+mn-cs"/>
              </a:rPr>
              <a:t>abnormal</a:t>
            </a:r>
            <a:r>
              <a:rPr lang="zh-CN" altLang="en-US" sz="1200" kern="1200" dirty="0">
                <a:solidFill>
                  <a:srgbClr val="FF0000"/>
                </a:solidFill>
                <a:effectLst/>
                <a:latin typeface="+mn-lt"/>
                <a:ea typeface="+mn-ea"/>
                <a:cs typeface="+mn-cs"/>
              </a:rPr>
              <a:t>样本的特征可以用若干个</a:t>
            </a:r>
            <a:r>
              <a:rPr lang="en-US" altLang="zh-CN" sz="1200" kern="1200" dirty="0">
                <a:solidFill>
                  <a:srgbClr val="FF0000"/>
                </a:solidFill>
                <a:effectLst/>
                <a:latin typeface="+mn-lt"/>
                <a:ea typeface="+mn-ea"/>
                <a:cs typeface="+mn-cs"/>
              </a:rPr>
              <a:t>memory</a:t>
            </a:r>
            <a:r>
              <a:rPr lang="zh-CN" altLang="en-US" sz="1200" kern="1200" dirty="0">
                <a:solidFill>
                  <a:srgbClr val="FF0000"/>
                </a:solidFill>
                <a:effectLst/>
                <a:latin typeface="+mn-lt"/>
                <a:ea typeface="+mn-ea"/>
                <a:cs typeface="+mn-cs"/>
              </a:rPr>
              <a:t>中的项组合表示的话，那模型还是会把这个样本误判成正样本。为了避免这个情况，本文又提出了一种</a:t>
            </a:r>
            <a:r>
              <a:rPr lang="en-US" altLang="zh-CN" sz="1200" kern="1200" dirty="0">
                <a:solidFill>
                  <a:srgbClr val="FF0000"/>
                </a:solidFill>
                <a:effectLst/>
                <a:latin typeface="+mn-lt"/>
                <a:ea typeface="+mn-ea"/>
                <a:cs typeface="+mn-cs"/>
              </a:rPr>
              <a:t>hard</a:t>
            </a:r>
            <a:r>
              <a:rPr lang="zh-CN" altLang="en-US" sz="1200" kern="1200" dirty="0">
                <a:solidFill>
                  <a:srgbClr val="FF0000"/>
                </a:solidFill>
                <a:effectLst/>
                <a:latin typeface="+mn-lt"/>
                <a:ea typeface="+mn-ea"/>
                <a:cs typeface="+mn-cs"/>
              </a:rPr>
              <a:t> </a:t>
            </a:r>
            <a:r>
              <a:rPr lang="en-US" altLang="zh-CN" sz="1200" kern="1200" dirty="0">
                <a:solidFill>
                  <a:srgbClr val="FF0000"/>
                </a:solidFill>
                <a:effectLst/>
                <a:latin typeface="+mn-lt"/>
                <a:ea typeface="+mn-ea"/>
                <a:cs typeface="+mn-cs"/>
              </a:rPr>
              <a:t>shrinkage</a:t>
            </a:r>
            <a:r>
              <a:rPr lang="zh-CN" altLang="en-US" sz="1200" kern="1200" dirty="0">
                <a:solidFill>
                  <a:srgbClr val="FF0000"/>
                </a:solidFill>
                <a:effectLst/>
                <a:latin typeface="+mn-lt"/>
                <a:ea typeface="+mn-ea"/>
                <a:cs typeface="+mn-cs"/>
              </a:rPr>
              <a:t>的操作。</a:t>
            </a:r>
            <a:endParaRPr lang="en" altLang="zh-CN" sz="1200" kern="1200" dirty="0">
              <a:solidFill>
                <a:srgbClr val="FF0000"/>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7</a:t>
            </a:fld>
            <a:endParaRPr kumimoji="1" lang="zh-CN" altLang="en-US"/>
          </a:p>
        </p:txBody>
      </p:sp>
    </p:spTree>
    <p:extLst>
      <p:ext uri="{BB962C8B-B14F-4D97-AF65-F5344CB8AC3E}">
        <p14:creationId xmlns:p14="http://schemas.microsoft.com/office/powerpoint/2010/main" val="1185494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kern="1200" dirty="0">
                <a:solidFill>
                  <a:srgbClr val="FF0000"/>
                </a:solidFill>
                <a:effectLst/>
                <a:latin typeface="+mn-lt"/>
                <a:ea typeface="+mn-ea"/>
                <a:cs typeface="+mn-cs"/>
              </a:rPr>
              <a:t>那</a:t>
            </a:r>
            <a:r>
              <a:rPr lang="zh-CN" altLang="en-US" sz="1200" kern="1200" dirty="0">
                <a:solidFill>
                  <a:srgbClr val="FF0000"/>
                </a:solidFill>
                <a:effectLst/>
                <a:latin typeface="+mn-lt"/>
                <a:ea typeface="+mn-ea"/>
                <a:cs typeface="+mn-cs"/>
              </a:rPr>
              <a:t>什么是</a:t>
            </a:r>
            <a:r>
              <a:rPr kumimoji="1" lang="en-US" altLang="zh-CN" sz="1200" dirty="0">
                <a:latin typeface="Times New Roman" panose="02020603050405020304" pitchFamily="18" charset="0"/>
                <a:cs typeface="Times New Roman" panose="02020603050405020304" pitchFamily="18" charset="0"/>
              </a:rPr>
              <a:t>Hard shrinkage</a:t>
            </a:r>
            <a:r>
              <a:rPr kumimoji="1" lang="zh-CN" altLang="en-US" sz="1200" dirty="0">
                <a:latin typeface="Times New Roman" panose="02020603050405020304" pitchFamily="18" charset="0"/>
                <a:cs typeface="Times New Roman" panose="02020603050405020304" pitchFamily="18" charset="0"/>
              </a:rPr>
              <a:t>呢，其实很简单，就是设置一个阈值</a:t>
            </a:r>
            <a:r>
              <a:rPr kumimoji="1" lang="en-US" altLang="zh-CN" sz="1200" dirty="0">
                <a:latin typeface="Times New Roman" panose="02020603050405020304" pitchFamily="18" charset="0"/>
                <a:cs typeface="Times New Roman" panose="02020603050405020304" pitchFamily="18" charset="0"/>
              </a:rPr>
              <a:t>【</a:t>
            </a:r>
            <a:r>
              <a:rPr kumimoji="1" lang="zh-CN" altLang="en-US" sz="1200" dirty="0">
                <a:latin typeface="Times New Roman" panose="02020603050405020304" pitchFamily="18" charset="0"/>
                <a:cs typeface="Times New Roman" panose="02020603050405020304" pitchFamily="18" charset="0"/>
              </a:rPr>
              <a:t>朗姆大</a:t>
            </a:r>
            <a:r>
              <a:rPr kumimoji="1" lang="en-US" altLang="zh-CN" sz="1200" dirty="0">
                <a:latin typeface="Times New Roman" panose="02020603050405020304" pitchFamily="18" charset="0"/>
                <a:cs typeface="Times New Roman" panose="02020603050405020304" pitchFamily="18" charset="0"/>
              </a:rPr>
              <a:t>】</a:t>
            </a:r>
            <a:r>
              <a:rPr kumimoji="1" lang="zh-CN" altLang="en-US" sz="1200" dirty="0">
                <a:latin typeface="Times New Roman" panose="02020603050405020304" pitchFamily="18" charset="0"/>
                <a:cs typeface="Times New Roman" panose="02020603050405020304" pitchFamily="18" charset="0"/>
              </a:rPr>
              <a:t>，将小于这一阈值的权重置为</a:t>
            </a:r>
            <a:r>
              <a:rPr kumimoji="1" lang="en-US" altLang="zh-CN" sz="1200" dirty="0">
                <a:latin typeface="Times New Roman" panose="02020603050405020304" pitchFamily="18" charset="0"/>
                <a:cs typeface="Times New Roman" panose="02020603050405020304" pitchFamily="18" charset="0"/>
              </a:rPr>
              <a:t>0</a:t>
            </a:r>
            <a:r>
              <a:rPr kumimoji="1" lang="zh-CN" altLang="en-US" sz="1200" dirty="0">
                <a:latin typeface="Times New Roman" panose="02020603050405020304" pitchFamily="18" charset="0"/>
                <a:cs typeface="Times New Roman" panose="02020603050405020304" pitchFamily="18" charset="0"/>
              </a:rPr>
              <a:t>，强行使得权重矩阵</a:t>
            </a:r>
            <a:r>
              <a:rPr kumimoji="1" lang="en-US" altLang="zh-CN" sz="1200" dirty="0">
                <a:latin typeface="Times New Roman" panose="02020603050405020304" pitchFamily="18" charset="0"/>
                <a:cs typeface="Times New Roman" panose="02020603050405020304" pitchFamily="18" charset="0"/>
              </a:rPr>
              <a:t>w</a:t>
            </a:r>
            <a:r>
              <a:rPr kumimoji="1" lang="zh-CN" altLang="en-US" sz="1200" dirty="0">
                <a:latin typeface="Times New Roman" panose="02020603050405020304" pitchFamily="18" charset="0"/>
                <a:cs typeface="Times New Roman" panose="02020603050405020304" pitchFamily="18" charset="0"/>
              </a:rPr>
              <a:t>变得稀疏。但是由于这种不连续的函数在所以在后向传播的过程中不能直接更新，所以原文作者采用了</a:t>
            </a:r>
            <a:r>
              <a:rPr kumimoji="1" lang="en-US" altLang="zh-CN" sz="1200" dirty="0" err="1">
                <a:latin typeface="Times New Roman" panose="02020603050405020304" pitchFamily="18" charset="0"/>
                <a:cs typeface="Times New Roman" panose="02020603050405020304" pitchFamily="18" charset="0"/>
              </a:rPr>
              <a:t>Relu</a:t>
            </a:r>
            <a:r>
              <a:rPr kumimoji="1" lang="zh-CN" altLang="en-US" sz="1200" dirty="0">
                <a:latin typeface="Times New Roman" panose="02020603050405020304" pitchFamily="18" charset="0"/>
                <a:cs typeface="Times New Roman" panose="02020603050405020304" pitchFamily="18" charset="0"/>
              </a:rPr>
              <a:t>来实现。分母这里的参数是一个很小的正直，一般为</a:t>
            </a:r>
            <a:r>
              <a:rPr kumimoji="1" lang="en-US" altLang="zh-CN" sz="1200" dirty="0">
                <a:latin typeface="Times New Roman" panose="02020603050405020304" pitchFamily="18" charset="0"/>
                <a:cs typeface="Times New Roman" panose="02020603050405020304" pitchFamily="18" charset="0"/>
              </a:rPr>
              <a:t>[1/N</a:t>
            </a:r>
            <a:r>
              <a:rPr kumimoji="1" lang="zh-CN" altLang="en-US" sz="1200" dirty="0">
                <a:latin typeface="Times New Roman" panose="02020603050405020304" pitchFamily="18" charset="0"/>
                <a:cs typeface="Times New Roman" panose="02020603050405020304" pitchFamily="18" charset="0"/>
              </a:rPr>
              <a:t>，</a:t>
            </a:r>
            <a:r>
              <a:rPr kumimoji="1" lang="en-US" altLang="zh-CN" sz="1200" dirty="0">
                <a:latin typeface="Times New Roman" panose="02020603050405020304" pitchFamily="18" charset="0"/>
                <a:cs typeface="Times New Roman" panose="02020603050405020304" pitchFamily="18" charset="0"/>
              </a:rPr>
              <a:t>3/N]</a:t>
            </a:r>
            <a:endParaRPr lang="en" altLang="zh-CN" sz="1200" kern="1200" dirty="0">
              <a:solidFill>
                <a:srgbClr val="FF0000"/>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8</a:t>
            </a:fld>
            <a:endParaRPr kumimoji="1" lang="zh-CN" altLang="en-US"/>
          </a:p>
        </p:txBody>
      </p:sp>
    </p:spTree>
    <p:extLst>
      <p:ext uri="{BB962C8B-B14F-4D97-AF65-F5344CB8AC3E}">
        <p14:creationId xmlns:p14="http://schemas.microsoft.com/office/powerpoint/2010/main" val="24081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kern="1200" dirty="0">
                <a:solidFill>
                  <a:srgbClr val="FF0000"/>
                </a:solidFill>
                <a:effectLst/>
                <a:latin typeface="+mn-lt"/>
                <a:ea typeface="+mn-ea"/>
                <a:cs typeface="+mn-cs"/>
              </a:rPr>
              <a:t>这个</a:t>
            </a:r>
            <a:r>
              <a:rPr lang="zh-CN" altLang="en-US" sz="1200" kern="1200" dirty="0">
                <a:solidFill>
                  <a:srgbClr val="FF0000"/>
                </a:solidFill>
                <a:effectLst/>
                <a:latin typeface="+mn-lt"/>
                <a:ea typeface="+mn-ea"/>
                <a:cs typeface="+mn-cs"/>
              </a:rPr>
              <a:t>模型在训练的过程中需要同时更新</a:t>
            </a:r>
            <a:r>
              <a:rPr lang="en-US" altLang="zh-CN" sz="1200" kern="1200" dirty="0">
                <a:solidFill>
                  <a:srgbClr val="FF0000"/>
                </a:solidFill>
                <a:effectLst/>
                <a:latin typeface="+mn-lt"/>
                <a:ea typeface="+mn-ea"/>
                <a:cs typeface="+mn-cs"/>
              </a:rPr>
              <a:t>encoder</a:t>
            </a:r>
            <a:r>
              <a:rPr lang="zh-CN" altLang="en-US" sz="1200" kern="1200" dirty="0">
                <a:solidFill>
                  <a:srgbClr val="FF0000"/>
                </a:solidFill>
                <a:effectLst/>
                <a:latin typeface="+mn-lt"/>
                <a:ea typeface="+mn-ea"/>
                <a:cs typeface="+mn-cs"/>
              </a:rPr>
              <a:t>、</a:t>
            </a:r>
            <a:r>
              <a:rPr lang="en-US" altLang="zh-CN" sz="1200" kern="1200" dirty="0">
                <a:solidFill>
                  <a:srgbClr val="FF0000"/>
                </a:solidFill>
                <a:effectLst/>
                <a:latin typeface="+mn-lt"/>
                <a:ea typeface="+mn-ea"/>
                <a:cs typeface="+mn-cs"/>
              </a:rPr>
              <a:t>decoder</a:t>
            </a:r>
            <a:r>
              <a:rPr lang="zh-CN" altLang="en-US" sz="1200" kern="1200" dirty="0">
                <a:solidFill>
                  <a:srgbClr val="FF0000"/>
                </a:solidFill>
                <a:effectLst/>
                <a:latin typeface="+mn-lt"/>
                <a:ea typeface="+mn-ea"/>
                <a:cs typeface="+mn-cs"/>
              </a:rPr>
              <a:t>和</a:t>
            </a:r>
            <a:r>
              <a:rPr lang="en-US" altLang="zh-CN" sz="1200" kern="1200" dirty="0">
                <a:solidFill>
                  <a:srgbClr val="FF0000"/>
                </a:solidFill>
                <a:effectLst/>
                <a:latin typeface="+mn-lt"/>
                <a:ea typeface="+mn-ea"/>
                <a:cs typeface="+mn-cs"/>
              </a:rPr>
              <a:t>memory</a:t>
            </a:r>
            <a:r>
              <a:rPr lang="zh-CN" altLang="en-US" sz="1200" kern="1200" dirty="0">
                <a:solidFill>
                  <a:srgbClr val="FF0000"/>
                </a:solidFill>
                <a:effectLst/>
                <a:latin typeface="+mn-lt"/>
                <a:ea typeface="+mn-ea"/>
                <a:cs typeface="+mn-cs"/>
              </a:rPr>
              <a:t>中的内容，所以它的</a:t>
            </a:r>
            <a:r>
              <a:rPr lang="en-US" altLang="zh-CN" sz="1200" kern="1200" dirty="0">
                <a:solidFill>
                  <a:srgbClr val="FF0000"/>
                </a:solidFill>
                <a:effectLst/>
                <a:latin typeface="+mn-lt"/>
                <a:ea typeface="+mn-ea"/>
                <a:cs typeface="+mn-cs"/>
              </a:rPr>
              <a:t>loss</a:t>
            </a:r>
            <a:r>
              <a:rPr lang="zh-CN" altLang="en-US" sz="1200" kern="1200" dirty="0">
                <a:solidFill>
                  <a:srgbClr val="FF0000"/>
                </a:solidFill>
                <a:effectLst/>
                <a:latin typeface="+mn-lt"/>
                <a:ea typeface="+mn-ea"/>
                <a:cs typeface="+mn-cs"/>
              </a:rPr>
              <a:t>是这样定义的。这里的</a:t>
            </a:r>
            <a:r>
              <a:rPr lang="en-US" altLang="zh-CN" sz="1200" kern="1200" dirty="0">
                <a:solidFill>
                  <a:srgbClr val="FF0000"/>
                </a:solidFill>
                <a:effectLst/>
                <a:latin typeface="+mn-lt"/>
                <a:ea typeface="+mn-ea"/>
                <a:cs typeface="+mn-cs"/>
              </a:rPr>
              <a:t>R</a:t>
            </a:r>
            <a:r>
              <a:rPr lang="zh-CN" altLang="en-US" sz="1200" kern="1200" dirty="0">
                <a:solidFill>
                  <a:srgbClr val="FF0000"/>
                </a:solidFill>
                <a:effectLst/>
                <a:latin typeface="+mn-lt"/>
                <a:ea typeface="+mn-ea"/>
                <a:cs typeface="+mn-cs"/>
              </a:rPr>
              <a:t>指的是模型的重建损失，即</a:t>
            </a:r>
            <a:r>
              <a:rPr lang="en-US" altLang="zh-CN" sz="1200" kern="1200" dirty="0" err="1">
                <a:solidFill>
                  <a:srgbClr val="FF0000"/>
                </a:solidFill>
                <a:effectLst/>
                <a:latin typeface="+mn-lt"/>
                <a:ea typeface="+mn-ea"/>
                <a:cs typeface="+mn-cs"/>
              </a:rPr>
              <a:t>xt</a:t>
            </a:r>
            <a:r>
              <a:rPr lang="zh-CN" altLang="en-US" sz="1200" kern="1200" dirty="0">
                <a:solidFill>
                  <a:srgbClr val="FF0000"/>
                </a:solidFill>
                <a:effectLst/>
                <a:latin typeface="+mn-lt"/>
                <a:ea typeface="+mn-ea"/>
                <a:cs typeface="+mn-cs"/>
              </a:rPr>
              <a:t>和</a:t>
            </a:r>
            <a:r>
              <a:rPr lang="en-US" altLang="zh-CN" sz="1200" kern="1200" dirty="0" err="1">
                <a:solidFill>
                  <a:srgbClr val="FF0000"/>
                </a:solidFill>
                <a:effectLst/>
                <a:latin typeface="+mn-lt"/>
                <a:ea typeface="+mn-ea"/>
                <a:cs typeface="+mn-cs"/>
              </a:rPr>
              <a:t>xt</a:t>
            </a:r>
            <a:r>
              <a:rPr lang="zh-CN" altLang="en-US" sz="1200" kern="1200" dirty="0">
                <a:solidFill>
                  <a:srgbClr val="FF0000"/>
                </a:solidFill>
                <a:effectLst/>
                <a:latin typeface="+mn-lt"/>
                <a:ea typeface="+mn-ea"/>
                <a:cs typeface="+mn-cs"/>
              </a:rPr>
              <a:t> </a:t>
            </a:r>
            <a:r>
              <a:rPr lang="en-US" altLang="zh-CN" sz="1200" kern="1200" dirty="0">
                <a:solidFill>
                  <a:srgbClr val="FF0000"/>
                </a:solidFill>
                <a:effectLst/>
                <a:latin typeface="+mn-lt"/>
                <a:ea typeface="+mn-ea"/>
                <a:cs typeface="+mn-cs"/>
              </a:rPr>
              <a:t>hat</a:t>
            </a:r>
            <a:r>
              <a:rPr lang="zh-CN" altLang="en-US" sz="1200" kern="1200" dirty="0">
                <a:solidFill>
                  <a:srgbClr val="FF0000"/>
                </a:solidFill>
                <a:effectLst/>
                <a:latin typeface="+mn-lt"/>
                <a:ea typeface="+mn-ea"/>
                <a:cs typeface="+mn-cs"/>
              </a:rPr>
              <a:t>的重建损失，</a:t>
            </a:r>
            <a:r>
              <a:rPr lang="en-US" altLang="zh-CN" sz="1200" kern="1200" dirty="0">
                <a:solidFill>
                  <a:srgbClr val="FF0000"/>
                </a:solidFill>
                <a:effectLst/>
                <a:latin typeface="+mn-lt"/>
                <a:ea typeface="+mn-ea"/>
                <a:cs typeface="+mn-cs"/>
              </a:rPr>
              <a:t>E</a:t>
            </a:r>
            <a:r>
              <a:rPr lang="zh-CN" altLang="en-US" sz="1200" kern="1200" dirty="0">
                <a:solidFill>
                  <a:srgbClr val="FF0000"/>
                </a:solidFill>
                <a:effectLst/>
                <a:latin typeface="+mn-lt"/>
                <a:ea typeface="+mn-ea"/>
                <a:cs typeface="+mn-cs"/>
              </a:rPr>
              <a:t>指的是第</a:t>
            </a:r>
            <a:r>
              <a:rPr lang="en-US" altLang="zh-CN" sz="1200" kern="1200" dirty="0">
                <a:solidFill>
                  <a:srgbClr val="FF0000"/>
                </a:solidFill>
                <a:effectLst/>
                <a:latin typeface="+mn-lt"/>
                <a:ea typeface="+mn-ea"/>
                <a:cs typeface="+mn-cs"/>
              </a:rPr>
              <a:t>t</a:t>
            </a:r>
            <a:r>
              <a:rPr lang="zh-CN" altLang="en-US" sz="1200" kern="1200" dirty="0">
                <a:solidFill>
                  <a:srgbClr val="FF0000"/>
                </a:solidFill>
                <a:effectLst/>
                <a:latin typeface="+mn-lt"/>
                <a:ea typeface="+mn-ea"/>
                <a:cs typeface="+mn-cs"/>
              </a:rPr>
              <a:t>个样本的权重矩阵的熵。</a:t>
            </a:r>
            <a:endParaRPr lang="en-US" altLang="zh-CN" sz="1200" kern="1200" dirty="0">
              <a:solidFill>
                <a:srgbClr val="FF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FF0000"/>
                </a:solidFill>
                <a:effectLst/>
                <a:latin typeface="+mn-lt"/>
                <a:ea typeface="+mn-ea"/>
                <a:cs typeface="+mn-cs"/>
              </a:rPr>
              <a:t>所以权重矩阵是通过</a:t>
            </a:r>
            <a:r>
              <a:rPr lang="en-US" altLang="zh-CN" sz="1200" kern="1200" dirty="0">
                <a:solidFill>
                  <a:srgbClr val="FF0000"/>
                </a:solidFill>
                <a:effectLst/>
                <a:latin typeface="+mn-lt"/>
                <a:ea typeface="+mn-ea"/>
                <a:cs typeface="+mn-cs"/>
              </a:rPr>
              <a:t>hard</a:t>
            </a:r>
            <a:r>
              <a:rPr lang="zh-CN" altLang="en-US" sz="1200" kern="1200" dirty="0">
                <a:solidFill>
                  <a:srgbClr val="FF0000"/>
                </a:solidFill>
                <a:effectLst/>
                <a:latin typeface="+mn-lt"/>
                <a:ea typeface="+mn-ea"/>
                <a:cs typeface="+mn-cs"/>
              </a:rPr>
              <a:t> </a:t>
            </a:r>
            <a:r>
              <a:rPr lang="en-US" altLang="zh-CN" sz="1200" kern="1200" dirty="0">
                <a:solidFill>
                  <a:srgbClr val="FF0000"/>
                </a:solidFill>
                <a:effectLst/>
                <a:latin typeface="+mn-lt"/>
                <a:ea typeface="+mn-ea"/>
                <a:cs typeface="+mn-cs"/>
              </a:rPr>
              <a:t>shrinkage</a:t>
            </a:r>
            <a:r>
              <a:rPr lang="zh-CN" altLang="en-US" sz="1200" kern="1200" dirty="0">
                <a:solidFill>
                  <a:srgbClr val="FF0000"/>
                </a:solidFill>
                <a:effectLst/>
                <a:latin typeface="+mn-lt"/>
                <a:ea typeface="+mn-ea"/>
                <a:cs typeface="+mn-cs"/>
              </a:rPr>
              <a:t>和最小化熵共同保证它的稀疏性的。文章里说这样的好处是</a:t>
            </a:r>
            <a:endParaRPr lang="en-US" altLang="zh-CN" sz="1200" kern="1200" dirty="0">
              <a:solidFill>
                <a:srgbClr val="FF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rgbClr val="FF000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rgbClr val="FF0000"/>
                </a:solidFill>
                <a:effectLst/>
                <a:latin typeface="+mn-lt"/>
                <a:ea typeface="+mn-ea"/>
                <a:cs typeface="+mn-cs"/>
              </a:rPr>
              <a:t>可以保证高效利用内存槽（也就是</a:t>
            </a:r>
            <a:r>
              <a:rPr lang="en-US" altLang="zh-CN" sz="1200" b="0" i="0" kern="1200" dirty="0">
                <a:solidFill>
                  <a:srgbClr val="FF0000"/>
                </a:solidFill>
                <a:effectLst/>
                <a:latin typeface="+mn-lt"/>
                <a:ea typeface="+mn-ea"/>
                <a:cs typeface="+mn-cs"/>
              </a:rPr>
              <a:t>memory</a:t>
            </a:r>
            <a:r>
              <a:rPr lang="zh-CN" altLang="en-US" sz="1200" b="0" i="0" kern="1200" dirty="0">
                <a:solidFill>
                  <a:srgbClr val="FF0000"/>
                </a:solidFill>
                <a:effectLst/>
                <a:latin typeface="+mn-lt"/>
                <a:ea typeface="+mn-ea"/>
                <a:cs typeface="+mn-cs"/>
              </a:rPr>
              <a:t>中存储的都是</a:t>
            </a:r>
            <a:r>
              <a:rPr lang="en-US" altLang="zh-CN" sz="1200" b="0" i="0" kern="1200" dirty="0">
                <a:solidFill>
                  <a:srgbClr val="FF0000"/>
                </a:solidFill>
                <a:effectLst/>
                <a:latin typeface="+mn-lt"/>
                <a:ea typeface="+mn-ea"/>
                <a:cs typeface="+mn-cs"/>
              </a:rPr>
              <a:t>typical</a:t>
            </a:r>
            <a:r>
              <a:rPr lang="zh-CN" altLang="en-US" sz="1200" b="0" i="0" kern="1200" dirty="0">
                <a:solidFill>
                  <a:srgbClr val="FF0000"/>
                </a:solidFill>
                <a:effectLst/>
                <a:latin typeface="+mn-lt"/>
                <a:ea typeface="+mn-ea"/>
                <a:cs typeface="+mn-cs"/>
              </a:rPr>
              <a:t>的特征） </a:t>
            </a:r>
            <a:r>
              <a:rPr lang="en-US" altLang="zh-CN" sz="1200" b="0" i="0" kern="1200" dirty="0">
                <a:solidFill>
                  <a:srgbClr val="FF0000"/>
                </a:solidFill>
                <a:effectLst/>
                <a:latin typeface="+mn-lt"/>
                <a:ea typeface="+mn-ea"/>
                <a:cs typeface="+mn-cs"/>
              </a:rPr>
              <a:t>——</a:t>
            </a:r>
            <a:r>
              <a:rPr lang="zh-CN" altLang="en-US" sz="1200" b="0" i="0" kern="1200" dirty="0">
                <a:solidFill>
                  <a:srgbClr val="FF0000"/>
                </a:solidFill>
                <a:effectLst/>
                <a:latin typeface="+mn-lt"/>
                <a:ea typeface="+mn-ea"/>
                <a:cs typeface="+mn-cs"/>
              </a:rPr>
              <a:t>我个人认为是在训练过程中，因为</a:t>
            </a:r>
            <a:r>
              <a:rPr lang="en-US" altLang="zh-CN" sz="1200" b="0" i="0" kern="1200" dirty="0">
                <a:solidFill>
                  <a:srgbClr val="FF0000"/>
                </a:solidFill>
                <a:effectLst/>
                <a:latin typeface="+mn-lt"/>
                <a:ea typeface="+mn-ea"/>
                <a:cs typeface="+mn-cs"/>
              </a:rPr>
              <a:t>loss</a:t>
            </a:r>
            <a:r>
              <a:rPr lang="zh-CN" altLang="en-US" sz="1200" b="0" i="0" kern="1200" dirty="0">
                <a:solidFill>
                  <a:srgbClr val="FF0000"/>
                </a:solidFill>
                <a:effectLst/>
                <a:latin typeface="+mn-lt"/>
                <a:ea typeface="+mn-ea"/>
                <a:cs typeface="+mn-cs"/>
              </a:rPr>
              <a:t>要不断减小，所以熵要不断减小，但是</a:t>
            </a:r>
            <a:r>
              <a:rPr lang="en-US" altLang="zh-CN" sz="1200" b="0" i="0" kern="1200" dirty="0" err="1">
                <a:solidFill>
                  <a:srgbClr val="FF0000"/>
                </a:solidFill>
                <a:effectLst/>
                <a:latin typeface="+mn-lt"/>
                <a:ea typeface="+mn-ea"/>
                <a:cs typeface="+mn-cs"/>
              </a:rPr>
              <a:t>wi</a:t>
            </a:r>
            <a:r>
              <a:rPr lang="zh-CN" altLang="en-US" sz="1200" b="0" i="0" kern="1200" dirty="0">
                <a:solidFill>
                  <a:srgbClr val="FF0000"/>
                </a:solidFill>
                <a:effectLst/>
                <a:latin typeface="+mn-lt"/>
                <a:ea typeface="+mn-ea"/>
                <a:cs typeface="+mn-cs"/>
              </a:rPr>
              <a:t>较小的时候，</a:t>
            </a:r>
            <a:r>
              <a:rPr lang="en-US" altLang="zh-CN" sz="1200" b="0" i="0" kern="1200" dirty="0">
                <a:solidFill>
                  <a:srgbClr val="FF0000"/>
                </a:solidFill>
                <a:effectLst/>
                <a:latin typeface="+mn-lt"/>
                <a:ea typeface="+mn-ea"/>
                <a:cs typeface="+mn-cs"/>
              </a:rPr>
              <a:t>loss</a:t>
            </a:r>
            <a:r>
              <a:rPr lang="zh-CN" altLang="en-US" sz="1200" b="0" i="0" kern="1200" dirty="0">
                <a:solidFill>
                  <a:srgbClr val="FF0000"/>
                </a:solidFill>
                <a:effectLst/>
                <a:latin typeface="+mn-lt"/>
                <a:ea typeface="+mn-ea"/>
                <a:cs typeface="+mn-cs"/>
              </a:rPr>
              <a:t>肯定是趋于无穷大的，为了避免</a:t>
            </a:r>
            <a:r>
              <a:rPr lang="en-US" altLang="zh-CN" sz="1200" b="0" i="0" kern="1200" dirty="0">
                <a:solidFill>
                  <a:srgbClr val="FF0000"/>
                </a:solidFill>
                <a:effectLst/>
                <a:latin typeface="+mn-lt"/>
                <a:ea typeface="+mn-ea"/>
                <a:cs typeface="+mn-cs"/>
              </a:rPr>
              <a:t>nan</a:t>
            </a:r>
            <a:r>
              <a:rPr lang="zh-CN" altLang="en-US" sz="1200" b="0" i="0" kern="1200" dirty="0">
                <a:solidFill>
                  <a:srgbClr val="FF0000"/>
                </a:solidFill>
                <a:effectLst/>
                <a:latin typeface="+mn-lt"/>
                <a:ea typeface="+mn-ea"/>
                <a:cs typeface="+mn-cs"/>
              </a:rPr>
              <a:t>的</a:t>
            </a:r>
            <a:r>
              <a:rPr lang="en-US" altLang="zh-CN" sz="1200" b="0" i="0" kern="1200" dirty="0">
                <a:solidFill>
                  <a:srgbClr val="FF0000"/>
                </a:solidFill>
                <a:effectLst/>
                <a:latin typeface="+mn-lt"/>
                <a:ea typeface="+mn-ea"/>
                <a:cs typeface="+mn-cs"/>
              </a:rPr>
              <a:t>loss</a:t>
            </a:r>
            <a:r>
              <a:rPr lang="zh-CN" altLang="en-US" sz="1200" b="0" i="0" kern="1200" dirty="0">
                <a:solidFill>
                  <a:srgbClr val="FF0000"/>
                </a:solidFill>
                <a:effectLst/>
                <a:latin typeface="+mn-lt"/>
                <a:ea typeface="+mn-ea"/>
                <a:cs typeface="+mn-cs"/>
              </a:rPr>
              <a:t>，这些权重比较小的</a:t>
            </a:r>
            <a:r>
              <a:rPr lang="en-US" altLang="zh-CN" sz="1200" b="0" i="0" kern="1200" dirty="0">
                <a:solidFill>
                  <a:srgbClr val="FF0000"/>
                </a:solidFill>
                <a:effectLst/>
                <a:latin typeface="+mn-lt"/>
                <a:ea typeface="+mn-ea"/>
                <a:cs typeface="+mn-cs"/>
              </a:rPr>
              <a:t>memory</a:t>
            </a:r>
            <a:r>
              <a:rPr lang="zh-CN" altLang="en-US" sz="1200" b="0" i="0" kern="1200" dirty="0">
                <a:solidFill>
                  <a:srgbClr val="FF0000"/>
                </a:solidFill>
                <a:effectLst/>
                <a:latin typeface="+mn-lt"/>
                <a:ea typeface="+mn-ea"/>
                <a:cs typeface="+mn-cs"/>
              </a:rPr>
              <a:t> </a:t>
            </a:r>
            <a:r>
              <a:rPr lang="en-US" altLang="zh-CN" sz="1200" b="0" i="0" kern="1200" dirty="0">
                <a:solidFill>
                  <a:srgbClr val="FF0000"/>
                </a:solidFill>
                <a:effectLst/>
                <a:latin typeface="+mn-lt"/>
                <a:ea typeface="+mn-ea"/>
                <a:cs typeface="+mn-cs"/>
              </a:rPr>
              <a:t>item</a:t>
            </a:r>
            <a:r>
              <a:rPr lang="zh-CN" altLang="en-US" sz="1200" b="0" i="0" kern="1200" dirty="0">
                <a:solidFill>
                  <a:srgbClr val="FF0000"/>
                </a:solidFill>
                <a:effectLst/>
                <a:latin typeface="+mn-lt"/>
                <a:ea typeface="+mn-ea"/>
                <a:cs typeface="+mn-cs"/>
              </a:rPr>
              <a:t>（</a:t>
            </a:r>
            <a:r>
              <a:rPr lang="en-US" altLang="zh-CN" sz="1200" b="0" i="0" kern="1200" dirty="0">
                <a:solidFill>
                  <a:srgbClr val="FF0000"/>
                </a:solidFill>
                <a:effectLst/>
                <a:latin typeface="+mn-lt"/>
                <a:ea typeface="+mn-ea"/>
                <a:cs typeface="+mn-cs"/>
              </a:rPr>
              <a:t>mi</a:t>
            </a:r>
            <a:r>
              <a:rPr lang="zh-CN" altLang="en-US" sz="1200" b="0" i="0" kern="1200" dirty="0">
                <a:solidFill>
                  <a:srgbClr val="FF0000"/>
                </a:solidFill>
                <a:effectLst/>
                <a:latin typeface="+mn-lt"/>
                <a:ea typeface="+mn-ea"/>
                <a:cs typeface="+mn-cs"/>
              </a:rPr>
              <a:t>）就被丢弃了。</a:t>
            </a:r>
            <a:endParaRPr lang="en-US" altLang="zh-CN" sz="1200" b="0" i="0" kern="1200" dirty="0">
              <a:solidFill>
                <a:srgbClr val="FF0000"/>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C92070B-5B20-FC49-AA51-8236FC8F75D3}" type="slidenum">
              <a:rPr kumimoji="1" lang="zh-CN" altLang="en-US" smtClean="0"/>
              <a:t>9</a:t>
            </a:fld>
            <a:endParaRPr kumimoji="1" lang="zh-CN" altLang="en-US"/>
          </a:p>
        </p:txBody>
      </p:sp>
    </p:spTree>
    <p:extLst>
      <p:ext uri="{BB962C8B-B14F-4D97-AF65-F5344CB8AC3E}">
        <p14:creationId xmlns:p14="http://schemas.microsoft.com/office/powerpoint/2010/main" val="347928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F266A-E80D-4B45-BD08-B8090B25B48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90E96BD-ABBB-D14B-958A-09FD0BAC5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E9500D2-60A0-8946-85AF-816D774392C5}"/>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5" name="页脚占位符 4">
            <a:extLst>
              <a:ext uri="{FF2B5EF4-FFF2-40B4-BE49-F238E27FC236}">
                <a16:creationId xmlns:a16="http://schemas.microsoft.com/office/drawing/2014/main" id="{80D44790-5BCA-C34B-A235-79B8076795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52674B-7383-8C4A-A07D-53737353B1E7}"/>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226600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22FF8-EA97-BF4B-8EC2-AE461E0EE40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FE06566-2D2C-B14B-A49F-4E8625D43A5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D05DF51-7140-8A49-8ADB-3BC7591E77CB}"/>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5" name="页脚占位符 4">
            <a:extLst>
              <a:ext uri="{FF2B5EF4-FFF2-40B4-BE49-F238E27FC236}">
                <a16:creationId xmlns:a16="http://schemas.microsoft.com/office/drawing/2014/main" id="{F984E0F9-9E4F-CE4F-B949-444C7BA6C5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6851499-987C-DE4C-89FF-D0FB120D110D}"/>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24846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1BE6F6-46A5-7C4A-892E-B57E9260D3B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17E03E4-DF65-AA40-825F-7C929F022EC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4CDE22-2E69-204F-88AA-07F547BA4649}"/>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5" name="页脚占位符 4">
            <a:extLst>
              <a:ext uri="{FF2B5EF4-FFF2-40B4-BE49-F238E27FC236}">
                <a16:creationId xmlns:a16="http://schemas.microsoft.com/office/drawing/2014/main" id="{8A67ACB5-F539-A34C-9B63-61C1EAC3F54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FE9B12-7CEF-D24A-8630-8B36B487C3A0}"/>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428538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F4152-765C-BA45-A477-E3112E8F2D9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0BF2623-A60F-3A4D-B3A9-901399B2480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556DF34-B0C3-CD49-9F1B-8ECE635A95D4}"/>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5" name="页脚占位符 4">
            <a:extLst>
              <a:ext uri="{FF2B5EF4-FFF2-40B4-BE49-F238E27FC236}">
                <a16:creationId xmlns:a16="http://schemas.microsoft.com/office/drawing/2014/main" id="{2BD93ADD-C569-134E-AC6C-9387B34C2A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C6B1BF8-DB65-6947-B6E4-BBC7D3BE35B4}"/>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410688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358C2-47D6-CA47-A05B-49AC89743C1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8B6A1FC-21CD-F94A-89BD-12FE40B9B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3C9260D-7D79-3544-AA19-D87D7011D915}"/>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5" name="页脚占位符 4">
            <a:extLst>
              <a:ext uri="{FF2B5EF4-FFF2-40B4-BE49-F238E27FC236}">
                <a16:creationId xmlns:a16="http://schemas.microsoft.com/office/drawing/2014/main" id="{1D12ADD6-AF29-ED4D-82BF-C5EE8D01BFC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058D8CE-BF59-B54A-B021-9C57C50FB244}"/>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174581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AD0AC-6D2F-2D4B-B3C2-431AEC97C8A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1CD5F0D-C62D-EE40-89E1-85EF2077EAC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CFF7EE7-1803-6B4E-878F-D740C4F38F1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6B8D517-C2B1-8841-BF82-5B438406B83D}"/>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6" name="页脚占位符 5">
            <a:extLst>
              <a:ext uri="{FF2B5EF4-FFF2-40B4-BE49-F238E27FC236}">
                <a16:creationId xmlns:a16="http://schemas.microsoft.com/office/drawing/2014/main" id="{543C091F-5A60-E34B-A5F3-256077E9012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4C722D9-DBA7-B246-8091-17EEE3012D55}"/>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312166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72DF70-7084-FE4E-AB32-87C27294395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9F69F3-08D4-2B4F-B578-2C5563EBD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B7D414C-6FA7-4A4A-81EE-775450E794E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93A7D09-0D46-0246-9361-2BB0AEF98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6CA218A-46DD-A448-933B-62E9CA5CADF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F20B965-559F-6142-A09E-AC4FD5484E0C}"/>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8" name="页脚占位符 7">
            <a:extLst>
              <a:ext uri="{FF2B5EF4-FFF2-40B4-BE49-F238E27FC236}">
                <a16:creationId xmlns:a16="http://schemas.microsoft.com/office/drawing/2014/main" id="{84E7E99C-5A0D-0F4A-BC61-EA5394AF0D4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35A5D11-0115-F449-A0C9-42894E09E135}"/>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91965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5AE32-8719-E342-85C4-F289B523338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D6B409A4-9F95-4540-A8FA-965E194A4752}"/>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4" name="页脚占位符 3">
            <a:extLst>
              <a:ext uri="{FF2B5EF4-FFF2-40B4-BE49-F238E27FC236}">
                <a16:creationId xmlns:a16="http://schemas.microsoft.com/office/drawing/2014/main" id="{20E188FE-5C8F-2B4C-9BA0-ED0E7FBD584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01965E9-C699-434C-AD79-F3FB6354740A}"/>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22910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EA1E08E-4A5C-C645-867E-752AD48998A4}"/>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3" name="页脚占位符 2">
            <a:extLst>
              <a:ext uri="{FF2B5EF4-FFF2-40B4-BE49-F238E27FC236}">
                <a16:creationId xmlns:a16="http://schemas.microsoft.com/office/drawing/2014/main" id="{41B0D4E4-B0BA-1B48-AE55-352899B6879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DF88633-4124-1746-8687-C3162867DF35}"/>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421543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EF997-1DA5-B84E-B14F-4D000528BF7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C269B28-6947-DF49-9D8F-3771A3DB5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B5C7252-3FE2-FC45-9E71-85454D1FC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C6397CA-3376-A148-89FB-6E171F12B69C}"/>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6" name="页脚占位符 5">
            <a:extLst>
              <a:ext uri="{FF2B5EF4-FFF2-40B4-BE49-F238E27FC236}">
                <a16:creationId xmlns:a16="http://schemas.microsoft.com/office/drawing/2014/main" id="{E6425160-1D77-2442-9521-61C17DAE02F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776A76F-121A-8148-9D51-5AC28CBD6C3E}"/>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128820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B1FF6-FE9E-3443-BB6F-8FD70E0FF42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BE6A3B1-C46D-034A-8504-2016CBB89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41ADBFC-76FF-5E40-96A4-2E22EE9B1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06D32DD-4243-3B41-B983-1FC6BAB9E51F}"/>
              </a:ext>
            </a:extLst>
          </p:cNvPr>
          <p:cNvSpPr>
            <a:spLocks noGrp="1"/>
          </p:cNvSpPr>
          <p:nvPr>
            <p:ph type="dt" sz="half" idx="10"/>
          </p:nvPr>
        </p:nvSpPr>
        <p:spPr/>
        <p:txBody>
          <a:bodyPr/>
          <a:lstStyle/>
          <a:p>
            <a:fld id="{88C3FF5D-48A0-8C4B-B0C2-D3261ECB2D90}" type="datetimeFigureOut">
              <a:rPr kumimoji="1" lang="zh-CN" altLang="en-US" smtClean="0"/>
              <a:t>2020/8/15</a:t>
            </a:fld>
            <a:endParaRPr kumimoji="1" lang="zh-CN" altLang="en-US"/>
          </a:p>
        </p:txBody>
      </p:sp>
      <p:sp>
        <p:nvSpPr>
          <p:cNvPr id="6" name="页脚占位符 5">
            <a:extLst>
              <a:ext uri="{FF2B5EF4-FFF2-40B4-BE49-F238E27FC236}">
                <a16:creationId xmlns:a16="http://schemas.microsoft.com/office/drawing/2014/main" id="{5B596A43-0E08-8E40-88D4-AC259516B06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9D42AC8-A355-6447-B558-C924BEB6F1DF}"/>
              </a:ext>
            </a:extLst>
          </p:cNvPr>
          <p:cNvSpPr>
            <a:spLocks noGrp="1"/>
          </p:cNvSpPr>
          <p:nvPr>
            <p:ph type="sldNum" sz="quarter" idx="12"/>
          </p:nvPr>
        </p:nvSpPr>
        <p:spPr/>
        <p:txBody>
          <a:body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186171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3AFA86-5BCF-D541-B655-2B1F7A950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8254C7-F266-1D4F-AAE5-7A21998AE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0C0CC80-63DC-BD4A-AFA7-5A0C346E1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3FF5D-48A0-8C4B-B0C2-D3261ECB2D90}" type="datetimeFigureOut">
              <a:rPr kumimoji="1" lang="zh-CN" altLang="en-US" smtClean="0"/>
              <a:t>2020/8/15</a:t>
            </a:fld>
            <a:endParaRPr kumimoji="1" lang="zh-CN" altLang="en-US"/>
          </a:p>
        </p:txBody>
      </p:sp>
      <p:sp>
        <p:nvSpPr>
          <p:cNvPr id="5" name="页脚占位符 4">
            <a:extLst>
              <a:ext uri="{FF2B5EF4-FFF2-40B4-BE49-F238E27FC236}">
                <a16:creationId xmlns:a16="http://schemas.microsoft.com/office/drawing/2014/main" id="{DB1E7E06-047D-474E-83C5-9E8996FBBE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D5A4E7B-D46D-AA47-AA00-2F876DE72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7464F-FAD4-DA44-90C3-37FE4CA8BC87}" type="slidenum">
              <a:rPr kumimoji="1" lang="zh-CN" altLang="en-US" smtClean="0"/>
              <a:t>‹#›</a:t>
            </a:fld>
            <a:endParaRPr kumimoji="1" lang="zh-CN" altLang="en-US"/>
          </a:p>
        </p:txBody>
      </p:sp>
    </p:spTree>
    <p:extLst>
      <p:ext uri="{BB962C8B-B14F-4D97-AF65-F5344CB8AC3E}">
        <p14:creationId xmlns:p14="http://schemas.microsoft.com/office/powerpoint/2010/main" val="285139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nggong1.github.io/anomdec-mema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40E3451-62B1-C04F-85AF-3209E609F3D5}"/>
              </a:ext>
            </a:extLst>
          </p:cNvPr>
          <p:cNvSpPr/>
          <p:nvPr/>
        </p:nvSpPr>
        <p:spPr>
          <a:xfrm>
            <a:off x="529442" y="1646164"/>
            <a:ext cx="10915402" cy="1481175"/>
          </a:xfrm>
          <a:prstGeom prst="rect">
            <a:avLst/>
          </a:prstGeom>
        </p:spPr>
        <p:txBody>
          <a:bodyPr wrap="square">
            <a:spAutoFit/>
          </a:bodyPr>
          <a:lstStyle/>
          <a:p>
            <a:pPr algn="ctr">
              <a:lnSpc>
                <a:spcPct val="150000"/>
              </a:lnSpc>
            </a:pPr>
            <a:r>
              <a:rPr lang="zh-CN" altLang="en-US" sz="3200" dirty="0">
                <a:latin typeface="Times New Roman" panose="02020603050405020304" pitchFamily="18" charset="0"/>
                <a:cs typeface="Times New Roman" panose="02020603050405020304" pitchFamily="18" charset="0"/>
              </a:rPr>
              <a:t>Memorizing Normality to Detect Anomaly:Memory-augmented Deep Autoencoder for Unsupervised Anomaly Detection</a:t>
            </a:r>
          </a:p>
        </p:txBody>
      </p:sp>
      <p:sp>
        <p:nvSpPr>
          <p:cNvPr id="6" name="矩形 5">
            <a:extLst>
              <a:ext uri="{FF2B5EF4-FFF2-40B4-BE49-F238E27FC236}">
                <a16:creationId xmlns:a16="http://schemas.microsoft.com/office/drawing/2014/main" id="{40E2FD0C-BA47-204A-8C97-3E54A23132E4}"/>
              </a:ext>
            </a:extLst>
          </p:cNvPr>
          <p:cNvSpPr/>
          <p:nvPr/>
        </p:nvSpPr>
        <p:spPr>
          <a:xfrm>
            <a:off x="1458685" y="3429000"/>
            <a:ext cx="9274629" cy="1704506"/>
          </a:xfrm>
          <a:prstGeom prst="rect">
            <a:avLst/>
          </a:prstGeom>
        </p:spPr>
        <p:txBody>
          <a:bodyPr wrap="square">
            <a:spAutoFit/>
          </a:bodyPr>
          <a:lstStyle/>
          <a:p>
            <a:pPr algn="ctr">
              <a:lnSpc>
                <a:spcPct val="150000"/>
              </a:lnSpc>
            </a:pPr>
            <a:r>
              <a:rPr lang="zh-CN" altLang="en-US" dirty="0">
                <a:latin typeface="Times New Roman" panose="02020603050405020304" pitchFamily="18" charset="0"/>
                <a:cs typeface="Times New Roman" panose="02020603050405020304" pitchFamily="18" charset="0"/>
              </a:rPr>
              <a:t>Dong Gong, Lingqiao Liu, Vuong Le, Budhaditya Saha, </a:t>
            </a:r>
            <a:endParaRPr lang="en-US" altLang="zh-CN" dirty="0">
              <a:latin typeface="Times New Roman" panose="02020603050405020304" pitchFamily="18" charset="0"/>
              <a:cs typeface="Times New Roman" panose="02020603050405020304" pitchFamily="18" charset="0"/>
            </a:endParaRPr>
          </a:p>
          <a:p>
            <a:pPr algn="ctr">
              <a:lnSpc>
                <a:spcPct val="150000"/>
              </a:lnSpc>
            </a:pPr>
            <a:r>
              <a:rPr lang="zh-CN" altLang="en-US" dirty="0">
                <a:latin typeface="Times New Roman" panose="02020603050405020304" pitchFamily="18" charset="0"/>
                <a:cs typeface="Times New Roman" panose="02020603050405020304" pitchFamily="18" charset="0"/>
              </a:rPr>
              <a:t>Moussa Reda Mansour, Svetha Venkatesh, Anton van den Hengel</a:t>
            </a:r>
          </a:p>
          <a:p>
            <a:pPr algn="ctr">
              <a:lnSpc>
                <a:spcPct val="150000"/>
              </a:lnSpc>
            </a:pPr>
            <a:r>
              <a:rPr lang="zh-CN" altLang="en-US" dirty="0">
                <a:latin typeface="Times New Roman" panose="02020603050405020304" pitchFamily="18" charset="0"/>
                <a:cs typeface="Times New Roman" panose="02020603050405020304" pitchFamily="18" charset="0"/>
              </a:rPr>
              <a:t>The University of Adelaide, Australia A2I2, Deakin University University of Western Australia</a:t>
            </a:r>
          </a:p>
          <a:p>
            <a:pPr algn="ctr">
              <a:lnSpc>
                <a:spcPct val="150000"/>
              </a:lnSpc>
            </a:pPr>
            <a:r>
              <a:rPr lang="en" altLang="zh-CN" dirty="0">
                <a:latin typeface="Times New Roman" panose="02020603050405020304" pitchFamily="18" charset="0"/>
                <a:cs typeface="Times New Roman" panose="02020603050405020304" pitchFamily="18" charset="0"/>
                <a:hlinkClick r:id="rId3"/>
              </a:rPr>
              <a:t>https://donggong1.github.io/anomdec-memae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20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Experiment</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024291F-807E-AD40-87F6-E683A4DE4BF3}"/>
              </a:ext>
            </a:extLst>
          </p:cNvPr>
          <p:cNvPicPr>
            <a:picLocks noChangeAspect="1"/>
          </p:cNvPicPr>
          <p:nvPr/>
        </p:nvPicPr>
        <p:blipFill rotWithShape="1">
          <a:blip r:embed="rId3"/>
          <a:srcRect t="1344" b="1"/>
          <a:stretch/>
        </p:blipFill>
        <p:spPr>
          <a:xfrm>
            <a:off x="368643" y="2115401"/>
            <a:ext cx="5842064" cy="3166282"/>
          </a:xfrm>
          <a:prstGeom prst="rect">
            <a:avLst/>
          </a:prstGeom>
        </p:spPr>
      </p:pic>
      <p:pic>
        <p:nvPicPr>
          <p:cNvPr id="7" name="图片 6">
            <a:extLst>
              <a:ext uri="{FF2B5EF4-FFF2-40B4-BE49-F238E27FC236}">
                <a16:creationId xmlns:a16="http://schemas.microsoft.com/office/drawing/2014/main" id="{0595C82B-0579-6A4E-AE0E-C9BB8D69D0A9}"/>
              </a:ext>
            </a:extLst>
          </p:cNvPr>
          <p:cNvPicPr>
            <a:picLocks noChangeAspect="1"/>
          </p:cNvPicPr>
          <p:nvPr/>
        </p:nvPicPr>
        <p:blipFill>
          <a:blip r:embed="rId4"/>
          <a:stretch>
            <a:fillRect/>
          </a:stretch>
        </p:blipFill>
        <p:spPr>
          <a:xfrm>
            <a:off x="6571400" y="3026017"/>
            <a:ext cx="4872091" cy="3466858"/>
          </a:xfrm>
          <a:prstGeom prst="rect">
            <a:avLst/>
          </a:prstGeom>
        </p:spPr>
      </p:pic>
      <p:pic>
        <p:nvPicPr>
          <p:cNvPr id="8" name="图片 7">
            <a:extLst>
              <a:ext uri="{FF2B5EF4-FFF2-40B4-BE49-F238E27FC236}">
                <a16:creationId xmlns:a16="http://schemas.microsoft.com/office/drawing/2014/main" id="{E878A8FC-B139-3F4C-B035-48E82E9FD4A6}"/>
              </a:ext>
            </a:extLst>
          </p:cNvPr>
          <p:cNvPicPr>
            <a:picLocks noChangeAspect="1"/>
          </p:cNvPicPr>
          <p:nvPr/>
        </p:nvPicPr>
        <p:blipFill rotWithShape="1">
          <a:blip r:embed="rId5"/>
          <a:srcRect l="8757" r="9499"/>
          <a:stretch/>
        </p:blipFill>
        <p:spPr>
          <a:xfrm>
            <a:off x="6571400" y="1147487"/>
            <a:ext cx="4872091" cy="1696301"/>
          </a:xfrm>
          <a:prstGeom prst="rect">
            <a:avLst/>
          </a:prstGeom>
        </p:spPr>
      </p:pic>
    </p:spTree>
    <p:extLst>
      <p:ext uri="{BB962C8B-B14F-4D97-AF65-F5344CB8AC3E}">
        <p14:creationId xmlns:p14="http://schemas.microsoft.com/office/powerpoint/2010/main" val="404846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Introduction</a:t>
            </a:r>
            <a:endParaRPr kumimoji="1"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9BDCAAD-A094-AA41-9153-85E6D57F49A4}"/>
              </a:ext>
            </a:extLst>
          </p:cNvPr>
          <p:cNvSpPr/>
          <p:nvPr/>
        </p:nvSpPr>
        <p:spPr>
          <a:xfrm>
            <a:off x="368643" y="1690688"/>
            <a:ext cx="11454714" cy="4485652"/>
          </a:xfrm>
          <a:prstGeom prst="rect">
            <a:avLst/>
          </a:prstGeom>
        </p:spPr>
        <p:txBody>
          <a:bodyPr wrap="square">
            <a:spAutoFit/>
          </a:bodyPr>
          <a:lstStyle/>
          <a:p>
            <a:pPr>
              <a:lnSpc>
                <a:spcPct val="130000"/>
              </a:lnSpc>
            </a:pPr>
            <a:r>
              <a:rPr lang="en" altLang="zh-CN" sz="2400" dirty="0">
                <a:solidFill>
                  <a:srgbClr val="FF0000"/>
                </a:solidFill>
                <a:latin typeface="Times New Roman" panose="02020603050405020304" pitchFamily="18" charset="0"/>
                <a:cs typeface="Times New Roman" panose="02020603050405020304" pitchFamily="18" charset="0"/>
              </a:rPr>
              <a:t>Anomaly detection </a:t>
            </a:r>
            <a:r>
              <a:rPr lang="en" altLang="zh-CN" sz="2400" dirty="0">
                <a:latin typeface="Times New Roman" panose="02020603050405020304" pitchFamily="18" charset="0"/>
                <a:cs typeface="Times New Roman" panose="02020603050405020304" pitchFamily="18" charset="0"/>
              </a:rPr>
              <a:t>is an essential task with critical applications in various areas, such as video surveillance.</a:t>
            </a:r>
          </a:p>
          <a:p>
            <a:pPr>
              <a:lnSpc>
                <a:spcPct val="130000"/>
              </a:lnSpc>
            </a:pPr>
            <a:endParaRPr lang="en" altLang="zh-CN" sz="1000" dirty="0">
              <a:latin typeface="Times New Roman" panose="02020603050405020304" pitchFamily="18" charset="0"/>
              <a:cs typeface="Times New Roman" panose="02020603050405020304" pitchFamily="18" charset="0"/>
            </a:endParaRPr>
          </a:p>
          <a:p>
            <a:pPr>
              <a:lnSpc>
                <a:spcPct val="130000"/>
              </a:lnSpc>
            </a:pPr>
            <a:r>
              <a:rPr lang="en" altLang="zh-CN" sz="2400" dirty="0">
                <a:solidFill>
                  <a:srgbClr val="FF0000"/>
                </a:solidFill>
                <a:latin typeface="Times New Roman" panose="02020603050405020304" pitchFamily="18" charset="0"/>
                <a:cs typeface="Times New Roman" panose="02020603050405020304" pitchFamily="18" charset="0"/>
              </a:rPr>
              <a:t>The unsupervised anomaly detection</a:t>
            </a:r>
            <a:r>
              <a:rPr lang="zh-CN" altLang="en-US" sz="2400" dirty="0">
                <a:solidFill>
                  <a:srgbClr val="FF0000"/>
                </a:solidFill>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is</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to learn a normal profile given only the normal data examples and then identify the samples not conforming to the</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normal profile as anomalies</a:t>
            </a:r>
            <a:r>
              <a:rPr lang="en-US" altLang="zh-CN" sz="2400" dirty="0">
                <a:latin typeface="Times New Roman" panose="02020603050405020304" pitchFamily="18" charset="0"/>
                <a:cs typeface="Times New Roman" panose="02020603050405020304" pitchFamily="18" charset="0"/>
              </a:rPr>
              <a:t>.</a:t>
            </a:r>
          </a:p>
          <a:p>
            <a:pPr>
              <a:lnSpc>
                <a:spcPct val="130000"/>
              </a:lnSpc>
            </a:pPr>
            <a:endParaRPr lang="en-US" altLang="zh-CN" sz="1000" dirty="0">
              <a:latin typeface="Times New Roman" panose="02020603050405020304" pitchFamily="18" charset="0"/>
              <a:cs typeface="Times New Roman" panose="02020603050405020304" pitchFamily="18" charset="0"/>
            </a:endParaRPr>
          </a:p>
          <a:p>
            <a:pPr>
              <a:lnSpc>
                <a:spcPct val="130000"/>
              </a:lnSpc>
            </a:pPr>
            <a:r>
              <a:rPr lang="en" altLang="zh-CN" sz="2400" dirty="0">
                <a:solidFill>
                  <a:srgbClr val="FF0000"/>
                </a:solidFill>
                <a:latin typeface="Times New Roman" panose="02020603050405020304" pitchFamily="18" charset="0"/>
                <a:cs typeface="Times New Roman" panose="02020603050405020304" pitchFamily="18" charset="0"/>
              </a:rPr>
              <a:t>Deep autoencoder (AE) </a:t>
            </a:r>
            <a:r>
              <a:rPr lang="en" altLang="zh-CN" sz="2400" dirty="0">
                <a:latin typeface="Times New Roman" panose="02020603050405020304" pitchFamily="18" charset="0"/>
                <a:cs typeface="Times New Roman" panose="02020603050405020304" pitchFamily="18" charset="0"/>
              </a:rPr>
              <a:t>is a powerful tool to</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model the high-dimensional data in the</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unsupervised setting.</a:t>
            </a:r>
          </a:p>
          <a:p>
            <a:pPr>
              <a:lnSpc>
                <a:spcPct val="130000"/>
              </a:lnSpc>
            </a:pPr>
            <a:endParaRPr lang="en" altLang="zh-CN" sz="1000" dirty="0">
              <a:latin typeface="Times New Roman" panose="02020603050405020304" pitchFamily="18" charset="0"/>
              <a:cs typeface="Times New Roman" panose="02020603050405020304" pitchFamily="18" charset="0"/>
            </a:endParaRPr>
          </a:p>
          <a:p>
            <a:pPr>
              <a:lnSpc>
                <a:spcPct val="130000"/>
              </a:lnSpc>
            </a:pPr>
            <a:r>
              <a:rPr lang="en" altLang="zh-CN" sz="2400" dirty="0">
                <a:latin typeface="Times New Roman" panose="02020603050405020304" pitchFamily="18" charset="0"/>
                <a:cs typeface="Times New Roman" panose="02020603050405020304" pitchFamily="18" charset="0"/>
              </a:rPr>
              <a:t>The AE is usually trained by minimizing the </a:t>
            </a:r>
            <a:r>
              <a:rPr lang="en" altLang="zh-CN" sz="2400" dirty="0">
                <a:solidFill>
                  <a:srgbClr val="FF0000"/>
                </a:solidFill>
                <a:latin typeface="Times New Roman" panose="02020603050405020304" pitchFamily="18" charset="0"/>
                <a:cs typeface="Times New Roman" panose="02020603050405020304" pitchFamily="18" charset="0"/>
              </a:rPr>
              <a:t>reconstruction error </a:t>
            </a:r>
            <a:r>
              <a:rPr lang="en" altLang="zh-CN" sz="2400" dirty="0">
                <a:latin typeface="Times New Roman" panose="02020603050405020304" pitchFamily="18" charset="0"/>
                <a:cs typeface="Times New Roman" panose="02020603050405020304" pitchFamily="18" charset="0"/>
              </a:rPr>
              <a:t>on the normal data and then uses the reconstruction error as an indicator of anomalies.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85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Introduction</a:t>
            </a:r>
            <a:endParaRPr kumimoji="1"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9BDCAAD-A094-AA41-9153-85E6D57F49A4}"/>
              </a:ext>
            </a:extLst>
          </p:cNvPr>
          <p:cNvSpPr/>
          <p:nvPr/>
        </p:nvSpPr>
        <p:spPr>
          <a:xfrm>
            <a:off x="368643" y="1690688"/>
            <a:ext cx="11454714" cy="3805465"/>
          </a:xfrm>
          <a:prstGeom prst="rect">
            <a:avLst/>
          </a:prstGeom>
        </p:spPr>
        <p:txBody>
          <a:bodyPr wrap="square">
            <a:spAutoFit/>
          </a:bodyPr>
          <a:lstStyle/>
          <a:p>
            <a:pPr>
              <a:lnSpc>
                <a:spcPct val="130000"/>
              </a:lnSpc>
            </a:pPr>
            <a:r>
              <a:rPr lang="en" altLang="zh-CN" sz="2400" dirty="0">
                <a:latin typeface="Times New Roman" panose="02020603050405020304" pitchFamily="18" charset="0"/>
                <a:cs typeface="Times New Roman" panose="02020603050405020304" pitchFamily="18" charset="0"/>
              </a:rPr>
              <a:t>However, this assumption may not always hold, and</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sometimes the AE can “generalize” so well that it can also</a:t>
            </a:r>
            <a:r>
              <a:rPr lang="zh-CN" altLang="en-US" sz="2400" dirty="0">
                <a:latin typeface="Times New Roman" panose="02020603050405020304" pitchFamily="18" charset="0"/>
                <a:cs typeface="Times New Roman" panose="02020603050405020304" pitchFamily="18" charset="0"/>
              </a:rPr>
              <a:t> </a:t>
            </a:r>
            <a:r>
              <a:rPr lang="en" altLang="zh-CN" sz="2400" dirty="0">
                <a:solidFill>
                  <a:srgbClr val="FF0000"/>
                </a:solidFill>
                <a:latin typeface="Times New Roman" panose="02020603050405020304" pitchFamily="18" charset="0"/>
                <a:cs typeface="Times New Roman" panose="02020603050405020304" pitchFamily="18" charset="0"/>
              </a:rPr>
              <a:t>reconstruct the abnormal inputs well.</a:t>
            </a:r>
          </a:p>
          <a:p>
            <a:pPr>
              <a:lnSpc>
                <a:spcPct val="130000"/>
              </a:lnSpc>
            </a:pPr>
            <a:endParaRPr lang="en" altLang="zh-CN" sz="1000" dirty="0">
              <a:latin typeface="Times New Roman" panose="02020603050405020304" pitchFamily="18" charset="0"/>
              <a:cs typeface="Times New Roman" panose="02020603050405020304" pitchFamily="18" charset="0"/>
            </a:endParaRPr>
          </a:p>
          <a:p>
            <a:pPr>
              <a:lnSpc>
                <a:spcPct val="130000"/>
              </a:lnSpc>
            </a:pPr>
            <a:r>
              <a:rPr lang="en" altLang="zh-CN" sz="2400" dirty="0">
                <a:latin typeface="Times New Roman" panose="02020603050405020304" pitchFamily="18" charset="0"/>
                <a:cs typeface="Times New Roman" panose="02020603050405020304" pitchFamily="18" charset="0"/>
              </a:rPr>
              <a:t>The assumption that</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anomaly incurs higher reconstruction error might be somehow</a:t>
            </a:r>
            <a:r>
              <a:rPr lang="zh-CN" altLang="en-US" sz="2400" dirty="0">
                <a:latin typeface="Times New Roman" panose="02020603050405020304" pitchFamily="18" charset="0"/>
                <a:cs typeface="Times New Roman" panose="02020603050405020304" pitchFamily="18" charset="0"/>
              </a:rPr>
              <a:t> </a:t>
            </a:r>
            <a:r>
              <a:rPr lang="en" altLang="zh-CN" sz="2400" dirty="0">
                <a:latin typeface="Times New Roman" panose="02020603050405020304" pitchFamily="18" charset="0"/>
                <a:cs typeface="Times New Roman" panose="02020603050405020304" pitchFamily="18" charset="0"/>
              </a:rPr>
              <a:t>questionable since </a:t>
            </a:r>
            <a:r>
              <a:rPr lang="en" altLang="zh-CN" sz="2400" dirty="0">
                <a:solidFill>
                  <a:srgbClr val="FF0000"/>
                </a:solidFill>
                <a:latin typeface="Times New Roman" panose="02020603050405020304" pitchFamily="18" charset="0"/>
                <a:cs typeface="Times New Roman" panose="02020603050405020304" pitchFamily="18" charset="0"/>
              </a:rPr>
              <a:t>there are no training samples for</a:t>
            </a:r>
            <a:r>
              <a:rPr lang="zh-CN" altLang="en-US" sz="2400" dirty="0">
                <a:solidFill>
                  <a:srgbClr val="FF0000"/>
                </a:solidFill>
                <a:latin typeface="Times New Roman" panose="02020603050405020304" pitchFamily="18" charset="0"/>
                <a:cs typeface="Times New Roman" panose="02020603050405020304" pitchFamily="18" charset="0"/>
              </a:rPr>
              <a:t> </a:t>
            </a:r>
            <a:r>
              <a:rPr lang="en" altLang="zh-CN" sz="2400" dirty="0">
                <a:solidFill>
                  <a:srgbClr val="FF0000"/>
                </a:solidFill>
                <a:latin typeface="Times New Roman" panose="02020603050405020304" pitchFamily="18" charset="0"/>
                <a:cs typeface="Times New Roman" panose="02020603050405020304" pitchFamily="18" charset="0"/>
              </a:rPr>
              <a:t>anomalies </a:t>
            </a:r>
            <a:r>
              <a:rPr lang="en" altLang="zh-CN" sz="2400" dirty="0">
                <a:latin typeface="Times New Roman" panose="02020603050405020304" pitchFamily="18" charset="0"/>
                <a:cs typeface="Times New Roman" panose="02020603050405020304" pitchFamily="18" charset="0"/>
              </a:rPr>
              <a:t>and the reconstruction behavior for anomaly inputs should be unpredictable.</a:t>
            </a:r>
          </a:p>
          <a:p>
            <a:pPr>
              <a:lnSpc>
                <a:spcPct val="130000"/>
              </a:lnSpc>
            </a:pPr>
            <a:endParaRPr lang="en" altLang="zh-CN" sz="1000" dirty="0">
              <a:latin typeface="Times New Roman" panose="02020603050405020304" pitchFamily="18" charset="0"/>
              <a:cs typeface="Times New Roman" panose="02020603050405020304" pitchFamily="18" charset="0"/>
            </a:endParaRPr>
          </a:p>
          <a:p>
            <a:pPr>
              <a:lnSpc>
                <a:spcPct val="130000"/>
              </a:lnSpc>
            </a:pPr>
            <a:r>
              <a:rPr lang="en" altLang="zh-CN" sz="2400" dirty="0">
                <a:latin typeface="Times New Roman" panose="02020603050405020304" pitchFamily="18" charset="0"/>
                <a:cs typeface="Times New Roman" panose="02020603050405020304" pitchFamily="18" charset="0"/>
              </a:rPr>
              <a:t>To mitigate the drawback of AEs, we propose to augment the deep autoencoder with a memory module and introduce a new model </a:t>
            </a:r>
            <a:r>
              <a:rPr lang="en" altLang="zh-CN" sz="2400" dirty="0">
                <a:solidFill>
                  <a:srgbClr val="FF0000"/>
                </a:solidFill>
                <a:latin typeface="Times New Roman" panose="02020603050405020304" pitchFamily="18" charset="0"/>
                <a:cs typeface="Times New Roman" panose="02020603050405020304" pitchFamily="18" charset="0"/>
              </a:rPr>
              <a:t>memory-augmented autoencoder</a:t>
            </a:r>
            <a:r>
              <a:rPr lang="en" altLang="zh-CN" sz="2400" dirty="0">
                <a:latin typeface="Times New Roman" panose="02020603050405020304" pitchFamily="18" charset="0"/>
                <a:cs typeface="Times New Roman" panose="02020603050405020304" pitchFamily="18" charset="0"/>
              </a:rPr>
              <a:t>, i.e.</a:t>
            </a:r>
            <a:r>
              <a:rPr lang="zh-CN" altLang="en-US" sz="2400" dirty="0">
                <a:latin typeface="Times New Roman" panose="02020603050405020304" pitchFamily="18" charset="0"/>
                <a:cs typeface="Times New Roman" panose="02020603050405020304" pitchFamily="18" charset="0"/>
              </a:rPr>
              <a:t> </a:t>
            </a:r>
            <a:r>
              <a:rPr lang="en" altLang="zh-CN" sz="2400" dirty="0" err="1">
                <a:latin typeface="Times New Roman" panose="02020603050405020304" pitchFamily="18" charset="0"/>
                <a:cs typeface="Times New Roman" panose="02020603050405020304" pitchFamily="18" charset="0"/>
              </a:rPr>
              <a:t>MemAE</a:t>
            </a:r>
            <a:r>
              <a:rPr lang="en"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50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Introduction</a:t>
            </a:r>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3CC73D7-1143-9844-88E2-0485886C0762}"/>
              </a:ext>
            </a:extLst>
          </p:cNvPr>
          <p:cNvPicPr>
            <a:picLocks noChangeAspect="1"/>
          </p:cNvPicPr>
          <p:nvPr/>
        </p:nvPicPr>
        <p:blipFill>
          <a:blip r:embed="rId3"/>
          <a:stretch>
            <a:fillRect/>
          </a:stretch>
        </p:blipFill>
        <p:spPr>
          <a:xfrm>
            <a:off x="1710266" y="1690688"/>
            <a:ext cx="8771467" cy="4562419"/>
          </a:xfrm>
          <a:prstGeom prst="rect">
            <a:avLst/>
          </a:prstGeom>
        </p:spPr>
      </p:pic>
    </p:spTree>
    <p:extLst>
      <p:ext uri="{BB962C8B-B14F-4D97-AF65-F5344CB8AC3E}">
        <p14:creationId xmlns:p14="http://schemas.microsoft.com/office/powerpoint/2010/main" val="33659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Introduction</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B6D20C1-0E93-5749-83B1-A87BA1E5625D}"/>
              </a:ext>
            </a:extLst>
          </p:cNvPr>
          <p:cNvPicPr>
            <a:picLocks noChangeAspect="1"/>
          </p:cNvPicPr>
          <p:nvPr/>
        </p:nvPicPr>
        <p:blipFill>
          <a:blip r:embed="rId3"/>
          <a:stretch>
            <a:fillRect/>
          </a:stretch>
        </p:blipFill>
        <p:spPr>
          <a:xfrm>
            <a:off x="1851860" y="1690688"/>
            <a:ext cx="8488279" cy="4431632"/>
          </a:xfrm>
          <a:prstGeom prst="rect">
            <a:avLst/>
          </a:prstGeom>
        </p:spPr>
      </p:pic>
    </p:spTree>
    <p:extLst>
      <p:ext uri="{BB962C8B-B14F-4D97-AF65-F5344CB8AC3E}">
        <p14:creationId xmlns:p14="http://schemas.microsoft.com/office/powerpoint/2010/main" val="372566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Method</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2F05E7C-3832-5141-9076-6EA18D47921B}"/>
              </a:ext>
            </a:extLst>
          </p:cNvPr>
          <p:cNvPicPr>
            <a:picLocks noChangeAspect="1"/>
          </p:cNvPicPr>
          <p:nvPr/>
        </p:nvPicPr>
        <p:blipFill>
          <a:blip r:embed="rId3"/>
          <a:stretch>
            <a:fillRect/>
          </a:stretch>
        </p:blipFill>
        <p:spPr>
          <a:xfrm>
            <a:off x="0" y="1568558"/>
            <a:ext cx="12192000" cy="5100506"/>
          </a:xfrm>
          <a:prstGeom prst="rect">
            <a:avLst/>
          </a:prstGeom>
        </p:spPr>
      </p:pic>
    </p:spTree>
    <p:extLst>
      <p:ext uri="{BB962C8B-B14F-4D97-AF65-F5344CB8AC3E}">
        <p14:creationId xmlns:p14="http://schemas.microsoft.com/office/powerpoint/2010/main" val="158022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Method</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2F05E7C-3832-5141-9076-6EA18D47921B}"/>
              </a:ext>
            </a:extLst>
          </p:cNvPr>
          <p:cNvPicPr>
            <a:picLocks noChangeAspect="1"/>
          </p:cNvPicPr>
          <p:nvPr/>
        </p:nvPicPr>
        <p:blipFill rotWithShape="1">
          <a:blip r:embed="rId3"/>
          <a:srcRect l="11020" r="11708" b="21005"/>
          <a:stretch/>
        </p:blipFill>
        <p:spPr>
          <a:xfrm>
            <a:off x="368643" y="2197510"/>
            <a:ext cx="7252088" cy="3101512"/>
          </a:xfrm>
          <a:prstGeom prst="rect">
            <a:avLst/>
          </a:prstGeom>
        </p:spPr>
      </p:pic>
      <p:pic>
        <p:nvPicPr>
          <p:cNvPr id="3" name="图片 2">
            <a:extLst>
              <a:ext uri="{FF2B5EF4-FFF2-40B4-BE49-F238E27FC236}">
                <a16:creationId xmlns:a16="http://schemas.microsoft.com/office/drawing/2014/main" id="{CAE2D7D2-6DD9-784A-9A70-772BEFC65405}"/>
              </a:ext>
            </a:extLst>
          </p:cNvPr>
          <p:cNvPicPr>
            <a:picLocks noChangeAspect="1"/>
          </p:cNvPicPr>
          <p:nvPr/>
        </p:nvPicPr>
        <p:blipFill>
          <a:blip r:embed="rId4"/>
          <a:stretch>
            <a:fillRect/>
          </a:stretch>
        </p:blipFill>
        <p:spPr>
          <a:xfrm>
            <a:off x="8232222" y="2197510"/>
            <a:ext cx="3441700" cy="723900"/>
          </a:xfrm>
          <a:prstGeom prst="rect">
            <a:avLst/>
          </a:prstGeom>
        </p:spPr>
      </p:pic>
      <p:pic>
        <p:nvPicPr>
          <p:cNvPr id="5" name="图片 4">
            <a:extLst>
              <a:ext uri="{FF2B5EF4-FFF2-40B4-BE49-F238E27FC236}">
                <a16:creationId xmlns:a16="http://schemas.microsoft.com/office/drawing/2014/main" id="{BB37660D-9545-EB4B-BFC7-0CDBEFAF39B1}"/>
              </a:ext>
            </a:extLst>
          </p:cNvPr>
          <p:cNvPicPr>
            <a:picLocks noChangeAspect="1"/>
          </p:cNvPicPr>
          <p:nvPr/>
        </p:nvPicPr>
        <p:blipFill rotWithShape="1">
          <a:blip r:embed="rId5"/>
          <a:srcRect l="3607"/>
          <a:stretch/>
        </p:blipFill>
        <p:spPr>
          <a:xfrm>
            <a:off x="8232221" y="3159613"/>
            <a:ext cx="3758917" cy="962103"/>
          </a:xfrm>
          <a:prstGeom prst="rect">
            <a:avLst/>
          </a:prstGeom>
        </p:spPr>
      </p:pic>
      <p:pic>
        <p:nvPicPr>
          <p:cNvPr id="6" name="图片 5">
            <a:extLst>
              <a:ext uri="{FF2B5EF4-FFF2-40B4-BE49-F238E27FC236}">
                <a16:creationId xmlns:a16="http://schemas.microsoft.com/office/drawing/2014/main" id="{A9FF94B1-9EF0-D543-96D0-6B768F7F67CD}"/>
              </a:ext>
            </a:extLst>
          </p:cNvPr>
          <p:cNvPicPr>
            <a:picLocks noChangeAspect="1"/>
          </p:cNvPicPr>
          <p:nvPr/>
        </p:nvPicPr>
        <p:blipFill rotWithShape="1">
          <a:blip r:embed="rId6"/>
          <a:srcRect l="4827"/>
          <a:stretch/>
        </p:blipFill>
        <p:spPr>
          <a:xfrm>
            <a:off x="8232221" y="4307670"/>
            <a:ext cx="2980576" cy="790252"/>
          </a:xfrm>
          <a:prstGeom prst="rect">
            <a:avLst/>
          </a:prstGeom>
        </p:spPr>
      </p:pic>
    </p:spTree>
    <p:extLst>
      <p:ext uri="{BB962C8B-B14F-4D97-AF65-F5344CB8AC3E}">
        <p14:creationId xmlns:p14="http://schemas.microsoft.com/office/powerpoint/2010/main" val="273756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Method</a:t>
            </a:r>
            <a:endParaRPr kumimoji="1"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2F05E7C-3832-5141-9076-6EA18D47921B}"/>
              </a:ext>
            </a:extLst>
          </p:cNvPr>
          <p:cNvPicPr>
            <a:picLocks noChangeAspect="1"/>
          </p:cNvPicPr>
          <p:nvPr/>
        </p:nvPicPr>
        <p:blipFill rotWithShape="1">
          <a:blip r:embed="rId3"/>
          <a:srcRect l="11020" r="11708" b="21005"/>
          <a:stretch/>
        </p:blipFill>
        <p:spPr>
          <a:xfrm>
            <a:off x="368643" y="2916036"/>
            <a:ext cx="6296013" cy="2692626"/>
          </a:xfrm>
          <a:prstGeom prst="rect">
            <a:avLst/>
          </a:prstGeom>
        </p:spPr>
      </p:pic>
      <p:pic>
        <p:nvPicPr>
          <p:cNvPr id="7" name="图片 6">
            <a:extLst>
              <a:ext uri="{FF2B5EF4-FFF2-40B4-BE49-F238E27FC236}">
                <a16:creationId xmlns:a16="http://schemas.microsoft.com/office/drawing/2014/main" id="{1472283A-D4F0-BA44-A765-7DBCF61438CC}"/>
              </a:ext>
            </a:extLst>
          </p:cNvPr>
          <p:cNvPicPr>
            <a:picLocks noChangeAspect="1"/>
          </p:cNvPicPr>
          <p:nvPr/>
        </p:nvPicPr>
        <p:blipFill rotWithShape="1">
          <a:blip r:embed="rId4"/>
          <a:srcRect l="5668" r="11969"/>
          <a:stretch/>
        </p:blipFill>
        <p:spPr>
          <a:xfrm>
            <a:off x="6764593" y="2783300"/>
            <a:ext cx="5427407" cy="1096196"/>
          </a:xfrm>
          <a:prstGeom prst="rect">
            <a:avLst/>
          </a:prstGeom>
        </p:spPr>
      </p:pic>
      <p:sp>
        <p:nvSpPr>
          <p:cNvPr id="8" name="标题 1">
            <a:extLst>
              <a:ext uri="{FF2B5EF4-FFF2-40B4-BE49-F238E27FC236}">
                <a16:creationId xmlns:a16="http://schemas.microsoft.com/office/drawing/2014/main" id="{2F100426-A4D0-1240-B4F7-709ACCCB7017}"/>
              </a:ext>
            </a:extLst>
          </p:cNvPr>
          <p:cNvSpPr txBox="1">
            <a:spLocks/>
          </p:cNvSpPr>
          <p:nvPr/>
        </p:nvSpPr>
        <p:spPr>
          <a:xfrm>
            <a:off x="368643" y="1674191"/>
            <a:ext cx="10515600" cy="7262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dirty="0">
                <a:latin typeface="Times New Roman" panose="02020603050405020304" pitchFamily="18" charset="0"/>
                <a:cs typeface="Times New Roman" panose="02020603050405020304" pitchFamily="18" charset="0"/>
              </a:rPr>
              <a:t>Hard shrinkage operator</a:t>
            </a:r>
            <a:endParaRPr kumimoji="1" lang="zh-CN" altLang="en-US" sz="32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4E48664F-602A-4A4D-924A-4892EF547D18}"/>
              </a:ext>
            </a:extLst>
          </p:cNvPr>
          <p:cNvPicPr>
            <a:picLocks noChangeAspect="1"/>
          </p:cNvPicPr>
          <p:nvPr/>
        </p:nvPicPr>
        <p:blipFill rotWithShape="1">
          <a:blip r:embed="rId5"/>
          <a:srcRect l="5437"/>
          <a:stretch/>
        </p:blipFill>
        <p:spPr>
          <a:xfrm>
            <a:off x="6882580" y="4262349"/>
            <a:ext cx="4645111" cy="1096196"/>
          </a:xfrm>
          <a:prstGeom prst="rect">
            <a:avLst/>
          </a:prstGeom>
        </p:spPr>
      </p:pic>
    </p:spTree>
    <p:extLst>
      <p:ext uri="{BB962C8B-B14F-4D97-AF65-F5344CB8AC3E}">
        <p14:creationId xmlns:p14="http://schemas.microsoft.com/office/powerpoint/2010/main" val="97484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8E06E-A536-5D4E-A4DB-A8E16754B171}"/>
              </a:ext>
            </a:extLst>
          </p:cNvPr>
          <p:cNvSpPr>
            <a:spLocks noGrp="1"/>
          </p:cNvSpPr>
          <p:nvPr>
            <p:ph type="title"/>
          </p:nvPr>
        </p:nvSpPr>
        <p:spPr>
          <a:xfrm>
            <a:off x="368643" y="365125"/>
            <a:ext cx="10515600" cy="1325563"/>
          </a:xfrm>
        </p:spPr>
        <p:txBody>
          <a:bodyPr/>
          <a:lstStyle/>
          <a:p>
            <a:r>
              <a:rPr kumimoji="1" lang="en-US" altLang="zh-CN" dirty="0">
                <a:latin typeface="Times New Roman" panose="02020603050405020304" pitchFamily="18" charset="0"/>
                <a:cs typeface="Times New Roman" panose="02020603050405020304" pitchFamily="18" charset="0"/>
              </a:rPr>
              <a:t>Training</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0E24A09-B044-C643-9695-BA9EBEBDD8FB}"/>
              </a:ext>
            </a:extLst>
          </p:cNvPr>
          <p:cNvSpPr/>
          <p:nvPr/>
        </p:nvSpPr>
        <p:spPr>
          <a:xfrm>
            <a:off x="368643" y="2157571"/>
            <a:ext cx="11577484" cy="1484830"/>
          </a:xfrm>
          <a:prstGeom prst="rect">
            <a:avLst/>
          </a:prstGeom>
        </p:spPr>
        <p:txBody>
          <a:bodyPr wrap="square">
            <a:spAutoFit/>
          </a:bodyPr>
          <a:lstStyle/>
          <a:p>
            <a:pPr>
              <a:lnSpc>
                <a:spcPct val="130000"/>
              </a:lnSpc>
            </a:pPr>
            <a:r>
              <a:rPr lang="zh-CN" altLang="en-US" sz="2400" dirty="0">
                <a:latin typeface="Times New Roman" panose="02020603050405020304" pitchFamily="18" charset="0"/>
                <a:cs typeface="Times New Roman" panose="02020603050405020304" pitchFamily="18" charset="0"/>
              </a:rPr>
              <a:t>During training, the </a:t>
            </a:r>
            <a:r>
              <a:rPr lang="zh-CN" altLang="en-US" sz="2400" dirty="0">
                <a:solidFill>
                  <a:srgbClr val="FF0000"/>
                </a:solidFill>
                <a:latin typeface="Times New Roman" panose="02020603050405020304" pitchFamily="18" charset="0"/>
                <a:cs typeface="Times New Roman" panose="02020603050405020304" pitchFamily="18" charset="0"/>
              </a:rPr>
              <a:t>encoder and decoder are optimized</a:t>
            </a:r>
            <a:r>
              <a:rPr lang="zh-CN" altLang="en-US" sz="2400" dirty="0">
                <a:latin typeface="Times New Roman" panose="02020603050405020304" pitchFamily="18" charset="0"/>
                <a:cs typeface="Times New Roman" panose="02020603050405020304" pitchFamily="18" charset="0"/>
              </a:rPr>
              <a:t> to minimize the reconstruction error. </a:t>
            </a:r>
            <a:r>
              <a:rPr lang="zh-CN" altLang="en-US" sz="2400" dirty="0">
                <a:solidFill>
                  <a:srgbClr val="FF0000"/>
                </a:solidFill>
                <a:latin typeface="Times New Roman" panose="02020603050405020304" pitchFamily="18" charset="0"/>
                <a:cs typeface="Times New Roman" panose="02020603050405020304" pitchFamily="18" charset="0"/>
              </a:rPr>
              <a:t>The</a:t>
            </a:r>
            <a:r>
              <a:rPr lang="zh-CN" altLang="en-US" sz="2400" dirty="0">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memory contents are simultaneously updated </a:t>
            </a:r>
            <a:r>
              <a:rPr lang="zh-CN" altLang="en-US" sz="2400" dirty="0">
                <a:latin typeface="Times New Roman" panose="02020603050405020304" pitchFamily="18" charset="0"/>
                <a:cs typeface="Times New Roman" panose="02020603050405020304" pitchFamily="18" charset="0"/>
              </a:rPr>
              <a:t>to record the prototypical elements of the encoded normal data.</a:t>
            </a:r>
          </a:p>
        </p:txBody>
      </p:sp>
      <p:pic>
        <p:nvPicPr>
          <p:cNvPr id="5" name="图片 4">
            <a:extLst>
              <a:ext uri="{FF2B5EF4-FFF2-40B4-BE49-F238E27FC236}">
                <a16:creationId xmlns:a16="http://schemas.microsoft.com/office/drawing/2014/main" id="{C389CB6A-B851-4241-BF6B-79CD5BC8A981}"/>
              </a:ext>
            </a:extLst>
          </p:cNvPr>
          <p:cNvPicPr>
            <a:picLocks noChangeAspect="1"/>
          </p:cNvPicPr>
          <p:nvPr/>
        </p:nvPicPr>
        <p:blipFill>
          <a:blip r:embed="rId3"/>
          <a:stretch>
            <a:fillRect/>
          </a:stretch>
        </p:blipFill>
        <p:spPr>
          <a:xfrm>
            <a:off x="368643" y="4057811"/>
            <a:ext cx="5372100" cy="647700"/>
          </a:xfrm>
          <a:prstGeom prst="rect">
            <a:avLst/>
          </a:prstGeom>
        </p:spPr>
      </p:pic>
      <p:pic>
        <p:nvPicPr>
          <p:cNvPr id="6" name="图片 5">
            <a:extLst>
              <a:ext uri="{FF2B5EF4-FFF2-40B4-BE49-F238E27FC236}">
                <a16:creationId xmlns:a16="http://schemas.microsoft.com/office/drawing/2014/main" id="{DA59676C-276A-4644-9531-06F3254D421F}"/>
              </a:ext>
            </a:extLst>
          </p:cNvPr>
          <p:cNvPicPr>
            <a:picLocks noChangeAspect="1"/>
          </p:cNvPicPr>
          <p:nvPr/>
        </p:nvPicPr>
        <p:blipFill rotWithShape="1">
          <a:blip r:embed="rId4"/>
          <a:srcRect l="6053"/>
          <a:stretch/>
        </p:blipFill>
        <p:spPr>
          <a:xfrm>
            <a:off x="368643" y="4962867"/>
            <a:ext cx="2911235" cy="584200"/>
          </a:xfrm>
          <a:prstGeom prst="rect">
            <a:avLst/>
          </a:prstGeom>
        </p:spPr>
      </p:pic>
      <p:pic>
        <p:nvPicPr>
          <p:cNvPr id="10" name="图片 9">
            <a:extLst>
              <a:ext uri="{FF2B5EF4-FFF2-40B4-BE49-F238E27FC236}">
                <a16:creationId xmlns:a16="http://schemas.microsoft.com/office/drawing/2014/main" id="{F61B5BB6-B783-354A-BF1C-90CF4E8D3001}"/>
              </a:ext>
            </a:extLst>
          </p:cNvPr>
          <p:cNvPicPr>
            <a:picLocks noChangeAspect="1"/>
          </p:cNvPicPr>
          <p:nvPr/>
        </p:nvPicPr>
        <p:blipFill rotWithShape="1">
          <a:blip r:embed="rId5"/>
          <a:srcRect l="3483"/>
          <a:stretch/>
        </p:blipFill>
        <p:spPr>
          <a:xfrm>
            <a:off x="3279878" y="4899367"/>
            <a:ext cx="3478962" cy="647700"/>
          </a:xfrm>
          <a:prstGeom prst="rect">
            <a:avLst/>
          </a:prstGeom>
        </p:spPr>
      </p:pic>
    </p:spTree>
    <p:extLst>
      <p:ext uri="{BB962C8B-B14F-4D97-AF65-F5344CB8AC3E}">
        <p14:creationId xmlns:p14="http://schemas.microsoft.com/office/powerpoint/2010/main" val="22749827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1656</Words>
  <Application>Microsoft Macintosh PowerPoint</Application>
  <PresentationFormat>宽屏</PresentationFormat>
  <Paragraphs>56</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Arial</vt:lpstr>
      <vt:lpstr>Times New Roman</vt:lpstr>
      <vt:lpstr>Office 主题​​</vt:lpstr>
      <vt:lpstr>PowerPoint 演示文稿</vt:lpstr>
      <vt:lpstr>Introduction</vt:lpstr>
      <vt:lpstr>Introduction</vt:lpstr>
      <vt:lpstr>Introduction</vt:lpstr>
      <vt:lpstr>Introduction</vt:lpstr>
      <vt:lpstr>Method</vt:lpstr>
      <vt:lpstr>Method</vt:lpstr>
      <vt:lpstr>Method</vt:lpstr>
      <vt:lpstr>Training</vt:lpstr>
      <vt:lpstr>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tasy Fan</dc:creator>
  <cp:lastModifiedBy>tasy Fan</cp:lastModifiedBy>
  <cp:revision>38</cp:revision>
  <dcterms:created xsi:type="dcterms:W3CDTF">2020-08-14T17:52:14Z</dcterms:created>
  <dcterms:modified xsi:type="dcterms:W3CDTF">2020-08-15T12:44:05Z</dcterms:modified>
</cp:coreProperties>
</file>