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6" r:id="rId9"/>
    <p:sldId id="267" r:id="rId10"/>
    <p:sldId id="262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>
        <p:scale>
          <a:sx n="113" d="100"/>
          <a:sy n="113" d="100"/>
        </p:scale>
        <p:origin x="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FB4AC-54CF-1445-9A16-003CA3E40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390C57-D90F-7E4C-80C5-A3D4C873E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4C228-D327-404B-8023-722A0C9F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759F-A632-E546-B007-740EFAAADAB3}" type="datetimeFigureOut">
              <a:rPr kumimoji="1" lang="zh-CN" altLang="en-US" smtClean="0"/>
              <a:t>2020/9/19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83D7A-FD59-DF45-84BC-EE8C23F6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8C39C-6C8B-8B4A-B4B7-D7C8D9F5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E143-DF67-7A44-92D4-02913CD719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23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A137C-3797-474D-A8F6-976F7404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5090E9-55E7-1147-975F-BD3C3AA36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DBD84-9406-A24E-A026-EDE3D603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759F-A632-E546-B007-740EFAAADAB3}" type="datetimeFigureOut">
              <a:rPr kumimoji="1" lang="zh-CN" altLang="en-US" smtClean="0"/>
              <a:t>2020/9/19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A0F15-545B-4F40-9221-B23A6CFD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C7EFF-9FFE-5E42-8E51-1BC5BC67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E143-DF67-7A44-92D4-02913CD719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04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F925E0-B1AE-3E4A-8102-A67B3414A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AF6374-55F1-634F-B296-3DFEFD4C7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9B95A-8D03-A448-BA01-F9A3C542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759F-A632-E546-B007-740EFAAADAB3}" type="datetimeFigureOut">
              <a:rPr kumimoji="1" lang="zh-CN" altLang="en-US" smtClean="0"/>
              <a:t>2020/9/19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942B5-70F2-D34F-BC6E-B5002008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C9A84-4320-8948-83AD-2C167F24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E143-DF67-7A44-92D4-02913CD719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90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E310E-45BA-6D41-9DDC-60CD6B73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0F734-FF70-7043-9A1D-DAAB23BC6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EC677-DFC7-014E-8EAB-CAAB293B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759F-A632-E546-B007-740EFAAADAB3}" type="datetimeFigureOut">
              <a:rPr kumimoji="1" lang="zh-CN" altLang="en-US" smtClean="0"/>
              <a:t>2020/9/19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395A3-7BD6-D743-B197-4BA6BB46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85FDA-88A0-0747-884D-9EEE839B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E143-DF67-7A44-92D4-02913CD719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564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3E284-1A9A-6344-ADEB-255C59D7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4DA686-0837-2541-8F5F-F0CAE14AC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C5022-1114-F140-9885-B120E7247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759F-A632-E546-B007-740EFAAADAB3}" type="datetimeFigureOut">
              <a:rPr kumimoji="1" lang="zh-CN" altLang="en-US" smtClean="0"/>
              <a:t>2020/9/19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31021-36D4-CE4D-BA34-F74CCF33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B014A-A9F5-694B-ADC1-69C1253E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E143-DF67-7A44-92D4-02913CD719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743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25A9-FFF2-1C4B-AFF0-755BBBBC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C1021-0873-B44D-8CCD-6DB0D46CC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C77409-5F58-F94F-8CDC-4A4D2F77A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457560-3EC7-3940-8D2E-C735F3FF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759F-A632-E546-B007-740EFAAADAB3}" type="datetimeFigureOut">
              <a:rPr kumimoji="1" lang="zh-CN" altLang="en-US" smtClean="0"/>
              <a:t>2020/9/19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49CD86-4931-B64B-887C-B2BCF793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EAFEAD-5D15-BB4F-A942-F5E5AEAE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E143-DF67-7A44-92D4-02913CD719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64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FD06D-0A29-324B-85F3-51D191D6E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83431-3363-0246-BBAA-EFF798D7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FCC057-37A1-5B48-B13B-3D9CD9F1B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BEF25A-31D0-C247-B01A-0A28AA99C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2800C7-23F8-164F-8024-E0CDBFB78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B6265C-10E3-B740-A245-C44C3796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759F-A632-E546-B007-740EFAAADAB3}" type="datetimeFigureOut">
              <a:rPr kumimoji="1" lang="zh-CN" altLang="en-US" smtClean="0"/>
              <a:t>2020/9/19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15C259-9F96-C64E-8608-D7B01010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8468CE-CA73-604E-A228-DB27DEE6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E143-DF67-7A44-92D4-02913CD719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20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DFCD4-554F-3E4C-9944-8F396A9D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0AD9A6-DB25-DC41-B7C0-B202ED8E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759F-A632-E546-B007-740EFAAADAB3}" type="datetimeFigureOut">
              <a:rPr kumimoji="1" lang="zh-CN" altLang="en-US" smtClean="0"/>
              <a:t>2020/9/19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F2EE98-54C4-9D4A-9A9F-542674FB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697FC1-56F9-2A49-AFA2-B3D3FBE6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E143-DF67-7A44-92D4-02913CD719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02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965E6F-60C3-BF40-A183-5B0F7356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759F-A632-E546-B007-740EFAAADAB3}" type="datetimeFigureOut">
              <a:rPr kumimoji="1" lang="zh-CN" altLang="en-US" smtClean="0"/>
              <a:t>2020/9/19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0033DF-D6F3-DD41-ACEF-BCAABF04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106E75-10F6-984A-8ADC-E9A3A8A5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E143-DF67-7A44-92D4-02913CD719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262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F5DD-36F5-4144-B1EC-ED893EE3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1535EA-1FD9-EA4A-ABAB-DBE555D7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758100-BDB3-5049-A2F5-E434AAA45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FEBD5-D36B-7641-9D22-43698F31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759F-A632-E546-B007-740EFAAADAB3}" type="datetimeFigureOut">
              <a:rPr kumimoji="1" lang="zh-CN" altLang="en-US" smtClean="0"/>
              <a:t>2020/9/19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E8B85-2B51-984A-968D-20452777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87EA7-4564-3441-A364-8B43FF67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E143-DF67-7A44-92D4-02913CD719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24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45CF6-EBD5-F843-9CBC-C6453E64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9A3491-8DA9-6543-AFFE-6A990F1AD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82E25D-7F9C-9449-9D3C-7E6241621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DE0AD-46BE-404C-A853-DEDF983E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759F-A632-E546-B007-740EFAAADAB3}" type="datetimeFigureOut">
              <a:rPr kumimoji="1" lang="zh-CN" altLang="en-US" smtClean="0"/>
              <a:t>2020/9/19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4D53C0-E0B3-0243-81BE-CC4C9376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F9491C-09F9-C14C-B4BE-77C6E2DF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E143-DF67-7A44-92D4-02913CD719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52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32B7DD-640F-CB44-BE54-0BB640B2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F94CAB-6E94-194E-A12F-BC9A3555A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3213B-386F-4248-8007-40FD6BC9F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F759F-A632-E546-B007-740EFAAADAB3}" type="datetimeFigureOut">
              <a:rPr kumimoji="1" lang="zh-CN" altLang="en-US" smtClean="0"/>
              <a:t>2020/9/19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92014-374B-AD42-B20A-D38531C5B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BBED2-BD96-204A-908D-9D911E775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E143-DF67-7A44-92D4-02913CD719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76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9E98E-99A7-F54E-AFE2-E39E9E899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755" y="1177290"/>
            <a:ext cx="11174730" cy="141573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e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Uninformed Students: Student–Teacher Anomaly Detection</a:t>
            </a:r>
            <a:br>
              <a:rPr kumimoji="1" lang="e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Discriminative Latent Embeddings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788134-EE99-2C41-A3DC-DAB75BD81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120" y="3384868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Paul Bergmann </a:t>
            </a:r>
            <a:r>
              <a:rPr kumimoji="1"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Michael </a:t>
            </a:r>
            <a:r>
              <a:rPr kumimoji="1" lang="en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Fauser</a:t>
            </a:r>
            <a:r>
              <a:rPr kumimoji="1" lang="en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David </a:t>
            </a:r>
            <a:r>
              <a:rPr kumimoji="1" lang="en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Sattlegger</a:t>
            </a:r>
            <a:r>
              <a:rPr kumimoji="1" lang="en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zh-CN" alt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1" lang="en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Carsten Steger</a:t>
            </a:r>
          </a:p>
          <a:p>
            <a:r>
              <a:rPr kumimoji="1" lang="en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MVTec</a:t>
            </a:r>
            <a:r>
              <a:rPr kumimoji="1" lang="en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Software GmbH</a:t>
            </a:r>
          </a:p>
          <a:p>
            <a:r>
              <a:rPr kumimoji="1" lang="en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www.mvtec.com</a:t>
            </a:r>
            <a:endParaRPr kumimoji="1" lang="en" altLang="zh-CN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kumimoji="1" lang="en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{</a:t>
            </a:r>
            <a:r>
              <a:rPr kumimoji="1" lang="en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paul.bergmann</a:t>
            </a:r>
            <a:r>
              <a:rPr kumimoji="1" lang="en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kumimoji="1" lang="en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fauser</a:t>
            </a:r>
            <a:r>
              <a:rPr kumimoji="1" lang="en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kumimoji="1" lang="en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sattleger</a:t>
            </a:r>
            <a:r>
              <a:rPr kumimoji="1" lang="en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kumimoji="1" lang="en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steger</a:t>
            </a:r>
            <a:r>
              <a:rPr kumimoji="1" lang="en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}@</a:t>
            </a:r>
            <a:r>
              <a:rPr kumimoji="1" lang="en" altLang="zh-CN" sz="20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mvtec.com</a:t>
            </a:r>
            <a:endParaRPr kumimoji="1" lang="zh-CN" altLang="en-US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96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6DDBD-61FF-634C-A464-569E9FA2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BB1C377-DB84-BB43-A30B-00CCC1914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36512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FA64FCC-DCD1-5D47-BFED-6FB44E06A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22" y="1690688"/>
            <a:ext cx="9409155" cy="437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11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6DDBD-61FF-634C-A464-569E9FA2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E8B5315-C67B-F140-8FEC-D781A3AC0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035" y="1491340"/>
            <a:ext cx="6007930" cy="516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25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B0359-94F9-E847-A69E-CFA78471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1FEC80-7BB6-5248-BE15-19D9C43C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39" y="2428479"/>
            <a:ext cx="5553521" cy="25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F0F1DDE-A806-E643-86C2-A196310AD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840" y="2217580"/>
            <a:ext cx="6128160" cy="29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5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6DDBD-61FF-634C-A464-569E9FA2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259E27-C7E9-B54C-885C-6A6F1D6F45B8}"/>
              </a:ext>
            </a:extLst>
          </p:cNvPr>
          <p:cNvSpPr/>
          <p:nvPr/>
        </p:nvSpPr>
        <p:spPr>
          <a:xfrm>
            <a:off x="838200" y="1762902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、We propose a novel framework for unsupervised anomaly detection based on student–teacher learning.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A26BFF-E881-3141-AB20-8DC11DD94CF1}"/>
              </a:ext>
            </a:extLst>
          </p:cNvPr>
          <p:cNvSpPr/>
          <p:nvPr/>
        </p:nvSpPr>
        <p:spPr>
          <a:xfrm>
            <a:off x="838200" y="3013500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、We introduce scoring functions based on the students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predictive variance and regression error to obtain dense anomaly maps for the segmentation of anomalous regions in natural images.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54EE9D-A2A9-3548-A1ED-15C52DCA9660}"/>
              </a:ext>
            </a:extLst>
          </p:cNvPr>
          <p:cNvSpPr/>
          <p:nvPr/>
        </p:nvSpPr>
        <p:spPr>
          <a:xfrm>
            <a:off x="838200" y="4633431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、We demonstrate state-of-the-art performance on three real-world computer vision datasets. </a:t>
            </a:r>
          </a:p>
        </p:txBody>
      </p:sp>
    </p:spTree>
    <p:extLst>
      <p:ext uri="{BB962C8B-B14F-4D97-AF65-F5344CB8AC3E}">
        <p14:creationId xmlns:p14="http://schemas.microsoft.com/office/powerpoint/2010/main" val="337457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6DDBD-61FF-634C-A464-569E9FA2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F1C322F-49B0-834A-8BC6-44331F4A3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373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29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6DDBD-61FF-634C-A464-569E9FA2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09F73F-A709-F841-87D7-EA46BC88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70" y="1437299"/>
            <a:ext cx="9115260" cy="3204048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894DA409-8AF4-B848-B705-52E12DE0BF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BB1C377-DB84-BB43-A30B-00CCC1914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36512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A77598-2DA9-1141-A160-1173CC71E2F2}"/>
              </a:ext>
            </a:extLst>
          </p:cNvPr>
          <p:cNvSpPr/>
          <p:nvPr/>
        </p:nvSpPr>
        <p:spPr>
          <a:xfrm>
            <a:off x="150471" y="4913974"/>
            <a:ext cx="11891058" cy="1701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知识蒸馏</a:t>
            </a:r>
            <a:r>
              <a:rPr lang="zh-CN" altLang="en-US" dirty="0">
                <a:solidFill>
                  <a:srgbClr val="49494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" altLang="zh-CN" dirty="0">
                <a:solidFill>
                  <a:srgbClr val="49494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Knowledge Distillation</a:t>
            </a:r>
            <a:r>
              <a:rPr lang="zh-CN" altLang="en" dirty="0">
                <a:solidFill>
                  <a:srgbClr val="49494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先准备好一个在其他任意数据集上预训练好的</a:t>
            </a:r>
            <a:r>
              <a:rPr lang="en" altLang="zh-CN" dirty="0">
                <a:solidFill>
                  <a:srgbClr val="49494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pretrained model P</a:t>
            </a:r>
            <a:r>
              <a:rPr lang="zh-CN" altLang="en-US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，把</a:t>
            </a:r>
            <a:r>
              <a:rPr lang="en" altLang="zh-CN" dirty="0">
                <a:solidFill>
                  <a:srgbClr val="49494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patch P</a:t>
            </a:r>
            <a:r>
              <a:rPr lang="zh-CN" altLang="en-US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输入到</a:t>
            </a:r>
            <a:r>
              <a:rPr lang="en" altLang="zh-CN" dirty="0">
                <a:solidFill>
                  <a:srgbClr val="49494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Resnet18</a:t>
            </a:r>
            <a:r>
              <a:rPr lang="zh-CN" altLang="en-US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里去，得到</a:t>
            </a:r>
            <a:r>
              <a:rPr lang="en" altLang="zh-CN" dirty="0">
                <a:solidFill>
                  <a:srgbClr val="49494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patch descriptor</a:t>
            </a:r>
            <a:r>
              <a:rPr lang="zh-CN" altLang="en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论文分别给出了</a:t>
            </a:r>
            <a:r>
              <a:rPr lang="en" altLang="zh-CN" dirty="0">
                <a:solidFill>
                  <a:srgbClr val="49494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patch</a:t>
            </a:r>
            <a:r>
              <a:rPr lang="zh-CN" altLang="en-US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边长为</a:t>
            </a:r>
            <a:r>
              <a:rPr lang="en-US" altLang="zh-CN" dirty="0">
                <a:solidFill>
                  <a:srgbClr val="49494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17/33/65</a:t>
            </a:r>
            <a:r>
              <a:rPr lang="zh-CN" altLang="en-US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" altLang="zh-CN" dirty="0">
                <a:solidFill>
                  <a:srgbClr val="49494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hat</a:t>
            </a:r>
            <a:r>
              <a:rPr lang="zh-CN" altLang="en-US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的网络结构，同样的把</a:t>
            </a:r>
            <a:r>
              <a:rPr lang="en" altLang="zh-CN" dirty="0">
                <a:solidFill>
                  <a:srgbClr val="49494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patch</a:t>
            </a:r>
            <a:r>
              <a:rPr lang="zh-CN" altLang="en-US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输入到</a:t>
            </a:r>
            <a:r>
              <a:rPr lang="en" altLang="zh-CN" dirty="0">
                <a:solidFill>
                  <a:srgbClr val="49494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hat</a:t>
            </a:r>
            <a:r>
              <a:rPr lang="zh-CN" altLang="en-US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里，得到</a:t>
            </a:r>
            <a:r>
              <a:rPr lang="en" altLang="zh-CN" dirty="0">
                <a:solidFill>
                  <a:srgbClr val="49494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patch descriptor </a:t>
            </a:r>
            <a:r>
              <a:rPr lang="zh-CN" altLang="en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zh-CN" altLang="en-US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这里的</a:t>
            </a:r>
            <a:r>
              <a:rPr lang="en" altLang="zh-CN" dirty="0">
                <a:solidFill>
                  <a:srgbClr val="49494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decoder</a:t>
            </a:r>
            <a:r>
              <a:rPr lang="zh-CN" altLang="en-US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就是让</a:t>
            </a:r>
            <a:r>
              <a:rPr lang="en" altLang="zh-CN" dirty="0">
                <a:solidFill>
                  <a:srgbClr val="49494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Resnet</a:t>
            </a:r>
            <a:r>
              <a:rPr lang="zh-CN" altLang="en-US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输出的</a:t>
            </a:r>
            <a:r>
              <a:rPr lang="en" altLang="zh-CN" dirty="0">
                <a:solidFill>
                  <a:srgbClr val="49494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descriptor</a:t>
            </a:r>
            <a:r>
              <a:rPr lang="zh-CN" altLang="en-US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" altLang="zh-CN" dirty="0">
                <a:solidFill>
                  <a:srgbClr val="49494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 hat</a:t>
            </a:r>
            <a:r>
              <a:rPr lang="zh-CN" altLang="en-US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输出的</a:t>
            </a:r>
            <a:r>
              <a:rPr lang="en" altLang="zh-CN" dirty="0">
                <a:solidFill>
                  <a:srgbClr val="49494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descriptor</a:t>
            </a:r>
            <a:r>
              <a:rPr lang="zh-CN" altLang="en-US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维度相匹配，我们通过计算两个</a:t>
            </a:r>
            <a:r>
              <a:rPr lang="en" altLang="zh-CN" dirty="0">
                <a:solidFill>
                  <a:srgbClr val="494949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descriptor</a:t>
            </a:r>
            <a:r>
              <a:rPr lang="zh-CN" altLang="en-US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en" altLang="zh-CN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L2</a:t>
            </a:r>
            <a:r>
              <a:rPr lang="zh-CN" altLang="en-US" dirty="0">
                <a:solidFill>
                  <a:srgbClr val="494949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距离来达到迁移学习的目的</a:t>
            </a:r>
          </a:p>
        </p:txBody>
      </p:sp>
    </p:spTree>
    <p:extLst>
      <p:ext uri="{BB962C8B-B14F-4D97-AF65-F5344CB8AC3E}">
        <p14:creationId xmlns:p14="http://schemas.microsoft.com/office/powerpoint/2010/main" val="258058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6DDBD-61FF-634C-A464-569E9FA2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BB1C377-DB84-BB43-A30B-00CCC1914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36512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71C00B5-FDAA-F94F-A20C-F750D2231624}"/>
              </a:ext>
            </a:extLst>
          </p:cNvPr>
          <p:cNvGrpSpPr/>
          <p:nvPr/>
        </p:nvGrpSpPr>
        <p:grpSpPr>
          <a:xfrm>
            <a:off x="262255" y="5049939"/>
            <a:ext cx="11667489" cy="1442936"/>
            <a:chOff x="424986" y="3942824"/>
            <a:chExt cx="11667489" cy="144293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76C8EAD-90AA-8645-ACEA-F5C8890D838D}"/>
                </a:ext>
              </a:extLst>
            </p:cNvPr>
            <p:cNvGrpSpPr/>
            <p:nvPr/>
          </p:nvGrpSpPr>
          <p:grpSpPr>
            <a:xfrm>
              <a:off x="424987" y="3942824"/>
              <a:ext cx="11667488" cy="905282"/>
              <a:chOff x="424987" y="3942824"/>
              <a:chExt cx="11667488" cy="905282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D342C4B3-96D1-2943-9BAB-8C3165349B41}"/>
                  </a:ext>
                </a:extLst>
              </p:cNvPr>
              <p:cNvGrpSpPr/>
              <p:nvPr/>
            </p:nvGrpSpPr>
            <p:grpSpPr>
              <a:xfrm>
                <a:off x="424987" y="3942824"/>
                <a:ext cx="11667488" cy="392838"/>
                <a:chOff x="424987" y="3942824"/>
                <a:chExt cx="11667488" cy="392838"/>
              </a:xfrm>
            </p:grpSpPr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B13344F3-C6D0-1D4C-B3A2-22A257CD2937}"/>
                    </a:ext>
                  </a:extLst>
                </p:cNvPr>
                <p:cNvGrpSpPr/>
                <p:nvPr/>
              </p:nvGrpSpPr>
              <p:grpSpPr>
                <a:xfrm>
                  <a:off x="424987" y="3966330"/>
                  <a:ext cx="5650805" cy="369332"/>
                  <a:chOff x="1100752" y="3649590"/>
                  <a:chExt cx="5650805" cy="369332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8E87AAB6-0212-E440-85C7-FB9BCEB25D14}"/>
                      </a:ext>
                    </a:extLst>
                  </p:cNvPr>
                  <p:cNvSpPr/>
                  <p:nvPr/>
                </p:nvSpPr>
                <p:spPr>
                  <a:xfrm>
                    <a:off x="1100752" y="3649590"/>
                    <a:ext cx="370806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" altLang="zh-CN" dirty="0">
                        <a:solidFill>
                          <a:srgbClr val="49494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Triplet Learning </a:t>
                    </a:r>
                    <a:r>
                      <a:rPr lang="en-US" altLang="zh-CN" dirty="0">
                        <a:solidFill>
                          <a:srgbClr val="49494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:</a:t>
                    </a:r>
                    <a:r>
                      <a:rPr lang="en" altLang="zh-CN" dirty="0">
                        <a:solidFill>
                          <a:srgbClr val="494949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zh-CN" altLang="en-US" dirty="0">
                        <a:solidFill>
                          <a:srgbClr val="494949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</a:rPr>
                      <a:t>把原始图片缩放到</a:t>
                    </a:r>
                  </a:p>
                </p:txBody>
              </p:sp>
              <p:pic>
                <p:nvPicPr>
                  <p:cNvPr id="4103" name="Picture 7">
                    <a:extLst>
                      <a:ext uri="{FF2B5EF4-FFF2-40B4-BE49-F238E27FC236}">
                        <a16:creationId xmlns:a16="http://schemas.microsoft.com/office/drawing/2014/main" id="{0B78B81D-AFB8-1F4C-9B0B-721E714DCF8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694880" y="3672932"/>
                    <a:ext cx="2056677" cy="27563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63C4F4D-7D79-4F4F-A09A-63F711A25E26}"/>
                    </a:ext>
                  </a:extLst>
                </p:cNvPr>
                <p:cNvSpPr/>
                <p:nvPr/>
              </p:nvSpPr>
              <p:spPr>
                <a:xfrm>
                  <a:off x="5996475" y="3942824"/>
                  <a:ext cx="6096000" cy="369332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dirty="0">
                      <a:solidFill>
                        <a:srgbClr val="494949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再在这些图片上随机截取边长为</a:t>
                  </a:r>
                  <a:r>
                    <a:rPr lang="en" altLang="zh-CN" dirty="0">
                      <a:solidFill>
                        <a:srgbClr val="494949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r>
                    <a:rPr lang="zh-CN" altLang="en-US" dirty="0">
                      <a:solidFill>
                        <a:srgbClr val="494949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的</a:t>
                  </a:r>
                  <a:r>
                    <a:rPr lang="en" altLang="zh-CN" dirty="0">
                      <a:solidFill>
                        <a:srgbClr val="494949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patch</a:t>
                  </a:r>
                  <a:r>
                    <a:rPr lang="zh-CN" altLang="en" dirty="0">
                      <a:solidFill>
                        <a:srgbClr val="494949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（</a:t>
                  </a:r>
                  <a:r>
                    <a:rPr lang="zh-CN" altLang="en-US" dirty="0">
                      <a:solidFill>
                        <a:srgbClr val="494949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作为</a:t>
                  </a:r>
                  <a:r>
                    <a:rPr lang="en" altLang="zh-CN" dirty="0">
                      <a:solidFill>
                        <a:srgbClr val="494949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r>
                    <a:rPr lang="zh-CN" altLang="en" dirty="0">
                      <a:solidFill>
                        <a:srgbClr val="494949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），</a:t>
                  </a:r>
                  <a:r>
                    <a:rPr lang="en" altLang="zh-CN" dirty="0">
                      <a:solidFill>
                        <a:srgbClr val="494949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p+</a:t>
                  </a:r>
                  <a:r>
                    <a:rPr lang="zh-CN" altLang="en-US" dirty="0">
                      <a:solidFill>
                        <a:srgbClr val="494949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是</a:t>
                  </a:r>
                </a:p>
              </p:txBody>
            </p:sp>
          </p:grp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BC30F2D-9B15-BA4C-82DC-AE6C6958A7B0}"/>
                  </a:ext>
                </a:extLst>
              </p:cNvPr>
              <p:cNvSpPr/>
              <p:nvPr/>
            </p:nvSpPr>
            <p:spPr>
              <a:xfrm>
                <a:off x="4434768" y="4467955"/>
                <a:ext cx="765770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49494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随机选择一个偏移量进行偏移得到的，此外在</a:t>
                </a:r>
                <a:r>
                  <a:rPr lang="en" altLang="zh-CN" dirty="0">
                    <a:solidFill>
                      <a:srgbClr val="49494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patch p+</a:t>
                </a:r>
                <a:r>
                  <a:rPr lang="zh-CN" altLang="en-US" dirty="0">
                    <a:solidFill>
                      <a:srgbClr val="49494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上还随机添加了高斯</a:t>
                </a:r>
              </a:p>
            </p:txBody>
          </p:sp>
          <p:pic>
            <p:nvPicPr>
              <p:cNvPr id="4105" name="Picture 9">
                <a:extLst>
                  <a:ext uri="{FF2B5EF4-FFF2-40B4-BE49-F238E27FC236}">
                    <a16:creationId xmlns:a16="http://schemas.microsoft.com/office/drawing/2014/main" id="{A78F7F33-8F27-504A-AE19-2F2D863AD3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9019" y="4514803"/>
                <a:ext cx="1405749" cy="2756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738D198-D4A5-094C-A076-8E50DDF31802}"/>
                  </a:ext>
                </a:extLst>
              </p:cNvPr>
              <p:cNvSpPr/>
              <p:nvPr/>
            </p:nvSpPr>
            <p:spPr>
              <a:xfrm>
                <a:off x="424987" y="4478774"/>
                <a:ext cx="2779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49494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在</a:t>
                </a:r>
                <a:r>
                  <a:rPr lang="en" altLang="zh-CN" dirty="0">
                    <a:solidFill>
                      <a:srgbClr val="49494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patch p</a:t>
                </a:r>
                <a:r>
                  <a:rPr lang="zh-CN" altLang="en-US" dirty="0">
                    <a:solidFill>
                      <a:srgbClr val="49494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的基础上进行在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4C5C483-25BB-1746-89B2-1A915C169485}"/>
                </a:ext>
              </a:extLst>
            </p:cNvPr>
            <p:cNvSpPr/>
            <p:nvPr/>
          </p:nvSpPr>
          <p:spPr>
            <a:xfrm>
              <a:off x="424986" y="5016428"/>
              <a:ext cx="114287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dirty="0">
                  <a:solidFill>
                    <a:srgbClr val="49494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噪声，</a:t>
              </a:r>
              <a:r>
                <a:rPr lang="en" altLang="zh-CN" dirty="0">
                  <a:solidFill>
                    <a:srgbClr val="49494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p-</a:t>
              </a:r>
              <a:r>
                <a:rPr lang="zh-CN" altLang="en-US" dirty="0">
                  <a:solidFill>
                    <a:srgbClr val="49494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是在其他类别的图像中随机</a:t>
              </a:r>
              <a:r>
                <a:rPr lang="en" altLang="zh-CN" dirty="0">
                  <a:solidFill>
                    <a:srgbClr val="49494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crop</a:t>
              </a:r>
              <a:r>
                <a:rPr lang="zh-CN" altLang="en-US" dirty="0">
                  <a:solidFill>
                    <a:srgbClr val="49494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得到的，用</a:t>
              </a:r>
              <a:r>
                <a:rPr lang="en" altLang="zh-CN" dirty="0">
                  <a:solidFill>
                    <a:srgbClr val="49494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resnet18</a:t>
              </a:r>
              <a:r>
                <a:rPr lang="zh-CN" altLang="en-US" dirty="0">
                  <a:solidFill>
                    <a:srgbClr val="49494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和</a:t>
              </a:r>
              <a:r>
                <a:rPr lang="en" altLang="zh-CN" dirty="0">
                  <a:solidFill>
                    <a:srgbClr val="49494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p=33/17/65</a:t>
              </a:r>
              <a:r>
                <a:rPr lang="zh-CN" altLang="en-US" dirty="0">
                  <a:solidFill>
                    <a:srgbClr val="49494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的网络结构在</a:t>
              </a:r>
              <a:r>
                <a:rPr lang="en-US" altLang="zh-CN" dirty="0">
                  <a:solidFill>
                    <a:srgbClr val="49494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r>
                <a:rPr lang="en" altLang="zh-CN" dirty="0">
                  <a:solidFill>
                    <a:srgbClr val="49494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 , p+, p-}</a:t>
              </a:r>
              <a:r>
                <a:rPr lang="zh-CN" altLang="en-US" dirty="0">
                  <a:solidFill>
                    <a:srgbClr val="49494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上训练即可。</a:t>
              </a: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7E1DD198-D4AB-1C41-97F3-8854499D5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370" y="1591028"/>
            <a:ext cx="9115260" cy="320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6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6DDBD-61FF-634C-A464-569E9FA2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BB1C377-DB84-BB43-A30B-00CCC1914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36512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236957-73EB-8249-BDCD-915CFC4A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06140"/>
            <a:ext cx="5973679" cy="18747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5104E1-4AD3-B547-B29F-846CE05B21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91"/>
          <a:stretch/>
        </p:blipFill>
        <p:spPr>
          <a:xfrm>
            <a:off x="6424395" y="1910858"/>
            <a:ext cx="5645284" cy="212807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6762573-3FE3-4846-A3C8-B63263043E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766"/>
          <a:stretch/>
        </p:blipFill>
        <p:spPr>
          <a:xfrm>
            <a:off x="122321" y="4506140"/>
            <a:ext cx="5689316" cy="145146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A30C086-5D2E-3646-A487-5AFCD89BB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7" y="1824700"/>
            <a:ext cx="6054184" cy="212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1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6DDBD-61FF-634C-A464-569E9FA2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BB1C377-DB84-BB43-A30B-00CCC1914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36512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0E146AC5-533A-4441-8334-FCE4758E7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21" y="1743770"/>
            <a:ext cx="3962284" cy="283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C72AF9F1-C4D5-C74E-9880-8D1FBE299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" r="55017"/>
          <a:stretch/>
        </p:blipFill>
        <p:spPr bwMode="auto">
          <a:xfrm>
            <a:off x="4269123" y="1926004"/>
            <a:ext cx="3642848" cy="260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E315D13-6B48-BC4B-8232-9B540A86E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8" y="5217814"/>
            <a:ext cx="7400933" cy="97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5A549F07-7A62-DC4A-A8CE-1350C6BCB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9" r="2129"/>
          <a:stretch/>
        </p:blipFill>
        <p:spPr bwMode="auto">
          <a:xfrm>
            <a:off x="7911971" y="1857342"/>
            <a:ext cx="3642848" cy="260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71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6DDBD-61FF-634C-A464-569E9FA2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BB1C377-DB84-BB43-A30B-00CCC1914A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36512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505582-4912-654F-B34B-43291DFEF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3"/>
          <a:stretch/>
        </p:blipFill>
        <p:spPr>
          <a:xfrm>
            <a:off x="838201" y="1549309"/>
            <a:ext cx="5618356" cy="19411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E7118D-9D44-E94A-9C7D-8F42F8D05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557" y="1469831"/>
            <a:ext cx="4842476" cy="2100142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DBBBF20-1BE2-7F4F-B557-17F7AD274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27"/>
          <a:stretch/>
        </p:blipFill>
        <p:spPr bwMode="auto">
          <a:xfrm>
            <a:off x="585416" y="4087150"/>
            <a:ext cx="11021167" cy="272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71363B-A001-A74C-8099-A4140253C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024" y="3569973"/>
            <a:ext cx="4218009" cy="6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0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322</Words>
  <Application>Microsoft Macintosh PowerPoint</Application>
  <PresentationFormat>宽屏</PresentationFormat>
  <Paragraphs>24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SimSun</vt:lpstr>
      <vt:lpstr>Arial</vt:lpstr>
      <vt:lpstr>Times New Roman</vt:lpstr>
      <vt:lpstr>Office 主题​​</vt:lpstr>
      <vt:lpstr>Uninformed Students: Student–Teacher Anomaly Detection with Discriminative Latent Embeddings</vt:lpstr>
      <vt:lpstr>Related Work</vt:lpstr>
      <vt:lpstr>Contribution</vt:lpstr>
      <vt:lpstr>Method</vt:lpstr>
      <vt:lpstr>Method</vt:lpstr>
      <vt:lpstr>Method</vt:lpstr>
      <vt:lpstr>Method</vt:lpstr>
      <vt:lpstr>Method</vt:lpstr>
      <vt:lpstr>Method</vt:lpstr>
      <vt:lpstr>Experiment</vt:lpstr>
      <vt:lpstr>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Uninformed Students: Student–Teacher Anomaly Detection with Discriminative Latent Embeddings</dc:title>
  <dc:creator>tasy Fan</dc:creator>
  <cp:lastModifiedBy>tasy Fan</cp:lastModifiedBy>
  <cp:revision>16</cp:revision>
  <dcterms:created xsi:type="dcterms:W3CDTF">2020-09-19T09:25:47Z</dcterms:created>
  <dcterms:modified xsi:type="dcterms:W3CDTF">2020-09-19T14:09:42Z</dcterms:modified>
</cp:coreProperties>
</file>