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68" r:id="rId5"/>
    <p:sldId id="257" r:id="rId6"/>
    <p:sldId id="259" r:id="rId7"/>
    <p:sldId id="269" r:id="rId8"/>
    <p:sldId id="271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BA91-ECB1-4AC2-B1A0-672450EB2AF8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2946-F1AC-4AD9-9EF1-556903E22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score(</a:t>
            </a:r>
            <a:r>
              <a:rPr lang="zh-CN" altLang="en-US"/>
              <a:t>最好能</a:t>
            </a:r>
            <a:r>
              <a:rPr lang="en-US" altLang="zh-CN"/>
              <a:t>)</a:t>
            </a:r>
            <a:r>
              <a:rPr lang="zh-CN" altLang="en-US"/>
              <a:t>反映你给出的</a:t>
            </a:r>
            <a:r>
              <a:rPr lang="en-US" altLang="zh-CN"/>
              <a:t>prediction</a:t>
            </a:r>
            <a:r>
              <a:rPr lang="zh-CN" altLang="en-US"/>
              <a:t>的可信程度；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9C88C-94BD-4C0C-AB3B-3287AD8960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score(</a:t>
            </a:r>
            <a:r>
              <a:rPr lang="zh-CN" altLang="en-US"/>
              <a:t>最好能</a:t>
            </a:r>
            <a:r>
              <a:rPr lang="en-US" altLang="zh-CN"/>
              <a:t>)</a:t>
            </a:r>
            <a:r>
              <a:rPr lang="zh-CN" altLang="en-US"/>
              <a:t>反映你给出的</a:t>
            </a:r>
            <a:r>
              <a:rPr lang="en-US" altLang="zh-CN"/>
              <a:t>prediction</a:t>
            </a:r>
            <a:r>
              <a:rPr lang="zh-CN" altLang="en-US"/>
              <a:t>的可信程度；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9C88C-94BD-4C0C-AB3B-3287AD8960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62946-F1AC-4AD9-9EF1-556903E223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2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D0DA-65B5-438C-B581-ED4BACA69A07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5838" y="1037006"/>
            <a:ext cx="9906000" cy="232422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Fast Online Object Tracking and Segmentation </a:t>
            </a:r>
            <a:r>
              <a:rPr lang="zh-CN" altLang="en-US" sz="4800" dirty="0"/>
              <a:t>：</a:t>
            </a:r>
            <a:r>
              <a:rPr lang="en-US" altLang="zh-CN" sz="4800" dirty="0"/>
              <a:t>A Unifying Approach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03329" y="2329544"/>
            <a:ext cx="152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CVPR 2019</a:t>
            </a:r>
            <a:endParaRPr lang="zh-CN" altLang="en-US" sz="2000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4B85869-8794-4BEB-8333-3519F5DF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4" y="3860554"/>
            <a:ext cx="8425543" cy="18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CFA988-1215-4E4A-9984-85F3DC425799}"/>
              </a:ext>
            </a:extLst>
          </p:cNvPr>
          <p:cNvSpPr txBox="1"/>
          <p:nvPr/>
        </p:nvSpPr>
        <p:spPr>
          <a:xfrm>
            <a:off x="678426" y="5644642"/>
            <a:ext cx="10198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直接预测的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Mask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分支的精度并不太高。所以提出了如图所示的 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-apple-system-font"/>
              </a:rPr>
              <a:t>Refine Module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 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用来提升分割的精度，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refine module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采用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top-down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的结构。</a:t>
            </a:r>
            <a:endParaRPr lang="zh-CN" altLang="en-US" sz="2000" dirty="0"/>
          </a:p>
        </p:txBody>
      </p:sp>
      <p:pic>
        <p:nvPicPr>
          <p:cNvPr id="6" name="图片 5" descr="图片包含 游戏机, 钟表, 显示器, 房间&#10;&#10;描述已自动生成">
            <a:extLst>
              <a:ext uri="{FF2B5EF4-FFF2-40B4-BE49-F238E27FC236}">
                <a16:creationId xmlns:a16="http://schemas.microsoft.com/office/drawing/2014/main" id="{2EBD37B4-8808-48DF-9339-BD725E8F8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026398"/>
            <a:ext cx="11985523" cy="43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C53CB954-94DD-4EA6-AB30-BC16B829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912"/>
            <a:ext cx="12192000" cy="1684009"/>
          </a:xfrm>
          <a:prstGeom prst="rect">
            <a:avLst/>
          </a:prstGeom>
        </p:spPr>
      </p:pic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64B34217-D07B-4B4E-A07B-F41706EE93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20" y="3061212"/>
            <a:ext cx="9582760" cy="239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2950BE-41BE-4B39-91BB-DD60A195568C}"/>
              </a:ext>
            </a:extLst>
          </p:cNvPr>
          <p:cNvSpPr txBox="1"/>
          <p:nvPr/>
        </p:nvSpPr>
        <p:spPr>
          <a:xfrm>
            <a:off x="1688689" y="5729748"/>
            <a:ext cx="871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en-US" altLang="zh-CN" dirty="0" err="1"/>
              <a:t>SiamFC</a:t>
            </a:r>
            <a:r>
              <a:rPr lang="en-US" altLang="zh-CN" dirty="0"/>
              <a:t>                                          (2)</a:t>
            </a:r>
            <a:r>
              <a:rPr lang="en-US" altLang="zh-CN" dirty="0" err="1"/>
              <a:t>SiamRPN</a:t>
            </a:r>
            <a:r>
              <a:rPr lang="en-US" altLang="zh-CN" dirty="0"/>
              <a:t>                                 (3)</a:t>
            </a:r>
            <a:r>
              <a:rPr lang="en-US" altLang="zh-CN" dirty="0" err="1"/>
              <a:t>SiamMask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3022" y="16141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对于目标跟踪而言，一般论文开篇通常都会说在第一帧给定目标位置，在后续帧中预测目标的位置。然而如何对后续帧中表述的定义直接影响了整个跟踪领域的发展。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早期的跟踪算法都是坐标轴对齐的的矩形框。但随着跟踪精度的不断提升，数据集的难度在不断提升，在 </a:t>
            </a:r>
            <a:r>
              <a:rPr lang="en-US" altLang="zh-CN" sz="2400" dirty="0"/>
              <a:t>VOT2015 </a:t>
            </a:r>
            <a:r>
              <a:rPr lang="zh-CN" altLang="en-US" sz="2400" dirty="0"/>
              <a:t>时即提出使用旋转矩形框来作为标记。在 </a:t>
            </a:r>
            <a:r>
              <a:rPr lang="en-US" altLang="zh-CN" sz="2400" dirty="0"/>
              <a:t>VOT2016 </a:t>
            </a:r>
            <a:r>
              <a:rPr lang="zh-CN" altLang="en-US" sz="2400" dirty="0"/>
              <a:t>的时候提出自动的通过 </a:t>
            </a:r>
            <a:r>
              <a:rPr lang="en-US" altLang="zh-CN" sz="2400" dirty="0"/>
              <a:t>mask </a:t>
            </a:r>
            <a:r>
              <a:rPr lang="zh-CN" altLang="en-US" sz="2400" dirty="0"/>
              <a:t>来生成旋转框的方法。更为本质的，我们会发现，这个旋转的矩形框实际上就是 </a:t>
            </a:r>
            <a:r>
              <a:rPr lang="en-US" altLang="zh-CN" sz="2400" dirty="0"/>
              <a:t>mask </a:t>
            </a:r>
            <a:r>
              <a:rPr lang="zh-CN" altLang="en-US" sz="2400" dirty="0"/>
              <a:t>的一种近似。我们所要预测的实际上就是目标物体的 </a:t>
            </a:r>
            <a:r>
              <a:rPr lang="en-US" altLang="zh-CN" sz="2400" dirty="0"/>
              <a:t>mask</a:t>
            </a:r>
            <a:r>
              <a:rPr lang="zh-CN" altLang="en-US" sz="2400" dirty="0"/>
              <a:t>。利用 </a:t>
            </a:r>
            <a:r>
              <a:rPr lang="en-US" altLang="zh-CN" sz="2400" dirty="0"/>
              <a:t>mask </a:t>
            </a:r>
            <a:r>
              <a:rPr lang="zh-CN" altLang="en-US" sz="2400" dirty="0"/>
              <a:t>才能得到精度本身的上界。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01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985" y="1073990"/>
            <a:ext cx="5878015" cy="56144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在视频应用上进行物体追踪是一个很基础的任务，它需要在不同帧之间建立物体的联系。在自动监控，车辆导航，视频标注，人机交互，以及活动识别上有着广泛的应用场景。视觉物体追踪的目的是，给定第一帧画面中某物体的位置，它需要找到在接下来所有帧上的位置预测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在许多应用上，跟踪需要做到线上运行（视频一边播放，跟踪同时进行）。也就是说，跟踪器不可以利用未来帧来推理出当前位置。这就是物体跟踪</a:t>
            </a:r>
            <a:r>
              <a:rPr lang="en-US" altLang="zh-CN" sz="2000" dirty="0"/>
              <a:t>benchmarks </a:t>
            </a:r>
            <a:r>
              <a:rPr lang="zh-CN" altLang="en-US" sz="2000" dirty="0"/>
              <a:t>上所需要的场景，通过边框坐标来表现目标物体。这种标注方法让数据标注成本很低；而且，它允许用户迅速而简单地完成目标的初始化。</a:t>
            </a:r>
          </a:p>
        </p:txBody>
      </p:sp>
      <p:pic>
        <p:nvPicPr>
          <p:cNvPr id="5" name="图片 4" descr="许多照片放在一起&#10;&#10;描述已自动生成">
            <a:extLst>
              <a:ext uri="{FF2B5EF4-FFF2-40B4-BE49-F238E27FC236}">
                <a16:creationId xmlns:a16="http://schemas.microsoft.com/office/drawing/2014/main" id="{63EC3FA0-BD5C-478C-B622-563B68314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42" y="2701895"/>
            <a:ext cx="5878016" cy="37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30" y="1051867"/>
            <a:ext cx="11049783" cy="24803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和物体追踪类似，半监督的视频物体分割（</a:t>
            </a:r>
            <a:r>
              <a:rPr lang="en-US" altLang="zh-CN" sz="2000" dirty="0"/>
              <a:t>VOS</a:t>
            </a:r>
            <a:r>
              <a:rPr lang="zh-CN" altLang="en-US" sz="2000" dirty="0"/>
              <a:t>）需要预测第一帧中选定的任意物体的位置。但是，在</a:t>
            </a:r>
            <a:r>
              <a:rPr lang="en-US" altLang="zh-CN" sz="2000" dirty="0"/>
              <a:t>VOS</a:t>
            </a:r>
            <a:r>
              <a:rPr lang="zh-CN" altLang="en-US" sz="2000" dirty="0"/>
              <a:t>中，物体的呈现是由一个二元分割</a:t>
            </a:r>
            <a:r>
              <a:rPr lang="en-US" altLang="zh-CN" sz="2000" dirty="0"/>
              <a:t>mask</a:t>
            </a:r>
            <a:r>
              <a:rPr lang="zh-CN" altLang="en-US" sz="2000" dirty="0"/>
              <a:t>构成，也就是某个像素点是否属于目标物体。这对需要像素级别信息的应用很有帮助。但是，与简单的边框相比，生成像素级的预测需要更多的算力资源。因此，</a:t>
            </a:r>
            <a:r>
              <a:rPr lang="en-US" altLang="zh-CN" sz="2000" dirty="0"/>
              <a:t>VOS</a:t>
            </a:r>
            <a:r>
              <a:rPr lang="zh-CN" altLang="en-US" sz="2000" dirty="0"/>
              <a:t>方法都很慢，每一帧要处理几秒钟。近来，虽然有一些更快的方法被提出，但是就是最快的也做不到实时。</a:t>
            </a:r>
          </a:p>
        </p:txBody>
      </p:sp>
    </p:spTree>
    <p:extLst>
      <p:ext uri="{BB962C8B-B14F-4D97-AF65-F5344CB8AC3E}">
        <p14:creationId xmlns:p14="http://schemas.microsoft.com/office/powerpoint/2010/main" val="34053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35" y="0"/>
            <a:ext cx="10515600" cy="1325563"/>
          </a:xfrm>
        </p:spPr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F84501-1BA5-4AA6-91DA-D36698DA1D11}"/>
              </a:ext>
            </a:extLst>
          </p:cNvPr>
          <p:cNvSpPr txBox="1"/>
          <p:nvPr/>
        </p:nvSpPr>
        <p:spPr>
          <a:xfrm>
            <a:off x="501445" y="1216742"/>
            <a:ext cx="10169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Visual Object Tracking</a:t>
            </a:r>
          </a:p>
          <a:p>
            <a:pPr algn="l"/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绝大多数的追踪器都使用一个矩形框来初始化目标物体，然后在接下来的画面上预测位置。尽管很方便，但是一个简单的矩形框通常无法很好地表现一个物体。这促使我们提出一个能够生成二元分割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的追踪器，而它只需要初始化一个物体边框。</a:t>
            </a:r>
            <a:endParaRPr lang="en-US" altLang="zh-CN" sz="20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400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Semi-supervised Video Object Segmentation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半监督的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算法则更关注在准确的物体表现上。为了获得最高的准确性，在测试时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方法通常会使用算力要求很高的技术，如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finetune,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数据增强和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optical flow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等。因此，它们的帧率都很低，无法在线运行。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22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0104" y="2364908"/>
            <a:ext cx="109236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SiamMask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是一个简单的多任务学习方法，可用于缩小物体跟踪和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的差距 。</a:t>
            </a:r>
            <a:endParaRPr lang="en-US" altLang="zh-CN" sz="20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）全卷积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Siamese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网络在物体跟踪上比较成功，速度较快，它在几百万对视频帧上进行线下训练；而且近来也有了像素级标注的数据集如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YoTube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-VOS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，受它启发提出了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SiamMask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。保留这些方法线下的可训练性，以及线上的速度；同时，极大地改善它对目标物体的表现力。</a:t>
            </a:r>
            <a:endParaRPr lang="en-US" altLang="zh-CN" sz="20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/>
              <a:t>）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个任务上同时训练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Siamese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网络，每一个任务对应着不同的策略，这样在新的画面上，不同的目标物体和候选区域之间建立联系。一个任务是以滑动窗口的方式，学习目标物体和候选区的相似度。输出是一个 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dense response map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，它只表明物体的位置，而没有提供任何的空间范围信息。为了优化此信息，我们同时学习两个额外的任务：利用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RPN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进行的边框回归，以及二元分割。二元标签只在线下训练的时候用到，用于计算分割损失，而在追踪时候没有使用。在我们提出的网络结构中，每一个任务由一个分支来表现，它们都基于一个共享的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，最后由一个最终损失值汇总计算。</a:t>
            </a:r>
            <a:endParaRPr lang="zh-CN" altLang="en-US" sz="2000" dirty="0"/>
          </a:p>
        </p:txBody>
      </p:sp>
      <p:pic>
        <p:nvPicPr>
          <p:cNvPr id="3" name="图片 2" descr="图片包含 游戏机, 钟表, 画&#10;&#10;描述已自动生成">
            <a:extLst>
              <a:ext uri="{FF2B5EF4-FFF2-40B4-BE49-F238E27FC236}">
                <a16:creationId xmlns:a16="http://schemas.microsoft.com/office/drawing/2014/main" id="{B2627609-EF6A-4C32-9BAB-035BED7E4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44" y="87396"/>
            <a:ext cx="8180614" cy="22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5EB5-28B4-4313-BBDD-EECDC75D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Siamese Network</a:t>
            </a:r>
            <a:endParaRPr lang="zh-CN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35B5BE9-4598-4E36-80CA-08D322560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90" y="1922586"/>
            <a:ext cx="7870723" cy="36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5EB5-28B4-4313-BBDD-EECDC75D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SiamRPN</a:t>
            </a:r>
            <a:endParaRPr lang="zh-CN" altLang="en-US" dirty="0"/>
          </a:p>
        </p:txBody>
      </p:sp>
      <p:pic>
        <p:nvPicPr>
          <p:cNvPr id="1026" name="Picture 2" descr="siam-rpn">
            <a:extLst>
              <a:ext uri="{FF2B5EF4-FFF2-40B4-BE49-F238E27FC236}">
                <a16:creationId xmlns:a16="http://schemas.microsoft.com/office/drawing/2014/main" id="{D6DD9E1C-7E5A-4D8D-9EDC-31114A112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9766"/>
          <a:stretch/>
        </p:blipFill>
        <p:spPr bwMode="auto">
          <a:xfrm>
            <a:off x="838200" y="1902009"/>
            <a:ext cx="9927771" cy="4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5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013" y="114403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pic>
        <p:nvPicPr>
          <p:cNvPr id="5" name="图片 4" descr="图片包含 游戏机, 钟表, 画&#10;&#10;描述已自动生成">
            <a:extLst>
              <a:ext uri="{FF2B5EF4-FFF2-40B4-BE49-F238E27FC236}">
                <a16:creationId xmlns:a16="http://schemas.microsoft.com/office/drawing/2014/main" id="{B71072B7-E285-4C22-AC29-4DEC18FE0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610"/>
            <a:ext cx="12192000" cy="3957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4B943F-DE14-4330-97CD-D5F8EA192126}"/>
              </a:ext>
            </a:extLst>
          </p:cNvPr>
          <p:cNvSpPr txBox="1"/>
          <p:nvPr/>
        </p:nvSpPr>
        <p:spPr>
          <a:xfrm>
            <a:off x="506361" y="5234995"/>
            <a:ext cx="11248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在 </a:t>
            </a:r>
            <a:r>
              <a:rPr lang="en-US" altLang="zh-CN" sz="2800" b="1" dirty="0">
                <a:solidFill>
                  <a:srgbClr val="333333"/>
                </a:solidFill>
                <a:latin typeface="-apple-system-font"/>
              </a:rPr>
              <a:t>S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-apple-system-font"/>
              </a:rPr>
              <a:t>iamese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网络架构中额外增加一个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Mask 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-font"/>
              </a:rPr>
              <a:t>分支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-apple-system-font"/>
              </a:rPr>
              <a:t>:</a:t>
            </a:r>
          </a:p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相较于预测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score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和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box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，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mask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的预测会更为困难。这里使用的表述方法是利用一个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vector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来编码一个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-apple-system-font"/>
              </a:rPr>
              <a:t>RoW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的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mask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。这使得每个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prediction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位置具有非常高的输出维度（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63*63),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通过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-apple-system-font"/>
              </a:rPr>
              <a:t>depthwise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的卷积后级联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-font"/>
              </a:rPr>
              <a:t>1x1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-font"/>
              </a:rPr>
              <a:t>卷积来升维来实现高效运行。这样构成了主要模型框架。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35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字体推荐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科" id="{9408A40E-E6C0-4362-BAF0-518DA04DC1FF}" vid="{BDD34679-F257-4FA9-B0F1-7C9F81F9954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推荐字体</Template>
  <TotalTime>5316</TotalTime>
  <Words>1009</Words>
  <Application>Microsoft Office PowerPoint</Application>
  <PresentationFormat>宽屏</PresentationFormat>
  <Paragraphs>39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-apple-system-font</vt:lpstr>
      <vt:lpstr>等线</vt:lpstr>
      <vt:lpstr>Microsoft YaHei</vt:lpstr>
      <vt:lpstr>Arial</vt:lpstr>
      <vt:lpstr>Times New Roman</vt:lpstr>
      <vt:lpstr>Office 主题​​</vt:lpstr>
      <vt:lpstr>Fast Online Object Tracking and Segmentation ：A Unifying Approach</vt:lpstr>
      <vt:lpstr>Motivation</vt:lpstr>
      <vt:lpstr>Introduction</vt:lpstr>
      <vt:lpstr>Introduction</vt:lpstr>
      <vt:lpstr>Related Work</vt:lpstr>
      <vt:lpstr>Contribution</vt:lpstr>
      <vt:lpstr>Siamese Network</vt:lpstr>
      <vt:lpstr>SiamRPN</vt:lpstr>
      <vt:lpstr>Methodology</vt:lpstr>
      <vt:lpstr>Methodology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MoNet3D: Towards Accurate Monocular 3D Object Localization in Real Time</dc:title>
  <dc:creator>熊 凯昕</dc:creator>
  <cp:lastModifiedBy>匡 剑锋</cp:lastModifiedBy>
  <cp:revision>54</cp:revision>
  <dcterms:created xsi:type="dcterms:W3CDTF">2020-07-13T07:22:05Z</dcterms:created>
  <dcterms:modified xsi:type="dcterms:W3CDTF">2020-09-26T13:41:47Z</dcterms:modified>
</cp:coreProperties>
</file>