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2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8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D0DA-65B5-438C-B581-ED4BACA69A0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3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289" y="1368548"/>
            <a:ext cx="12306300" cy="1919775"/>
          </a:xfrm>
        </p:spPr>
        <p:txBody>
          <a:bodyPr>
            <a:noAutofit/>
          </a:bodyPr>
          <a:lstStyle/>
          <a:p>
            <a:r>
              <a:rPr lang="en-US" altLang="zh-CN" sz="4400"/>
              <a:t>Monocular 3D Detection with Geometric Constraints Embedding and Semi-supervised Training</a:t>
            </a:r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30" y="3750740"/>
            <a:ext cx="6226080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1" y="2141770"/>
            <a:ext cx="11585331" cy="1346348"/>
          </a:xfrm>
        </p:spPr>
      </p:pic>
      <p:sp>
        <p:nvSpPr>
          <p:cNvPr id="5" name="文本框 4"/>
          <p:cNvSpPr txBox="1"/>
          <p:nvPr/>
        </p:nvSpPr>
        <p:spPr>
          <a:xfrm>
            <a:off x="597877" y="1685397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Ablation Study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65281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37" y="2554942"/>
            <a:ext cx="7243264" cy="21625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2" y="2499879"/>
            <a:ext cx="4469423" cy="22726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469" y="1558803"/>
            <a:ext cx="101932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/>
              <a:t>R</a:t>
            </a:r>
            <a:r>
              <a:rPr lang="zh-CN" altLang="en-US" sz="2000" smtClean="0"/>
              <a:t>ecent </a:t>
            </a:r>
            <a:r>
              <a:rPr lang="zh-CN" altLang="en-US" sz="2000"/>
              <a:t>works are attempting to apply a geometric constraint as a post-processing </a:t>
            </a:r>
            <a:r>
              <a:rPr lang="zh-CN" altLang="en-US" sz="2000" smtClean="0"/>
              <a:t>step </a:t>
            </a:r>
            <a:r>
              <a:rPr lang="en-US" altLang="zh-CN" sz="2000" smtClean="0"/>
              <a:t>to </a:t>
            </a:r>
            <a:r>
              <a:rPr lang="en-US" altLang="zh-CN" sz="2000"/>
              <a:t>help CNNs compute 3D </a:t>
            </a:r>
            <a:r>
              <a:rPr lang="en-US" altLang="zh-CN" sz="2000" smtClean="0"/>
              <a:t>position.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118947" y="4840426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RTM3D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56069" y="48404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MonoPair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8200" y="5867035"/>
            <a:ext cx="101932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/>
              <a:t>The </a:t>
            </a:r>
            <a:r>
              <a:rPr lang="en-US" altLang="zh-CN" sz="2000"/>
              <a:t>nonlinear optimization makes the gradient cannot be transmitted back to the CNN during the training phase, leading the absence in the perception of geometric constraints.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838200" y="5429825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Drawback: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00010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Motivation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890743"/>
            <a:ext cx="6896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Our formulation combines the strengths of both CNNs and perspective geometry constraints in one unified framework.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198794"/>
            <a:ext cx="650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A semi-supervised training method exploits unlabeled images in monocular 3D objects detection.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149063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1: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838200" y="2798684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: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79522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313251" y="1025781"/>
            <a:ext cx="9820362" cy="5832219"/>
            <a:chOff x="1372245" y="1027906"/>
            <a:chExt cx="9820362" cy="583221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245" y="1027906"/>
              <a:ext cx="9820362" cy="583221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54529" y="1690688"/>
              <a:ext cx="1061884" cy="44291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30064" y="2241755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2D bbox</a:t>
              </a:r>
              <a:r>
                <a:rPr lang="zh-CN" altLang="en-US" smtClean="0">
                  <a:solidFill>
                    <a:srgbClr val="FF0000"/>
                  </a:solidFill>
                </a:rPr>
                <a:t>中心点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030064" y="327386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</a:rPr>
                <a:t>平面上的关键点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76312" y="430598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</a:rPr>
                <a:t>三维尺度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43692" y="5338094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Multi-bin</a:t>
              </a:r>
              <a:r>
                <a:rPr lang="zh-CN" altLang="en-US" smtClean="0">
                  <a:solidFill>
                    <a:srgbClr val="FF0000"/>
                  </a:solidFill>
                </a:rPr>
                <a:t>编码的角度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43683" y="6403976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3D IoU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354528" y="2830150"/>
              <a:ext cx="1061884" cy="44291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54528" y="3861989"/>
              <a:ext cx="1061884" cy="44291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54528" y="4895182"/>
              <a:ext cx="1061884" cy="44291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72332" y="5949343"/>
              <a:ext cx="1061884" cy="44291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774640" y="4895182"/>
              <a:ext cx="1061884" cy="442912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83497" y="48951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</a:rPr>
                <a:t>空间位置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245" y="253065"/>
            <a:ext cx="10515600" cy="1325563"/>
          </a:xfrm>
        </p:spPr>
        <p:txBody>
          <a:bodyPr/>
          <a:lstStyle/>
          <a:p>
            <a:r>
              <a:rPr lang="en-US" altLang="zh-CN" smtClean="0"/>
              <a:t>Pipeline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Method: </a:t>
            </a:r>
            <a:r>
              <a:rPr lang="zh-CN" altLang="en-US" smtClean="0"/>
              <a:t>求解三维位置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9113" y="1883482"/>
            <a:ext cx="10895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系统的损失函数如下所示：包括对中心点位置，关键点， 三维尺度，角度，</a:t>
            </a:r>
            <a:r>
              <a:rPr lang="en-US" altLang="zh-CN" smtClean="0"/>
              <a:t>3D IoU</a:t>
            </a:r>
            <a:r>
              <a:rPr lang="zh-CN" altLang="en-US" smtClean="0"/>
              <a:t>和</a:t>
            </a:r>
            <a:r>
              <a:rPr lang="zh-CN" altLang="en-US" sz="2000" smtClean="0">
                <a:solidFill>
                  <a:srgbClr val="FF0000"/>
                </a:solidFill>
              </a:rPr>
              <a:t>三维位置</a:t>
            </a:r>
            <a:r>
              <a:rPr lang="en-US" altLang="zh-CN" sz="2000" smtClean="0">
                <a:solidFill>
                  <a:srgbClr val="FF0000"/>
                </a:solidFill>
              </a:rPr>
              <a:t>T</a:t>
            </a:r>
            <a:r>
              <a:rPr lang="zh-CN" altLang="en-US" smtClean="0"/>
              <a:t>的惩罚。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3592"/>
            <a:ext cx="4490883" cy="8043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263" y="2538425"/>
            <a:ext cx="1597539" cy="4182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9113" y="3303597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三维位置可以由非线性优化最小重投影误差得到：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9428297" y="2538425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其中</a:t>
            </a:r>
            <a:r>
              <a:rPr lang="en-US" altLang="zh-CN" sz="2000" smtClean="0"/>
              <a:t>,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919113" y="4838751"/>
            <a:ext cx="11428128" cy="961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之前的方法中，网络会预测一个粗略的</a:t>
            </a:r>
            <a:r>
              <a:rPr lang="en-US" altLang="zh-CN" sz="2000" smtClean="0"/>
              <a:t>T</a:t>
            </a:r>
            <a:r>
              <a:rPr lang="zh-CN" altLang="en-US" sz="2000" smtClean="0"/>
              <a:t>，然后用非线性算法优化这个</a:t>
            </a:r>
            <a:r>
              <a:rPr lang="en-US" altLang="zh-CN" sz="2000" smtClean="0"/>
              <a:t>T</a:t>
            </a:r>
            <a:r>
              <a:rPr lang="zh-CN" altLang="en-US" sz="2000" smtClean="0"/>
              <a:t>；此处，网络并没有预测</a:t>
            </a:r>
            <a:r>
              <a:rPr lang="en-US" altLang="zh-CN" sz="2000" smtClean="0"/>
              <a:t>T</a:t>
            </a:r>
            <a:r>
              <a:rPr lang="zh-CN" altLang="en-US" sz="2000" smtClean="0"/>
              <a:t>，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而是通过关键点和三维尺度直接求解</a:t>
            </a:r>
            <a:r>
              <a:rPr lang="en-US" altLang="zh-CN" sz="2000" smtClean="0"/>
              <a:t>T;</a:t>
            </a:r>
            <a:endParaRPr lang="zh-CN" altLang="en-US" sz="2000"/>
          </a:p>
        </p:txBody>
      </p:sp>
      <p:grpSp>
        <p:nvGrpSpPr>
          <p:cNvPr id="15" name="组合 14"/>
          <p:cNvGrpSpPr/>
          <p:nvPr/>
        </p:nvGrpSpPr>
        <p:grpSpPr>
          <a:xfrm>
            <a:off x="838200" y="2585590"/>
            <a:ext cx="8438006" cy="349639"/>
            <a:chOff x="757287" y="2133306"/>
            <a:chExt cx="8438006" cy="349639"/>
          </a:xfrm>
        </p:grpSpPr>
        <p:grpSp>
          <p:nvGrpSpPr>
            <p:cNvPr id="10" name="组合 9"/>
            <p:cNvGrpSpPr/>
            <p:nvPr/>
          </p:nvGrpSpPr>
          <p:grpSpPr>
            <a:xfrm>
              <a:off x="757287" y="2138356"/>
              <a:ext cx="8438006" cy="344589"/>
              <a:chOff x="1258732" y="2113474"/>
              <a:chExt cx="8438006" cy="34458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8732" y="2113474"/>
                <a:ext cx="8438006" cy="344589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6096000" y="2113474"/>
                <a:ext cx="678426" cy="344589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516867" y="2133306"/>
              <a:ext cx="678426" cy="344589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50" y="3476558"/>
            <a:ext cx="4779312" cy="13356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35550" y="4005705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其中</a:t>
            </a:r>
            <a:r>
              <a:rPr lang="en-US" altLang="zh-CN" sz="2000" smtClean="0"/>
              <a:t>,</a:t>
            </a:r>
            <a:endParaRPr lang="zh-CN" altLang="en-US" sz="20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76" y="5912774"/>
            <a:ext cx="2593370" cy="69218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32" y="6030670"/>
            <a:ext cx="314035" cy="3832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83" y="6167418"/>
            <a:ext cx="373412" cy="1828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04" y="6102642"/>
            <a:ext cx="609653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9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Method: </a:t>
            </a:r>
            <a:r>
              <a:rPr lang="zh-CN" altLang="en-US"/>
              <a:t>求解三维位置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03938"/>
            <a:ext cx="5057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用内参归一化关键点后，把分块矩阵展开：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4" y="2157936"/>
            <a:ext cx="7681309" cy="44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Method: unsupervised training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24" y="2749847"/>
            <a:ext cx="10515600" cy="4108153"/>
          </a:xfrm>
        </p:spPr>
      </p:pic>
      <p:sp>
        <p:nvSpPr>
          <p:cNvPr id="5" name="矩形 4"/>
          <p:cNvSpPr/>
          <p:nvPr/>
        </p:nvSpPr>
        <p:spPr>
          <a:xfrm>
            <a:off x="838200" y="1422004"/>
            <a:ext cx="11353800" cy="175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rgbClr val="1A1A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模型对未标记数据的输出应当具有一致性的正则。</a:t>
            </a:r>
            <a:r>
              <a:rPr lang="zh-CN" altLang="en-US">
                <a:solidFill>
                  <a:srgbClr val="494949"/>
                </a:solidFill>
              </a:rPr>
              <a:t>基本思想是让模型对于未标记数据做两次预测，将两次预测的结果之间的均方误差作为无监督的</a:t>
            </a:r>
            <a:r>
              <a:rPr lang="en-US" altLang="zh-CN">
                <a:solidFill>
                  <a:srgbClr val="494949"/>
                </a:solidFill>
              </a:rPr>
              <a:t>loss</a:t>
            </a:r>
            <a:r>
              <a:rPr lang="zh-CN" altLang="en-US">
                <a:solidFill>
                  <a:srgbClr val="494949"/>
                </a:solidFill>
              </a:rPr>
              <a:t>。对于一个未标记数据，由于随机增广和</a:t>
            </a:r>
            <a:r>
              <a:rPr lang="en-US" altLang="zh-CN">
                <a:solidFill>
                  <a:srgbClr val="494949"/>
                </a:solidFill>
              </a:rPr>
              <a:t>drop out</a:t>
            </a:r>
            <a:r>
              <a:rPr lang="zh-CN" altLang="en-US">
                <a:solidFill>
                  <a:srgbClr val="494949"/>
                </a:solidFill>
              </a:rPr>
              <a:t>等随机因素，两次预测的结果会不同，但一个好的模型对于同一个数据的预测值应该是变化不大的，所以以最小化均方误差作为无监督的损失项。</a:t>
            </a:r>
          </a:p>
        </p:txBody>
      </p:sp>
    </p:spTree>
    <p:extLst>
      <p:ext uri="{BB962C8B-B14F-4D97-AF65-F5344CB8AC3E}">
        <p14:creationId xmlns:p14="http://schemas.microsoft.com/office/powerpoint/2010/main" val="249403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96" y="2017815"/>
            <a:ext cx="9821008" cy="7153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2" y="3414372"/>
            <a:ext cx="3002425" cy="3701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1392" y="1564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</a:t>
            </a:r>
            <a:r>
              <a:rPr lang="zh-CN" altLang="en-US" smtClean="0"/>
              <a:t>监督损失：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1392" y="28891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总</a:t>
            </a:r>
            <a:r>
              <a:rPr lang="zh-CN" altLang="en-US" smtClean="0"/>
              <a:t>损失：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01392" y="405341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Depth</a:t>
            </a:r>
            <a:r>
              <a:rPr lang="zh-CN" altLang="en-US" smtClean="0"/>
              <a:t>进行修正后的关键点</a:t>
            </a:r>
            <a:r>
              <a:rPr lang="en-US" altLang="zh-CN" smtClean="0"/>
              <a:t>L1</a:t>
            </a:r>
            <a:r>
              <a:rPr lang="zh-CN" altLang="en-US" smtClean="0"/>
              <a:t>损失：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93" y="4691626"/>
            <a:ext cx="5161662" cy="15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4" y="2034476"/>
            <a:ext cx="11671652" cy="3214532"/>
          </a:xfrm>
        </p:spPr>
      </p:pic>
    </p:spTree>
    <p:extLst>
      <p:ext uri="{BB962C8B-B14F-4D97-AF65-F5344CB8AC3E}">
        <p14:creationId xmlns:p14="http://schemas.microsoft.com/office/powerpoint/2010/main" val="277601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字体推荐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华科" id="{9408A40E-E6C0-4362-BAF0-518DA04DC1FF}" vid="{BDD34679-F257-4FA9-B0F1-7C9F81F99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推荐字体</Template>
  <TotalTime>417</TotalTime>
  <Words>352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</vt:lpstr>
      <vt:lpstr>Microsoft YaHei</vt:lpstr>
      <vt:lpstr>Arial</vt:lpstr>
      <vt:lpstr>Times New Roman</vt:lpstr>
      <vt:lpstr>Office 主题​​</vt:lpstr>
      <vt:lpstr>Monocular 3D Detection with Geometric Constraints Embedding and Semi-supervised Training</vt:lpstr>
      <vt:lpstr>Background</vt:lpstr>
      <vt:lpstr>Motivation</vt:lpstr>
      <vt:lpstr>Pipeline</vt:lpstr>
      <vt:lpstr>Method: 求解三维位置</vt:lpstr>
      <vt:lpstr>Method: 求解三维位置</vt:lpstr>
      <vt:lpstr>Method: unsupervised training</vt:lpstr>
      <vt:lpstr>Method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Monocular 3D Detection with Geometric Constraints Embedding and Semi-supervised Training</dc:title>
  <dc:creator>熊 凯昕</dc:creator>
  <cp:lastModifiedBy>熊 凯昕</cp:lastModifiedBy>
  <cp:revision>13</cp:revision>
  <dcterms:created xsi:type="dcterms:W3CDTF">2020-09-17T02:29:29Z</dcterms:created>
  <dcterms:modified xsi:type="dcterms:W3CDTF">2020-10-09T06:03:59Z</dcterms:modified>
</cp:coreProperties>
</file>