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88" r:id="rId4"/>
    <p:sldId id="289" r:id="rId5"/>
    <p:sldId id="259" r:id="rId6"/>
    <p:sldId id="287" r:id="rId7"/>
    <p:sldId id="293" r:id="rId8"/>
    <p:sldId id="292" r:id="rId9"/>
    <p:sldId id="290" r:id="rId10"/>
    <p:sldId id="295" r:id="rId11"/>
    <p:sldId id="296" r:id="rId12"/>
    <p:sldId id="297" r:id="rId13"/>
    <p:sldId id="298" r:id="rId14"/>
    <p:sldId id="299" r:id="rId15"/>
    <p:sldId id="301" r:id="rId16"/>
    <p:sldId id="291" r:id="rId17"/>
    <p:sldId id="29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爱学习の竹子" initials="爱学习の竹子" lastIdx="1" clrIdx="0">
    <p:extLst>
      <p:ext uri="{19B8F6BF-5375-455C-9EA6-DF929625EA0E}">
        <p15:presenceInfo xmlns:p15="http://schemas.microsoft.com/office/powerpoint/2012/main" userId="爱学习の竹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4660"/>
  </p:normalViewPr>
  <p:slideViewPr>
    <p:cSldViewPr snapToGrid="0">
      <p:cViewPr varScale="1">
        <p:scale>
          <a:sx n="108" d="100"/>
          <a:sy n="108"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892F5-DF10-442C-B02A-246EBAA8EEFC}" type="datetimeFigureOut">
              <a:rPr lang="zh-CN" altLang="en-US" smtClean="0"/>
              <a:t>2020/10/10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FC586-228C-4B70-AD8B-29E465DA57CC}" type="slidenum">
              <a:rPr lang="zh-CN" altLang="en-US" smtClean="0"/>
              <a:t>‹#›</a:t>
            </a:fld>
            <a:endParaRPr lang="zh-CN" altLang="en-US"/>
          </a:p>
        </p:txBody>
      </p:sp>
    </p:spTree>
    <p:extLst>
      <p:ext uri="{BB962C8B-B14F-4D97-AF65-F5344CB8AC3E}">
        <p14:creationId xmlns:p14="http://schemas.microsoft.com/office/powerpoint/2010/main" val="228332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a:t>
            </a:fld>
            <a:endParaRPr lang="zh-CN" altLang="en-US"/>
          </a:p>
        </p:txBody>
      </p:sp>
    </p:spTree>
    <p:extLst>
      <p:ext uri="{BB962C8B-B14F-4D97-AF65-F5344CB8AC3E}">
        <p14:creationId xmlns:p14="http://schemas.microsoft.com/office/powerpoint/2010/main" val="21505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8</a:t>
            </a:fld>
            <a:endParaRPr lang="zh-CN" altLang="en-US"/>
          </a:p>
        </p:txBody>
      </p:sp>
    </p:spTree>
    <p:extLst>
      <p:ext uri="{BB962C8B-B14F-4D97-AF65-F5344CB8AC3E}">
        <p14:creationId xmlns:p14="http://schemas.microsoft.com/office/powerpoint/2010/main" val="276272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0FECF-6FA3-443F-8446-140912917743}"/>
              </a:ext>
            </a:extLst>
          </p:cNvPr>
          <p:cNvSpPr>
            <a:spLocks noGrp="1"/>
          </p:cNvSpPr>
          <p:nvPr>
            <p:ph type="ctrTitle"/>
          </p:nvPr>
        </p:nvSpPr>
        <p:spPr>
          <a:xfrm>
            <a:off x="1524000" y="1057012"/>
            <a:ext cx="9121629" cy="1412715"/>
          </a:xfrm>
        </p:spPr>
        <p:txBody>
          <a:bodyPr>
            <a:normAutofit/>
          </a:bodyPr>
          <a:lstStyle/>
          <a:p>
            <a:r>
              <a:rPr lang="en-US" altLang="zh-CN" sz="4400"/>
              <a:t>Deep Hough Voting for 3D Object Detection in Point Clouds</a:t>
            </a:r>
            <a:endParaRPr lang="zh-CN" altLang="en-US" sz="4400"/>
          </a:p>
        </p:txBody>
      </p:sp>
      <p:sp>
        <p:nvSpPr>
          <p:cNvPr id="6" name="文本框 5">
            <a:extLst>
              <a:ext uri="{FF2B5EF4-FFF2-40B4-BE49-F238E27FC236}">
                <a16:creationId xmlns:a16="http://schemas.microsoft.com/office/drawing/2014/main" id="{88B3CA72-ED79-4EB6-97A7-DE7AE769B6FD}"/>
              </a:ext>
            </a:extLst>
          </p:cNvPr>
          <p:cNvSpPr txBox="1"/>
          <p:nvPr/>
        </p:nvSpPr>
        <p:spPr>
          <a:xfrm>
            <a:off x="4911754" y="4388273"/>
            <a:ext cx="2368492" cy="1138773"/>
          </a:xfrm>
          <a:prstGeom prst="rect">
            <a:avLst/>
          </a:prstGeom>
          <a:noFill/>
        </p:spPr>
        <p:txBody>
          <a:bodyPr wrap="square" rtlCol="0">
            <a:spAutoFit/>
          </a:bodyPr>
          <a:lstStyle/>
          <a:p>
            <a:pPr algn="ctr"/>
            <a:r>
              <a:rPr lang="en-US" altLang="zh-CN" sz="2400"/>
              <a:t>ICCV 2019</a:t>
            </a:r>
          </a:p>
          <a:p>
            <a:pPr algn="ctr"/>
            <a:endParaRPr lang="en-US" altLang="zh-CN" sz="2400"/>
          </a:p>
          <a:p>
            <a:pPr algn="ctr"/>
            <a:r>
              <a:rPr lang="en-US" altLang="zh-CN" sz="2000"/>
              <a:t>Speaker: Zhu Hu</a:t>
            </a:r>
            <a:endParaRPr lang="zh-CN" altLang="en-US" sz="1600"/>
          </a:p>
        </p:txBody>
      </p:sp>
      <p:pic>
        <p:nvPicPr>
          <p:cNvPr id="7" name="图片 6">
            <a:extLst>
              <a:ext uri="{FF2B5EF4-FFF2-40B4-BE49-F238E27FC236}">
                <a16:creationId xmlns:a16="http://schemas.microsoft.com/office/drawing/2014/main" id="{D8BCA0D6-32F0-4C2A-A0E4-DEAAFC1E7C78}"/>
              </a:ext>
            </a:extLst>
          </p:cNvPr>
          <p:cNvPicPr>
            <a:picLocks noChangeAspect="1"/>
          </p:cNvPicPr>
          <p:nvPr/>
        </p:nvPicPr>
        <p:blipFill>
          <a:blip r:embed="rId3"/>
          <a:stretch>
            <a:fillRect/>
          </a:stretch>
        </p:blipFill>
        <p:spPr>
          <a:xfrm>
            <a:off x="2262187" y="3012851"/>
            <a:ext cx="7667625" cy="832298"/>
          </a:xfrm>
          <a:prstGeom prst="rect">
            <a:avLst/>
          </a:prstGeom>
        </p:spPr>
      </p:pic>
    </p:spTree>
    <p:extLst>
      <p:ext uri="{BB962C8B-B14F-4D97-AF65-F5344CB8AC3E}">
        <p14:creationId xmlns:p14="http://schemas.microsoft.com/office/powerpoint/2010/main" val="7287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474825" y="1467546"/>
            <a:ext cx="11242350" cy="463588"/>
          </a:xfrm>
          <a:prstGeom prst="rect">
            <a:avLst/>
          </a:prstGeom>
          <a:noFill/>
        </p:spPr>
        <p:txBody>
          <a:bodyPr wrap="square" rtlCol="0">
            <a:spAutoFit/>
          </a:bodyPr>
          <a:lstStyle/>
          <a:p>
            <a:pPr>
              <a:lnSpc>
                <a:spcPct val="150000"/>
              </a:lnSpc>
            </a:pPr>
            <a:r>
              <a:rPr lang="zh-CN" altLang="en-US">
                <a:effectLst/>
                <a:latin typeface="+mn-ea"/>
                <a:cs typeface="Times New Roman" panose="02020603050405020304" pitchFamily="18" charset="0"/>
              </a:rPr>
              <a:t>表</a:t>
            </a:r>
            <a:r>
              <a:rPr lang="en-US" altLang="zh-CN">
                <a:effectLst/>
                <a:latin typeface="+mn-ea"/>
                <a:cs typeface="Times New Roman" panose="02020603050405020304" pitchFamily="18" charset="0"/>
              </a:rPr>
              <a:t>2</a:t>
            </a:r>
            <a:r>
              <a:rPr lang="zh-CN" altLang="en-US">
                <a:effectLst/>
                <a:latin typeface="+mn-ea"/>
                <a:cs typeface="Times New Roman" panose="02020603050405020304" pitchFamily="18" charset="0"/>
              </a:rPr>
              <a:t>在</a:t>
            </a:r>
            <a:r>
              <a:rPr lang="en-US" altLang="zh-CN">
                <a:effectLst/>
                <a:latin typeface="+mn-ea"/>
                <a:cs typeface="Times New Roman" panose="02020603050405020304" pitchFamily="18" charset="0"/>
              </a:rPr>
              <a:t>ScanNetV2</a:t>
            </a:r>
            <a:r>
              <a:rPr lang="zh-CN" altLang="en-US">
                <a:effectLst/>
                <a:latin typeface="+mn-ea"/>
                <a:cs typeface="Times New Roman" panose="02020603050405020304" pitchFamily="18" charset="0"/>
              </a:rPr>
              <a:t>数据集上进行测试 ，仅使用几何输入时，本文的方法显著优于基于</a:t>
            </a:r>
            <a:r>
              <a:rPr lang="en-US" altLang="zh-CN">
                <a:effectLst/>
                <a:latin typeface="+mn-ea"/>
                <a:cs typeface="Times New Roman" panose="02020603050405020304" pitchFamily="18" charset="0"/>
              </a:rPr>
              <a:t>3D CNN</a:t>
            </a:r>
            <a:r>
              <a:rPr lang="zh-CN" altLang="en-US">
                <a:effectLst/>
                <a:latin typeface="+mn-ea"/>
                <a:cs typeface="Times New Roman" panose="02020603050405020304" pitchFamily="18" charset="0"/>
              </a:rPr>
              <a:t>的</a:t>
            </a:r>
            <a:r>
              <a:rPr lang="en-US" altLang="zh-CN">
                <a:effectLst/>
                <a:latin typeface="+mn-ea"/>
                <a:cs typeface="Times New Roman" panose="02020603050405020304" pitchFamily="18" charset="0"/>
              </a:rPr>
              <a:t>3D-SIS</a:t>
            </a:r>
            <a:r>
              <a:rPr lang="zh-CN" altLang="en-US">
                <a:effectLst/>
                <a:latin typeface="+mn-ea"/>
                <a:cs typeface="Times New Roman" panose="02020603050405020304" pitchFamily="18" charset="0"/>
              </a:rPr>
              <a:t>方法。</a:t>
            </a:r>
            <a:endParaRPr lang="zh-CN" altLang="en-US"/>
          </a:p>
        </p:txBody>
      </p:sp>
      <p:pic>
        <p:nvPicPr>
          <p:cNvPr id="6" name="图片 5">
            <a:extLst>
              <a:ext uri="{FF2B5EF4-FFF2-40B4-BE49-F238E27FC236}">
                <a16:creationId xmlns:a16="http://schemas.microsoft.com/office/drawing/2014/main" id="{0FB319D4-C239-4AB0-9C58-A0BBBA40FE77}"/>
              </a:ext>
            </a:extLst>
          </p:cNvPr>
          <p:cNvPicPr>
            <a:picLocks noChangeAspect="1"/>
          </p:cNvPicPr>
          <p:nvPr/>
        </p:nvPicPr>
        <p:blipFill>
          <a:blip r:embed="rId2"/>
          <a:stretch>
            <a:fillRect/>
          </a:stretch>
        </p:blipFill>
        <p:spPr>
          <a:xfrm>
            <a:off x="2985884" y="2507358"/>
            <a:ext cx="5165787" cy="3690801"/>
          </a:xfrm>
          <a:prstGeom prst="rect">
            <a:avLst/>
          </a:prstGeom>
        </p:spPr>
      </p:pic>
      <p:sp>
        <p:nvSpPr>
          <p:cNvPr id="8" name="矩形 7">
            <a:extLst>
              <a:ext uri="{FF2B5EF4-FFF2-40B4-BE49-F238E27FC236}">
                <a16:creationId xmlns:a16="http://schemas.microsoft.com/office/drawing/2014/main" id="{1804BA68-CFC4-4559-8152-6FD69310243C}"/>
              </a:ext>
            </a:extLst>
          </p:cNvPr>
          <p:cNvSpPr/>
          <p:nvPr/>
        </p:nvSpPr>
        <p:spPr>
          <a:xfrm>
            <a:off x="6445188" y="4634144"/>
            <a:ext cx="449801" cy="461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a:extLst>
              <a:ext uri="{FF2B5EF4-FFF2-40B4-BE49-F238E27FC236}">
                <a16:creationId xmlns:a16="http://schemas.microsoft.com/office/drawing/2014/main" id="{FAC399BB-E286-48C9-8EC7-34544473131D}"/>
              </a:ext>
            </a:extLst>
          </p:cNvPr>
          <p:cNvSpPr/>
          <p:nvPr/>
        </p:nvSpPr>
        <p:spPr>
          <a:xfrm>
            <a:off x="7378823" y="4634144"/>
            <a:ext cx="449801" cy="461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151059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1273814" y="1568907"/>
            <a:ext cx="11242350" cy="1295868"/>
          </a:xfrm>
          <a:prstGeom prst="rect">
            <a:avLst/>
          </a:prstGeom>
          <a:noFill/>
        </p:spPr>
        <p:txBody>
          <a:bodyPr wrap="square" rtlCol="0">
            <a:spAutoFit/>
          </a:bodyPr>
          <a:lstStyle/>
          <a:p>
            <a:pPr>
              <a:lnSpc>
                <a:spcPct val="150000"/>
              </a:lnSpc>
            </a:pPr>
            <a:r>
              <a:rPr lang="zh-CN" altLang="en-US">
                <a:latin typeface="+mn-ea"/>
                <a:cs typeface="Times New Roman" panose="02020603050405020304" pitchFamily="18" charset="0"/>
              </a:rPr>
              <a:t>为了进一步探究投票机制是否对性能有正向的影响，做了表</a:t>
            </a:r>
            <a:r>
              <a:rPr lang="en-US" altLang="zh-CN">
                <a:latin typeface="+mn-ea"/>
                <a:cs typeface="Times New Roman" panose="02020603050405020304" pitchFamily="18" charset="0"/>
              </a:rPr>
              <a:t>3</a:t>
            </a:r>
            <a:r>
              <a:rPr lang="zh-CN" altLang="en-US">
                <a:latin typeface="+mn-ea"/>
                <a:cs typeface="Times New Roman" panose="02020603050405020304" pitchFamily="18" charset="0"/>
              </a:rPr>
              <a:t>的实验。</a:t>
            </a:r>
            <a:endParaRPr lang="en-US" altLang="zh-CN">
              <a:latin typeface="+mn-ea"/>
              <a:cs typeface="Times New Roman" panose="02020603050405020304" pitchFamily="18" charset="0"/>
            </a:endParaRPr>
          </a:p>
          <a:p>
            <a:pPr>
              <a:lnSpc>
                <a:spcPct val="150000"/>
              </a:lnSpc>
            </a:pPr>
            <a:r>
              <a:rPr lang="zh-CN" altLang="en-US"/>
              <a:t>采用了一个简单的</a:t>
            </a:r>
            <a:r>
              <a:rPr lang="en-US" altLang="zh-CN"/>
              <a:t>Baseline</a:t>
            </a:r>
            <a:r>
              <a:rPr lang="zh-CN" altLang="en-US"/>
              <a:t>，称之为</a:t>
            </a:r>
            <a:r>
              <a:rPr lang="en-US" altLang="zh-CN"/>
              <a:t>BoxNet</a:t>
            </a:r>
            <a:r>
              <a:rPr lang="zh-CN" altLang="en-US"/>
              <a:t>，它不采用投票机制，而是直接根据种子点来生成预选框。</a:t>
            </a:r>
            <a:endParaRPr lang="en-US" altLang="zh-CN"/>
          </a:p>
          <a:p>
            <a:pPr>
              <a:lnSpc>
                <a:spcPct val="150000"/>
              </a:lnSpc>
            </a:pPr>
            <a:r>
              <a:rPr lang="zh-CN" altLang="en-US"/>
              <a:t>相比</a:t>
            </a:r>
            <a:r>
              <a:rPr lang="en-US" altLang="zh-CN"/>
              <a:t>BoxNet</a:t>
            </a:r>
            <a:r>
              <a:rPr lang="zh-CN" altLang="en-US"/>
              <a:t>，拥有投票机制的</a:t>
            </a:r>
            <a:r>
              <a:rPr lang="en-US" altLang="zh-CN"/>
              <a:t>VoteNet</a:t>
            </a:r>
            <a:r>
              <a:rPr lang="zh-CN" altLang="en-US"/>
              <a:t>性能分别提高了</a:t>
            </a:r>
            <a:r>
              <a:rPr lang="en-US" altLang="zh-CN"/>
              <a:t>7 mAP</a:t>
            </a:r>
            <a:r>
              <a:rPr lang="zh-CN" altLang="en-US"/>
              <a:t>和～</a:t>
            </a:r>
            <a:r>
              <a:rPr lang="en-US" altLang="zh-CN"/>
              <a:t>5 mAP</a:t>
            </a:r>
            <a:r>
              <a:rPr lang="zh-CN" altLang="en-US"/>
              <a:t>。</a:t>
            </a:r>
          </a:p>
        </p:txBody>
      </p:sp>
      <p:sp>
        <p:nvSpPr>
          <p:cNvPr id="8" name="矩形 7">
            <a:extLst>
              <a:ext uri="{FF2B5EF4-FFF2-40B4-BE49-F238E27FC236}">
                <a16:creationId xmlns:a16="http://schemas.microsoft.com/office/drawing/2014/main" id="{1804BA68-CFC4-4559-8152-6FD69310243C}"/>
              </a:ext>
            </a:extLst>
          </p:cNvPr>
          <p:cNvSpPr/>
          <p:nvPr/>
        </p:nvSpPr>
        <p:spPr>
          <a:xfrm>
            <a:off x="6445188" y="4634144"/>
            <a:ext cx="449801" cy="461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a:extLst>
              <a:ext uri="{FF2B5EF4-FFF2-40B4-BE49-F238E27FC236}">
                <a16:creationId xmlns:a16="http://schemas.microsoft.com/office/drawing/2014/main" id="{FAC399BB-E286-48C9-8EC7-34544473131D}"/>
              </a:ext>
            </a:extLst>
          </p:cNvPr>
          <p:cNvSpPr/>
          <p:nvPr/>
        </p:nvSpPr>
        <p:spPr>
          <a:xfrm>
            <a:off x="7378823" y="4634144"/>
            <a:ext cx="449801" cy="461639"/>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pic>
        <p:nvPicPr>
          <p:cNvPr id="4" name="图片 3">
            <a:extLst>
              <a:ext uri="{FF2B5EF4-FFF2-40B4-BE49-F238E27FC236}">
                <a16:creationId xmlns:a16="http://schemas.microsoft.com/office/drawing/2014/main" id="{9AD46362-16A0-4585-9578-335A5DF3E21B}"/>
              </a:ext>
            </a:extLst>
          </p:cNvPr>
          <p:cNvPicPr>
            <a:picLocks noChangeAspect="1"/>
          </p:cNvPicPr>
          <p:nvPr/>
        </p:nvPicPr>
        <p:blipFill>
          <a:blip r:embed="rId2"/>
          <a:stretch>
            <a:fillRect/>
          </a:stretch>
        </p:blipFill>
        <p:spPr>
          <a:xfrm>
            <a:off x="3445807" y="3121934"/>
            <a:ext cx="5300385" cy="2646507"/>
          </a:xfrm>
          <a:prstGeom prst="rect">
            <a:avLst/>
          </a:prstGeom>
        </p:spPr>
      </p:pic>
    </p:spTree>
    <p:extLst>
      <p:ext uri="{BB962C8B-B14F-4D97-AF65-F5344CB8AC3E}">
        <p14:creationId xmlns:p14="http://schemas.microsoft.com/office/powerpoint/2010/main" val="393588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582836" y="1303418"/>
            <a:ext cx="11026327" cy="2125582"/>
          </a:xfrm>
          <a:prstGeom prst="rect">
            <a:avLst/>
          </a:prstGeom>
          <a:noFill/>
        </p:spPr>
        <p:txBody>
          <a:bodyPr wrap="square" rtlCol="0">
            <a:spAutoFit/>
          </a:bodyPr>
          <a:lstStyle/>
          <a:p>
            <a:pPr>
              <a:lnSpc>
                <a:spcPct val="150000"/>
              </a:lnSpc>
            </a:pPr>
            <a:r>
              <a:rPr lang="zh-CN" altLang="en-US">
                <a:latin typeface="+mn-ea"/>
                <a:cs typeface="Times New Roman" panose="02020603050405020304" pitchFamily="18" charset="0"/>
              </a:rPr>
              <a:t>投票在哪些方面起到了正向效果？</a:t>
            </a:r>
            <a:endParaRPr lang="en-US" altLang="zh-CN">
              <a:latin typeface="+mn-ea"/>
              <a:cs typeface="Times New Roman" panose="02020603050405020304" pitchFamily="18" charset="0"/>
            </a:endParaRPr>
          </a:p>
          <a:p>
            <a:pPr>
              <a:lnSpc>
                <a:spcPct val="150000"/>
              </a:lnSpc>
            </a:pPr>
            <a:r>
              <a:rPr lang="zh-CN" altLang="en-US"/>
              <a:t>由于在稀疏的</a:t>
            </a:r>
            <a:r>
              <a:rPr lang="en-US" altLang="zh-CN"/>
              <a:t>3D</a:t>
            </a:r>
            <a:r>
              <a:rPr lang="zh-CN" altLang="en-US"/>
              <a:t>点云中，采集获得的场景点往往远离目标中心点，直接利用场景点来生成候选框可能不准确。而通过投票可以让这些较低的置信度的种子点得到一个潜在的目标中心，并通过聚类来强化它们的预测。</a:t>
            </a:r>
            <a:endParaRPr lang="en-US" altLang="zh-CN"/>
          </a:p>
          <a:p>
            <a:pPr>
              <a:lnSpc>
                <a:spcPct val="150000"/>
              </a:lnSpc>
            </a:pPr>
            <a:r>
              <a:rPr lang="zh-CN" altLang="en-US"/>
              <a:t>下图在一个典型的</a:t>
            </a:r>
            <a:r>
              <a:rPr lang="en-US" altLang="zh-CN"/>
              <a:t>ScanNetV2</a:t>
            </a:r>
            <a:r>
              <a:rPr lang="zh-CN" altLang="en-US"/>
              <a:t>场景中演示了这种现象。由于投票步骤有效地增加了</a:t>
            </a:r>
            <a:r>
              <a:rPr lang="en-US" altLang="zh-CN"/>
              <a:t>context</a:t>
            </a:r>
            <a:r>
              <a:rPr lang="zh-CN" altLang="en-US"/>
              <a:t>，</a:t>
            </a:r>
            <a:r>
              <a:rPr lang="en-US" altLang="zh-CN"/>
              <a:t>VoteNet</a:t>
            </a:r>
            <a:r>
              <a:rPr lang="zh-CN" altLang="en-US"/>
              <a:t>展示了一个更加密集的场景覆盖，因此增加了准确检测的可能性。</a:t>
            </a:r>
          </a:p>
        </p:txBody>
      </p:sp>
      <p:pic>
        <p:nvPicPr>
          <p:cNvPr id="5" name="图片 4">
            <a:extLst>
              <a:ext uri="{FF2B5EF4-FFF2-40B4-BE49-F238E27FC236}">
                <a16:creationId xmlns:a16="http://schemas.microsoft.com/office/drawing/2014/main" id="{52B059BB-7ECD-4CBC-A33B-731115CC4281}"/>
              </a:ext>
            </a:extLst>
          </p:cNvPr>
          <p:cNvPicPr>
            <a:picLocks noChangeAspect="1"/>
          </p:cNvPicPr>
          <p:nvPr/>
        </p:nvPicPr>
        <p:blipFill>
          <a:blip r:embed="rId2"/>
          <a:stretch>
            <a:fillRect/>
          </a:stretch>
        </p:blipFill>
        <p:spPr>
          <a:xfrm>
            <a:off x="3479960" y="3429000"/>
            <a:ext cx="4177636" cy="3101878"/>
          </a:xfrm>
          <a:prstGeom prst="rect">
            <a:avLst/>
          </a:prstGeom>
        </p:spPr>
      </p:pic>
    </p:spTree>
    <p:extLst>
      <p:ext uri="{BB962C8B-B14F-4D97-AF65-F5344CB8AC3E}">
        <p14:creationId xmlns:p14="http://schemas.microsoft.com/office/powerpoint/2010/main" val="414505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2552033" y="1638873"/>
            <a:ext cx="6421645" cy="463588"/>
          </a:xfrm>
          <a:prstGeom prst="rect">
            <a:avLst/>
          </a:prstGeom>
          <a:noFill/>
        </p:spPr>
        <p:txBody>
          <a:bodyPr wrap="square" rtlCol="0">
            <a:spAutoFit/>
          </a:bodyPr>
          <a:lstStyle/>
          <a:p>
            <a:pPr>
              <a:lnSpc>
                <a:spcPct val="150000"/>
              </a:lnSpc>
            </a:pPr>
            <a:r>
              <a:rPr lang="zh-CN" altLang="en-US">
                <a:latin typeface="+mn-ea"/>
                <a:cs typeface="Times New Roman" panose="02020603050405020304" pitchFamily="18" charset="0"/>
              </a:rPr>
              <a:t>图</a:t>
            </a:r>
            <a:r>
              <a:rPr lang="en-US" altLang="zh-CN">
                <a:latin typeface="+mn-ea"/>
                <a:cs typeface="Times New Roman" panose="02020603050405020304" pitchFamily="18" charset="0"/>
              </a:rPr>
              <a:t>4</a:t>
            </a:r>
            <a:r>
              <a:rPr lang="zh-CN" altLang="en-US">
                <a:latin typeface="+mn-ea"/>
                <a:cs typeface="Times New Roman" panose="02020603050405020304" pitchFamily="18" charset="0"/>
              </a:rPr>
              <a:t>说明，当目标点远离目标中心的情况下，投票更有帮助。</a:t>
            </a:r>
            <a:endParaRPr lang="zh-CN" altLang="en-US"/>
          </a:p>
        </p:txBody>
      </p:sp>
      <p:pic>
        <p:nvPicPr>
          <p:cNvPr id="4" name="图片 3">
            <a:extLst>
              <a:ext uri="{FF2B5EF4-FFF2-40B4-BE49-F238E27FC236}">
                <a16:creationId xmlns:a16="http://schemas.microsoft.com/office/drawing/2014/main" id="{9D79D156-3064-49F2-9C0F-5E011FAB0537}"/>
              </a:ext>
            </a:extLst>
          </p:cNvPr>
          <p:cNvPicPr>
            <a:picLocks noChangeAspect="1"/>
          </p:cNvPicPr>
          <p:nvPr/>
        </p:nvPicPr>
        <p:blipFill>
          <a:blip r:embed="rId2"/>
          <a:stretch>
            <a:fillRect/>
          </a:stretch>
        </p:blipFill>
        <p:spPr>
          <a:xfrm>
            <a:off x="3462290" y="2326127"/>
            <a:ext cx="4601130" cy="3706116"/>
          </a:xfrm>
          <a:prstGeom prst="rect">
            <a:avLst/>
          </a:prstGeom>
        </p:spPr>
      </p:pic>
    </p:spTree>
    <p:extLst>
      <p:ext uri="{BB962C8B-B14F-4D97-AF65-F5344CB8AC3E}">
        <p14:creationId xmlns:p14="http://schemas.microsoft.com/office/powerpoint/2010/main" val="286691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745348" y="1114251"/>
            <a:ext cx="11026442" cy="1530291"/>
          </a:xfrm>
          <a:prstGeom prst="rect">
            <a:avLst/>
          </a:prstGeom>
          <a:noFill/>
        </p:spPr>
        <p:txBody>
          <a:bodyPr wrap="square" rtlCol="0">
            <a:spAutoFit/>
          </a:bodyPr>
          <a:lstStyle/>
          <a:p>
            <a:pPr>
              <a:lnSpc>
                <a:spcPct val="150000"/>
              </a:lnSpc>
            </a:pPr>
            <a:r>
              <a:rPr lang="zh-CN" altLang="en-US" sz="1600">
                <a:latin typeface="+mn-ea"/>
                <a:cs typeface="Times New Roman" panose="02020603050405020304" pitchFamily="18" charset="0"/>
              </a:rPr>
              <a:t>图</a:t>
            </a:r>
            <a:r>
              <a:rPr lang="en-US" altLang="zh-CN" sz="1600">
                <a:latin typeface="+mn-ea"/>
                <a:cs typeface="Times New Roman" panose="02020603050405020304" pitchFamily="18" charset="0"/>
              </a:rPr>
              <a:t>6</a:t>
            </a:r>
            <a:r>
              <a:rPr lang="zh-CN" altLang="en-US" sz="1600">
                <a:latin typeface="+mn-ea"/>
                <a:cs typeface="Times New Roman" panose="02020603050405020304" pitchFamily="18" charset="0"/>
              </a:rPr>
              <a:t>和图</a:t>
            </a:r>
            <a:r>
              <a:rPr lang="en-US" altLang="zh-CN" sz="1600">
                <a:latin typeface="+mn-ea"/>
                <a:cs typeface="Times New Roman" panose="02020603050405020304" pitchFamily="18" charset="0"/>
              </a:rPr>
              <a:t>7</a:t>
            </a:r>
            <a:r>
              <a:rPr lang="zh-CN" altLang="en-US" sz="1600">
                <a:latin typeface="+mn-ea"/>
                <a:cs typeface="Times New Roman" panose="02020603050405020304" pitchFamily="18" charset="0"/>
              </a:rPr>
              <a:t>分别展示了</a:t>
            </a:r>
            <a:r>
              <a:rPr lang="en-US" altLang="zh-CN" sz="1600">
                <a:latin typeface="+mn-ea"/>
                <a:cs typeface="Times New Roman" panose="02020603050405020304" pitchFamily="18" charset="0"/>
              </a:rPr>
              <a:t>ScanNet</a:t>
            </a:r>
            <a:r>
              <a:rPr lang="zh-CN" altLang="en-US" sz="1600">
                <a:latin typeface="+mn-ea"/>
                <a:cs typeface="Times New Roman" panose="02020603050405020304" pitchFamily="18" charset="0"/>
              </a:rPr>
              <a:t>和</a:t>
            </a:r>
            <a:r>
              <a:rPr lang="en-US" altLang="zh-CN" sz="1600">
                <a:latin typeface="+mn-ea"/>
                <a:cs typeface="Times New Roman" panose="02020603050405020304" pitchFamily="18" charset="0"/>
              </a:rPr>
              <a:t>SUN RGB-D</a:t>
            </a:r>
            <a:r>
              <a:rPr lang="zh-CN" altLang="en-US" sz="1600">
                <a:latin typeface="+mn-ea"/>
                <a:cs typeface="Times New Roman" panose="02020603050405020304" pitchFamily="18" charset="0"/>
              </a:rPr>
              <a:t>场景中</a:t>
            </a:r>
            <a:r>
              <a:rPr lang="en-US" altLang="zh-CN" sz="1600">
                <a:latin typeface="+mn-ea"/>
                <a:cs typeface="Times New Roman" panose="02020603050405020304" pitchFamily="18" charset="0"/>
              </a:rPr>
              <a:t>VoteNet</a:t>
            </a:r>
            <a:r>
              <a:rPr lang="zh-CN" altLang="en-US" sz="1600">
                <a:latin typeface="+mn-ea"/>
                <a:cs typeface="Times New Roman" panose="02020603050405020304" pitchFamily="18" charset="0"/>
              </a:rPr>
              <a:t>检测结果的几个代表性例子。可以看出，场景是非常多样化的，并且有很多检测的挑战，包括杂乱，偏移，扫描的伪像等。尽管有这些挑战，</a:t>
            </a:r>
            <a:r>
              <a:rPr lang="en-US" altLang="zh-CN" sz="1600">
                <a:latin typeface="+mn-ea"/>
                <a:cs typeface="Times New Roman" panose="02020603050405020304" pitchFamily="18" charset="0"/>
              </a:rPr>
              <a:t>VoteNet</a:t>
            </a:r>
            <a:r>
              <a:rPr lang="zh-CN" altLang="en-US" sz="1600">
                <a:latin typeface="+mn-ea"/>
                <a:cs typeface="Times New Roman" panose="02020603050405020304" pitchFamily="18" charset="0"/>
              </a:rPr>
              <a:t>仍然显示出了相当强大的效果。</a:t>
            </a:r>
            <a:endParaRPr lang="en-US" altLang="zh-CN" sz="1600">
              <a:latin typeface="+mn-ea"/>
              <a:cs typeface="Times New Roman" panose="02020603050405020304" pitchFamily="18" charset="0"/>
            </a:endParaRPr>
          </a:p>
          <a:p>
            <a:pPr>
              <a:lnSpc>
                <a:spcPct val="150000"/>
              </a:lnSpc>
            </a:pPr>
            <a:r>
              <a:rPr lang="zh-CN" altLang="en-US" sz="1600">
                <a:latin typeface="+mn-ea"/>
                <a:cs typeface="Times New Roman" panose="02020603050405020304" pitchFamily="18" charset="0"/>
              </a:rPr>
              <a:t>图</a:t>
            </a:r>
            <a:r>
              <a:rPr lang="en-US" altLang="zh-CN" sz="1600">
                <a:latin typeface="+mn-ea"/>
                <a:cs typeface="Times New Roman" panose="02020603050405020304" pitchFamily="18" charset="0"/>
              </a:rPr>
              <a:t>6</a:t>
            </a:r>
            <a:r>
              <a:rPr lang="zh-CN" altLang="en-US" sz="1600"/>
              <a:t>展示了如何在顶部场景中正确地检测到绝大多数椅子。</a:t>
            </a:r>
            <a:r>
              <a:rPr lang="en-US" altLang="zh-CN" sz="1600">
                <a:latin typeface="+mn-ea"/>
                <a:cs typeface="Times New Roman" panose="02020603050405020304" pitchFamily="18" charset="0"/>
              </a:rPr>
              <a:t> VoteNet</a:t>
            </a:r>
            <a:r>
              <a:rPr lang="zh-CN" altLang="en-US" sz="1600"/>
              <a:t>能够很好地区分左下角场景中连起来的沙发椅和沙发；并预测了右下角那张不完整的、杂乱无章的桌子的完整边界框。</a:t>
            </a:r>
          </a:p>
        </p:txBody>
      </p:sp>
      <p:pic>
        <p:nvPicPr>
          <p:cNvPr id="5" name="图片 4">
            <a:extLst>
              <a:ext uri="{FF2B5EF4-FFF2-40B4-BE49-F238E27FC236}">
                <a16:creationId xmlns:a16="http://schemas.microsoft.com/office/drawing/2014/main" id="{DEEBAD33-BC9F-4357-9A73-9C8398C2A552}"/>
              </a:ext>
            </a:extLst>
          </p:cNvPr>
          <p:cNvPicPr>
            <a:picLocks noChangeAspect="1"/>
          </p:cNvPicPr>
          <p:nvPr/>
        </p:nvPicPr>
        <p:blipFill>
          <a:blip r:embed="rId2"/>
          <a:stretch>
            <a:fillRect/>
          </a:stretch>
        </p:blipFill>
        <p:spPr>
          <a:xfrm>
            <a:off x="2279874" y="2682724"/>
            <a:ext cx="7632252" cy="3914132"/>
          </a:xfrm>
          <a:prstGeom prst="rect">
            <a:avLst/>
          </a:prstGeom>
        </p:spPr>
      </p:pic>
    </p:spTree>
    <p:extLst>
      <p:ext uri="{BB962C8B-B14F-4D97-AF65-F5344CB8AC3E}">
        <p14:creationId xmlns:p14="http://schemas.microsoft.com/office/powerpoint/2010/main" val="338874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745348" y="1114251"/>
            <a:ext cx="11026442" cy="1530291"/>
          </a:xfrm>
          <a:prstGeom prst="rect">
            <a:avLst/>
          </a:prstGeom>
          <a:noFill/>
        </p:spPr>
        <p:txBody>
          <a:bodyPr wrap="square" rtlCol="0">
            <a:spAutoFit/>
          </a:bodyPr>
          <a:lstStyle/>
          <a:p>
            <a:pPr>
              <a:lnSpc>
                <a:spcPct val="150000"/>
              </a:lnSpc>
            </a:pPr>
            <a:r>
              <a:rPr lang="zh-CN" altLang="en-US" sz="1600">
                <a:latin typeface="+mn-ea"/>
                <a:cs typeface="Times New Roman" panose="02020603050405020304" pitchFamily="18" charset="0"/>
              </a:rPr>
              <a:t>图</a:t>
            </a:r>
            <a:r>
              <a:rPr lang="en-US" altLang="zh-CN" sz="1600">
                <a:latin typeface="+mn-ea"/>
                <a:cs typeface="Times New Roman" panose="02020603050405020304" pitchFamily="18" charset="0"/>
              </a:rPr>
              <a:t>7</a:t>
            </a:r>
            <a:r>
              <a:rPr lang="zh-CN" altLang="en-US" sz="1600">
                <a:latin typeface="+mn-ea"/>
                <a:cs typeface="Times New Roman" panose="02020603050405020304" pitchFamily="18" charset="0"/>
              </a:rPr>
              <a:t>和展示了</a:t>
            </a:r>
            <a:r>
              <a:rPr lang="en-US" altLang="zh-CN" sz="1600">
                <a:latin typeface="+mn-ea"/>
                <a:cs typeface="Times New Roman" panose="02020603050405020304" pitchFamily="18" charset="0"/>
              </a:rPr>
              <a:t>SUN RGB-D</a:t>
            </a:r>
            <a:r>
              <a:rPr lang="zh-CN" altLang="en-US" sz="1600">
                <a:latin typeface="+mn-ea"/>
                <a:cs typeface="Times New Roman" panose="02020603050405020304" pitchFamily="18" charset="0"/>
              </a:rPr>
              <a:t>场景中</a:t>
            </a:r>
            <a:r>
              <a:rPr lang="en-US" altLang="zh-CN" sz="1600">
                <a:latin typeface="+mn-ea"/>
                <a:cs typeface="Times New Roman" panose="02020603050405020304" pitchFamily="18" charset="0"/>
              </a:rPr>
              <a:t>VoteNet</a:t>
            </a:r>
            <a:r>
              <a:rPr lang="zh-CN" altLang="en-US" sz="1600">
                <a:latin typeface="+mn-ea"/>
                <a:cs typeface="Times New Roman" panose="02020603050405020304" pitchFamily="18" charset="0"/>
              </a:rPr>
              <a:t>检测结果的几个代表性例子。</a:t>
            </a:r>
            <a:endParaRPr lang="en-US" altLang="zh-CN" sz="1600">
              <a:latin typeface="+mn-ea"/>
              <a:cs typeface="Times New Roman" panose="02020603050405020304" pitchFamily="18" charset="0"/>
            </a:endParaRPr>
          </a:p>
          <a:p>
            <a:pPr>
              <a:lnSpc>
                <a:spcPct val="150000"/>
              </a:lnSpc>
            </a:pPr>
            <a:r>
              <a:rPr lang="zh-CN" altLang="en-US" sz="1600">
                <a:latin typeface="+mn-ea"/>
                <a:cs typeface="Times New Roman" panose="02020603050405020304" pitchFamily="18" charset="0"/>
              </a:rPr>
              <a:t>可以看到</a:t>
            </a:r>
            <a:r>
              <a:rPr lang="zh-CN" altLang="en-US" sz="1600" b="0" i="0">
                <a:effectLst/>
                <a:latin typeface="Arial" panose="020B0604020202020204" pitchFamily="34" charset="0"/>
              </a:rPr>
              <a:t>它在左上角的场景中检测到的椅子比</a:t>
            </a:r>
            <a:r>
              <a:rPr lang="en-US" altLang="zh-CN" sz="1600" b="0" i="0">
                <a:effectLst/>
                <a:latin typeface="Arial" panose="020B0604020202020204" pitchFamily="34" charset="0"/>
              </a:rPr>
              <a:t>GT</a:t>
            </a:r>
            <a:r>
              <a:rPr lang="zh-CN" altLang="en-US" sz="1600" b="0" i="0">
                <a:effectLst/>
                <a:latin typeface="Arial" panose="020B0604020202020204" pitchFamily="34" charset="0"/>
              </a:rPr>
              <a:t>提供的还多。</a:t>
            </a:r>
            <a:endParaRPr lang="en-US" altLang="zh-CN" sz="1600" b="0" i="0">
              <a:effectLst/>
              <a:latin typeface="Arial" panose="020B0604020202020204" pitchFamily="34" charset="0"/>
            </a:endParaRPr>
          </a:p>
          <a:p>
            <a:pPr>
              <a:lnSpc>
                <a:spcPct val="150000"/>
              </a:lnSpc>
            </a:pPr>
            <a:r>
              <a:rPr lang="zh-CN" altLang="en-US" sz="1600" b="0" i="0">
                <a:effectLst/>
                <a:latin typeface="Arial" panose="020B0604020202020204" pitchFamily="34" charset="0"/>
              </a:rPr>
              <a:t>在右上角的场景中，我们可以看到</a:t>
            </a:r>
            <a:r>
              <a:rPr lang="en-US" altLang="zh-CN" sz="1600" b="0" i="0">
                <a:effectLst/>
                <a:latin typeface="Arial" panose="020B0604020202020204" pitchFamily="34" charset="0"/>
              </a:rPr>
              <a:t>VoteNet</a:t>
            </a:r>
            <a:r>
              <a:rPr lang="zh-CN" altLang="en-US" sz="1600" b="0" i="0">
                <a:effectLst/>
                <a:latin typeface="Arial" panose="020B0604020202020204" pitchFamily="34" charset="0"/>
              </a:rPr>
              <a:t>在只看到沙发的一部分的情况下，也能很好地预测出目标候选框。</a:t>
            </a:r>
            <a:endParaRPr lang="en-US" altLang="zh-CN" sz="1600" b="0" i="0">
              <a:effectLst/>
              <a:latin typeface="Arial" panose="020B0604020202020204" pitchFamily="34" charset="0"/>
            </a:endParaRPr>
          </a:p>
          <a:p>
            <a:pPr>
              <a:lnSpc>
                <a:spcPct val="150000"/>
              </a:lnSpc>
            </a:pPr>
            <a:r>
              <a:rPr lang="zh-CN" altLang="en-US" sz="1600" b="0" i="0">
                <a:effectLst/>
                <a:latin typeface="Arial" panose="020B0604020202020204" pitchFamily="34" charset="0"/>
              </a:rPr>
              <a:t>右下角的场景中显示了在面对极端且少量的局部信息时，</a:t>
            </a:r>
            <a:r>
              <a:rPr lang="en-US" altLang="zh-CN" sz="1600" b="0" i="0">
                <a:effectLst/>
                <a:latin typeface="Arial" panose="020B0604020202020204" pitchFamily="34" charset="0"/>
              </a:rPr>
              <a:t>VoteNet</a:t>
            </a:r>
            <a:r>
              <a:rPr lang="zh-CN" altLang="en-US" sz="1600" b="0" i="0">
                <a:effectLst/>
                <a:latin typeface="Arial" panose="020B0604020202020204" pitchFamily="34" charset="0"/>
              </a:rPr>
              <a:t>检测出错了。</a:t>
            </a:r>
            <a:endParaRPr lang="zh-CN" altLang="en-US" sz="1600"/>
          </a:p>
        </p:txBody>
      </p:sp>
      <p:pic>
        <p:nvPicPr>
          <p:cNvPr id="4" name="图片 3">
            <a:extLst>
              <a:ext uri="{FF2B5EF4-FFF2-40B4-BE49-F238E27FC236}">
                <a16:creationId xmlns:a16="http://schemas.microsoft.com/office/drawing/2014/main" id="{1A1C30BD-29F2-4215-B1E2-4C5111B446CE}"/>
              </a:ext>
            </a:extLst>
          </p:cNvPr>
          <p:cNvPicPr>
            <a:picLocks noChangeAspect="1"/>
          </p:cNvPicPr>
          <p:nvPr/>
        </p:nvPicPr>
        <p:blipFill>
          <a:blip r:embed="rId2"/>
          <a:stretch>
            <a:fillRect/>
          </a:stretch>
        </p:blipFill>
        <p:spPr>
          <a:xfrm>
            <a:off x="841414" y="2865454"/>
            <a:ext cx="10509172" cy="3494657"/>
          </a:xfrm>
          <a:prstGeom prst="rect">
            <a:avLst/>
          </a:prstGeom>
        </p:spPr>
      </p:pic>
    </p:spTree>
    <p:extLst>
      <p:ext uri="{BB962C8B-B14F-4D97-AF65-F5344CB8AC3E}">
        <p14:creationId xmlns:p14="http://schemas.microsoft.com/office/powerpoint/2010/main" val="239841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Conclusion</a:t>
            </a:r>
          </a:p>
        </p:txBody>
      </p:sp>
      <p:sp>
        <p:nvSpPr>
          <p:cNvPr id="2" name="文本框 1">
            <a:extLst>
              <a:ext uri="{FF2B5EF4-FFF2-40B4-BE49-F238E27FC236}">
                <a16:creationId xmlns:a16="http://schemas.microsoft.com/office/drawing/2014/main" id="{89392E85-9F4A-4EBE-9FBF-25D4F96F3467}"/>
              </a:ext>
            </a:extLst>
          </p:cNvPr>
          <p:cNvSpPr txBox="1"/>
          <p:nvPr/>
        </p:nvSpPr>
        <p:spPr>
          <a:xfrm>
            <a:off x="386039" y="1415207"/>
            <a:ext cx="11419921" cy="4197624"/>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en-US" altLang="zh-CN" sz="2000">
                <a:latin typeface="Arial" panose="020B0604020202020204" pitchFamily="34" charset="0"/>
              </a:rPr>
              <a:t>VoteNet</a:t>
            </a:r>
            <a:r>
              <a:rPr lang="zh-CN" altLang="en-US" sz="2000">
                <a:latin typeface="Arial" panose="020B0604020202020204" pitchFamily="34" charset="0"/>
              </a:rPr>
              <a:t>设计简单，模型尺寸紧凑，而且效率高，在</a:t>
            </a:r>
            <a:r>
              <a:rPr lang="en-US" altLang="zh-CN" sz="2000">
                <a:latin typeface="Arial" panose="020B0604020202020204" pitchFamily="34" charset="0"/>
              </a:rPr>
              <a:t>ScanNet</a:t>
            </a:r>
            <a:r>
              <a:rPr lang="zh-CN" altLang="en-US" sz="2000">
                <a:latin typeface="Arial" panose="020B0604020202020204" pitchFamily="34" charset="0"/>
              </a:rPr>
              <a:t>和</a:t>
            </a:r>
            <a:r>
              <a:rPr lang="en-US" altLang="zh-CN" sz="2000">
                <a:latin typeface="Arial" panose="020B0604020202020204" pitchFamily="34" charset="0"/>
              </a:rPr>
              <a:t>SUN RGB-D</a:t>
            </a:r>
            <a:r>
              <a:rPr lang="zh-CN" altLang="en-US" sz="2000">
                <a:latin typeface="Arial" panose="020B0604020202020204" pitchFamily="34" charset="0"/>
              </a:rPr>
              <a:t>两大真实</a:t>
            </a:r>
            <a:r>
              <a:rPr lang="en-US" altLang="zh-CN" sz="2000">
                <a:latin typeface="Arial" panose="020B0604020202020204" pitchFamily="34" charset="0"/>
              </a:rPr>
              <a:t>3D</a:t>
            </a:r>
            <a:r>
              <a:rPr lang="zh-CN" altLang="en-US" sz="2000">
                <a:latin typeface="Arial" panose="020B0604020202020204" pitchFamily="34" charset="0"/>
              </a:rPr>
              <a:t>扫描数据集上实现了当时最高的</a:t>
            </a:r>
            <a:r>
              <a:rPr lang="en-US" altLang="zh-CN" sz="2000">
                <a:latin typeface="Arial" panose="020B0604020202020204" pitchFamily="34" charset="0"/>
              </a:rPr>
              <a:t>3D</a:t>
            </a:r>
            <a:r>
              <a:rPr lang="zh-CN" altLang="en-US" sz="2000">
                <a:latin typeface="Arial" panose="020B0604020202020204" pitchFamily="34" charset="0"/>
              </a:rPr>
              <a:t>检测精度。值得注意的是，</a:t>
            </a:r>
            <a:r>
              <a:rPr lang="en-US" altLang="zh-CN" sz="2000">
                <a:latin typeface="Arial" panose="020B0604020202020204" pitchFamily="34" charset="0"/>
              </a:rPr>
              <a:t>VoteNet</a:t>
            </a:r>
            <a:r>
              <a:rPr lang="zh-CN" altLang="en-US" sz="2000">
                <a:latin typeface="Arial" panose="020B0604020202020204" pitchFamily="34" charset="0"/>
              </a:rPr>
              <a:t>仅使用</a:t>
            </a:r>
            <a:r>
              <a:rPr lang="en-US" altLang="zh-CN" sz="2000">
                <a:latin typeface="Arial" panose="020B0604020202020204" pitchFamily="34" charset="0"/>
              </a:rPr>
              <a:t>3D</a:t>
            </a:r>
            <a:r>
              <a:rPr lang="zh-CN" altLang="en-US" sz="2000">
                <a:latin typeface="Arial" panose="020B0604020202020204" pitchFamily="34" charset="0"/>
              </a:rPr>
              <a:t>点云的</a:t>
            </a:r>
            <a:r>
              <a:rPr lang="zh-CN" altLang="en-US" sz="2000">
                <a:solidFill>
                  <a:srgbClr val="C00000"/>
                </a:solidFill>
                <a:latin typeface="Arial" panose="020B0604020202020204" pitchFamily="34" charset="0"/>
              </a:rPr>
              <a:t>纯几何信息</a:t>
            </a:r>
            <a:r>
              <a:rPr lang="zh-CN" altLang="en-US" sz="2000">
                <a:latin typeface="Arial" panose="020B0604020202020204" pitchFamily="34" charset="0"/>
              </a:rPr>
              <a:t>，而不依赖彩色图像，比之前使用深度和彩色图像的方法有了显著的改进。这项研究还表明，投票方案支持更有效的上下文聚合，并验证了当</a:t>
            </a:r>
            <a:r>
              <a:rPr lang="zh-CN" altLang="en-US" sz="2000">
                <a:solidFill>
                  <a:srgbClr val="C00000"/>
                </a:solidFill>
                <a:latin typeface="Arial" panose="020B0604020202020204" pitchFamily="34" charset="0"/>
              </a:rPr>
              <a:t>目标中心远离目标表面</a:t>
            </a:r>
            <a:r>
              <a:rPr lang="zh-CN" altLang="en-US" sz="2000">
                <a:latin typeface="Arial" panose="020B0604020202020204" pitchFamily="34" charset="0"/>
              </a:rPr>
              <a:t>时，</a:t>
            </a:r>
            <a:r>
              <a:rPr lang="en-US" altLang="zh-CN" sz="2000">
                <a:latin typeface="Arial" panose="020B0604020202020204" pitchFamily="34" charset="0"/>
              </a:rPr>
              <a:t>VoteNet</a:t>
            </a:r>
            <a:r>
              <a:rPr lang="zh-CN" altLang="en-US" sz="2000">
                <a:latin typeface="Arial" panose="020B0604020202020204" pitchFamily="34" charset="0"/>
              </a:rPr>
              <a:t>能够提供最大的改进。</a:t>
            </a:r>
          </a:p>
          <a:p>
            <a:pPr>
              <a:lnSpc>
                <a:spcPct val="150000"/>
              </a:lnSpc>
            </a:pPr>
            <a:endParaRPr lang="zh-CN" altLang="en-US" sz="2000">
              <a:latin typeface="Arial" panose="020B0604020202020204" pitchFamily="34" charset="0"/>
            </a:endParaRPr>
          </a:p>
          <a:p>
            <a:pPr>
              <a:lnSpc>
                <a:spcPct val="150000"/>
              </a:lnSpc>
            </a:pPr>
            <a:r>
              <a:rPr lang="zh-CN" altLang="en-US" sz="2000">
                <a:latin typeface="Arial" panose="020B0604020202020204" pitchFamily="34" charset="0"/>
              </a:rPr>
              <a:t>        通过这篇文章，可以看到</a:t>
            </a:r>
            <a:r>
              <a:rPr lang="zh-CN" altLang="en-US" sz="2000">
                <a:solidFill>
                  <a:srgbClr val="C00000"/>
                </a:solidFill>
                <a:latin typeface="Arial" panose="020B0604020202020204" pitchFamily="34" charset="0"/>
              </a:rPr>
              <a:t>将经典的算法整合到深度学习中</a:t>
            </a:r>
            <a:r>
              <a:rPr lang="zh-CN" altLang="en-US" sz="2000">
                <a:latin typeface="Arial" panose="020B0604020202020204" pitchFamily="34" charset="0"/>
              </a:rPr>
              <a:t>去做尝试，是一种获取</a:t>
            </a:r>
            <a:r>
              <a:rPr lang="en-US" altLang="zh-CN" sz="2000">
                <a:latin typeface="Arial" panose="020B0604020202020204" pitchFamily="34" charset="0"/>
              </a:rPr>
              <a:t>idea</a:t>
            </a:r>
            <a:r>
              <a:rPr lang="zh-CN" altLang="en-US" sz="2000">
                <a:latin typeface="Arial" panose="020B0604020202020204" pitchFamily="34" charset="0"/>
              </a:rPr>
              <a:t>的很好的思路。文中</a:t>
            </a:r>
            <a:r>
              <a:rPr lang="en-US" altLang="zh-CN" sz="2000">
                <a:latin typeface="Arial" panose="020B0604020202020204" pitchFamily="34" charset="0"/>
              </a:rPr>
              <a:t>vote</a:t>
            </a:r>
            <a:r>
              <a:rPr lang="zh-CN" altLang="en-US" sz="2000">
                <a:latin typeface="Arial" panose="020B0604020202020204" pitchFamily="34" charset="0"/>
              </a:rPr>
              <a:t>的做法启发了很多后续的工作，除了</a:t>
            </a:r>
            <a:r>
              <a:rPr lang="en-US" altLang="zh-CN" sz="2000">
                <a:latin typeface="Arial" panose="020B0604020202020204" pitchFamily="34" charset="0"/>
              </a:rPr>
              <a:t>3D</a:t>
            </a:r>
            <a:r>
              <a:rPr lang="zh-CN" altLang="en-US" sz="2000">
                <a:latin typeface="Arial" panose="020B0604020202020204" pitchFamily="34" charset="0"/>
              </a:rPr>
              <a:t>目标检测</a:t>
            </a:r>
            <a:r>
              <a:rPr lang="en-US" altLang="zh-CN" sz="2000">
                <a:latin typeface="Arial" panose="020B0604020202020204" pitchFamily="34" charset="0"/>
              </a:rPr>
              <a:t>MLCVNet</a:t>
            </a:r>
            <a:r>
              <a:rPr lang="zh-CN" altLang="en-US" sz="2000">
                <a:latin typeface="Arial" panose="020B0604020202020204" pitchFamily="34" charset="0"/>
              </a:rPr>
              <a:t>（</a:t>
            </a:r>
            <a:r>
              <a:rPr lang="en-US" altLang="zh-CN" sz="2000">
                <a:latin typeface="Arial" panose="020B0604020202020204" pitchFamily="34" charset="0"/>
              </a:rPr>
              <a:t>CVPR2020</a:t>
            </a:r>
            <a:r>
              <a:rPr lang="zh-CN" altLang="en-US" sz="2000">
                <a:latin typeface="Arial" panose="020B0604020202020204" pitchFamily="34" charset="0"/>
              </a:rPr>
              <a:t>）、</a:t>
            </a:r>
            <a:r>
              <a:rPr lang="en-US" altLang="zh-CN" sz="2000">
                <a:latin typeface="Arial" panose="020B0604020202020204" pitchFamily="34" charset="0"/>
              </a:rPr>
              <a:t>ImVoteNet</a:t>
            </a:r>
            <a:r>
              <a:rPr lang="zh-CN" altLang="en-US" sz="2000">
                <a:latin typeface="Arial" panose="020B0604020202020204" pitchFamily="34" charset="0"/>
              </a:rPr>
              <a:t>（</a:t>
            </a:r>
            <a:r>
              <a:rPr lang="en-US" altLang="zh-CN" sz="2000">
                <a:latin typeface="Arial" panose="020B0604020202020204" pitchFamily="34" charset="0"/>
              </a:rPr>
              <a:t>CVPR2020</a:t>
            </a:r>
            <a:r>
              <a:rPr lang="zh-CN" altLang="en-US" sz="2000">
                <a:latin typeface="Arial" panose="020B0604020202020204" pitchFamily="34" charset="0"/>
              </a:rPr>
              <a:t>，作者本人）外还有</a:t>
            </a:r>
            <a:r>
              <a:rPr lang="en-US" altLang="zh-CN" sz="2000">
                <a:latin typeface="Arial" panose="020B0604020202020204" pitchFamily="34" charset="0"/>
              </a:rPr>
              <a:t>3D</a:t>
            </a:r>
            <a:r>
              <a:rPr lang="zh-CN" altLang="en-US" sz="2000">
                <a:latin typeface="Arial" panose="020B0604020202020204" pitchFamily="34" charset="0"/>
              </a:rPr>
              <a:t>实例分割</a:t>
            </a:r>
            <a:r>
              <a:rPr lang="en-US" altLang="zh-CN" sz="2000">
                <a:latin typeface="Arial" panose="020B0604020202020204" pitchFamily="34" charset="0"/>
              </a:rPr>
              <a:t>3D-MPA</a:t>
            </a:r>
            <a:r>
              <a:rPr lang="zh-CN" altLang="en-US" sz="2000">
                <a:latin typeface="Arial" panose="020B0604020202020204" pitchFamily="34" charset="0"/>
              </a:rPr>
              <a:t>（</a:t>
            </a:r>
            <a:r>
              <a:rPr lang="en-US" altLang="zh-CN" sz="2000">
                <a:latin typeface="Arial" panose="020B0604020202020204" pitchFamily="34" charset="0"/>
              </a:rPr>
              <a:t>CVPR2020</a:t>
            </a:r>
            <a:r>
              <a:rPr lang="zh-CN" altLang="en-US" sz="2000">
                <a:latin typeface="Arial" panose="020B0604020202020204" pitchFamily="34" charset="0"/>
              </a:rPr>
              <a:t>）、</a:t>
            </a:r>
            <a:r>
              <a:rPr lang="en-US" altLang="zh-CN" sz="2000">
                <a:latin typeface="Arial" panose="020B0604020202020204" pitchFamily="34" charset="0"/>
              </a:rPr>
              <a:t>PointGroup</a:t>
            </a:r>
            <a:r>
              <a:rPr lang="zh-CN" altLang="en-US" sz="2000">
                <a:latin typeface="Arial" panose="020B0604020202020204" pitchFamily="34" charset="0"/>
              </a:rPr>
              <a:t>（</a:t>
            </a:r>
            <a:r>
              <a:rPr lang="en-US" altLang="zh-CN" sz="2000">
                <a:latin typeface="Arial" panose="020B0604020202020204" pitchFamily="34" charset="0"/>
              </a:rPr>
              <a:t>CVPR2020</a:t>
            </a:r>
            <a:r>
              <a:rPr lang="zh-CN" altLang="en-US" sz="2000">
                <a:latin typeface="Arial" panose="020B0604020202020204" pitchFamily="34" charset="0"/>
              </a:rPr>
              <a:t>）以及单目</a:t>
            </a:r>
            <a:r>
              <a:rPr lang="en-US" altLang="zh-CN" sz="2000">
                <a:latin typeface="Arial" panose="020B0604020202020204" pitchFamily="34" charset="0"/>
              </a:rPr>
              <a:t>6DOF</a:t>
            </a:r>
            <a:r>
              <a:rPr lang="zh-CN" altLang="en-US" sz="2000">
                <a:latin typeface="Arial" panose="020B0604020202020204" pitchFamily="34" charset="0"/>
              </a:rPr>
              <a:t>位姿估计的</a:t>
            </a:r>
            <a:r>
              <a:rPr lang="en-US" altLang="zh-CN" sz="2000">
                <a:latin typeface="Arial" panose="020B0604020202020204" pitchFamily="34" charset="0"/>
              </a:rPr>
              <a:t>PVN3D</a:t>
            </a:r>
            <a:r>
              <a:rPr lang="zh-CN" altLang="en-US" sz="2000">
                <a:latin typeface="Arial" panose="020B0604020202020204" pitchFamily="34" charset="0"/>
              </a:rPr>
              <a:t>（</a:t>
            </a:r>
            <a:r>
              <a:rPr lang="en-US" altLang="zh-CN" sz="2000">
                <a:latin typeface="Arial" panose="020B0604020202020204" pitchFamily="34" charset="0"/>
              </a:rPr>
              <a:t>CVPR2020</a:t>
            </a:r>
            <a:r>
              <a:rPr lang="zh-CN" altLang="en-US" sz="2000">
                <a:latin typeface="Arial" panose="020B0604020202020204" pitchFamily="34" charset="0"/>
              </a:rPr>
              <a:t>）、</a:t>
            </a:r>
            <a:r>
              <a:rPr lang="en-US" altLang="zh-CN" sz="2000">
                <a:latin typeface="Arial" panose="020B0604020202020204" pitchFamily="34" charset="0"/>
              </a:rPr>
              <a:t>3D</a:t>
            </a:r>
            <a:r>
              <a:rPr lang="zh-CN" altLang="en-US" sz="2000">
                <a:latin typeface="Arial" panose="020B0604020202020204" pitchFamily="34" charset="0"/>
              </a:rPr>
              <a:t>目标跟踪</a:t>
            </a:r>
            <a:r>
              <a:rPr lang="en-US" altLang="zh-CN" sz="2000">
                <a:latin typeface="Arial" panose="020B0604020202020204" pitchFamily="34" charset="0"/>
              </a:rPr>
              <a:t>P2B</a:t>
            </a:r>
            <a:r>
              <a:rPr lang="zh-CN" altLang="en-US" sz="2000">
                <a:latin typeface="Arial" panose="020B0604020202020204" pitchFamily="34" charset="0"/>
              </a:rPr>
              <a:t>（</a:t>
            </a:r>
            <a:r>
              <a:rPr lang="en-US" altLang="zh-CN" sz="2000">
                <a:latin typeface="Arial" panose="020B0604020202020204" pitchFamily="34" charset="0"/>
              </a:rPr>
              <a:t> CVPR2020 </a:t>
            </a:r>
            <a:r>
              <a:rPr lang="zh-CN" altLang="en-US" sz="2000">
                <a:latin typeface="Arial" panose="020B0604020202020204" pitchFamily="34" charset="0"/>
              </a:rPr>
              <a:t>）等等。</a:t>
            </a:r>
            <a:endParaRPr lang="zh-CN" altLang="en-US" sz="2000"/>
          </a:p>
        </p:txBody>
      </p:sp>
    </p:spTree>
    <p:extLst>
      <p:ext uri="{BB962C8B-B14F-4D97-AF65-F5344CB8AC3E}">
        <p14:creationId xmlns:p14="http://schemas.microsoft.com/office/powerpoint/2010/main" val="1887758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2D04E7-94E0-4298-A4D5-6F4B3B65529B}"/>
              </a:ext>
            </a:extLst>
          </p:cNvPr>
          <p:cNvSpPr txBox="1"/>
          <p:nvPr/>
        </p:nvSpPr>
        <p:spPr>
          <a:xfrm>
            <a:off x="3582000" y="1666741"/>
            <a:ext cx="5027999" cy="2069797"/>
          </a:xfrm>
          <a:prstGeom prst="rect">
            <a:avLst/>
          </a:prstGeom>
          <a:noFill/>
        </p:spPr>
        <p:txBody>
          <a:bodyPr wrap="square" rtlCol="0">
            <a:spAutoFit/>
          </a:bodyPr>
          <a:lstStyle/>
          <a:p>
            <a:pPr>
              <a:lnSpc>
                <a:spcPct val="150000"/>
              </a:lnSpc>
            </a:pPr>
            <a:r>
              <a:rPr lang="en-US" altLang="zh-CN" sz="9600">
                <a:latin typeface="Arial" panose="020B0604020202020204" pitchFamily="34" charset="0"/>
              </a:rPr>
              <a:t>Thanks!</a:t>
            </a:r>
            <a:endParaRPr lang="zh-CN" altLang="en-US" sz="9600"/>
          </a:p>
        </p:txBody>
      </p:sp>
    </p:spTree>
    <p:extLst>
      <p:ext uri="{BB962C8B-B14F-4D97-AF65-F5344CB8AC3E}">
        <p14:creationId xmlns:p14="http://schemas.microsoft.com/office/powerpoint/2010/main" val="402953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Introduction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148876"/>
            <a:ext cx="10199501" cy="5357236"/>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zh-CN" altLang="en-US" sz="2000">
                <a:latin typeface="Arial" panose="020B0604020202020204" pitchFamily="34" charset="0"/>
              </a:rPr>
              <a:t>三维目标检测的任务是在三维场景中</a:t>
            </a:r>
            <a:r>
              <a:rPr lang="zh-CN" altLang="en-US" sz="2000">
                <a:solidFill>
                  <a:srgbClr val="C00000"/>
                </a:solidFill>
                <a:latin typeface="Arial" panose="020B0604020202020204" pitchFamily="34" charset="0"/>
              </a:rPr>
              <a:t>识别和定位</a:t>
            </a:r>
            <a:r>
              <a:rPr lang="zh-CN" altLang="en-US" sz="2000">
                <a:latin typeface="Arial" panose="020B0604020202020204" pitchFamily="34" charset="0"/>
              </a:rPr>
              <a:t>目标，估计出带有方向的三维目标包围盒以及目标的语义类别。一般是确定目标的中心点，然后回归得到高质量的候选框。与</a:t>
            </a:r>
            <a:r>
              <a:rPr lang="en-US" altLang="zh-CN" sz="2000">
                <a:latin typeface="Arial" panose="020B0604020202020204" pitchFamily="34" charset="0"/>
              </a:rPr>
              <a:t>2D</a:t>
            </a:r>
            <a:r>
              <a:rPr lang="zh-CN" altLang="en-US" sz="2000">
                <a:latin typeface="Arial" panose="020B0604020202020204" pitchFamily="34" charset="0"/>
              </a:rPr>
              <a:t>图像相比，</a:t>
            </a:r>
            <a:r>
              <a:rPr lang="en-US" altLang="zh-CN" sz="2000">
                <a:latin typeface="Arial" panose="020B0604020202020204" pitchFamily="34" charset="0"/>
              </a:rPr>
              <a:t>3D</a:t>
            </a:r>
            <a:r>
              <a:rPr lang="zh-CN" altLang="en-US" sz="2000">
                <a:latin typeface="Arial" panose="020B0604020202020204" pitchFamily="34" charset="0"/>
              </a:rPr>
              <a:t>点云具有精确的几何形状和对光照变化的鲁棒性。但是，点云是不规则的。因此，</a:t>
            </a:r>
            <a:r>
              <a:rPr lang="zh-CN" altLang="en-US" sz="2000">
                <a:solidFill>
                  <a:srgbClr val="C00000"/>
                </a:solidFill>
                <a:latin typeface="Arial" panose="020B0604020202020204" pitchFamily="34" charset="0"/>
              </a:rPr>
              <a:t>典型的</a:t>
            </a:r>
            <a:r>
              <a:rPr lang="en-US" altLang="zh-CN" sz="2000">
                <a:solidFill>
                  <a:srgbClr val="C00000"/>
                </a:solidFill>
                <a:latin typeface="Arial" panose="020B0604020202020204" pitchFamily="34" charset="0"/>
              </a:rPr>
              <a:t>CNN</a:t>
            </a:r>
            <a:r>
              <a:rPr lang="zh-CN" altLang="en-US" sz="2000">
                <a:solidFill>
                  <a:srgbClr val="C00000"/>
                </a:solidFill>
                <a:latin typeface="Arial" panose="020B0604020202020204" pitchFamily="34" charset="0"/>
              </a:rPr>
              <a:t>不太适合直接处理点云数据</a:t>
            </a:r>
            <a:r>
              <a:rPr lang="zh-CN" altLang="en-US" sz="2000">
                <a:latin typeface="Arial" panose="020B0604020202020204" pitchFamily="34" charset="0"/>
              </a:rPr>
              <a:t>。</a:t>
            </a:r>
            <a:endParaRPr lang="en-US" altLang="zh-CN" sz="2000">
              <a:latin typeface="Arial" panose="020B0604020202020204" pitchFamily="34" charset="0"/>
            </a:endParaRPr>
          </a:p>
          <a:p>
            <a:pPr>
              <a:lnSpc>
                <a:spcPct val="150000"/>
              </a:lnSpc>
            </a:pPr>
            <a:endParaRPr lang="en-US" altLang="zh-CN" sz="2000">
              <a:latin typeface="Arial" panose="020B0604020202020204" pitchFamily="34" charset="0"/>
            </a:endParaRPr>
          </a:p>
          <a:p>
            <a:pPr>
              <a:lnSpc>
                <a:spcPct val="150000"/>
              </a:lnSpc>
            </a:pPr>
            <a:r>
              <a:rPr lang="zh-CN" altLang="en-US" sz="2000">
                <a:latin typeface="Arial" panose="020B0604020202020204" pitchFamily="34" charset="0"/>
              </a:rPr>
              <a:t>        为了避免处理不规则点云，目前基于点云的</a:t>
            </a:r>
            <a:r>
              <a:rPr lang="en-US" altLang="zh-CN" sz="2000">
                <a:latin typeface="Arial" panose="020B0604020202020204" pitchFamily="34" charset="0"/>
              </a:rPr>
              <a:t>3D</a:t>
            </a:r>
            <a:r>
              <a:rPr lang="zh-CN" altLang="en-US" sz="2000">
                <a:latin typeface="Arial" panose="020B0604020202020204" pitchFamily="34" charset="0"/>
              </a:rPr>
              <a:t>检测方法在很多方面都</a:t>
            </a:r>
            <a:r>
              <a:rPr lang="zh-CN" altLang="en-US" sz="2000">
                <a:solidFill>
                  <a:srgbClr val="C00000"/>
                </a:solidFill>
                <a:latin typeface="Arial" panose="020B0604020202020204" pitchFamily="34" charset="0"/>
              </a:rPr>
              <a:t>严重依赖基于</a:t>
            </a:r>
            <a:r>
              <a:rPr lang="en-US" altLang="zh-CN" sz="2000">
                <a:solidFill>
                  <a:srgbClr val="C00000"/>
                </a:solidFill>
                <a:latin typeface="Arial" panose="020B0604020202020204" pitchFamily="34" charset="0"/>
              </a:rPr>
              <a:t>2D</a:t>
            </a:r>
            <a:r>
              <a:rPr lang="zh-CN" altLang="en-US" sz="2000">
                <a:solidFill>
                  <a:srgbClr val="C00000"/>
                </a:solidFill>
                <a:latin typeface="Arial" panose="020B0604020202020204" pitchFamily="34" charset="0"/>
              </a:rPr>
              <a:t>的检测器</a:t>
            </a:r>
            <a:r>
              <a:rPr lang="zh-CN" altLang="en-US" sz="2000">
                <a:latin typeface="Arial" panose="020B0604020202020204" pitchFamily="34" charset="0"/>
              </a:rPr>
              <a:t>。</a:t>
            </a:r>
            <a:r>
              <a:rPr lang="zh-CN" altLang="en-US" sz="2000"/>
              <a:t>为了利用</a:t>
            </a:r>
            <a:r>
              <a:rPr lang="en-US" altLang="zh-CN" sz="2000">
                <a:latin typeface="Arial" panose="020B0604020202020204" pitchFamily="34" charset="0"/>
              </a:rPr>
              <a:t>2D</a:t>
            </a:r>
            <a:r>
              <a:rPr lang="zh-CN" altLang="en-US" sz="2000"/>
              <a:t>检测器的架构，通常有以下三种策略：</a:t>
            </a:r>
            <a:endParaRPr lang="en-US" altLang="zh-CN" sz="2000"/>
          </a:p>
          <a:p>
            <a:pPr marL="342900" indent="-342900">
              <a:lnSpc>
                <a:spcPct val="150000"/>
              </a:lnSpc>
              <a:buFont typeface="Wingdings" panose="05000000000000000000" pitchFamily="2" charset="2"/>
              <a:buChar char="Ø"/>
            </a:pPr>
            <a:r>
              <a:rPr lang="en-US" altLang="zh-CN"/>
              <a:t>1.</a:t>
            </a:r>
            <a:r>
              <a:rPr lang="zh-CN" altLang="en-US"/>
              <a:t>将点云体素化成规则的</a:t>
            </a:r>
            <a:r>
              <a:rPr lang="en-US" altLang="zh-CN"/>
              <a:t>3D</a:t>
            </a:r>
            <a:r>
              <a:rPr lang="zh-CN" altLang="en-US"/>
              <a:t>网格，然后用类似于处理二维图像像素的方式，来处理</a:t>
            </a:r>
            <a:r>
              <a:rPr lang="en-US" altLang="zh-CN"/>
              <a:t>3D</a:t>
            </a:r>
            <a:r>
              <a:rPr lang="zh-CN" altLang="en-US"/>
              <a:t>的网格（</a:t>
            </a:r>
            <a:r>
              <a:rPr lang="en-US" altLang="zh-CN"/>
              <a:t>grids</a:t>
            </a:r>
            <a:r>
              <a:rPr lang="zh-CN" altLang="en-US"/>
              <a:t>）；</a:t>
            </a:r>
            <a:endParaRPr lang="en-US" altLang="zh-CN"/>
          </a:p>
          <a:p>
            <a:pPr marL="342900" indent="-342900">
              <a:lnSpc>
                <a:spcPct val="150000"/>
              </a:lnSpc>
              <a:buFont typeface="Wingdings" panose="05000000000000000000" pitchFamily="2" charset="2"/>
              <a:buChar char="Ø"/>
            </a:pPr>
            <a:r>
              <a:rPr lang="en-US" altLang="zh-CN"/>
              <a:t>2.</a:t>
            </a:r>
            <a:r>
              <a:rPr lang="zh-CN" altLang="en-US"/>
              <a:t>将</a:t>
            </a:r>
            <a:r>
              <a:rPr lang="en-US" altLang="zh-CN"/>
              <a:t>3D</a:t>
            </a:r>
            <a:r>
              <a:rPr lang="zh-CN" altLang="en-US"/>
              <a:t>点云投影成二维的鸟瞰图，然后运用二维的检测方法来处理投影后的鸟瞰图；</a:t>
            </a:r>
            <a:endParaRPr lang="en-US" altLang="zh-CN"/>
          </a:p>
          <a:p>
            <a:pPr marL="342900" indent="-342900">
              <a:lnSpc>
                <a:spcPct val="150000"/>
              </a:lnSpc>
              <a:buFont typeface="Wingdings" panose="05000000000000000000" pitchFamily="2" charset="2"/>
              <a:buChar char="Ø"/>
            </a:pPr>
            <a:r>
              <a:rPr lang="en-US" altLang="zh-CN"/>
              <a:t>3.</a:t>
            </a:r>
            <a:r>
              <a:rPr lang="zh-CN" altLang="en-US"/>
              <a:t>通过两步来完成，第一步先在二维图像中检测到目标，第二步根据第一步检测出的二维目标框，在点云中定位目标；</a:t>
            </a:r>
          </a:p>
        </p:txBody>
      </p:sp>
    </p:spTree>
    <p:extLst>
      <p:ext uri="{BB962C8B-B14F-4D97-AF65-F5344CB8AC3E}">
        <p14:creationId xmlns:p14="http://schemas.microsoft.com/office/powerpoint/2010/main" val="20746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Motivation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996249" y="1415207"/>
            <a:ext cx="10199501" cy="3551870"/>
          </a:xfrm>
          <a:prstGeom prst="rect">
            <a:avLst/>
          </a:prstGeom>
          <a:noFill/>
        </p:spPr>
        <p:txBody>
          <a:bodyPr wrap="square" rtlCol="0">
            <a:spAutoFit/>
          </a:bodyPr>
          <a:lstStyle/>
          <a:p>
            <a:pPr>
              <a:lnSpc>
                <a:spcPct val="150000"/>
              </a:lnSpc>
            </a:pPr>
            <a:r>
              <a:rPr lang="zh-CN" altLang="en-US" sz="2000"/>
              <a:t>然而上述策略都存在一定的弊端：</a:t>
            </a:r>
            <a:endParaRPr lang="en-US" altLang="zh-CN" sz="2000"/>
          </a:p>
          <a:p>
            <a:pPr marL="342900" indent="-342900">
              <a:lnSpc>
                <a:spcPct val="150000"/>
              </a:lnSpc>
              <a:buFont typeface="Wingdings" panose="05000000000000000000" pitchFamily="2" charset="2"/>
              <a:buChar char="Ø"/>
            </a:pPr>
            <a:r>
              <a:rPr lang="en-US" altLang="zh-CN"/>
              <a:t>1.</a:t>
            </a:r>
            <a:r>
              <a:rPr lang="zh-CN" altLang="en-US"/>
              <a:t>体素化的方式会在没有点的空区域也划分出</a:t>
            </a:r>
            <a:r>
              <a:rPr lang="en-US" altLang="zh-CN"/>
              <a:t>3D</a:t>
            </a:r>
            <a:r>
              <a:rPr lang="zh-CN" altLang="en-US"/>
              <a:t>网格，导致</a:t>
            </a:r>
            <a:r>
              <a:rPr lang="zh-CN" altLang="en-US">
                <a:solidFill>
                  <a:srgbClr val="C00000"/>
                </a:solidFill>
              </a:rPr>
              <a:t>计算量庞大</a:t>
            </a:r>
            <a:r>
              <a:rPr lang="zh-CN" altLang="en-US"/>
              <a:t>；</a:t>
            </a:r>
            <a:endParaRPr lang="en-US" altLang="zh-CN"/>
          </a:p>
          <a:p>
            <a:pPr marL="342900" indent="-342900">
              <a:lnSpc>
                <a:spcPct val="150000"/>
              </a:lnSpc>
              <a:buFont typeface="Wingdings" panose="05000000000000000000" pitchFamily="2" charset="2"/>
              <a:buChar char="Ø"/>
            </a:pPr>
            <a:r>
              <a:rPr lang="en-US" altLang="zh-CN"/>
              <a:t>2.</a:t>
            </a:r>
            <a:r>
              <a:rPr lang="zh-CN" altLang="en-US"/>
              <a:t>投影成鸟瞰图的方式会</a:t>
            </a:r>
            <a:r>
              <a:rPr lang="zh-CN" altLang="en-US">
                <a:solidFill>
                  <a:srgbClr val="C00000"/>
                </a:solidFill>
              </a:rPr>
              <a:t>牺牲掉点云的几何细节</a:t>
            </a:r>
            <a:r>
              <a:rPr lang="zh-CN" altLang="en-US"/>
              <a:t>；</a:t>
            </a:r>
            <a:endParaRPr lang="en-US" altLang="zh-CN"/>
          </a:p>
          <a:p>
            <a:pPr marL="342900" indent="-342900">
              <a:lnSpc>
                <a:spcPct val="150000"/>
              </a:lnSpc>
              <a:buFont typeface="Wingdings" panose="05000000000000000000" pitchFamily="2" charset="2"/>
              <a:buChar char="Ø"/>
            </a:pPr>
            <a:r>
              <a:rPr lang="en-US" altLang="zh-CN"/>
              <a:t>3.</a:t>
            </a:r>
            <a:r>
              <a:rPr lang="zh-CN" altLang="en-US"/>
              <a:t>两步法严重依赖于第一步中</a:t>
            </a:r>
            <a:r>
              <a:rPr lang="zh-CN" altLang="en-US">
                <a:solidFill>
                  <a:srgbClr val="C00000"/>
                </a:solidFill>
              </a:rPr>
              <a:t>在二维图像中的检测结果</a:t>
            </a:r>
            <a:r>
              <a:rPr lang="zh-CN" altLang="en-US"/>
              <a:t>，如果第一步漏检了目标，那么就无法在点云中检测到该目标了。</a:t>
            </a:r>
            <a:endParaRPr lang="en-US" altLang="zh-CN"/>
          </a:p>
          <a:p>
            <a:pPr marL="342900" indent="-342900">
              <a:lnSpc>
                <a:spcPct val="150000"/>
              </a:lnSpc>
              <a:buFont typeface="Wingdings" panose="05000000000000000000" pitchFamily="2" charset="2"/>
              <a:buChar char="Ø"/>
            </a:pPr>
            <a:endParaRPr lang="en-US" altLang="zh-CN" sz="2000"/>
          </a:p>
          <a:p>
            <a:pPr>
              <a:lnSpc>
                <a:spcPct val="150000"/>
              </a:lnSpc>
            </a:pPr>
            <a:r>
              <a:rPr lang="zh-CN" altLang="en-US" sz="2000"/>
              <a:t>        面对上述策略弊端，本文采取了不同于上述</a:t>
            </a:r>
            <a:r>
              <a:rPr lang="en-US" altLang="zh-CN" sz="2000"/>
              <a:t>3</a:t>
            </a:r>
            <a:r>
              <a:rPr lang="zh-CN" altLang="en-US" sz="2000"/>
              <a:t>种策略的新策略，提出了一种</a:t>
            </a:r>
            <a:r>
              <a:rPr lang="zh-CN" altLang="en-US" sz="2000">
                <a:solidFill>
                  <a:srgbClr val="C00000"/>
                </a:solidFill>
              </a:rPr>
              <a:t>直接处理原始点云数据</a:t>
            </a:r>
            <a:r>
              <a:rPr lang="zh-CN" altLang="en-US" sz="2000"/>
              <a:t>的</a:t>
            </a:r>
            <a:r>
              <a:rPr lang="en-US" altLang="zh-CN" sz="2000"/>
              <a:t>3D</a:t>
            </a:r>
            <a:r>
              <a:rPr lang="zh-CN" altLang="en-US" sz="2000"/>
              <a:t>检测框架，叫做</a:t>
            </a:r>
            <a:r>
              <a:rPr lang="en-US" altLang="zh-CN" sz="2000"/>
              <a:t>VoteNet</a:t>
            </a:r>
            <a:r>
              <a:rPr lang="zh-CN" altLang="en-US" sz="2000"/>
              <a:t>。</a:t>
            </a:r>
          </a:p>
        </p:txBody>
      </p:sp>
    </p:spTree>
    <p:extLst>
      <p:ext uri="{BB962C8B-B14F-4D97-AF65-F5344CB8AC3E}">
        <p14:creationId xmlns:p14="http://schemas.microsoft.com/office/powerpoint/2010/main" val="248815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Motivation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308261"/>
            <a:ext cx="10265824" cy="2587247"/>
          </a:xfrm>
          <a:prstGeom prst="rect">
            <a:avLst/>
          </a:prstGeom>
          <a:noFill/>
        </p:spPr>
        <p:txBody>
          <a:bodyPr wrap="square" rtlCol="0">
            <a:spAutoFit/>
          </a:bodyPr>
          <a:lstStyle/>
          <a:p>
            <a:pPr>
              <a:lnSpc>
                <a:spcPct val="150000"/>
              </a:lnSpc>
            </a:pPr>
            <a:r>
              <a:rPr lang="zh-CN" altLang="en-US" sz="2000"/>
              <a:t>        </a:t>
            </a:r>
            <a:r>
              <a:rPr lang="zh-CN" altLang="en-US"/>
              <a:t>由于点云数据的</a:t>
            </a:r>
            <a:r>
              <a:rPr lang="zh-CN" altLang="en-US">
                <a:solidFill>
                  <a:srgbClr val="C00000"/>
                </a:solidFill>
              </a:rPr>
              <a:t>稀疏性</a:t>
            </a:r>
            <a:r>
              <a:rPr lang="zh-CN" altLang="en-US"/>
              <a:t>，直接从场景点预测预选框参数时会面临一个主要挑战：</a:t>
            </a:r>
            <a:r>
              <a:rPr lang="zh-CN" altLang="en-US" b="0" i="0">
                <a:effectLst/>
                <a:latin typeface="-apple-system"/>
              </a:rPr>
              <a:t>由于深度传感器仅捕获物体的表面，因此</a:t>
            </a:r>
            <a:r>
              <a:rPr lang="en-US" altLang="zh-CN" b="0" i="0">
                <a:effectLst/>
                <a:latin typeface="-apple-system"/>
              </a:rPr>
              <a:t>3D</a:t>
            </a:r>
            <a:r>
              <a:rPr lang="zh-CN" altLang="en-US" b="0" i="0">
                <a:solidFill>
                  <a:srgbClr val="C00000"/>
                </a:solidFill>
                <a:effectLst/>
                <a:latin typeface="-apple-system"/>
              </a:rPr>
              <a:t>物体的中心很可能在远离任何点的空白空间中</a:t>
            </a:r>
            <a:r>
              <a:rPr lang="zh-CN" altLang="en-US" b="0" i="0">
                <a:effectLst/>
                <a:latin typeface="-apple-system"/>
              </a:rPr>
              <a:t>。</a:t>
            </a:r>
            <a:r>
              <a:rPr lang="zh-CN" altLang="en-US"/>
              <a:t>（检测任务通常确定目标中心点，再回归得到高质量的候选框），因此很难通过物体表面的点一步准确地回归出物体的中心点。为了解决这一难题，研究人员提出</a:t>
            </a:r>
            <a:r>
              <a:rPr lang="en-US" altLang="zh-CN"/>
              <a:t>VoteNet</a:t>
            </a:r>
            <a:r>
              <a:rPr lang="zh-CN" altLang="en-US"/>
              <a:t>，这是一个</a:t>
            </a:r>
            <a:r>
              <a:rPr lang="zh-CN" altLang="en-US">
                <a:solidFill>
                  <a:srgbClr val="C00000"/>
                </a:solidFill>
              </a:rPr>
              <a:t>基于深度点集网络和霍夫投票的端到端</a:t>
            </a:r>
            <a:r>
              <a:rPr lang="en-US" altLang="zh-CN">
                <a:solidFill>
                  <a:srgbClr val="C00000"/>
                </a:solidFill>
              </a:rPr>
              <a:t>3D</a:t>
            </a:r>
            <a:r>
              <a:rPr lang="zh-CN" altLang="en-US">
                <a:solidFill>
                  <a:srgbClr val="C00000"/>
                </a:solidFill>
              </a:rPr>
              <a:t>目标检测网络</a:t>
            </a:r>
            <a:r>
              <a:rPr lang="zh-CN" altLang="en-US"/>
              <a:t>。通过使用</a:t>
            </a:r>
            <a:r>
              <a:rPr lang="en-US" altLang="zh-CN"/>
              <a:t>PointNet++</a:t>
            </a:r>
            <a:r>
              <a:rPr lang="zh-CN" altLang="en-US"/>
              <a:t>作为</a:t>
            </a:r>
            <a:r>
              <a:rPr lang="en-US" altLang="zh-CN"/>
              <a:t>backbone</a:t>
            </a:r>
            <a:r>
              <a:rPr lang="zh-CN" altLang="en-US"/>
              <a:t>，提取点云数据特征，引入了霍夫投票的机制，通过物体表面点云数据投票获得物体的中心点，从而生成目标的候选框，完成目标检测任务。</a:t>
            </a:r>
            <a:endParaRPr lang="zh-CN" altLang="en-US" sz="2000"/>
          </a:p>
        </p:txBody>
      </p:sp>
      <p:pic>
        <p:nvPicPr>
          <p:cNvPr id="4" name="图片 3">
            <a:extLst>
              <a:ext uri="{FF2B5EF4-FFF2-40B4-BE49-F238E27FC236}">
                <a16:creationId xmlns:a16="http://schemas.microsoft.com/office/drawing/2014/main" id="{4E362347-11C4-4E3C-8623-031C98047185}"/>
              </a:ext>
            </a:extLst>
          </p:cNvPr>
          <p:cNvPicPr>
            <a:picLocks noChangeAspect="1"/>
          </p:cNvPicPr>
          <p:nvPr/>
        </p:nvPicPr>
        <p:blipFill>
          <a:blip r:embed="rId2"/>
          <a:stretch>
            <a:fillRect/>
          </a:stretch>
        </p:blipFill>
        <p:spPr>
          <a:xfrm>
            <a:off x="1083075" y="4087439"/>
            <a:ext cx="4391007" cy="2443360"/>
          </a:xfrm>
          <a:prstGeom prst="rect">
            <a:avLst/>
          </a:prstGeom>
        </p:spPr>
      </p:pic>
      <p:pic>
        <p:nvPicPr>
          <p:cNvPr id="9" name="图片 8">
            <a:extLst>
              <a:ext uri="{FF2B5EF4-FFF2-40B4-BE49-F238E27FC236}">
                <a16:creationId xmlns:a16="http://schemas.microsoft.com/office/drawing/2014/main" id="{C6FFB367-7276-4C9F-A7D9-83089A569E44}"/>
              </a:ext>
            </a:extLst>
          </p:cNvPr>
          <p:cNvPicPr>
            <a:picLocks noChangeAspect="1"/>
          </p:cNvPicPr>
          <p:nvPr/>
        </p:nvPicPr>
        <p:blipFill>
          <a:blip r:embed="rId3"/>
          <a:stretch>
            <a:fillRect/>
          </a:stretch>
        </p:blipFill>
        <p:spPr>
          <a:xfrm>
            <a:off x="6138911" y="4087439"/>
            <a:ext cx="4287915" cy="2443360"/>
          </a:xfrm>
          <a:prstGeom prst="rect">
            <a:avLst/>
          </a:prstGeom>
        </p:spPr>
      </p:pic>
    </p:spTree>
    <p:extLst>
      <p:ext uri="{BB962C8B-B14F-4D97-AF65-F5344CB8AC3E}">
        <p14:creationId xmlns:p14="http://schemas.microsoft.com/office/powerpoint/2010/main" val="91464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Contributions  </a:t>
            </a:r>
          </a:p>
        </p:txBody>
      </p:sp>
      <p:sp>
        <p:nvSpPr>
          <p:cNvPr id="2" name="文本框 1">
            <a:extLst>
              <a:ext uri="{FF2B5EF4-FFF2-40B4-BE49-F238E27FC236}">
                <a16:creationId xmlns:a16="http://schemas.microsoft.com/office/drawing/2014/main" id="{EDB08D44-8FB5-4C12-AA3A-B0B363D0EE3B}"/>
              </a:ext>
            </a:extLst>
          </p:cNvPr>
          <p:cNvSpPr txBox="1"/>
          <p:nvPr/>
        </p:nvSpPr>
        <p:spPr>
          <a:xfrm>
            <a:off x="1150518" y="1661151"/>
            <a:ext cx="8836519" cy="2166875"/>
          </a:xfrm>
          <a:prstGeom prst="rect">
            <a:avLst/>
          </a:prstGeom>
          <a:noFill/>
        </p:spPr>
        <p:txBody>
          <a:bodyPr wrap="square" rtlCol="0">
            <a:spAutoFit/>
          </a:bodyPr>
          <a:lstStyle/>
          <a:p>
            <a:pPr>
              <a:lnSpc>
                <a:spcPct val="150000"/>
              </a:lnSpc>
            </a:pPr>
            <a:r>
              <a:rPr lang="zh-CN" altLang="en-US" sz="2000">
                <a:solidFill>
                  <a:srgbClr val="2E3033"/>
                </a:solidFill>
                <a:latin typeface="Arial" panose="020B0604020202020204" pitchFamily="34" charset="0"/>
              </a:rPr>
              <a:t>本文</a:t>
            </a:r>
            <a:r>
              <a:rPr lang="zh-CN" altLang="en-US" sz="2000">
                <a:effectLst/>
                <a:latin typeface="Times New Roman" panose="02020603050405020304" pitchFamily="18" charset="0"/>
                <a:cs typeface="Times New Roman" panose="02020603050405020304" pitchFamily="18" charset="0"/>
              </a:rPr>
              <a:t>的主要贡献有</a:t>
            </a:r>
            <a:r>
              <a:rPr lang="zh-CN" altLang="en-US" sz="2000">
                <a:latin typeface="Times New Roman" panose="02020603050405020304" pitchFamily="18" charset="0"/>
                <a:cs typeface="Times New Roman" panose="02020603050405020304" pitchFamily="18" charset="0"/>
              </a:rPr>
              <a:t>三</a:t>
            </a:r>
            <a:r>
              <a:rPr lang="zh-CN" altLang="en-US" sz="2000">
                <a:effectLst/>
                <a:latin typeface="Times New Roman" panose="02020603050405020304" pitchFamily="18" charset="0"/>
                <a:cs typeface="Times New Roman" panose="02020603050405020304" pitchFamily="18" charset="0"/>
              </a:rPr>
              <a:t>点：</a:t>
            </a:r>
            <a:endParaRPr lang="en-US" altLang="zh-CN" sz="2000">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在通过端到端可微架构进行深度学习的背景下，</a:t>
            </a:r>
            <a:r>
              <a:rPr lang="zh-CN" altLang="en-US">
                <a:solidFill>
                  <a:srgbClr val="C00000"/>
                </a:solidFill>
                <a:latin typeface="Times New Roman" panose="02020603050405020304" pitchFamily="18" charset="0"/>
                <a:cs typeface="Times New Roman" panose="02020603050405020304" pitchFamily="18" charset="0"/>
              </a:rPr>
              <a:t>重新制定了霍夫投票</a:t>
            </a:r>
            <a:r>
              <a:rPr lang="zh-CN" altLang="en-US">
                <a:latin typeface="Times New Roman" panose="02020603050405020304" pitchFamily="18" charset="0"/>
                <a:cs typeface="Times New Roman" panose="02020603050405020304" pitchFamily="18" charset="0"/>
              </a:rPr>
              <a:t>，将其称之为</a:t>
            </a:r>
            <a:r>
              <a:rPr lang="en-US" altLang="zh-CN">
                <a:latin typeface="Times New Roman" panose="02020603050405020304" pitchFamily="18" charset="0"/>
                <a:cs typeface="Times New Roman" panose="02020603050405020304" pitchFamily="18" charset="0"/>
              </a:rPr>
              <a:t>VoteNet</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a:effectLst/>
                <a:latin typeface="Times New Roman" panose="02020603050405020304" pitchFamily="18" charset="0"/>
                <a:cs typeface="Times New Roman" panose="02020603050405020304" pitchFamily="18" charset="0"/>
              </a:rPr>
              <a:t>2.</a:t>
            </a:r>
            <a:r>
              <a:rPr lang="zh-CN" altLang="en-US">
                <a:effectLst/>
                <a:latin typeface="Times New Roman" panose="02020603050405020304" pitchFamily="18" charset="0"/>
                <a:cs typeface="Times New Roman" panose="02020603050405020304" pitchFamily="18" charset="0"/>
              </a:rPr>
              <a:t>在</a:t>
            </a:r>
            <a:r>
              <a:rPr lang="en-US" altLang="zh-CN">
                <a:effectLst/>
                <a:latin typeface="Times New Roman" panose="02020603050405020304" pitchFamily="18" charset="0"/>
                <a:cs typeface="Times New Roman" panose="02020603050405020304" pitchFamily="18" charset="0"/>
              </a:rPr>
              <a:t>SUN RGB-D</a:t>
            </a:r>
            <a:r>
              <a:rPr lang="zh-CN" altLang="en-US">
                <a:effectLst/>
                <a:latin typeface="Times New Roman" panose="02020603050405020304" pitchFamily="18" charset="0"/>
                <a:cs typeface="Times New Roman" panose="02020603050405020304" pitchFamily="18" charset="0"/>
              </a:rPr>
              <a:t>和</a:t>
            </a:r>
            <a:r>
              <a:rPr lang="en-US" altLang="zh-CN">
                <a:effectLst/>
                <a:latin typeface="Times New Roman" panose="02020603050405020304" pitchFamily="18" charset="0"/>
                <a:cs typeface="Times New Roman" panose="02020603050405020304" pitchFamily="18" charset="0"/>
              </a:rPr>
              <a:t>ScanNet</a:t>
            </a:r>
            <a:r>
              <a:rPr lang="zh-CN" altLang="en-US">
                <a:effectLst/>
                <a:latin typeface="Times New Roman" panose="02020603050405020304" pitchFamily="18" charset="0"/>
                <a:cs typeface="Times New Roman" panose="02020603050405020304" pitchFamily="18" charset="0"/>
              </a:rPr>
              <a:t>两个数据集上实现了</a:t>
            </a:r>
            <a:r>
              <a:rPr lang="zh-CN" altLang="en-US">
                <a:solidFill>
                  <a:srgbClr val="C00000"/>
                </a:solidFill>
                <a:effectLst/>
                <a:latin typeface="Times New Roman" panose="02020603050405020304" pitchFamily="18" charset="0"/>
                <a:cs typeface="Times New Roman" panose="02020603050405020304" pitchFamily="18" charset="0"/>
              </a:rPr>
              <a:t>最先进的</a:t>
            </a:r>
            <a:r>
              <a:rPr lang="en-US" altLang="zh-CN">
                <a:solidFill>
                  <a:srgbClr val="C00000"/>
                </a:solidFill>
                <a:effectLst/>
                <a:latin typeface="Times New Roman" panose="02020603050405020304" pitchFamily="18" charset="0"/>
                <a:cs typeface="Times New Roman" panose="02020603050405020304" pitchFamily="18" charset="0"/>
              </a:rPr>
              <a:t>3D</a:t>
            </a:r>
            <a:r>
              <a:rPr lang="zh-CN" altLang="en-US">
                <a:solidFill>
                  <a:srgbClr val="C00000"/>
                </a:solidFill>
                <a:effectLst/>
                <a:latin typeface="Times New Roman" panose="02020603050405020304" pitchFamily="18" charset="0"/>
                <a:cs typeface="Times New Roman" panose="02020603050405020304" pitchFamily="18" charset="0"/>
              </a:rPr>
              <a:t>目标检测性能</a:t>
            </a:r>
            <a:r>
              <a:rPr lang="zh-CN" altLang="en-US">
                <a:effectLst/>
                <a:latin typeface="Times New Roman" panose="02020603050405020304" pitchFamily="18" charset="0"/>
                <a:cs typeface="Times New Roman" panose="02020603050405020304" pitchFamily="18" charset="0"/>
              </a:rPr>
              <a:t>。</a:t>
            </a:r>
            <a:endParaRPr lang="en-US" altLang="zh-CN">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深入分析了</a:t>
            </a:r>
            <a:r>
              <a:rPr lang="zh-CN" altLang="en-US">
                <a:solidFill>
                  <a:srgbClr val="C00000"/>
                </a:solidFill>
                <a:latin typeface="Times New Roman" panose="02020603050405020304" pitchFamily="18" charset="0"/>
                <a:cs typeface="Times New Roman" panose="02020603050405020304" pitchFamily="18" charset="0"/>
              </a:rPr>
              <a:t>投票在点云</a:t>
            </a:r>
            <a:r>
              <a:rPr lang="en-US" altLang="zh-CN">
                <a:solidFill>
                  <a:srgbClr val="C00000"/>
                </a:solidFill>
                <a:latin typeface="Times New Roman" panose="02020603050405020304" pitchFamily="18" charset="0"/>
                <a:cs typeface="Times New Roman" panose="02020603050405020304" pitchFamily="18" charset="0"/>
              </a:rPr>
              <a:t>3D</a:t>
            </a:r>
            <a:r>
              <a:rPr lang="zh-CN" altLang="en-US">
                <a:solidFill>
                  <a:srgbClr val="C00000"/>
                </a:solidFill>
                <a:latin typeface="Times New Roman" panose="02020603050405020304" pitchFamily="18" charset="0"/>
                <a:cs typeface="Times New Roman" panose="02020603050405020304" pitchFamily="18" charset="0"/>
              </a:rPr>
              <a:t>目标检测中的重要性</a:t>
            </a:r>
            <a:r>
              <a:rPr lang="zh-CN" altLang="en-US">
                <a:latin typeface="Times New Roman" panose="02020603050405020304" pitchFamily="18" charset="0"/>
                <a:cs typeface="Times New Roman" panose="02020603050405020304" pitchFamily="18" charset="0"/>
              </a:rPr>
              <a:t>。</a:t>
            </a:r>
            <a:endParaRPr lang="en-US" altLang="zh-C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05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Deep Hough Voting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720007"/>
            <a:ext cx="10937846" cy="3551293"/>
          </a:xfrm>
          <a:prstGeom prst="rect">
            <a:avLst/>
          </a:prstGeom>
          <a:noFill/>
        </p:spPr>
        <p:txBody>
          <a:bodyPr wrap="square" rtlCol="0">
            <a:spAutoFit/>
          </a:bodyPr>
          <a:lstStyle/>
          <a:p>
            <a:pPr>
              <a:lnSpc>
                <a:spcPct val="150000"/>
              </a:lnSpc>
            </a:pPr>
            <a:r>
              <a:rPr lang="zh-CN" altLang="en-US" sz="2000">
                <a:solidFill>
                  <a:srgbClr val="C00000"/>
                </a:solidFill>
                <a:latin typeface="Arial" panose="020B0604020202020204" pitchFamily="34" charset="0"/>
              </a:rPr>
              <a:t>传统的</a:t>
            </a:r>
            <a:r>
              <a:rPr lang="zh-CN" altLang="en-US" sz="2000">
                <a:latin typeface="Arial" panose="020B0604020202020204" pitchFamily="34" charset="0"/>
              </a:rPr>
              <a:t>霍夫投票</a:t>
            </a:r>
            <a:r>
              <a:rPr lang="en-US" altLang="zh-CN" sz="2000">
                <a:latin typeface="Arial" panose="020B0604020202020204" pitchFamily="34" charset="0"/>
              </a:rPr>
              <a:t>2D</a:t>
            </a:r>
            <a:r>
              <a:rPr lang="zh-CN" altLang="en-US" sz="2000">
                <a:latin typeface="Arial" panose="020B0604020202020204" pitchFamily="34" charset="0"/>
              </a:rPr>
              <a:t>检测器包括离线和在线两个步骤：</a:t>
            </a:r>
            <a:endParaRPr lang="en-US" altLang="zh-CN" sz="2000">
              <a:latin typeface="Arial" panose="020B0604020202020204" pitchFamily="34" charset="0"/>
            </a:endParaRPr>
          </a:p>
          <a:p>
            <a:pPr marL="342900" indent="-342900">
              <a:lnSpc>
                <a:spcPct val="150000"/>
              </a:lnSpc>
              <a:buFont typeface="Wingdings" panose="05000000000000000000" pitchFamily="2" charset="2"/>
              <a:buChar char="Ø"/>
            </a:pPr>
            <a:r>
              <a:rPr lang="zh-CN" altLang="en-US">
                <a:latin typeface="Arial" panose="020B0604020202020204" pitchFamily="34" charset="0"/>
              </a:rPr>
              <a:t>离线阶段，给定一组带有注释的</a:t>
            </a:r>
            <a:r>
              <a:rPr lang="zh-CN" altLang="en-US">
                <a:solidFill>
                  <a:srgbClr val="C00000"/>
                </a:solidFill>
                <a:latin typeface="Arial" panose="020B0604020202020204" pitchFamily="34" charset="0"/>
              </a:rPr>
              <a:t>目标边界框的图像集</a:t>
            </a:r>
            <a:r>
              <a:rPr lang="zh-CN" altLang="en-US">
                <a:latin typeface="Arial" panose="020B0604020202020204" pitchFamily="34" charset="0"/>
              </a:rPr>
              <a:t>，将图像</a:t>
            </a:r>
            <a:r>
              <a:rPr lang="en-US" altLang="zh-CN">
                <a:latin typeface="Arial" panose="020B0604020202020204" pitchFamily="34" charset="0"/>
              </a:rPr>
              <a:t>patch(</a:t>
            </a:r>
            <a:r>
              <a:rPr lang="zh-CN" altLang="en-US">
                <a:latin typeface="Arial" panose="020B0604020202020204" pitchFamily="34" charset="0"/>
              </a:rPr>
              <a:t>或它们的特征</a:t>
            </a:r>
            <a:r>
              <a:rPr lang="en-US" altLang="zh-CN">
                <a:latin typeface="Arial" panose="020B0604020202020204" pitchFamily="34" charset="0"/>
              </a:rPr>
              <a:t>)</a:t>
            </a:r>
            <a:r>
              <a:rPr lang="zh-CN" altLang="en-US">
                <a:latin typeface="Arial" panose="020B0604020202020204" pitchFamily="34" charset="0"/>
              </a:rPr>
              <a:t> 和它们到相应目标中心的偏移量之间的</a:t>
            </a:r>
            <a:r>
              <a:rPr lang="zh-CN" altLang="en-US">
                <a:solidFill>
                  <a:srgbClr val="C00000"/>
                </a:solidFill>
                <a:latin typeface="Arial" panose="020B0604020202020204" pitchFamily="34" charset="0"/>
              </a:rPr>
              <a:t>映射</a:t>
            </a:r>
            <a:r>
              <a:rPr lang="zh-CN" altLang="en-US">
                <a:latin typeface="Arial" panose="020B0604020202020204" pitchFamily="34" charset="0"/>
              </a:rPr>
              <a:t>构建一个</a:t>
            </a:r>
            <a:r>
              <a:rPr lang="en-US" altLang="zh-CN">
                <a:latin typeface="Arial" panose="020B0604020202020204" pitchFamily="34" charset="0"/>
              </a:rPr>
              <a:t>codebook</a:t>
            </a:r>
            <a:r>
              <a:rPr lang="zh-CN" altLang="en-US">
                <a:latin typeface="Arial" panose="020B0604020202020204" pitchFamily="34" charset="0"/>
              </a:rPr>
              <a:t>，</a:t>
            </a:r>
            <a:r>
              <a:rPr lang="en-US" altLang="zh-CN">
                <a:latin typeface="Arial" panose="020B0604020202020204" pitchFamily="34" charset="0"/>
              </a:rPr>
              <a:t>codebook</a:t>
            </a:r>
            <a:r>
              <a:rPr lang="zh-CN" altLang="en-US">
                <a:latin typeface="Arial" panose="020B0604020202020204" pitchFamily="34" charset="0"/>
              </a:rPr>
              <a:t>中已预先设置好了相应的投票情况。</a:t>
            </a:r>
            <a:endParaRPr lang="en-US" altLang="zh-CN">
              <a:latin typeface="Arial" panose="020B0604020202020204" pitchFamily="34" charset="0"/>
            </a:endParaRPr>
          </a:p>
          <a:p>
            <a:pPr marL="342900" indent="-342900">
              <a:lnSpc>
                <a:spcPct val="150000"/>
              </a:lnSpc>
              <a:buFont typeface="Wingdings" panose="05000000000000000000" pitchFamily="2" charset="2"/>
              <a:buChar char="Ø"/>
            </a:pPr>
            <a:r>
              <a:rPr lang="zh-CN" altLang="en-US">
                <a:effectLst/>
              </a:rPr>
              <a:t>在线推理阶段，将感兴趣点从图像中分离出来，并在其周围提取</a:t>
            </a:r>
            <a:r>
              <a:rPr lang="en-US" altLang="zh-CN">
                <a:latin typeface="Arial" panose="020B0604020202020204" pitchFamily="34" charset="0"/>
              </a:rPr>
              <a:t>patch</a:t>
            </a:r>
            <a:r>
              <a:rPr lang="zh-CN" altLang="en-US">
                <a:effectLst/>
              </a:rPr>
              <a:t>。然后将这些</a:t>
            </a:r>
            <a:r>
              <a:rPr lang="en-US" altLang="zh-CN">
                <a:latin typeface="Arial" panose="020B0604020202020204" pitchFamily="34" charset="0"/>
              </a:rPr>
              <a:t>patch</a:t>
            </a:r>
            <a:r>
              <a:rPr lang="zh-CN" altLang="en-US">
                <a:solidFill>
                  <a:srgbClr val="C00000"/>
                </a:solidFill>
                <a:effectLst/>
              </a:rPr>
              <a:t>与</a:t>
            </a:r>
            <a:r>
              <a:rPr lang="en-US" altLang="zh-CN">
                <a:solidFill>
                  <a:srgbClr val="C00000"/>
                </a:solidFill>
                <a:latin typeface="Arial" panose="020B0604020202020204" pitchFamily="34" charset="0"/>
              </a:rPr>
              <a:t>codebook</a:t>
            </a:r>
            <a:r>
              <a:rPr lang="zh-CN" altLang="en-US">
                <a:solidFill>
                  <a:srgbClr val="C00000"/>
                </a:solidFill>
                <a:effectLst/>
              </a:rPr>
              <a:t>中的</a:t>
            </a:r>
            <a:r>
              <a:rPr lang="en-US" altLang="zh-CN">
                <a:solidFill>
                  <a:srgbClr val="C00000"/>
                </a:solidFill>
                <a:latin typeface="Arial" panose="020B0604020202020204" pitchFamily="34" charset="0"/>
              </a:rPr>
              <a:t>patch</a:t>
            </a:r>
            <a:r>
              <a:rPr lang="zh-CN" altLang="en-US">
                <a:solidFill>
                  <a:srgbClr val="C00000"/>
                </a:solidFill>
                <a:effectLst/>
              </a:rPr>
              <a:t>进行比较</a:t>
            </a:r>
            <a:r>
              <a:rPr lang="zh-CN" altLang="en-US">
                <a:effectLst/>
              </a:rPr>
              <a:t>，以</a:t>
            </a:r>
            <a:r>
              <a:rPr lang="zh-CN" altLang="en-US">
                <a:solidFill>
                  <a:srgbClr val="C00000"/>
                </a:solidFill>
                <a:effectLst/>
              </a:rPr>
              <a:t>检索偏移量并计算投票</a:t>
            </a:r>
            <a:r>
              <a:rPr lang="zh-CN" altLang="en-US">
                <a:effectLst/>
              </a:rPr>
              <a:t>（即目标潜在中心点）。</a:t>
            </a:r>
            <a:endParaRPr lang="en-US" altLang="zh-CN">
              <a:effectLst/>
            </a:endParaRPr>
          </a:p>
          <a:p>
            <a:pPr>
              <a:lnSpc>
                <a:spcPct val="150000"/>
              </a:lnSpc>
            </a:pPr>
            <a:endParaRPr lang="en-US" altLang="zh-CN" sz="2000">
              <a:effectLst/>
            </a:endParaRPr>
          </a:p>
          <a:p>
            <a:pPr>
              <a:lnSpc>
                <a:spcPct val="150000"/>
              </a:lnSpc>
            </a:pPr>
            <a:r>
              <a:rPr lang="zh-CN" altLang="en-US" sz="2000">
                <a:effectLst/>
              </a:rPr>
              <a:t>        由于目标</a:t>
            </a:r>
            <a:r>
              <a:rPr lang="en-US" altLang="zh-CN" sz="2000">
                <a:latin typeface="Arial" panose="020B0604020202020204" pitchFamily="34" charset="0"/>
              </a:rPr>
              <a:t>patch</a:t>
            </a:r>
            <a:r>
              <a:rPr lang="zh-CN" altLang="en-US" sz="2000">
                <a:effectLst/>
              </a:rPr>
              <a:t>倾向于一致投票，因此将在目标中心附近形成集群。最后，根据集群投票反向追溯到生成它们的</a:t>
            </a:r>
            <a:r>
              <a:rPr lang="en-US" altLang="zh-CN" sz="2000">
                <a:latin typeface="Arial" panose="020B0604020202020204" pitchFamily="34" charset="0"/>
              </a:rPr>
              <a:t>patch</a:t>
            </a:r>
            <a:r>
              <a:rPr lang="zh-CN" altLang="en-US" sz="2000">
                <a:effectLst/>
              </a:rPr>
              <a:t>来检索对象的边界。</a:t>
            </a:r>
            <a:endParaRPr lang="zh-CN" altLang="en-US" sz="2000"/>
          </a:p>
        </p:txBody>
      </p:sp>
    </p:spTree>
    <p:extLst>
      <p:ext uri="{BB962C8B-B14F-4D97-AF65-F5344CB8AC3E}">
        <p14:creationId xmlns:p14="http://schemas.microsoft.com/office/powerpoint/2010/main" val="17134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Deep Hough Voting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228775"/>
            <a:ext cx="10937846" cy="5408275"/>
          </a:xfrm>
          <a:prstGeom prst="rect">
            <a:avLst/>
          </a:prstGeom>
          <a:noFill/>
        </p:spPr>
        <p:txBody>
          <a:bodyPr wrap="square" rtlCol="0">
            <a:spAutoFit/>
          </a:bodyPr>
          <a:lstStyle/>
          <a:p>
            <a:pPr>
              <a:lnSpc>
                <a:spcPct val="150000"/>
              </a:lnSpc>
            </a:pPr>
            <a:r>
              <a:rPr lang="zh-CN" altLang="en-US" sz="2000">
                <a:latin typeface="Arial" panose="020B0604020202020204" pitchFamily="34" charset="0"/>
              </a:rPr>
              <a:t>霍夫投票的方式非常适合于本文中所感兴趣的问题，有两方面原因：</a:t>
            </a:r>
            <a:endParaRPr lang="en-US" altLang="zh-CN" sz="2000">
              <a:latin typeface="Arial" panose="020B0604020202020204" pitchFamily="34" charset="0"/>
            </a:endParaRPr>
          </a:p>
          <a:p>
            <a:pPr marL="342900" indent="-342900">
              <a:lnSpc>
                <a:spcPct val="150000"/>
              </a:lnSpc>
              <a:buFont typeface="Wingdings" panose="05000000000000000000" pitchFamily="2" charset="2"/>
              <a:buChar char="Ø"/>
            </a:pPr>
            <a:r>
              <a:rPr lang="zh-CN" altLang="en-US">
                <a:latin typeface="Arial" panose="020B0604020202020204" pitchFamily="34" charset="0"/>
              </a:rPr>
              <a:t>首先，投票是</a:t>
            </a:r>
            <a:r>
              <a:rPr lang="zh-CN" altLang="en-US">
                <a:solidFill>
                  <a:srgbClr val="C00000"/>
                </a:solidFill>
                <a:latin typeface="Arial" panose="020B0604020202020204" pitchFamily="34" charset="0"/>
              </a:rPr>
              <a:t>针对稀疏集合</a:t>
            </a:r>
            <a:r>
              <a:rPr lang="zh-CN" altLang="en-US">
                <a:latin typeface="Arial" panose="020B0604020202020204" pitchFamily="34" charset="0"/>
              </a:rPr>
              <a:t>设计的，因此很自然地适合于点云。</a:t>
            </a:r>
            <a:endParaRPr lang="en-US" altLang="zh-CN">
              <a:latin typeface="Arial" panose="020B0604020202020204" pitchFamily="34" charset="0"/>
            </a:endParaRPr>
          </a:p>
          <a:p>
            <a:pPr marL="342900" indent="-342900">
              <a:lnSpc>
                <a:spcPct val="150000"/>
              </a:lnSpc>
              <a:buFont typeface="Wingdings" panose="05000000000000000000" pitchFamily="2" charset="2"/>
              <a:buChar char="Ø"/>
            </a:pPr>
            <a:r>
              <a:rPr lang="zh-CN" altLang="en-US">
                <a:effectLst/>
              </a:rPr>
              <a:t>其次，它基于自底向上的原理，</a:t>
            </a:r>
            <a:r>
              <a:rPr lang="zh-CN" altLang="en-US">
                <a:solidFill>
                  <a:srgbClr val="C00000"/>
                </a:solidFill>
                <a:effectLst/>
              </a:rPr>
              <a:t>积累少量的局部信息</a:t>
            </a:r>
            <a:r>
              <a:rPr lang="zh-CN" altLang="en-US">
                <a:effectLst/>
              </a:rPr>
              <a:t>以形成可靠的检测</a:t>
            </a:r>
            <a:endParaRPr lang="en-US" altLang="zh-CN"/>
          </a:p>
          <a:p>
            <a:pPr marL="342900" indent="-342900">
              <a:lnSpc>
                <a:spcPct val="150000"/>
              </a:lnSpc>
              <a:buFont typeface="Wingdings" panose="05000000000000000000" pitchFamily="2" charset="2"/>
              <a:buChar char="Ø"/>
            </a:pPr>
            <a:endParaRPr lang="en-US" altLang="zh-CN" sz="2000">
              <a:effectLst/>
            </a:endParaRPr>
          </a:p>
          <a:p>
            <a:pPr>
              <a:lnSpc>
                <a:spcPct val="150000"/>
              </a:lnSpc>
            </a:pPr>
            <a:r>
              <a:rPr lang="zh-CN" altLang="en-US" sz="2000">
                <a:effectLst/>
              </a:rPr>
              <a:t>然而，传统的霍夫投票是</a:t>
            </a:r>
            <a:r>
              <a:rPr lang="zh-CN" altLang="en-US" sz="2000">
                <a:solidFill>
                  <a:srgbClr val="C00000"/>
                </a:solidFill>
                <a:effectLst/>
              </a:rPr>
              <a:t>由多个独立的模块</a:t>
            </a:r>
            <a:r>
              <a:rPr lang="zh-CN" altLang="en-US" sz="2000">
                <a:effectLst/>
              </a:rPr>
              <a:t>组成的，尚未开展如何将其集成到</a:t>
            </a:r>
            <a:r>
              <a:rPr lang="en-US" altLang="zh-CN" sz="2000">
                <a:effectLst/>
              </a:rPr>
              <a:t>PointNet++</a:t>
            </a:r>
            <a:r>
              <a:rPr lang="zh-CN" altLang="en-US" sz="2000">
                <a:effectLst/>
              </a:rPr>
              <a:t>中的研究。因此，作者对传统霍夫投票不同的</a:t>
            </a:r>
            <a:r>
              <a:rPr lang="en-US" altLang="zh-CN" sz="2000">
                <a:effectLst/>
              </a:rPr>
              <a:t>pipeline</a:t>
            </a:r>
            <a:r>
              <a:rPr lang="zh-CN" altLang="en-US" sz="2000">
                <a:effectLst/>
              </a:rPr>
              <a:t>部分进行了以下调整：</a:t>
            </a:r>
            <a:endParaRPr lang="en-US" altLang="zh-CN" sz="2000">
              <a:effectLst/>
            </a:endParaRPr>
          </a:p>
          <a:p>
            <a:pPr>
              <a:lnSpc>
                <a:spcPct val="150000"/>
              </a:lnSpc>
            </a:pPr>
            <a:r>
              <a:rPr lang="zh-CN" altLang="en-US" sz="1600" b="1">
                <a:effectLst/>
              </a:rPr>
              <a:t>兴趣点</a:t>
            </a:r>
            <a:r>
              <a:rPr lang="en-US" altLang="zh-CN" sz="1600" b="1">
                <a:effectLst/>
              </a:rPr>
              <a:t>(Interest points)</a:t>
            </a:r>
            <a:r>
              <a:rPr lang="zh-CN" altLang="en-US" sz="1600">
                <a:effectLst/>
              </a:rPr>
              <a:t>由深度神经网络来描述和选择，而不是依赖手工制作的特性。</a:t>
            </a:r>
            <a:endParaRPr lang="en-US" altLang="zh-CN" sz="1600">
              <a:effectLst/>
            </a:endParaRPr>
          </a:p>
          <a:p>
            <a:pPr>
              <a:lnSpc>
                <a:spcPct val="150000"/>
              </a:lnSpc>
            </a:pPr>
            <a:r>
              <a:rPr lang="zh-CN" altLang="en-US" sz="1600" b="1">
                <a:effectLst/>
              </a:rPr>
              <a:t>投票</a:t>
            </a:r>
            <a:r>
              <a:rPr lang="en-US" altLang="zh-CN" sz="1600" b="1">
                <a:effectLst/>
              </a:rPr>
              <a:t>(Vote)</a:t>
            </a:r>
            <a:r>
              <a:rPr lang="zh-CN" altLang="en-US" sz="1600">
                <a:effectLst/>
              </a:rPr>
              <a:t>生成是通过网络学习的，而不是使用</a:t>
            </a:r>
            <a:r>
              <a:rPr lang="en-US" altLang="zh-CN" sz="1600">
                <a:effectLst/>
              </a:rPr>
              <a:t>codebook</a:t>
            </a:r>
            <a:r>
              <a:rPr lang="zh-CN" altLang="en-US" sz="1600">
                <a:effectLst/>
              </a:rPr>
              <a:t>。利用更大的感受野，可以使投票减少模糊，从而更有效。此外，还可以使用特征向量对投票位置进行增强，从而实现更好的聚合。</a:t>
            </a:r>
            <a:endParaRPr lang="en-US" altLang="zh-CN" sz="1600">
              <a:effectLst/>
            </a:endParaRPr>
          </a:p>
          <a:p>
            <a:pPr>
              <a:lnSpc>
                <a:spcPct val="150000"/>
              </a:lnSpc>
            </a:pPr>
            <a:r>
              <a:rPr lang="zh-CN" altLang="en-US" sz="1600" b="1"/>
              <a:t>投票聚合</a:t>
            </a:r>
            <a:r>
              <a:rPr lang="en-US" altLang="zh-CN" sz="1600" b="1"/>
              <a:t>(Vote aggregation)</a:t>
            </a:r>
            <a:r>
              <a:rPr lang="zh-CN" altLang="en-US" sz="1600"/>
              <a:t>是通过可训练参数的点云处理层实现的。利用投票功能，网络可以过滤掉低质量的选票，并生成改进的</a:t>
            </a:r>
            <a:r>
              <a:rPr lang="en-US" altLang="zh-CN" sz="1600"/>
              <a:t>proposals</a:t>
            </a:r>
            <a:r>
              <a:rPr lang="zh-CN" altLang="en-US" sz="1600"/>
              <a:t>。</a:t>
            </a:r>
            <a:endParaRPr lang="en-US" altLang="zh-CN" sz="1600"/>
          </a:p>
          <a:p>
            <a:pPr>
              <a:lnSpc>
                <a:spcPct val="150000"/>
              </a:lnSpc>
            </a:pPr>
            <a:r>
              <a:rPr lang="zh-CN" altLang="en-US" sz="1600" b="1"/>
              <a:t>目标预选</a:t>
            </a:r>
            <a:r>
              <a:rPr lang="en-US" altLang="zh-CN" sz="1600" b="1"/>
              <a:t>(Object proposals)</a:t>
            </a:r>
            <a:r>
              <a:rPr lang="zh-CN" altLang="en-US" sz="1600"/>
              <a:t>的形式是：位置、维度、方向，甚至语义类，都可以直接从聚合特征生成，从而减少了追溯投票起源的需要。</a:t>
            </a:r>
          </a:p>
        </p:txBody>
      </p:sp>
    </p:spTree>
    <p:extLst>
      <p:ext uri="{BB962C8B-B14F-4D97-AF65-F5344CB8AC3E}">
        <p14:creationId xmlns:p14="http://schemas.microsoft.com/office/powerpoint/2010/main" val="88372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VoteNet Architecture  </a:t>
            </a:r>
          </a:p>
        </p:txBody>
      </p:sp>
      <p:pic>
        <p:nvPicPr>
          <p:cNvPr id="4" name="图片 3">
            <a:extLst>
              <a:ext uri="{FF2B5EF4-FFF2-40B4-BE49-F238E27FC236}">
                <a16:creationId xmlns:a16="http://schemas.microsoft.com/office/drawing/2014/main" id="{91B36B9E-179F-49CD-A835-1231D7EB8D3C}"/>
              </a:ext>
            </a:extLst>
          </p:cNvPr>
          <p:cNvPicPr>
            <a:picLocks noChangeAspect="1"/>
          </p:cNvPicPr>
          <p:nvPr/>
        </p:nvPicPr>
        <p:blipFill>
          <a:blip r:embed="rId3"/>
          <a:stretch>
            <a:fillRect/>
          </a:stretch>
        </p:blipFill>
        <p:spPr>
          <a:xfrm>
            <a:off x="1470908" y="1331551"/>
            <a:ext cx="9250183" cy="3991294"/>
          </a:xfrm>
          <a:prstGeom prst="rect">
            <a:avLst/>
          </a:prstGeom>
        </p:spPr>
      </p:pic>
      <p:sp>
        <p:nvSpPr>
          <p:cNvPr id="5" name="文本框 4">
            <a:extLst>
              <a:ext uri="{FF2B5EF4-FFF2-40B4-BE49-F238E27FC236}">
                <a16:creationId xmlns:a16="http://schemas.microsoft.com/office/drawing/2014/main" id="{101D068C-9BF7-4083-8AA9-90A3D5B0F24E}"/>
              </a:ext>
            </a:extLst>
          </p:cNvPr>
          <p:cNvSpPr txBox="1"/>
          <p:nvPr/>
        </p:nvSpPr>
        <p:spPr>
          <a:xfrm>
            <a:off x="627077" y="5322845"/>
            <a:ext cx="10937846" cy="1335879"/>
          </a:xfrm>
          <a:prstGeom prst="rect">
            <a:avLst/>
          </a:prstGeom>
          <a:noFill/>
        </p:spPr>
        <p:txBody>
          <a:bodyPr wrap="square" rtlCol="0">
            <a:spAutoFit/>
          </a:bodyPr>
          <a:lstStyle/>
          <a:p>
            <a:pPr>
              <a:lnSpc>
                <a:spcPct val="150000"/>
              </a:lnSpc>
            </a:pPr>
            <a:r>
              <a:rPr lang="zh-CN" altLang="zh-CN">
                <a:effectLst/>
                <a:latin typeface="+mn-ea"/>
                <a:cs typeface="Times New Roman" panose="02020603050405020304" pitchFamily="18" charset="0"/>
              </a:rPr>
              <a:t>投票模块采用一个</a:t>
            </a:r>
            <a:r>
              <a:rPr lang="en-US" altLang="zh-CN">
                <a:effectLst/>
                <a:latin typeface="+mn-ea"/>
              </a:rPr>
              <a:t>MLP</a:t>
            </a:r>
            <a:r>
              <a:rPr lang="zh-CN" altLang="zh-CN">
                <a:effectLst/>
                <a:latin typeface="+mn-ea"/>
                <a:cs typeface="Times New Roman" panose="02020603050405020304" pitchFamily="18" charset="0"/>
              </a:rPr>
              <a:t>来预测</a:t>
            </a:r>
            <a:r>
              <a:rPr lang="zh-CN" altLang="en-US">
                <a:effectLst/>
                <a:latin typeface="+mn-ea"/>
                <a:cs typeface="Times New Roman" panose="02020603050405020304" pitchFamily="18" charset="0"/>
              </a:rPr>
              <a:t>潜在目标中心与种子点之间</a:t>
            </a:r>
            <a:r>
              <a:rPr lang="zh-CN" altLang="zh-CN">
                <a:effectLst/>
                <a:latin typeface="+mn-ea"/>
                <a:cs typeface="Times New Roman" panose="02020603050405020304" pitchFamily="18" charset="0"/>
              </a:rPr>
              <a:t>坐标和特征的偏移量，种子点分别加上这些偏移量，得到的坐标和特征结果就是</a:t>
            </a:r>
            <a:r>
              <a:rPr lang="en-US" altLang="zh-CN">
                <a:effectLst/>
                <a:latin typeface="+mn-ea"/>
                <a:cs typeface="Times New Roman" panose="02020603050405020304" pitchFamily="18" charset="0"/>
              </a:rPr>
              <a:t>Votes</a:t>
            </a:r>
            <a:r>
              <a:rPr lang="zh-CN" altLang="en-US">
                <a:effectLst/>
                <a:latin typeface="+mn-ea"/>
                <a:cs typeface="Times New Roman" panose="02020603050405020304" pitchFamily="18" charset="0"/>
              </a:rPr>
              <a:t>，即</a:t>
            </a:r>
            <a:r>
              <a:rPr lang="zh-CN" altLang="zh-CN">
                <a:effectLst/>
                <a:latin typeface="+mn-ea"/>
                <a:cs typeface="Times New Roman" panose="02020603050405020304" pitchFamily="18" charset="0"/>
              </a:rPr>
              <a:t>潜在目标中心点</a:t>
            </a:r>
            <a:r>
              <a:rPr lang="zh-CN" altLang="en-US">
                <a:effectLst/>
                <a:latin typeface="+mn-ea"/>
                <a:cs typeface="Times New Roman" panose="02020603050405020304" pitchFamily="18" charset="0"/>
              </a:rPr>
              <a:t>。</a:t>
            </a:r>
            <a:endParaRPr lang="en-US" altLang="zh-CN">
              <a:effectLst/>
              <a:latin typeface="+mn-ea"/>
              <a:cs typeface="Times New Roman" panose="02020603050405020304" pitchFamily="18" charset="0"/>
            </a:endParaRPr>
          </a:p>
          <a:p>
            <a:pPr>
              <a:lnSpc>
                <a:spcPct val="150000"/>
              </a:lnSpc>
            </a:pPr>
            <a:r>
              <a:rPr lang="zh-CN" altLang="en-US"/>
              <a:t>最后得到的候选框以多维向量的形式表示，其中包含目标性得分、候选框参数和语义分类得分。</a:t>
            </a:r>
          </a:p>
        </p:txBody>
      </p:sp>
    </p:spTree>
    <p:extLst>
      <p:ext uri="{BB962C8B-B14F-4D97-AF65-F5344CB8AC3E}">
        <p14:creationId xmlns:p14="http://schemas.microsoft.com/office/powerpoint/2010/main" val="224048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469027" y="1415207"/>
            <a:ext cx="11253945" cy="879087"/>
          </a:xfrm>
          <a:prstGeom prst="rect">
            <a:avLst/>
          </a:prstGeom>
          <a:noFill/>
        </p:spPr>
        <p:txBody>
          <a:bodyPr wrap="square" rtlCol="0">
            <a:spAutoFit/>
          </a:bodyPr>
          <a:lstStyle/>
          <a:p>
            <a:pPr>
              <a:lnSpc>
                <a:spcPct val="150000"/>
              </a:lnSpc>
            </a:pPr>
            <a:r>
              <a:rPr lang="zh-CN" altLang="en-US">
                <a:effectLst/>
                <a:latin typeface="+mn-ea"/>
                <a:cs typeface="Times New Roman" panose="02020603050405020304" pitchFamily="18" charset="0"/>
              </a:rPr>
              <a:t>首先在两个大型</a:t>
            </a:r>
            <a:r>
              <a:rPr lang="en-US" altLang="zh-CN">
                <a:effectLst/>
                <a:latin typeface="+mn-ea"/>
                <a:cs typeface="Times New Roman" panose="02020603050405020304" pitchFamily="18" charset="0"/>
              </a:rPr>
              <a:t>3D</a:t>
            </a:r>
            <a:r>
              <a:rPr lang="zh-CN" altLang="en-US">
                <a:effectLst/>
                <a:latin typeface="+mn-ea"/>
                <a:cs typeface="Times New Roman" panose="02020603050405020304" pitchFamily="18" charset="0"/>
              </a:rPr>
              <a:t>室内目标检测</a:t>
            </a:r>
            <a:r>
              <a:rPr lang="en-US" altLang="zh-CN">
                <a:effectLst/>
                <a:latin typeface="+mn-ea"/>
                <a:cs typeface="Times New Roman" panose="02020603050405020304" pitchFamily="18" charset="0"/>
              </a:rPr>
              <a:t>Benchmark</a:t>
            </a:r>
            <a:r>
              <a:rPr lang="zh-CN" altLang="en-US">
                <a:effectLst/>
                <a:latin typeface="+mn-ea"/>
                <a:cs typeface="Times New Roman" panose="02020603050405020304" pitchFamily="18" charset="0"/>
              </a:rPr>
              <a:t>上，将</a:t>
            </a:r>
            <a:r>
              <a:rPr lang="zh-CN" altLang="en-US">
                <a:latin typeface="+mn-ea"/>
                <a:cs typeface="Times New Roman" panose="02020603050405020304" pitchFamily="18" charset="0"/>
              </a:rPr>
              <a:t>本文</a:t>
            </a:r>
            <a:r>
              <a:rPr lang="zh-CN" altLang="en-US">
                <a:effectLst/>
                <a:latin typeface="+mn-ea"/>
                <a:cs typeface="Times New Roman" panose="02020603050405020304" pitchFamily="18" charset="0"/>
              </a:rPr>
              <a:t>基于霍夫投票的检测器与之前最先进的方法进行比较。表</a:t>
            </a:r>
            <a:r>
              <a:rPr lang="en-US" altLang="zh-CN">
                <a:effectLst/>
                <a:latin typeface="+mn-ea"/>
                <a:cs typeface="Times New Roman" panose="02020603050405020304" pitchFamily="18" charset="0"/>
              </a:rPr>
              <a:t>1</a:t>
            </a:r>
            <a:r>
              <a:rPr lang="zh-CN" altLang="en-US">
                <a:effectLst/>
                <a:latin typeface="+mn-ea"/>
                <a:cs typeface="Times New Roman" panose="02020603050405020304" pitchFamily="18" charset="0"/>
              </a:rPr>
              <a:t>在</a:t>
            </a:r>
            <a:r>
              <a:rPr lang="en-US" altLang="zh-CN">
                <a:effectLst/>
                <a:latin typeface="+mn-ea"/>
                <a:cs typeface="Times New Roman" panose="02020603050405020304" pitchFamily="18" charset="0"/>
              </a:rPr>
              <a:t>SUN RGB-D</a:t>
            </a:r>
            <a:r>
              <a:rPr lang="zh-CN" altLang="en-US">
                <a:effectLst/>
                <a:latin typeface="+mn-ea"/>
                <a:cs typeface="Times New Roman" panose="02020603050405020304" pitchFamily="18" charset="0"/>
              </a:rPr>
              <a:t>数据集上进行测试，对</a:t>
            </a:r>
            <a:r>
              <a:rPr lang="en-US" altLang="zh-CN">
                <a:effectLst/>
                <a:latin typeface="+mn-ea"/>
                <a:cs typeface="Times New Roman" panose="02020603050405020304" pitchFamily="18" charset="0"/>
              </a:rPr>
              <a:t>10</a:t>
            </a:r>
            <a:r>
              <a:rPr lang="zh-CN" altLang="en-US">
                <a:latin typeface="+mn-ea"/>
                <a:cs typeface="Times New Roman" panose="02020603050405020304" pitchFamily="18" charset="0"/>
              </a:rPr>
              <a:t>种常见类别的检测性能进行了比较。</a:t>
            </a:r>
            <a:endParaRPr lang="zh-CN" altLang="en-US"/>
          </a:p>
        </p:txBody>
      </p:sp>
      <p:pic>
        <p:nvPicPr>
          <p:cNvPr id="4" name="图片 3">
            <a:extLst>
              <a:ext uri="{FF2B5EF4-FFF2-40B4-BE49-F238E27FC236}">
                <a16:creationId xmlns:a16="http://schemas.microsoft.com/office/drawing/2014/main" id="{B4C56727-815F-42BD-96F0-1FD32CC7C5D5}"/>
              </a:ext>
            </a:extLst>
          </p:cNvPr>
          <p:cNvPicPr>
            <a:picLocks noChangeAspect="1"/>
          </p:cNvPicPr>
          <p:nvPr/>
        </p:nvPicPr>
        <p:blipFill>
          <a:blip r:embed="rId2"/>
          <a:stretch>
            <a:fillRect/>
          </a:stretch>
        </p:blipFill>
        <p:spPr>
          <a:xfrm>
            <a:off x="1254153" y="2488395"/>
            <a:ext cx="9431045" cy="2442982"/>
          </a:xfrm>
          <a:prstGeom prst="rect">
            <a:avLst/>
          </a:prstGeom>
        </p:spPr>
      </p:pic>
      <p:sp>
        <p:nvSpPr>
          <p:cNvPr id="5" name="矩形 4">
            <a:extLst>
              <a:ext uri="{FF2B5EF4-FFF2-40B4-BE49-F238E27FC236}">
                <a16:creationId xmlns:a16="http://schemas.microsoft.com/office/drawing/2014/main" id="{F00E5E82-9CD6-4095-B4D4-003C2C6F08C8}"/>
              </a:ext>
            </a:extLst>
          </p:cNvPr>
          <p:cNvSpPr/>
          <p:nvPr/>
        </p:nvSpPr>
        <p:spPr>
          <a:xfrm>
            <a:off x="3728622" y="3807237"/>
            <a:ext cx="355270" cy="357124"/>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a:extLst>
              <a:ext uri="{FF2B5EF4-FFF2-40B4-BE49-F238E27FC236}">
                <a16:creationId xmlns:a16="http://schemas.microsoft.com/office/drawing/2014/main" id="{9B36203B-5692-4078-A9A8-71094D705FCA}"/>
              </a:ext>
            </a:extLst>
          </p:cNvPr>
          <p:cNvSpPr/>
          <p:nvPr/>
        </p:nvSpPr>
        <p:spPr>
          <a:xfrm>
            <a:off x="3728622" y="3174501"/>
            <a:ext cx="355270" cy="172381"/>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a:extLst>
              <a:ext uri="{FF2B5EF4-FFF2-40B4-BE49-F238E27FC236}">
                <a16:creationId xmlns:a16="http://schemas.microsoft.com/office/drawing/2014/main" id="{251A5A43-EDFF-46C3-B026-C0C2046A3228}"/>
              </a:ext>
            </a:extLst>
          </p:cNvPr>
          <p:cNvSpPr/>
          <p:nvPr/>
        </p:nvSpPr>
        <p:spPr>
          <a:xfrm>
            <a:off x="5646198" y="3533313"/>
            <a:ext cx="449801" cy="631048"/>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 name="矩形 2">
            <a:extLst>
              <a:ext uri="{FF2B5EF4-FFF2-40B4-BE49-F238E27FC236}">
                <a16:creationId xmlns:a16="http://schemas.microsoft.com/office/drawing/2014/main" id="{911A8B02-C1E3-40CA-9455-C0933E440164}"/>
              </a:ext>
            </a:extLst>
          </p:cNvPr>
          <p:cNvSpPr/>
          <p:nvPr/>
        </p:nvSpPr>
        <p:spPr>
          <a:xfrm>
            <a:off x="10139779" y="3533313"/>
            <a:ext cx="449801" cy="631048"/>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39997467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7767</TotalTime>
  <Words>1781</Words>
  <Application>Microsoft Office PowerPoint</Application>
  <PresentationFormat>宽屏</PresentationFormat>
  <Paragraphs>73</Paragraphs>
  <Slides>17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等线</vt:lpstr>
      <vt:lpstr>微软雅黑</vt:lpstr>
      <vt:lpstr>Arial</vt:lpstr>
      <vt:lpstr>Calibri</vt:lpstr>
      <vt:lpstr>Times New Roman</vt:lpstr>
      <vt:lpstr>Wingdings</vt:lpstr>
      <vt:lpstr>Office 主题</vt:lpstr>
      <vt:lpstr>Deep Hough Voting for 3D Object Detection in Point Clouds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爱学习の竹子</dc:creator>
  <cp:lastModifiedBy>爱学习の竹子</cp:lastModifiedBy>
  <cp:revision>137</cp:revision>
  <dcterms:created xsi:type="dcterms:W3CDTF">2020-07-31T02:15:50Z</dcterms:created>
  <dcterms:modified xsi:type="dcterms:W3CDTF">2020-10-10T14:08:45Z</dcterms:modified>
</cp:coreProperties>
</file>