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67" r:id="rId5"/>
    <p:sldId id="268" r:id="rId6"/>
    <p:sldId id="282" r:id="rId7"/>
    <p:sldId id="286" r:id="rId8"/>
    <p:sldId id="287" r:id="rId9"/>
    <p:sldId id="273" r:id="rId10"/>
    <p:sldId id="281" r:id="rId11"/>
    <p:sldId id="283" r:id="rId12"/>
    <p:sldId id="284" r:id="rId13"/>
    <p:sldId id="2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37" d="100"/>
          <a:sy n="137" d="100"/>
        </p:scale>
        <p:origin x="138"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7700" y="1319530"/>
            <a:ext cx="10895965" cy="1258570"/>
          </a:xfrm>
        </p:spPr>
        <p:txBody>
          <a:bodyPr>
            <a:noAutofit/>
          </a:bodyPr>
          <a:lstStyle/>
          <a:p>
            <a:r>
              <a:rPr lang="en-US" altLang="zh-CN" sz="4000" dirty="0">
                <a:latin typeface="Times New Roman" panose="02020603050405020304" charset="0"/>
              </a:rPr>
              <a:t>Enforcing geometric constraints of virtual normal for depth prediction</a:t>
            </a:r>
            <a:endParaRPr lang="zh-CN" altLang="en-US" sz="4000" dirty="0">
              <a:latin typeface="Times New Roman" panose="02020603050405020304" charset="0"/>
            </a:endParaRPr>
          </a:p>
        </p:txBody>
      </p:sp>
      <p:sp>
        <p:nvSpPr>
          <p:cNvPr id="3" name="副标题 2"/>
          <p:cNvSpPr>
            <a:spLocks noGrp="1"/>
          </p:cNvSpPr>
          <p:nvPr>
            <p:ph type="subTitle" idx="1"/>
          </p:nvPr>
        </p:nvSpPr>
        <p:spPr>
          <a:xfrm>
            <a:off x="1157934" y="4962578"/>
            <a:ext cx="9072245" cy="363220"/>
          </a:xfrm>
        </p:spPr>
        <p:txBody>
          <a:bodyPr>
            <a:noAutofit/>
          </a:bodyPr>
          <a:lstStyle/>
          <a:p>
            <a:r>
              <a:rPr lang="en-US" altLang="zh-CN" dirty="0">
                <a:latin typeface="Times New Roman" panose="02020603050405020304" charset="0"/>
              </a:rPr>
              <a:t>ICCV 2019</a:t>
            </a:r>
          </a:p>
        </p:txBody>
      </p:sp>
      <p:pic>
        <p:nvPicPr>
          <p:cNvPr id="6" name="图片 5">
            <a:extLst>
              <a:ext uri="{FF2B5EF4-FFF2-40B4-BE49-F238E27FC236}">
                <a16:creationId xmlns:a16="http://schemas.microsoft.com/office/drawing/2014/main" id="{70E9A1EE-B80A-4809-A84A-27175C8250E9}"/>
              </a:ext>
            </a:extLst>
          </p:cNvPr>
          <p:cNvPicPr>
            <a:picLocks noChangeAspect="1"/>
          </p:cNvPicPr>
          <p:nvPr/>
        </p:nvPicPr>
        <p:blipFill>
          <a:blip r:embed="rId2"/>
          <a:stretch>
            <a:fillRect/>
          </a:stretch>
        </p:blipFill>
        <p:spPr>
          <a:xfrm>
            <a:off x="1390332" y="2909887"/>
            <a:ext cx="9410700" cy="1038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346075"/>
            <a:ext cx="10515600" cy="71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rPr>
              <a:t>Experiment</a:t>
            </a:r>
          </a:p>
        </p:txBody>
      </p:sp>
      <p:pic>
        <p:nvPicPr>
          <p:cNvPr id="7" name="图片 6">
            <a:extLst>
              <a:ext uri="{FF2B5EF4-FFF2-40B4-BE49-F238E27FC236}">
                <a16:creationId xmlns:a16="http://schemas.microsoft.com/office/drawing/2014/main" id="{CC04C8F0-B2B0-486E-BA04-46ADF0EAE1B1}"/>
              </a:ext>
            </a:extLst>
          </p:cNvPr>
          <p:cNvPicPr>
            <a:picLocks noChangeAspect="1"/>
          </p:cNvPicPr>
          <p:nvPr/>
        </p:nvPicPr>
        <p:blipFill>
          <a:blip r:embed="rId2"/>
          <a:stretch>
            <a:fillRect/>
          </a:stretch>
        </p:blipFill>
        <p:spPr>
          <a:xfrm>
            <a:off x="1925285" y="1481949"/>
            <a:ext cx="7672426" cy="4098401"/>
          </a:xfrm>
          <a:prstGeom prst="rect">
            <a:avLst/>
          </a:prstGeom>
        </p:spPr>
      </p:pic>
      <p:pic>
        <p:nvPicPr>
          <p:cNvPr id="9" name="图片 8">
            <a:extLst>
              <a:ext uri="{FF2B5EF4-FFF2-40B4-BE49-F238E27FC236}">
                <a16:creationId xmlns:a16="http://schemas.microsoft.com/office/drawing/2014/main" id="{83ECBC5D-7F67-47EA-BD04-3BA7A1D41AE9}"/>
              </a:ext>
            </a:extLst>
          </p:cNvPr>
          <p:cNvPicPr>
            <a:picLocks noChangeAspect="1"/>
          </p:cNvPicPr>
          <p:nvPr/>
        </p:nvPicPr>
        <p:blipFill>
          <a:blip r:embed="rId3"/>
          <a:stretch>
            <a:fillRect/>
          </a:stretch>
        </p:blipFill>
        <p:spPr>
          <a:xfrm>
            <a:off x="6767949" y="5381428"/>
            <a:ext cx="4714875" cy="933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346075"/>
            <a:ext cx="10515600" cy="71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rPr>
              <a:t>Experiment</a:t>
            </a:r>
          </a:p>
        </p:txBody>
      </p:sp>
      <p:pic>
        <p:nvPicPr>
          <p:cNvPr id="4" name="图片 3">
            <a:extLst>
              <a:ext uri="{FF2B5EF4-FFF2-40B4-BE49-F238E27FC236}">
                <a16:creationId xmlns:a16="http://schemas.microsoft.com/office/drawing/2014/main" id="{46A66DF4-758A-43C5-8390-B59A9DDAB49E}"/>
              </a:ext>
            </a:extLst>
          </p:cNvPr>
          <p:cNvPicPr>
            <a:picLocks noChangeAspect="1"/>
          </p:cNvPicPr>
          <p:nvPr/>
        </p:nvPicPr>
        <p:blipFill>
          <a:blip r:embed="rId2"/>
          <a:stretch>
            <a:fillRect/>
          </a:stretch>
        </p:blipFill>
        <p:spPr>
          <a:xfrm>
            <a:off x="2090233" y="1745837"/>
            <a:ext cx="8011533" cy="3984867"/>
          </a:xfrm>
          <a:prstGeom prst="rect">
            <a:avLst/>
          </a:prstGeom>
        </p:spPr>
      </p:pic>
    </p:spTree>
    <p:extLst>
      <p:ext uri="{BB962C8B-B14F-4D97-AF65-F5344CB8AC3E}">
        <p14:creationId xmlns:p14="http://schemas.microsoft.com/office/powerpoint/2010/main" val="397937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346075"/>
            <a:ext cx="10515600" cy="71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rPr>
              <a:t>Experiment</a:t>
            </a:r>
          </a:p>
        </p:txBody>
      </p:sp>
      <p:sp>
        <p:nvSpPr>
          <p:cNvPr id="3" name="AutoShape 2">
            <a:extLst>
              <a:ext uri="{FF2B5EF4-FFF2-40B4-BE49-F238E27FC236}">
                <a16:creationId xmlns:a16="http://schemas.microsoft.com/office/drawing/2014/main" id="{D5883D0F-64CD-41AC-91E3-EB850B3785B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0BD6AD00-6B34-4FDD-9E41-00C4D76B146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a:extLst>
              <a:ext uri="{FF2B5EF4-FFF2-40B4-BE49-F238E27FC236}">
                <a16:creationId xmlns:a16="http://schemas.microsoft.com/office/drawing/2014/main" id="{039E59B3-7F10-4106-B71E-ADBBCEF6AB54}"/>
              </a:ext>
            </a:extLst>
          </p:cNvPr>
          <p:cNvSpPr>
            <a:spLocks noChangeAspect="1" noChangeArrowheads="1"/>
          </p:cNvSpPr>
          <p:nvPr/>
        </p:nvSpPr>
        <p:spPr bwMode="auto">
          <a:xfrm>
            <a:off x="6248400" y="3581400"/>
            <a:ext cx="4459154" cy="4459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22A2F82E-B6B7-4CC7-9A7D-6FF03613AF1A}"/>
              </a:ext>
            </a:extLst>
          </p:cNvPr>
          <p:cNvPicPr>
            <a:picLocks noChangeAspect="1"/>
          </p:cNvPicPr>
          <p:nvPr/>
        </p:nvPicPr>
        <p:blipFill>
          <a:blip r:embed="rId2"/>
          <a:stretch>
            <a:fillRect/>
          </a:stretch>
        </p:blipFill>
        <p:spPr>
          <a:xfrm>
            <a:off x="2408098" y="1211580"/>
            <a:ext cx="7680604" cy="5457622"/>
          </a:xfrm>
          <a:prstGeom prst="rect">
            <a:avLst/>
          </a:prstGeom>
        </p:spPr>
      </p:pic>
    </p:spTree>
    <p:extLst>
      <p:ext uri="{BB962C8B-B14F-4D97-AF65-F5344CB8AC3E}">
        <p14:creationId xmlns:p14="http://schemas.microsoft.com/office/powerpoint/2010/main" val="139832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745740"/>
            <a:ext cx="9144000" cy="1037590"/>
          </a:xfrm>
        </p:spPr>
        <p:txBody>
          <a:bodyPr/>
          <a:lstStyle/>
          <a:p>
            <a:r>
              <a:rPr lang="en-US" altLang="zh-CN">
                <a:latin typeface="Times New Roman" panose="02020603050405020304" charset="0"/>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4965"/>
            <a:ext cx="10515600" cy="713105"/>
          </a:xfrm>
        </p:spPr>
        <p:txBody>
          <a:bodyPr>
            <a:noAutofit/>
          </a:bodyPr>
          <a:lstStyle/>
          <a:p>
            <a:r>
              <a:rPr lang="en-US" altLang="zh-CN" dirty="0">
                <a:latin typeface="Times New Roman" panose="02020603050405020304" charset="0"/>
              </a:rPr>
              <a:t>Motivation</a:t>
            </a:r>
          </a:p>
        </p:txBody>
      </p:sp>
      <p:sp>
        <p:nvSpPr>
          <p:cNvPr id="3" name="内容占位符 2"/>
          <p:cNvSpPr>
            <a:spLocks noGrp="1"/>
          </p:cNvSpPr>
          <p:nvPr>
            <p:ph idx="1"/>
          </p:nvPr>
        </p:nvSpPr>
        <p:spPr>
          <a:xfrm>
            <a:off x="838200" y="1068070"/>
            <a:ext cx="10515600" cy="2139315"/>
          </a:xfrm>
        </p:spPr>
        <p:txBody>
          <a:bodyPr>
            <a:noAutofit/>
          </a:bodyPr>
          <a:lstStyle/>
          <a:p>
            <a:pPr marL="0" indent="508000" fontAlgn="auto">
              <a:lnSpc>
                <a:spcPct val="150000"/>
              </a:lnSpc>
              <a:buNone/>
              <a:extLst>
                <a:ext uri="{35155182-B16C-46BC-9424-99874614C6A1}">
                  <wpsdc:indentchars xmlns:wpsdc="http://www.wps.cn/officeDocument/2017/drawingmlCustomData" xmlns="" val="200" checksum="282533468"/>
                </a:ext>
              </a:extLst>
            </a:pPr>
            <a:r>
              <a:rPr lang="zh-CN" altLang="en-US" sz="2000" dirty="0">
                <a:latin typeface="微软雅黑" panose="020B0503020204020204" charset="-122"/>
                <a:ea typeface="微软雅黑" panose="020B0503020204020204" charset="-122"/>
              </a:rPr>
              <a:t>单目深度估计任务是通过单张</a:t>
            </a:r>
            <a:r>
              <a:rPr lang="en-US" altLang="zh-CN" sz="2000" dirty="0">
                <a:latin typeface="微软雅黑" panose="020B0503020204020204" charset="-122"/>
                <a:ea typeface="微软雅黑" panose="020B0503020204020204" charset="-122"/>
              </a:rPr>
              <a:t>RGB</a:t>
            </a:r>
            <a:r>
              <a:rPr lang="zh-CN" altLang="en-US" sz="2000" dirty="0">
                <a:latin typeface="微软雅黑" panose="020B0503020204020204" charset="-122"/>
                <a:ea typeface="微软雅黑" panose="020B0503020204020204" charset="-122"/>
              </a:rPr>
              <a:t>图像预测出像素级别的深度。</a:t>
            </a:r>
            <a:endParaRPr lang="en-US" altLang="zh-CN" sz="2000" dirty="0">
              <a:latin typeface="微软雅黑" panose="020B0503020204020204" charset="-122"/>
              <a:ea typeface="微软雅黑" panose="020B0503020204020204" charset="-122"/>
            </a:endParaRPr>
          </a:p>
          <a:p>
            <a:pPr marL="0" indent="508000" fontAlgn="auto">
              <a:lnSpc>
                <a:spcPct val="150000"/>
              </a:lnSpc>
              <a:buNone/>
              <a:extLst>
                <a:ext uri="{35155182-B16C-46BC-9424-99874614C6A1}">
                  <wpsdc:indentchars xmlns:lc="http://schemas.openxmlformats.org/drawingml/2006/lockedCanvas" xmlns="" xmlns:wpsdc="http://www.wps.cn/officeDocument/2017/drawingmlCustomData" val="200" checksum="282533468"/>
                </a:ext>
              </a:extLst>
            </a:pPr>
            <a:r>
              <a:rPr lang="zh-CN" altLang="en-US" sz="2000" dirty="0">
                <a:latin typeface="微软雅黑" panose="020B0503020204020204" charset="-122"/>
                <a:ea typeface="微软雅黑" panose="020B0503020204020204" charset="-122"/>
              </a:rPr>
              <a:t>现有的方法通过结合表面法向量等局部几何约束加强网络对深度的学习，</a:t>
            </a:r>
            <a:r>
              <a:rPr lang="zh-CN" altLang="en-US" sz="2000" dirty="0">
                <a:latin typeface="微软雅黑" panose="020B0503020204020204" charset="-122"/>
                <a:ea typeface="微软雅黑" panose="020B0503020204020204" charset="-122"/>
                <a:sym typeface="+mn-ea"/>
              </a:rPr>
              <a:t>由于大多数据集的</a:t>
            </a:r>
            <a:r>
              <a:rPr lang="en-US" altLang="zh-CN" sz="2000" dirty="0">
                <a:latin typeface="微软雅黑" panose="020B0503020204020204" charset="-122"/>
                <a:ea typeface="微软雅黑" panose="020B0503020204020204" charset="-122"/>
                <a:sym typeface="+mn-ea"/>
              </a:rPr>
              <a:t>GT</a:t>
            </a:r>
            <a:r>
              <a:rPr lang="zh-CN" altLang="en-US" sz="2000" dirty="0">
                <a:latin typeface="微软雅黑" panose="020B0503020204020204" charset="-122"/>
                <a:ea typeface="微软雅黑" panose="020B0503020204020204" charset="-122"/>
                <a:sym typeface="+mn-ea"/>
              </a:rPr>
              <a:t>的深度图是由</a:t>
            </a:r>
            <a:r>
              <a:rPr lang="zh-CN" altLang="en-US" sz="2000" dirty="0">
                <a:solidFill>
                  <a:srgbClr val="FF0000"/>
                </a:solidFill>
                <a:latin typeface="微软雅黑" panose="020B0503020204020204" charset="-122"/>
                <a:ea typeface="微软雅黑" panose="020B0503020204020204" charset="-122"/>
                <a:sym typeface="+mn-ea"/>
              </a:rPr>
              <a:t>消费者</a:t>
            </a:r>
            <a:r>
              <a:rPr lang="zh-CN" altLang="en-US" sz="2000" dirty="0">
                <a:latin typeface="微软雅黑" panose="020B0503020204020204" charset="-122"/>
                <a:ea typeface="微软雅黑" panose="020B0503020204020204" charset="-122"/>
                <a:sym typeface="+mn-ea"/>
              </a:rPr>
              <a:t>级传感器捕获的，例如</a:t>
            </a:r>
            <a:r>
              <a:rPr lang="en-US" altLang="zh-CN" sz="2000" dirty="0">
                <a:latin typeface="微软雅黑" panose="020B0503020204020204" charset="-122"/>
                <a:ea typeface="微软雅黑" panose="020B0503020204020204" charset="-122"/>
                <a:sym typeface="+mn-ea"/>
              </a:rPr>
              <a:t>Kinect</a:t>
            </a:r>
            <a:r>
              <a:rPr lang="zh-CN" altLang="en-US" sz="2000" dirty="0">
                <a:latin typeface="微软雅黑" panose="020B0503020204020204" charset="-122"/>
                <a:ea typeface="微软雅黑" panose="020B0503020204020204" charset="-122"/>
                <a:sym typeface="+mn-ea"/>
              </a:rPr>
              <a:t>，深度值可能有相当大的波动。这样的噪声将不可避免地影响精度。</a:t>
            </a:r>
            <a:endParaRPr lang="en-US" altLang="zh-CN" sz="2000" dirty="0">
              <a:latin typeface="微软雅黑" panose="020B0503020204020204" charset="-122"/>
              <a:ea typeface="微软雅黑" panose="020B0503020204020204" charset="-122"/>
            </a:endParaRPr>
          </a:p>
          <a:p>
            <a:pPr marL="0" indent="508000" fontAlgn="auto">
              <a:lnSpc>
                <a:spcPct val="150000"/>
              </a:lnSpc>
              <a:buNone/>
              <a:extLst>
                <a:ext uri="{35155182-B16C-46BC-9424-99874614C6A1}">
                  <wpsdc:indentchars xmlns:wpsdc="http://www.wps.cn/officeDocument/2017/drawingmlCustomData" xmlns="" val="200" checksum="282533468"/>
                </a:ext>
              </a:extLst>
            </a:pPr>
            <a:r>
              <a:rPr lang="en-US" altLang="zh-CN" sz="2000" dirty="0">
                <a:latin typeface="微软雅黑" panose="020B0503020204020204" charset="-122"/>
                <a:ea typeface="微软雅黑" panose="020B0503020204020204" charset="-122"/>
              </a:rPr>
              <a:t>   </a:t>
            </a:r>
          </a:p>
        </p:txBody>
      </p:sp>
      <p:pic>
        <p:nvPicPr>
          <p:cNvPr id="15" name="图片 14">
            <a:extLst>
              <a:ext uri="{FF2B5EF4-FFF2-40B4-BE49-F238E27FC236}">
                <a16:creationId xmlns:a16="http://schemas.microsoft.com/office/drawing/2014/main" id="{0D845EF0-B2AB-4D79-9CA2-F1D3AA7B241E}"/>
              </a:ext>
            </a:extLst>
          </p:cNvPr>
          <p:cNvPicPr>
            <a:picLocks noChangeAspect="1"/>
          </p:cNvPicPr>
          <p:nvPr/>
        </p:nvPicPr>
        <p:blipFill>
          <a:blip r:embed="rId2"/>
          <a:stretch>
            <a:fillRect/>
          </a:stretch>
        </p:blipFill>
        <p:spPr>
          <a:xfrm>
            <a:off x="4032420" y="3147070"/>
            <a:ext cx="1542465" cy="3698686"/>
          </a:xfrm>
          <a:prstGeom prst="rect">
            <a:avLst/>
          </a:prstGeom>
        </p:spPr>
      </p:pic>
      <p:pic>
        <p:nvPicPr>
          <p:cNvPr id="17" name="图片 16">
            <a:extLst>
              <a:ext uri="{FF2B5EF4-FFF2-40B4-BE49-F238E27FC236}">
                <a16:creationId xmlns:a16="http://schemas.microsoft.com/office/drawing/2014/main" id="{02DB6B64-02E3-4CDA-8FA4-AEDF8AEE10E5}"/>
              </a:ext>
            </a:extLst>
          </p:cNvPr>
          <p:cNvPicPr>
            <a:picLocks noChangeAspect="1"/>
          </p:cNvPicPr>
          <p:nvPr/>
        </p:nvPicPr>
        <p:blipFill>
          <a:blip r:embed="rId3"/>
          <a:stretch>
            <a:fillRect/>
          </a:stretch>
        </p:blipFill>
        <p:spPr>
          <a:xfrm>
            <a:off x="5576923" y="3154050"/>
            <a:ext cx="1559881" cy="36986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838200" y="354965"/>
            <a:ext cx="10515600" cy="71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rPr>
              <a:t>Motivation</a:t>
            </a:r>
          </a:p>
        </p:txBody>
      </p:sp>
      <p:sp>
        <p:nvSpPr>
          <p:cNvPr id="6" name="内容占位符 2"/>
          <p:cNvSpPr>
            <a:spLocks noGrp="1"/>
          </p:cNvSpPr>
          <p:nvPr/>
        </p:nvSpPr>
        <p:spPr>
          <a:xfrm>
            <a:off x="838200" y="1405314"/>
            <a:ext cx="10515600" cy="21393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508000" fontAlgn="auto">
              <a:lnSpc>
                <a:spcPct val="150000"/>
              </a:lnSpc>
              <a:buNone/>
              <a:extLst>
                <a:ext uri="{35155182-B16C-46BC-9424-99874614C6A1}">
                  <wpsdc:indentchars xmlns="" xmlns:wpsdc="http://www.wps.cn/officeDocument/2017/drawingmlCustomData" val="200" checksum="282533468"/>
                </a:ext>
              </a:extLst>
            </a:pPr>
            <a:r>
              <a:rPr lang="zh-CN" altLang="en-US" sz="2000" dirty="0">
                <a:latin typeface="微软雅黑" panose="020B0503020204020204" charset="-122"/>
                <a:ea typeface="微软雅黑" panose="020B0503020204020204" charset="-122"/>
              </a:rPr>
              <a:t>为了减小传感器误差带来的影响，作者提出了虚拟法向量的概念，将深度图投影至</a:t>
            </a: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维空间，在空间中随机选取三点组成一个虚拟平面，用该平面的</a:t>
            </a:r>
            <a:r>
              <a:rPr lang="zh-CN" altLang="en-US" sz="2000" dirty="0">
                <a:solidFill>
                  <a:srgbClr val="FF0000"/>
                </a:solidFill>
                <a:latin typeface="微软雅黑" panose="020B0503020204020204" charset="-122"/>
                <a:ea typeface="微软雅黑" panose="020B0503020204020204" charset="-122"/>
              </a:rPr>
              <a:t>法向量</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Virtual Normal</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VN</a:t>
            </a:r>
            <a:r>
              <a:rPr lang="zh-CN" altLang="en-US" sz="2000" dirty="0">
                <a:latin typeface="微软雅黑" panose="020B0503020204020204" charset="-122"/>
                <a:ea typeface="微软雅黑" panose="020B0503020204020204" charset="-122"/>
              </a:rPr>
              <a:t>）来表示这个平面，该平面对误差往往具有较强的鲁棒性。</a:t>
            </a:r>
            <a:endParaRPr lang="en-US" altLang="zh-CN" sz="2000" dirty="0">
              <a:latin typeface="微软雅黑" panose="020B0503020204020204" charset="-122"/>
              <a:ea typeface="微软雅黑" panose="020B0503020204020204" charset="-122"/>
            </a:endParaRPr>
          </a:p>
          <a:p>
            <a:pPr marL="0" indent="508000" fontAlgn="auto">
              <a:lnSpc>
                <a:spcPct val="150000"/>
              </a:lnSpc>
              <a:buNone/>
              <a:extLst>
                <a:ext uri="{35155182-B16C-46BC-9424-99874614C6A1}">
                  <wpsdc:indentchars xmlns="" xmlns:wpsdc="http://www.wps.cn/officeDocument/2017/drawingmlCustomData" val="200" checksum="282533468"/>
                </a:ext>
              </a:extLst>
            </a:pPr>
            <a:r>
              <a:rPr lang="en-US" altLang="zh-CN" sz="2000" dirty="0">
                <a:latin typeface="微软雅黑" panose="020B0503020204020204" charset="-122"/>
                <a:ea typeface="微软雅黑" panose="020B0503020204020204" charset="-122"/>
              </a:rPr>
              <a:t>VN</a:t>
            </a:r>
            <a:r>
              <a:rPr lang="zh-CN" altLang="en-US" sz="2000" dirty="0">
                <a:latin typeface="微软雅黑" panose="020B0503020204020204" charset="-122"/>
                <a:ea typeface="微软雅黑" panose="020B0503020204020204" charset="-122"/>
              </a:rPr>
              <a:t>作为一种全局几何约束，可以帮助网络更好的学习深度布局。</a:t>
            </a:r>
            <a:endParaRPr lang="en-US" altLang="zh-CN" sz="2000" dirty="0">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563FA7D0-503A-47B3-846A-AC21CE35826B}"/>
              </a:ext>
            </a:extLst>
          </p:cNvPr>
          <p:cNvPicPr>
            <a:picLocks noChangeAspect="1"/>
          </p:cNvPicPr>
          <p:nvPr/>
        </p:nvPicPr>
        <p:blipFill>
          <a:blip r:embed="rId2"/>
          <a:stretch>
            <a:fillRect/>
          </a:stretch>
        </p:blipFill>
        <p:spPr>
          <a:xfrm>
            <a:off x="1949356" y="3977925"/>
            <a:ext cx="3086100" cy="2409825"/>
          </a:xfrm>
          <a:prstGeom prst="rect">
            <a:avLst/>
          </a:prstGeom>
        </p:spPr>
      </p:pic>
      <p:pic>
        <p:nvPicPr>
          <p:cNvPr id="7" name="图片 6">
            <a:extLst>
              <a:ext uri="{FF2B5EF4-FFF2-40B4-BE49-F238E27FC236}">
                <a16:creationId xmlns:a16="http://schemas.microsoft.com/office/drawing/2014/main" id="{F0B2DC74-7E80-4785-85F1-7C91CA8C0E65}"/>
              </a:ext>
            </a:extLst>
          </p:cNvPr>
          <p:cNvPicPr>
            <a:picLocks noChangeAspect="1"/>
          </p:cNvPicPr>
          <p:nvPr/>
        </p:nvPicPr>
        <p:blipFill>
          <a:blip r:embed="rId3"/>
          <a:stretch>
            <a:fillRect/>
          </a:stretch>
        </p:blipFill>
        <p:spPr>
          <a:xfrm>
            <a:off x="5741940" y="3805929"/>
            <a:ext cx="5303420" cy="2958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838200" y="354965"/>
            <a:ext cx="10515600" cy="71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rPr>
              <a:t>Contributions</a:t>
            </a:r>
          </a:p>
        </p:txBody>
      </p:sp>
      <p:sp>
        <p:nvSpPr>
          <p:cNvPr id="6" name="内容占位符 2"/>
          <p:cNvSpPr>
            <a:spLocks noGrp="1"/>
          </p:cNvSpPr>
          <p:nvPr/>
        </p:nvSpPr>
        <p:spPr>
          <a:xfrm>
            <a:off x="838200" y="1569720"/>
            <a:ext cx="10515600" cy="32740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508000" fontAlgn="auto">
              <a:lnSpc>
                <a:spcPct val="150000"/>
              </a:lnSpc>
              <a:buNone/>
              <a:extLst>
                <a:ext uri="{35155182-B16C-46BC-9424-99874614C6A1}">
                  <wpsdc:indentchars xmlns="" xmlns:wpsdc="http://www.wps.cn/officeDocument/2017/drawingmlCustomData" val="200" checksum="282533468"/>
                </a:ext>
              </a:extLst>
            </a:pP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证明了在三维空间中使用高阶几何约束的有效性。这种全局几何信息被实例化为一个简单而有效的概念，称为虚拟法向量</a:t>
            </a:r>
            <a:r>
              <a:rPr lang="en-US" altLang="zh-CN" sz="2000" dirty="0">
                <a:latin typeface="微软雅黑" panose="020B0503020204020204" charset="-122"/>
                <a:ea typeface="微软雅黑" panose="020B0503020204020204" charset="-122"/>
              </a:rPr>
              <a:t>(VN)</a:t>
            </a:r>
            <a:r>
              <a:rPr lang="zh-CN" altLang="en-US" sz="2000" dirty="0">
                <a:latin typeface="微软雅黑" panose="020B0503020204020204" charset="-122"/>
                <a:ea typeface="微软雅黑" panose="020B0503020204020204" charset="-122"/>
              </a:rPr>
              <a:t>。并设计了一个简单的</a:t>
            </a:r>
            <a:r>
              <a:rPr lang="en-US" altLang="zh-CN" sz="2000" dirty="0">
                <a:latin typeface="微软雅黑" panose="020B0503020204020204" charset="-122"/>
                <a:ea typeface="微软雅黑" panose="020B0503020204020204" charset="-122"/>
              </a:rPr>
              <a:t>loss</a:t>
            </a:r>
            <a:r>
              <a:rPr lang="zh-CN" altLang="en-US" sz="2000" dirty="0">
                <a:latin typeface="微软雅黑" panose="020B0503020204020204" charset="-122"/>
                <a:ea typeface="微软雅黑" panose="020B0503020204020204" charset="-122"/>
              </a:rPr>
              <a:t>来利用它。</a:t>
            </a:r>
          </a:p>
          <a:p>
            <a:pPr marL="0" indent="508000" fontAlgn="auto">
              <a:lnSpc>
                <a:spcPct val="150000"/>
              </a:lnSpc>
              <a:buNone/>
              <a:extLst>
                <a:ext uri="{35155182-B16C-46BC-9424-99874614C6A1}">
                  <wpsdc:indentchars xmlns:wpsdc="http://www.wps.cn/officeDocument/2017/drawingmlCustomData" xmlns="" val="200" checksum="282533468"/>
                </a:ext>
              </a:extLst>
            </a:pP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该方法可以重建高质量的三维场景点云，从中可以计算出其他的三维几何特征，如表面法线。</a:t>
            </a:r>
            <a:endParaRPr lang="en-US" altLang="zh-CN" sz="2000" dirty="0">
              <a:latin typeface="微软雅黑" panose="020B0503020204020204" charset="-122"/>
              <a:ea typeface="微软雅黑" panose="020B0503020204020204" charset="-122"/>
            </a:endParaRPr>
          </a:p>
          <a:p>
            <a:pPr marL="0" indent="508000" fontAlgn="auto">
              <a:lnSpc>
                <a:spcPct val="150000"/>
              </a:lnSpc>
              <a:buNone/>
              <a:extLst>
                <a:ext uri="{35155182-B16C-46BC-9424-99874614C6A1}">
                  <wpsdc:indentchars xmlns:wpsdc="http://www.wps.cn/officeDocument/2017/drawingmlCustomData" xmlns="" val="200" checksum="282533468"/>
                </a:ext>
              </a:extLst>
            </a:pP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在</a:t>
            </a:r>
            <a:r>
              <a:rPr lang="en-US" altLang="zh-CN" sz="2000" dirty="0">
                <a:latin typeface="微软雅黑" panose="020B0503020204020204" charset="-122"/>
                <a:ea typeface="微软雅黑" panose="020B0503020204020204" charset="-122"/>
              </a:rPr>
              <a:t>NYUD-V2</a:t>
            </a:r>
            <a:r>
              <a:rPr lang="zh-CN" altLang="en-US" sz="2000" dirty="0">
                <a:latin typeface="微软雅黑" panose="020B0503020204020204" charset="-122"/>
                <a:ea typeface="微软雅黑" panose="020B0503020204020204" charset="-122"/>
              </a:rPr>
              <a:t>和</a:t>
            </a:r>
            <a:r>
              <a:rPr lang="en-US" altLang="zh-CN" sz="2000" dirty="0">
                <a:latin typeface="微软雅黑" panose="020B0503020204020204" charset="-122"/>
                <a:ea typeface="微软雅黑" panose="020B0503020204020204" charset="-122"/>
              </a:rPr>
              <a:t>KITTI</a:t>
            </a:r>
            <a:r>
              <a:rPr lang="zh-CN" altLang="en-US" sz="2000" dirty="0">
                <a:latin typeface="微软雅黑" panose="020B0503020204020204" charset="-122"/>
                <a:ea typeface="微软雅黑" panose="020B0503020204020204" charset="-122"/>
              </a:rPr>
              <a:t>上的实验结果</a:t>
            </a:r>
            <a:r>
              <a:rPr lang="en-US" altLang="zh-CN" sz="2000" dirty="0" err="1">
                <a:latin typeface="微软雅黑" panose="020B0503020204020204" charset="-122"/>
                <a:ea typeface="微软雅黑" panose="020B0503020204020204" charset="-122"/>
              </a:rPr>
              <a:t>显示了本文方法的有效性</a:t>
            </a:r>
            <a:r>
              <a:rPr lang="en-US" altLang="zh-CN" sz="2000" dirty="0">
                <a:latin typeface="微软雅黑" panose="020B0503020204020204" charset="-122"/>
                <a:ea typeface="微软雅黑" panose="020B0503020204020204"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346075"/>
            <a:ext cx="10515600" cy="71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rPr>
              <a:t>Method — pipeline</a:t>
            </a:r>
          </a:p>
        </p:txBody>
      </p:sp>
      <p:pic>
        <p:nvPicPr>
          <p:cNvPr id="4" name="图片 3">
            <a:extLst>
              <a:ext uri="{FF2B5EF4-FFF2-40B4-BE49-F238E27FC236}">
                <a16:creationId xmlns:a16="http://schemas.microsoft.com/office/drawing/2014/main" id="{4FBA17AE-90C6-45A9-8E91-EA1102DC5775}"/>
              </a:ext>
            </a:extLst>
          </p:cNvPr>
          <p:cNvPicPr>
            <a:picLocks noChangeAspect="1"/>
          </p:cNvPicPr>
          <p:nvPr/>
        </p:nvPicPr>
        <p:blipFill>
          <a:blip r:embed="rId2"/>
          <a:stretch>
            <a:fillRect/>
          </a:stretch>
        </p:blipFill>
        <p:spPr>
          <a:xfrm>
            <a:off x="858560" y="1324423"/>
            <a:ext cx="10005369" cy="3652425"/>
          </a:xfrm>
          <a:prstGeom prst="rect">
            <a:avLst/>
          </a:prstGeom>
        </p:spPr>
      </p:pic>
      <p:pic>
        <p:nvPicPr>
          <p:cNvPr id="11" name="图片 10">
            <a:extLst>
              <a:ext uri="{FF2B5EF4-FFF2-40B4-BE49-F238E27FC236}">
                <a16:creationId xmlns:a16="http://schemas.microsoft.com/office/drawing/2014/main" id="{FE9AA936-C908-41D4-933A-2C5BA7298E2F}"/>
              </a:ext>
            </a:extLst>
          </p:cNvPr>
          <p:cNvPicPr>
            <a:picLocks noChangeAspect="1"/>
          </p:cNvPicPr>
          <p:nvPr/>
        </p:nvPicPr>
        <p:blipFill>
          <a:blip r:embed="rId3"/>
          <a:stretch>
            <a:fillRect/>
          </a:stretch>
        </p:blipFill>
        <p:spPr>
          <a:xfrm>
            <a:off x="7246199" y="552898"/>
            <a:ext cx="4403676" cy="771525"/>
          </a:xfrm>
          <a:prstGeom prst="rect">
            <a:avLst/>
          </a:prstGeom>
        </p:spPr>
      </p:pic>
      <p:sp>
        <p:nvSpPr>
          <p:cNvPr id="12" name="内容占位符 2">
            <a:extLst>
              <a:ext uri="{FF2B5EF4-FFF2-40B4-BE49-F238E27FC236}">
                <a16:creationId xmlns:a16="http://schemas.microsoft.com/office/drawing/2014/main" id="{EE0C171B-3BE1-4B78-A5A0-F38120CB2995}"/>
              </a:ext>
            </a:extLst>
          </p:cNvPr>
          <p:cNvSpPr>
            <a:spLocks noGrp="1"/>
          </p:cNvSpPr>
          <p:nvPr/>
        </p:nvSpPr>
        <p:spPr>
          <a:xfrm>
            <a:off x="858560" y="5302371"/>
            <a:ext cx="10515600" cy="13008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508000" fontAlgn="auto">
              <a:lnSpc>
                <a:spcPct val="150000"/>
              </a:lnSpc>
              <a:buNone/>
              <a:extLst>
                <a:ext uri="{35155182-B16C-46BC-9424-99874614C6A1}">
                  <wpsdc:indentchars xmlns="" xmlns:wpsdc="http://www.wps.cn/officeDocument/2017/drawingmlCustomData" val="200" checksum="282533468"/>
                </a:ext>
              </a:extLst>
            </a:pPr>
            <a:r>
              <a:rPr lang="zh-CN" altLang="en-US" sz="2000" dirty="0">
                <a:latin typeface="微软雅黑" panose="020B0503020204020204" charset="-122"/>
                <a:ea typeface="微软雅黑" panose="020B0503020204020204" charset="-122"/>
              </a:rPr>
              <a:t>输入经过一个</a:t>
            </a:r>
            <a:r>
              <a:rPr lang="en-US" altLang="zh-CN" sz="2000" dirty="0">
                <a:latin typeface="微软雅黑" panose="020B0503020204020204" charset="-122"/>
                <a:ea typeface="微软雅黑" panose="020B0503020204020204" charset="-122"/>
              </a:rPr>
              <a:t>Encode-Decode</a:t>
            </a:r>
            <a:r>
              <a:rPr lang="zh-CN" altLang="en-US" sz="2000" dirty="0">
                <a:latin typeface="微软雅黑" panose="020B0503020204020204" charset="-122"/>
                <a:ea typeface="微软雅黑" panose="020B0503020204020204" charset="-122"/>
              </a:rPr>
              <a:t>网络结构，生成</a:t>
            </a:r>
            <a:r>
              <a:rPr lang="en-US" altLang="zh-CN" sz="2000" dirty="0">
                <a:latin typeface="微软雅黑" panose="020B0503020204020204" charset="-122"/>
                <a:ea typeface="微软雅黑" panose="020B0503020204020204" charset="-122"/>
              </a:rPr>
              <a:t>depth map</a:t>
            </a:r>
            <a:r>
              <a:rPr lang="zh-CN" altLang="en-US" sz="2000" dirty="0">
                <a:latin typeface="微软雅黑" panose="020B0503020204020204" charset="-122"/>
                <a:ea typeface="微软雅黑" panose="020B0503020204020204" charset="-122"/>
              </a:rPr>
              <a:t>，和</a:t>
            </a:r>
            <a:r>
              <a:rPr lang="en-US" altLang="zh-CN" sz="2000" dirty="0">
                <a:latin typeface="微软雅黑" panose="020B0503020204020204" charset="-122"/>
                <a:ea typeface="微软雅黑" panose="020B0503020204020204" charset="-122"/>
              </a:rPr>
              <a:t>GT</a:t>
            </a:r>
            <a:r>
              <a:rPr lang="zh-CN" altLang="en-US" sz="2000" dirty="0">
                <a:latin typeface="微软雅黑" panose="020B0503020204020204" charset="-122"/>
                <a:ea typeface="微软雅黑" panose="020B0503020204020204" charset="-122"/>
              </a:rPr>
              <a:t>同步投影至</a:t>
            </a: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维空间，使用</a:t>
            </a:r>
            <a:r>
              <a:rPr lang="en-US" altLang="zh-CN" sz="2000" dirty="0">
                <a:latin typeface="微软雅黑" panose="020B0503020204020204" charset="-122"/>
                <a:ea typeface="微软雅黑" panose="020B0503020204020204" charset="-122"/>
              </a:rPr>
              <a:t>VN</a:t>
            </a:r>
            <a:r>
              <a:rPr lang="zh-CN" altLang="en-US" sz="2000" dirty="0">
                <a:latin typeface="微软雅黑" panose="020B0503020204020204" charset="-122"/>
                <a:ea typeface="微软雅黑" panose="020B0503020204020204" charset="-122"/>
              </a:rPr>
              <a:t>之间的差距作为几何约束监督网络。</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346075"/>
            <a:ext cx="10515600" cy="71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rPr>
              <a:t>Method — pipeline</a:t>
            </a:r>
          </a:p>
        </p:txBody>
      </p:sp>
      <p:sp>
        <p:nvSpPr>
          <p:cNvPr id="12" name="内容占位符 2">
            <a:extLst>
              <a:ext uri="{FF2B5EF4-FFF2-40B4-BE49-F238E27FC236}">
                <a16:creationId xmlns:a16="http://schemas.microsoft.com/office/drawing/2014/main" id="{EE0C171B-3BE1-4B78-A5A0-F38120CB2995}"/>
              </a:ext>
            </a:extLst>
          </p:cNvPr>
          <p:cNvSpPr>
            <a:spLocks noGrp="1"/>
          </p:cNvSpPr>
          <p:nvPr/>
        </p:nvSpPr>
        <p:spPr>
          <a:xfrm>
            <a:off x="7521696" y="5430560"/>
            <a:ext cx="4851206" cy="10813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508000" fontAlgn="auto">
              <a:lnSpc>
                <a:spcPct val="150000"/>
              </a:lnSpc>
              <a:buNone/>
              <a:extLst>
                <a:ext uri="{35155182-B16C-46BC-9424-99874614C6A1}">
                  <wpsdc:indentchars xmlns="" xmlns:wpsdc="http://www.wps.cn/officeDocument/2017/drawingmlCustomData" val="200" checksum="282533468"/>
                </a:ext>
              </a:extLst>
            </a:pPr>
            <a:r>
              <a:rPr lang="en-US" altLang="zh-CN" sz="2000" dirty="0">
                <a:latin typeface="微软雅黑" panose="020B0503020204020204" charset="-122"/>
                <a:ea typeface="微软雅黑" panose="020B0503020204020204" charset="-122"/>
              </a:rPr>
              <a:t>DRB:</a:t>
            </a:r>
            <a:r>
              <a:rPr lang="zh-CN" altLang="en-US" sz="2000" dirty="0">
                <a:latin typeface="微软雅黑" panose="020B0503020204020204" charset="-122"/>
                <a:ea typeface="微软雅黑" panose="020B0503020204020204" charset="-122"/>
              </a:rPr>
              <a:t>使用扩张卷积进行特征变换</a:t>
            </a:r>
            <a:endParaRPr lang="en-US" altLang="zh-CN" sz="2000" dirty="0">
              <a:latin typeface="微软雅黑" panose="020B0503020204020204" charset="-122"/>
              <a:ea typeface="微软雅黑" panose="020B0503020204020204" charset="-122"/>
            </a:endParaRPr>
          </a:p>
          <a:p>
            <a:pPr marL="0" indent="508000" fontAlgn="auto">
              <a:lnSpc>
                <a:spcPct val="150000"/>
              </a:lnSpc>
              <a:buNone/>
              <a:extLst>
                <a:ext uri="{35155182-B16C-46BC-9424-99874614C6A1}">
                  <wpsdc:indentchars xmlns="" xmlns:wpsdc="http://www.wps.cn/officeDocument/2017/drawingmlCustomData" val="200" checksum="282533468"/>
                </a:ext>
              </a:extLst>
            </a:pPr>
            <a:r>
              <a:rPr lang="en-US" altLang="zh-CN" sz="2000" dirty="0">
                <a:latin typeface="微软雅黑" panose="020B0503020204020204" charset="-122"/>
                <a:ea typeface="微软雅黑" panose="020B0503020204020204" charset="-122"/>
              </a:rPr>
              <a:t>AMB</a:t>
            </a:r>
            <a:r>
              <a:rPr lang="zh-CN" altLang="en-US" sz="2000" dirty="0">
                <a:latin typeface="微软雅黑" panose="020B0503020204020204" charset="-122"/>
                <a:ea typeface="微软雅黑" panose="020B0503020204020204" charset="-122"/>
              </a:rPr>
              <a:t>：融合来自高阶和低阶的特征</a:t>
            </a:r>
            <a:endParaRPr lang="en-US" altLang="zh-CN" sz="2000" dirty="0">
              <a:latin typeface="微软雅黑" panose="020B0503020204020204" charset="-122"/>
              <a:ea typeface="微软雅黑" panose="020B0503020204020204" charset="-122"/>
            </a:endParaRPr>
          </a:p>
        </p:txBody>
      </p:sp>
      <p:pic>
        <p:nvPicPr>
          <p:cNvPr id="3076" name="Picture 4">
            <a:extLst>
              <a:ext uri="{FF2B5EF4-FFF2-40B4-BE49-F238E27FC236}">
                <a16:creationId xmlns:a16="http://schemas.microsoft.com/office/drawing/2014/main" id="{6FD1E6FC-40DE-46D1-9433-E0BD831F3B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0" t="-1" b="1072"/>
          <a:stretch/>
        </p:blipFill>
        <p:spPr bwMode="auto">
          <a:xfrm>
            <a:off x="300145" y="1240664"/>
            <a:ext cx="7514859" cy="510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0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346075"/>
            <a:ext cx="10515600" cy="71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rPr>
              <a:t>Method — loss</a:t>
            </a:r>
          </a:p>
        </p:txBody>
      </p:sp>
      <p:pic>
        <p:nvPicPr>
          <p:cNvPr id="5" name="图片 4">
            <a:extLst>
              <a:ext uri="{FF2B5EF4-FFF2-40B4-BE49-F238E27FC236}">
                <a16:creationId xmlns:a16="http://schemas.microsoft.com/office/drawing/2014/main" id="{8ABC4AD1-9248-438C-B2FE-C7A91C873235}"/>
              </a:ext>
            </a:extLst>
          </p:cNvPr>
          <p:cNvPicPr>
            <a:picLocks noChangeAspect="1"/>
          </p:cNvPicPr>
          <p:nvPr/>
        </p:nvPicPr>
        <p:blipFill rotWithShape="1">
          <a:blip r:embed="rId2"/>
          <a:srcRect l="2174" t="10759" r="2283"/>
          <a:stretch/>
        </p:blipFill>
        <p:spPr>
          <a:xfrm>
            <a:off x="2000577" y="4080733"/>
            <a:ext cx="6952714" cy="2502190"/>
          </a:xfrm>
          <a:prstGeom prst="rect">
            <a:avLst/>
          </a:prstGeom>
        </p:spPr>
      </p:pic>
      <p:pic>
        <p:nvPicPr>
          <p:cNvPr id="7" name="图片 6">
            <a:extLst>
              <a:ext uri="{FF2B5EF4-FFF2-40B4-BE49-F238E27FC236}">
                <a16:creationId xmlns:a16="http://schemas.microsoft.com/office/drawing/2014/main" id="{662B2077-B241-4136-8035-27F40F6263E8}"/>
              </a:ext>
            </a:extLst>
          </p:cNvPr>
          <p:cNvPicPr>
            <a:picLocks noChangeAspect="1"/>
          </p:cNvPicPr>
          <p:nvPr/>
        </p:nvPicPr>
        <p:blipFill>
          <a:blip r:embed="rId3"/>
          <a:stretch>
            <a:fillRect/>
          </a:stretch>
        </p:blipFill>
        <p:spPr>
          <a:xfrm>
            <a:off x="2000577" y="1235222"/>
            <a:ext cx="6871197" cy="2502190"/>
          </a:xfrm>
          <a:prstGeom prst="rect">
            <a:avLst/>
          </a:prstGeom>
        </p:spPr>
      </p:pic>
    </p:spTree>
    <p:extLst>
      <p:ext uri="{BB962C8B-B14F-4D97-AF65-F5344CB8AC3E}">
        <p14:creationId xmlns:p14="http://schemas.microsoft.com/office/powerpoint/2010/main" val="249521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8E2F25-946B-4688-A8F4-A3B65DE27625}"/>
              </a:ext>
            </a:extLst>
          </p:cNvPr>
          <p:cNvPicPr>
            <a:picLocks noChangeAspect="1"/>
          </p:cNvPicPr>
          <p:nvPr/>
        </p:nvPicPr>
        <p:blipFill>
          <a:blip r:embed="rId2"/>
          <a:stretch>
            <a:fillRect/>
          </a:stretch>
        </p:blipFill>
        <p:spPr>
          <a:xfrm>
            <a:off x="1890603" y="1425915"/>
            <a:ext cx="8115312" cy="4109346"/>
          </a:xfrm>
          <a:prstGeom prst="rect">
            <a:avLst/>
          </a:prstGeom>
        </p:spPr>
      </p:pic>
      <p:sp>
        <p:nvSpPr>
          <p:cNvPr id="4" name="标题 1">
            <a:extLst>
              <a:ext uri="{FF2B5EF4-FFF2-40B4-BE49-F238E27FC236}">
                <a16:creationId xmlns:a16="http://schemas.microsoft.com/office/drawing/2014/main" id="{6D6BB874-BF93-4845-8963-6D93F75A4194}"/>
              </a:ext>
            </a:extLst>
          </p:cNvPr>
          <p:cNvSpPr>
            <a:spLocks noGrp="1"/>
          </p:cNvSpPr>
          <p:nvPr/>
        </p:nvSpPr>
        <p:spPr>
          <a:xfrm>
            <a:off x="838200" y="346075"/>
            <a:ext cx="10515600" cy="71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rPr>
              <a:t>Experiment</a:t>
            </a:r>
          </a:p>
        </p:txBody>
      </p:sp>
    </p:spTree>
    <p:extLst>
      <p:ext uri="{BB962C8B-B14F-4D97-AF65-F5344CB8AC3E}">
        <p14:creationId xmlns:p14="http://schemas.microsoft.com/office/powerpoint/2010/main" val="22732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346075"/>
            <a:ext cx="10515600" cy="71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rPr>
              <a:t>Experiment</a:t>
            </a:r>
          </a:p>
        </p:txBody>
      </p:sp>
      <p:sp>
        <p:nvSpPr>
          <p:cNvPr id="3" name="文本框 2"/>
          <p:cNvSpPr txBox="1"/>
          <p:nvPr/>
        </p:nvSpPr>
        <p:spPr>
          <a:xfrm>
            <a:off x="640080" y="1320165"/>
            <a:ext cx="11245215" cy="458908"/>
          </a:xfrm>
          <a:prstGeom prst="rect">
            <a:avLst/>
          </a:prstGeom>
          <a:noFill/>
        </p:spPr>
        <p:txBody>
          <a:bodyPr wrap="square" rtlCol="0">
            <a:spAutoFit/>
          </a:bodyPr>
          <a:lstStyle/>
          <a:p>
            <a:pPr indent="457200" algn="l" fontAlgn="auto">
              <a:lnSpc>
                <a:spcPct val="150000"/>
              </a:lnSpc>
              <a:extLst>
                <a:ext uri="{35155182-B16C-46BC-9424-99874614C6A1}">
                  <wpsdc:indentchars xmlns:wpsdc="http://www.wps.cn/officeDocument/2017/drawingmlCustomData" xmlns="" val="200" checksum="59296752"/>
                </a:ext>
              </a:extLst>
            </a:pPr>
            <a:r>
              <a:rPr lang="zh-CN" altLang="en-US" dirty="0">
                <a:latin typeface="微软雅黑" panose="020B0503020204020204" charset="-122"/>
                <a:ea typeface="微软雅黑" panose="020B0503020204020204" charset="-122"/>
              </a:rPr>
              <a:t>在两个常见数据集中的表现</a:t>
            </a:r>
            <a:endParaRPr dirty="0">
              <a:latin typeface="微软雅黑" panose="020B0503020204020204" charset="-122"/>
              <a:ea typeface="微软雅黑" panose="020B0503020204020204" charset="-122"/>
            </a:endParaRPr>
          </a:p>
        </p:txBody>
      </p:sp>
      <p:pic>
        <p:nvPicPr>
          <p:cNvPr id="1026" name="Picture 2">
            <a:extLst>
              <a:ext uri="{FF2B5EF4-FFF2-40B4-BE49-F238E27FC236}">
                <a16:creationId xmlns:a16="http://schemas.microsoft.com/office/drawing/2014/main" id="{1B8F11E4-5D23-40E3-8766-AD70895B9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26" y="1869310"/>
            <a:ext cx="6044101" cy="430812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DBA2C00-5DD8-44B6-B19B-EE1FE6169545}"/>
              </a:ext>
            </a:extLst>
          </p:cNvPr>
          <p:cNvPicPr>
            <a:picLocks noChangeAspect="1"/>
          </p:cNvPicPr>
          <p:nvPr/>
        </p:nvPicPr>
        <p:blipFill>
          <a:blip r:embed="rId3"/>
          <a:stretch>
            <a:fillRect/>
          </a:stretch>
        </p:blipFill>
        <p:spPr>
          <a:xfrm>
            <a:off x="6262687" y="1779073"/>
            <a:ext cx="5762625" cy="27717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335</Words>
  <Application>Microsoft Office PowerPoint</Application>
  <PresentationFormat>宽屏</PresentationFormat>
  <Paragraphs>26</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微软雅黑</vt:lpstr>
      <vt:lpstr>Arial</vt:lpstr>
      <vt:lpstr>Calibri</vt:lpstr>
      <vt:lpstr>Calibri Light</vt:lpstr>
      <vt:lpstr>Times New Roman</vt:lpstr>
      <vt:lpstr>Office 主题</vt:lpstr>
      <vt:lpstr>Enforcing geometric constraints of virtual normal for depth prediction</vt:lpstr>
      <vt:lpstr>Motivation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UC-Net: Uncertainty Inspired RGB-D Saliency Detection via Conditional Variational Autoencoders</dc:title>
  <dc:creator>Dell</dc:creator>
  <cp:lastModifiedBy>盛 飞</cp:lastModifiedBy>
  <cp:revision>72</cp:revision>
  <dcterms:created xsi:type="dcterms:W3CDTF">2015-05-05T08:02:00Z</dcterms:created>
  <dcterms:modified xsi:type="dcterms:W3CDTF">2021-01-09T08:12:41Z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