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F5C9C-9769-4A33-B0DD-3FAC7EDC7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39122C-4E51-4256-9CAB-0AE19468F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2840E6-5F1A-4515-AF75-904D0D06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A8E8-94E0-4A77-B55D-B42D10FB5A9C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943F93-81BD-4F74-82C6-58FC9139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1E444F-D498-49F3-981C-1E585DE9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E17A-4F8B-4BA7-B59A-85A091754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23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7E4DB-3751-4305-85BA-74B906CA9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6F7B77-E509-4E52-B721-22FC58B77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880BE-CB11-42FF-832A-8F35F12E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A8E8-94E0-4A77-B55D-B42D10FB5A9C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B8EF58-474C-4DD7-B393-E5A4C6A5D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1B867C-5432-429C-8CEF-8A51B75A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E17A-4F8B-4BA7-B59A-85A091754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51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B62071-67D2-4CC9-AE05-D9743523A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405DD9-E22F-4D4D-99F5-B9ABC6DA4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F98C1-8E55-453D-BD44-07C1F890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A8E8-94E0-4A77-B55D-B42D10FB5A9C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35A1FB-E391-4F14-9225-F7F420E4F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E4288-81C9-4146-A16D-445DA31B6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E17A-4F8B-4BA7-B59A-85A091754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33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E6259-1726-42F6-9F8C-66FA3351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EC0ECD-89AF-4EF1-B758-1234FC72D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B8F53A-B97D-4D13-9BE6-7B3E4864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A8E8-94E0-4A77-B55D-B42D10FB5A9C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93A59-ED14-4BAE-9DD2-41B0C9FC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AA3B38-3FA9-4FCE-B734-124ACBED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E17A-4F8B-4BA7-B59A-85A091754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33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E35E9-BF55-4CA0-8DE3-AE68E6887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582C2E-4464-442C-96E4-233D39D27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00BA5E-E9C4-4BED-81F9-0A06DE6F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A8E8-94E0-4A77-B55D-B42D10FB5A9C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6A5FB-91DD-497A-9DE1-B645DC6E0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F9FD0-B8F2-474C-9942-3F697C867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E17A-4F8B-4BA7-B59A-85A091754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8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34A11-3833-4016-B1E4-9A32EF56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08DF3E-98EB-4223-81EB-3735CACCC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196B8F-DCCD-4E31-B462-9F5E1ABA1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51FFB7-AD22-4F55-9F32-6D737422B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A8E8-94E0-4A77-B55D-B42D10FB5A9C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CA5FE2-EEC4-4DC8-8B91-D88D0011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50726E-8F1C-4D2C-8268-57BC259F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E17A-4F8B-4BA7-B59A-85A091754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26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95696-80C1-4BF1-A205-F025ADBA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506245-35C5-4FA0-A01A-53468E7B6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B889CB-E0FA-4A91-A496-46ECFB938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15FBF3-5573-4B14-B293-03BA78905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DA78EE-A798-4B2E-B19E-C7603F369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D35341-93AA-4E8D-BE68-FDF1E816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A8E8-94E0-4A77-B55D-B42D10FB5A9C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A00767-68C0-4E1C-B80A-D382F7F7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3874E3-4538-482D-8C27-B94CB3FB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E17A-4F8B-4BA7-B59A-85A091754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6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5B582-1DA3-49EF-BADB-9DFD5D48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EA4E03-C1A5-416B-B6C5-73DFC6AB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A8E8-94E0-4A77-B55D-B42D10FB5A9C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5A5DDB-5E4B-4FAA-9F7C-A6EB0915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F669AC-0D24-4079-BA17-61EF57B0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E17A-4F8B-4BA7-B59A-85A091754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25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C295BB-A7B8-4631-9AB7-B51E9645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A8E8-94E0-4A77-B55D-B42D10FB5A9C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0E3E58-9BCF-4280-A6FC-5DF0EB06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256268-EF76-46DD-9CBD-707A1449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E17A-4F8B-4BA7-B59A-85A091754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31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5947A-4E71-49F1-BE4E-2DA9DD4FC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80383-1EC2-409B-8F98-AF264CA07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1DB3CB-C250-4870-BC2F-620240CB6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42B532-0907-4AC3-BFFC-C3BF38837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A8E8-94E0-4A77-B55D-B42D10FB5A9C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7DCC28-DEB7-4BE3-A52E-2DFD07C6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4CBFA6-9E49-4F9E-AE29-67AC22FD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E17A-4F8B-4BA7-B59A-85A091754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51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A27A5-2506-4479-91C7-5F276378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FDE097-2583-4C9B-B4A7-05E9AD1B3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979DFC-E1F5-400A-8449-CB440D545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198C44-51DA-47EB-A390-FFCE1FA9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A8E8-94E0-4A77-B55D-B42D10FB5A9C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202367-1571-430E-BE92-59715873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98F2F1-E3DC-4148-946D-3A7C8C09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E17A-4F8B-4BA7-B59A-85A091754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09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85008C-55C0-4AEA-852D-430008F9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8CC240-252E-4E40-ADF2-7D576F623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CACD19-D4E3-47B3-AF3D-2D983355F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7A8E8-94E0-4A77-B55D-B42D10FB5A9C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97B720-7BA9-4BC7-978B-E1FEF35B9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44BD26-6766-418D-8182-17F599B4E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EE17A-4F8B-4BA7-B59A-85A091754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81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40A042-0C06-4F56-A2FC-394E239278E1}"/>
              </a:ext>
            </a:extLst>
          </p:cNvPr>
          <p:cNvSpPr txBox="1"/>
          <p:nvPr/>
        </p:nvSpPr>
        <p:spPr>
          <a:xfrm>
            <a:off x="1300294" y="1115737"/>
            <a:ext cx="97563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Pelee</a:t>
            </a:r>
            <a:r>
              <a:rPr lang="en-US" altLang="zh-CN" sz="3600" dirty="0"/>
              <a:t>: A Real-Time Object Detection System on Mobile Devices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Robert J. Wang, Xiang Li &amp; Charles X. Ling</a:t>
            </a:r>
          </a:p>
          <a:p>
            <a:r>
              <a:rPr lang="en-US" altLang="zh-CN" dirty="0"/>
              <a:t>Department of Computer Science</a:t>
            </a:r>
          </a:p>
          <a:p>
            <a:r>
              <a:rPr lang="en-US" altLang="zh-CN" dirty="0"/>
              <a:t>University of Western Ontario</a:t>
            </a:r>
          </a:p>
          <a:p>
            <a:r>
              <a:rPr lang="en-US" altLang="zh-CN" dirty="0"/>
              <a:t>London, Ontario, Canada, N6A 3K7</a:t>
            </a:r>
          </a:p>
          <a:p>
            <a:r>
              <a:rPr lang="en-US" altLang="zh-CN" dirty="0"/>
              <a:t>{jwan563,lxiang2,charles.ling}@uwo.ca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15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AE9A853-95CC-4046-A3D0-F936440DCB6B}"/>
              </a:ext>
            </a:extLst>
          </p:cNvPr>
          <p:cNvSpPr txBox="1"/>
          <p:nvPr/>
        </p:nvSpPr>
        <p:spPr>
          <a:xfrm>
            <a:off x="520118" y="998290"/>
            <a:ext cx="6316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 err="1">
                <a:solidFill>
                  <a:srgbClr val="4D4D4D"/>
                </a:solidFill>
                <a:effectLst/>
              </a:rPr>
              <a:t>PeleeNet</a:t>
            </a:r>
            <a:r>
              <a:rPr lang="zh-CN" altLang="en-US" b="0" i="0" dirty="0">
                <a:solidFill>
                  <a:srgbClr val="4D4D4D"/>
                </a:solidFill>
                <a:effectLst/>
              </a:rPr>
              <a:t>是一种基于</a:t>
            </a:r>
            <a:r>
              <a:rPr lang="en-US" altLang="zh-CN" b="0" i="0" dirty="0" err="1">
                <a:solidFill>
                  <a:srgbClr val="4D4D4D"/>
                </a:solidFill>
                <a:effectLst/>
              </a:rPr>
              <a:t>Densenet</a:t>
            </a:r>
            <a:r>
              <a:rPr lang="zh-CN" altLang="en-US" b="0" i="0" dirty="0">
                <a:solidFill>
                  <a:srgbClr val="4D4D4D"/>
                </a:solidFill>
                <a:effectLst/>
              </a:rPr>
              <a:t>的轻量化网络变体（</a:t>
            </a:r>
            <a:r>
              <a:rPr lang="en-US" altLang="zh-CN" b="0" i="0" dirty="0">
                <a:solidFill>
                  <a:srgbClr val="4D4D4D"/>
                </a:solidFill>
                <a:effectLst/>
              </a:rPr>
              <a:t>variant</a:t>
            </a:r>
            <a:r>
              <a:rPr lang="zh-CN" altLang="en-US" b="0" i="0" dirty="0">
                <a:solidFill>
                  <a:srgbClr val="4D4D4D"/>
                </a:solidFill>
                <a:effectLst/>
              </a:rPr>
              <a:t>），主要面向移动端部署。分类网络的结构改进包括</a:t>
            </a:r>
            <a:r>
              <a:rPr lang="en-US" altLang="zh-CN" b="0" i="0" dirty="0">
                <a:solidFill>
                  <a:srgbClr val="4D4D4D"/>
                </a:solidFill>
                <a:effectLst/>
              </a:rPr>
              <a:t>4</a:t>
            </a:r>
            <a:r>
              <a:rPr lang="zh-CN" altLang="en-US" b="0" i="0" dirty="0">
                <a:solidFill>
                  <a:srgbClr val="4D4D4D"/>
                </a:solidFill>
                <a:effectLst/>
              </a:rPr>
              <a:t>点。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1EDCD2-38CE-4317-8B20-B0B3126FA7AA}"/>
              </a:ext>
            </a:extLst>
          </p:cNvPr>
          <p:cNvSpPr txBox="1"/>
          <p:nvPr/>
        </p:nvSpPr>
        <p:spPr>
          <a:xfrm>
            <a:off x="444617" y="1837189"/>
            <a:ext cx="11495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Two-Way Dense Layer</a:t>
            </a:r>
            <a:r>
              <a:rPr lang="zh-CN" altLang="en-US" sz="1600" dirty="0"/>
              <a:t>：第一路经过一层</a:t>
            </a:r>
            <a:r>
              <a:rPr lang="en-US" altLang="zh-CN" sz="1600" dirty="0"/>
              <a:t>1x1</a:t>
            </a:r>
            <a:r>
              <a:rPr lang="zh-CN" altLang="en-US" sz="1600" dirty="0"/>
              <a:t>卷积完成</a:t>
            </a:r>
            <a:r>
              <a:rPr lang="en-US" altLang="zh-CN" sz="1600" dirty="0"/>
              <a:t>bottleneck</a:t>
            </a:r>
            <a:r>
              <a:rPr lang="zh-CN" altLang="en-US" sz="1600" dirty="0"/>
              <a:t>之后，再经过一层</a:t>
            </a:r>
            <a:r>
              <a:rPr lang="en-US" altLang="zh-CN" sz="1600" dirty="0"/>
              <a:t>3x3</a:t>
            </a:r>
            <a:r>
              <a:rPr lang="zh-CN" altLang="en-US" sz="1600" dirty="0"/>
              <a:t>卷积；第二路则在</a:t>
            </a:r>
            <a:r>
              <a:rPr lang="en-US" altLang="zh-CN" sz="1600" dirty="0"/>
              <a:t>bottleneck</a:t>
            </a:r>
            <a:r>
              <a:rPr lang="zh-CN" altLang="en-US" sz="1600" dirty="0"/>
              <a:t>之后，再经过两层</a:t>
            </a:r>
            <a:r>
              <a:rPr lang="en-US" altLang="zh-CN" sz="1600" dirty="0"/>
              <a:t>3x3</a:t>
            </a:r>
            <a:r>
              <a:rPr lang="zh-CN" altLang="en-US" sz="1600" dirty="0"/>
              <a:t>卷积；</a:t>
            </a:r>
            <a:r>
              <a:rPr lang="en-US" altLang="zh-CN" sz="1600" dirty="0" err="1"/>
              <a:t>PeleeNet</a:t>
            </a:r>
            <a:r>
              <a:rPr lang="zh-CN" altLang="en-US" sz="1600" dirty="0"/>
              <a:t>中设计的基本模块，除了将原本的主干分支的</a:t>
            </a:r>
            <a:r>
              <a:rPr lang="en-US" altLang="zh-CN" sz="1600" dirty="0"/>
              <a:t>filter</a:t>
            </a:r>
            <a:r>
              <a:rPr lang="zh-CN" altLang="en-US" sz="1600" dirty="0"/>
              <a:t>减半</a:t>
            </a:r>
            <a:r>
              <a:rPr lang="en-US" altLang="zh-CN" sz="1600" dirty="0"/>
              <a:t>(</a:t>
            </a:r>
            <a:r>
              <a:rPr lang="zh-CN" altLang="en-US" sz="1600" dirty="0"/>
              <a:t>主干分支感受野为</a:t>
            </a:r>
            <a:r>
              <a:rPr lang="en-US" altLang="zh-CN" sz="1600" dirty="0"/>
              <a:t>3x3)</a:t>
            </a:r>
            <a:r>
              <a:rPr lang="zh-CN" altLang="en-US" sz="1600" dirty="0"/>
              <a:t>，还添加了一个新的分支，在新的分支中使用了两个</a:t>
            </a:r>
            <a:r>
              <a:rPr lang="en-US" altLang="zh-CN" sz="1600" dirty="0"/>
              <a:t>3x3</a:t>
            </a:r>
            <a:r>
              <a:rPr lang="zh-CN" altLang="en-US" sz="1600" dirty="0"/>
              <a:t>的卷积，这个分支感受野为</a:t>
            </a:r>
            <a:r>
              <a:rPr lang="en-US" altLang="zh-CN" sz="1600" dirty="0"/>
              <a:t>5x5</a:t>
            </a:r>
            <a:r>
              <a:rPr lang="zh-CN" altLang="en-US" sz="1600" dirty="0"/>
              <a:t>。这样就提取得到的特征就不只是单一尺度。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7E6303-A1FD-4A23-B598-F8560D411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8" y="2956650"/>
            <a:ext cx="6965284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9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E206498-B9E8-4ED2-890B-F7C66279F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58" y="1994293"/>
            <a:ext cx="5166808" cy="35740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384A38F-1E88-4C56-80CE-E9C40E84AA0A}"/>
              </a:ext>
            </a:extLst>
          </p:cNvPr>
          <p:cNvSpPr txBox="1"/>
          <p:nvPr/>
        </p:nvSpPr>
        <p:spPr>
          <a:xfrm>
            <a:off x="1098958" y="671119"/>
            <a:ext cx="78017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Stem Block</a:t>
            </a:r>
          </a:p>
          <a:p>
            <a:r>
              <a:rPr lang="zh-CN" altLang="en-US" dirty="0"/>
              <a:t>先使用</a:t>
            </a:r>
            <a:r>
              <a:rPr lang="en-US" altLang="zh-CN" dirty="0"/>
              <a:t>strided3x3</a:t>
            </a:r>
            <a:r>
              <a:rPr lang="zh-CN" altLang="en-US" dirty="0"/>
              <a:t>卷积进行快速降维，然后用了两分支的结构，一个分支用</a:t>
            </a:r>
            <a:r>
              <a:rPr lang="en-US" altLang="zh-CN" dirty="0" err="1"/>
              <a:t>strided</a:t>
            </a:r>
            <a:r>
              <a:rPr lang="en-US" altLang="zh-CN" dirty="0"/>
              <a:t> 3x3</a:t>
            </a:r>
            <a:r>
              <a:rPr lang="zh-CN" altLang="en-US" dirty="0"/>
              <a:t>卷积</a:t>
            </a:r>
            <a:r>
              <a:rPr lang="en-US" altLang="zh-CN" dirty="0"/>
              <a:t>, </a:t>
            </a:r>
            <a:r>
              <a:rPr lang="zh-CN" altLang="en-US" dirty="0"/>
              <a:t>另一个分支使用了一个</a:t>
            </a:r>
            <a:r>
              <a:rPr lang="en-US" altLang="zh-CN" dirty="0" err="1"/>
              <a:t>maxpool</a:t>
            </a:r>
            <a:r>
              <a:rPr lang="zh-CN" altLang="en-US" dirty="0"/>
              <a:t>。这一部分和组合池化非常相似，</a:t>
            </a:r>
            <a:r>
              <a:rPr lang="en-US" altLang="zh-CN" dirty="0"/>
              <a:t>stem block</a:t>
            </a:r>
            <a:r>
              <a:rPr lang="zh-CN" altLang="en-US" dirty="0"/>
              <a:t>使用了</a:t>
            </a:r>
            <a:r>
              <a:rPr lang="en-US" altLang="zh-CN" dirty="0" err="1"/>
              <a:t>strided</a:t>
            </a:r>
            <a:r>
              <a:rPr lang="en-US" altLang="zh-CN" dirty="0"/>
              <a:t> 3x3</a:t>
            </a:r>
            <a:r>
              <a:rPr lang="zh-CN" altLang="en-US" dirty="0"/>
              <a:t>卷积和最大值池化两种的优势而来的池化策略</a:t>
            </a:r>
            <a:r>
              <a:rPr lang="en-US" altLang="zh-CN" dirty="0"/>
              <a:t>(</a:t>
            </a:r>
            <a:r>
              <a:rPr lang="zh-CN" altLang="en-US" dirty="0"/>
              <a:t>组合池化使用的是最大值池化和均值池化</a:t>
            </a:r>
            <a:r>
              <a:rPr lang="en-US" altLang="zh-CN" dirty="0"/>
              <a:t>)</a:t>
            </a:r>
            <a:r>
              <a:rPr lang="zh-CN" altLang="en-US" dirty="0"/>
              <a:t>，可以丰富特征层。</a:t>
            </a:r>
          </a:p>
        </p:txBody>
      </p:sp>
    </p:spTree>
    <p:extLst>
      <p:ext uri="{BB962C8B-B14F-4D97-AF65-F5344CB8AC3E}">
        <p14:creationId xmlns:p14="http://schemas.microsoft.com/office/powerpoint/2010/main" val="106443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E965235-DD73-479A-AD41-E7B7D3D9C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97" y="545284"/>
            <a:ext cx="3116850" cy="17451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2717A65-E06B-493F-9A88-3C25BA6F6219}"/>
              </a:ext>
            </a:extLst>
          </p:cNvPr>
          <p:cNvSpPr txBox="1"/>
          <p:nvPr/>
        </p:nvSpPr>
        <p:spPr>
          <a:xfrm>
            <a:off x="595618" y="545284"/>
            <a:ext cx="46810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在</a:t>
            </a:r>
            <a:r>
              <a:rPr lang="en-US" altLang="zh-CN" sz="1600" dirty="0" err="1"/>
              <a:t>DenseNet</a:t>
            </a:r>
            <a:r>
              <a:rPr lang="zh-CN" altLang="en-US" sz="1600" dirty="0"/>
              <a:t>中，有一个超参数</a:t>
            </a:r>
            <a:r>
              <a:rPr lang="en-US" altLang="zh-CN" sz="1600" dirty="0"/>
              <a:t>k-growth rate, </a:t>
            </a:r>
            <a:r>
              <a:rPr lang="zh-CN" altLang="en-US" sz="1600" dirty="0"/>
              <a:t>用于控制各个卷积层通道个数，在</a:t>
            </a:r>
            <a:r>
              <a:rPr lang="en-US" altLang="zh-CN" sz="1600" dirty="0" err="1"/>
              <a:t>DenseNet</a:t>
            </a:r>
            <a:r>
              <a:rPr lang="zh-CN" altLang="en-US" sz="1600" dirty="0"/>
              <a:t>的瓶颈层中，将其固定为</a:t>
            </a:r>
            <a:r>
              <a:rPr lang="en-US" altLang="zh-CN" sz="1600" dirty="0"/>
              <a:t>4k</a:t>
            </a:r>
            <a:r>
              <a:rPr lang="zh-CN" altLang="en-US" sz="1600" dirty="0"/>
              <a:t>，也就是说瓶颈层是增加了模型的计算量，而不是减小模型的计算量。在</a:t>
            </a:r>
            <a:r>
              <a:rPr lang="en-US" altLang="zh-CN" sz="1600" dirty="0" err="1"/>
              <a:t>PeleeNet</a:t>
            </a:r>
            <a:r>
              <a:rPr lang="zh-CN" altLang="en-US" sz="1600" dirty="0"/>
              <a:t>中，将瓶颈层的通道个数根据输入的形状动态调整，节约了</a:t>
            </a:r>
            <a:r>
              <a:rPr lang="en-US" altLang="zh-CN" sz="1600" dirty="0"/>
              <a:t>28.5%</a:t>
            </a:r>
            <a:r>
              <a:rPr lang="zh-CN" altLang="en-US" sz="1600" dirty="0"/>
              <a:t>的计算消耗。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4B1F24-E7EF-4B4D-8CF7-C41A7B9CD380}"/>
              </a:ext>
            </a:extLst>
          </p:cNvPr>
          <p:cNvSpPr txBox="1"/>
          <p:nvPr/>
        </p:nvSpPr>
        <p:spPr>
          <a:xfrm>
            <a:off x="713064" y="3615655"/>
            <a:ext cx="4060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复合功能：</a:t>
            </a:r>
            <a:endParaRPr lang="en-US" altLang="zh-CN" sz="1600" dirty="0"/>
          </a:p>
          <a:p>
            <a:r>
              <a:rPr lang="zh-CN" altLang="en-US" sz="1600" dirty="0"/>
              <a:t>为了提高速度，采用了</a:t>
            </a:r>
            <a:r>
              <a:rPr lang="en-US" altLang="zh-CN" sz="1600" dirty="0" err="1"/>
              <a:t>conv+bn+relu</a:t>
            </a:r>
            <a:r>
              <a:rPr lang="zh-CN" altLang="en-US" sz="1600" dirty="0"/>
              <a:t>的组合</a:t>
            </a:r>
            <a:r>
              <a:rPr lang="en-US" altLang="zh-CN" sz="1600" dirty="0"/>
              <a:t>(</a:t>
            </a:r>
            <a:r>
              <a:rPr lang="zh-CN" altLang="en-US" sz="1600" dirty="0"/>
              <a:t>而不是</a:t>
            </a:r>
            <a:r>
              <a:rPr lang="en-US" altLang="zh-CN" sz="1600" dirty="0" err="1"/>
              <a:t>DenseNet</a:t>
            </a:r>
            <a:r>
              <a:rPr lang="zh-CN" altLang="en-US" sz="1600" dirty="0"/>
              <a:t>中的预激活组合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conv+relu+bn</a:t>
            </a:r>
            <a:r>
              <a:rPr lang="en-US" altLang="zh-CN" sz="1600" dirty="0"/>
              <a:t>)), </a:t>
            </a:r>
            <a:r>
              <a:rPr lang="zh-CN" altLang="en-US" sz="1600" dirty="0"/>
              <a:t>这样做是为了方便进行卷积和</a:t>
            </a:r>
            <a:r>
              <a:rPr lang="en-US" altLang="zh-CN" sz="1600" dirty="0"/>
              <a:t>BN</a:t>
            </a:r>
            <a:r>
              <a:rPr lang="zh-CN" altLang="en-US" sz="1600" dirty="0"/>
              <a:t>的合并计算，加速推理阶段的速度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75332F-D512-40E0-9AE0-B0955244A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294" y="2578624"/>
            <a:ext cx="4969642" cy="359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9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C8433F-ACE9-4050-9566-A80B6EE958FC}"/>
              </a:ext>
            </a:extLst>
          </p:cNvPr>
          <p:cNvSpPr txBox="1"/>
          <p:nvPr/>
        </p:nvSpPr>
        <p:spPr>
          <a:xfrm>
            <a:off x="478172" y="469783"/>
            <a:ext cx="202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Ablation study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7687C6-C48B-44BD-A9BD-BF73228E3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72" y="1299230"/>
            <a:ext cx="8474174" cy="27663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8BC0A8E-B9D4-40D6-9B07-14764187B4A1}"/>
              </a:ext>
            </a:extLst>
          </p:cNvPr>
          <p:cNvSpPr txBox="1"/>
          <p:nvPr/>
        </p:nvSpPr>
        <p:spPr>
          <a:xfrm>
            <a:off x="562062" y="973123"/>
            <a:ext cx="18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Stanford dog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D83345B-B782-4AE4-AAD1-BBE73020E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62" y="4112733"/>
            <a:ext cx="8009314" cy="23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1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90C9F39-0B21-4B8E-B3CA-51DEE334FAD3}"/>
              </a:ext>
            </a:extLst>
          </p:cNvPr>
          <p:cNvSpPr txBox="1"/>
          <p:nvPr/>
        </p:nvSpPr>
        <p:spPr>
          <a:xfrm>
            <a:off x="503957" y="562062"/>
            <a:ext cx="65014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总结：</a:t>
            </a:r>
            <a:endParaRPr lang="en-US" altLang="zh-CN" sz="16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PeleeNet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相当于是避开了深度可分离卷积的使用，仅仅使用普通的卷积，就让模型能在移动端设备上实时运行。总体来说，</a:t>
            </a: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PeleeNet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创新一般。</a:t>
            </a: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PeleeNet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将很多细碎的点融合到一起，最终在移动端设备上的表现还不错，也被很多研究轻量化网络的文章用来对比。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48905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464</Words>
  <Application>Microsoft Office PowerPoint</Application>
  <PresentationFormat>宽屏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靖宇</dc:creator>
  <cp:lastModifiedBy>李 靖宇</cp:lastModifiedBy>
  <cp:revision>11</cp:revision>
  <dcterms:created xsi:type="dcterms:W3CDTF">2021-01-09T02:12:14Z</dcterms:created>
  <dcterms:modified xsi:type="dcterms:W3CDTF">2021-01-09T13:49:20Z</dcterms:modified>
</cp:coreProperties>
</file>