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290" r:id="rId3"/>
    <p:sldId id="282" r:id="rId4"/>
    <p:sldId id="269" r:id="rId5"/>
    <p:sldId id="270" r:id="rId6"/>
    <p:sldId id="283" r:id="rId7"/>
    <p:sldId id="287" r:id="rId8"/>
    <p:sldId id="288" r:id="rId9"/>
    <p:sldId id="286" r:id="rId10"/>
    <p:sldId id="289" r:id="rId11"/>
    <p:sldId id="291" r:id="rId12"/>
    <p:sldId id="292" r:id="rId13"/>
    <p:sldId id="29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1765" autoAdjust="0"/>
  </p:normalViewPr>
  <p:slideViewPr>
    <p:cSldViewPr snapToGrid="0" showGuides="1">
      <p:cViewPr varScale="1">
        <p:scale>
          <a:sx n="81" d="100"/>
          <a:sy n="81" d="100"/>
        </p:scale>
        <p:origin x="643" y="53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FC39B-8E8A-4202-8860-C50F1C7276D2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D742E-FD02-409B-83A4-1066DAC8C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50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像的空间冗余是指：在图像中，空间上相邻的的位置对应的特征与内容通常也较为相似，因此，某一位置的特征可以通过其临近区域其他位置的特征进行插值得到。这种特性在自然图像里十分常见，是自然图像的一种内禀属性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利用这种特性降低计算量在计算机视觉领域并不罕见，如通过缩小输入图片的尺寸，或在主干网络中通过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Stride Conv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来降低特征图的分辨率就是两种常见的方法，而这两种方法均可以被看作在空间上进行均匀采样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(Uniform Sampling)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但是，图像冗余在空间上并不是均匀分布的，如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Fig. 1(a)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所示，人物、路灯等区域的冗余度较低，而地面、背景墙等区域的冗余度较高。因此，在空间中进行均匀采样并不能充分利用空间的冗余特性。更好的方式应当是自适应地决定采样位置。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D742E-FD02-409B-83A4-1066DAC8C18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374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D742E-FD02-409B-83A4-1066DAC8C18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46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像的空间冗余是指：在图像中，空间上相邻的的位置对应的特征与内容通常也较为相似，因此，某一位置的特征可以通过其临近区域其他位置的特征进行插值得到。这种特性在自然图像里十分常见，是自然图像的一种内禀属性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利用这种特性降低计算量在计算机视觉领域并不罕见，如通过缩小输入图片的尺寸，或在主干网络中通过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Stride Conv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来降低特征图的分辨率就是两种常见的方法，而这两种方法均可以被看作在空间上进行均匀采样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(Uniform Sampling)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但是，图像冗余在空间上并不是均匀分布的，如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Fig. 1(a)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所示，人物、路灯等区域的冗余度较低，而地面、背景墙等区域的冗余度较高。因此，在空间中进行均匀采样并不能充分利用空间的冗余特性。更好的方式应当是自适应地决定采样位置。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D742E-FD02-409B-83A4-1066DAC8C18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936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该网络包含采样模块、稀疏卷积与插值模块三个部分。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Both"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sampling module generates a mask.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Points masked as 1 in M are sampled, and convolution is applied only on these points, resulting in a sparse feature map.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Then, the features of unsampled points are constructed by the interpolation module C.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D742E-FD02-409B-83A4-1066DAC8C18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562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提前中止法（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Early Stopping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）与利用特征响应稀疏性（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Activation Sparsity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）的方法均可被视为实现自适应采样的不同方式。在这些方法中，每个位置都对应一个分数，代表该位置的重要程度。如果分数大于一个阈值，该位置就会被采样。我们称这类采样方法为确定性采样（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Deterministic Sampling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Fig. 2 (b)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左图所示。然而，由于空间冗余特性的存在，邻近的位置得分往往接近，因此，在确定性采样中，一片相邻的区域经常同时被采样到或者同时不被采样到（如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Fig. 1 (b)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所示）。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本文提出使用随机采样（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Stochastic Sampling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）与插值相结合的方法来节省计算量。在随机采样中，每个位置的分数仅代表其被采样到的概率。分数越高，其被采样的概率越大，反之亦然。因此，对于一个拥有相同分数的区域，只要其概率不是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，则仅会有一部分位置被采样到（如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Fig. 2 (b)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右图所示）。而未被采样到的位置，其特征可以借助邻近被采样到的点通过插值来近似。通过这种方法，可以在获得与确定性采样相似精度的情况下，使用更少的采样点进行计算（如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Fig. 1 (c)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所示），或使用一样多的采样点取得更高的精度（如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Fig. 1(d)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D742E-FD02-409B-83A4-1066DAC8C18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679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像的空间冗余是指：在图像中，空间上相邻的的位置对应的特征与内容通常也较为相似，因此，某一位置的特征可以通过其临近区域其他位置的特征进行插值得到。这种特性在自然图像里十分常见，是自然图像的一种内禀属性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利用这种特性降低计算量在计算机视觉领域并不罕见，如通过缩小输入图片的尺寸，或在主干网络中通过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Stride Conv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来降低特征图的分辨率就是两种常见的方法，而这两种方法均可以被看作在空间上进行均匀采样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(Uniform Sampling)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但是，图像冗余在空间上并不是均匀分布的，如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Fig. 1(a)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所示，人物、路灯等区域的冗余度较低，而地面、背景墙等区域的冗余度较高。因此，在空间中进行均匀采样并不能充分利用空间的冗余特性。更好的方式应当是自适应地决定采样位置。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D742E-FD02-409B-83A4-1066DAC8C18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803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像的空间冗余是指：在图像中，空间上相邻的的位置对应的特征与内容通常也较为相似，因此，某一位置的特征可以通过其临近区域其他位置的特征进行插值得到。这种特性在自然图像里十分常见，是自然图像的一种内禀属性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利用这种特性降低计算量在计算机视觉领域并不罕见，如通过缩小输入图片的尺寸，或在主干网络中通过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Stride Conv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来降低特征图的分辨率就是两种常见的方法，而这两种方法均可以被看作在空间上进行均匀采样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(Uniform Sampling)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但是，图像冗余在空间上并不是均匀分布的，如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Fig. 1(a)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所示，人物、路灯等区域的冗余度较低，而地面、背景墙等区域的冗余度较高。因此，在空间中进行均匀采样并不能充分利用空间的冗余特性。更好的方式应当是自适应地决定采样位置。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D742E-FD02-409B-83A4-1066DAC8C18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375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像的空间冗余是指：在图像中，空间上相邻的的位置对应的特征与内容通常也较为相似，因此，某一位置的特征可以通过其临近区域其他位置的特征进行插值得到。这种特性在自然图像里十分常见，是自然图像的一种内禀属性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利用这种特性降低计算量在计算机视觉领域并不罕见，如通过缩小输入图片的尺寸，或在主干网络中通过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Stride Conv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来降低特征图的分辨率就是两种常见的方法，而这两种方法均可以被看作在空间上进行均匀采样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(Uniform Sampling)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但是，图像冗余在空间上并不是均匀分布的，如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Fig. 1(a)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所示，人物、路灯等区域的冗余度较低，而地面、背景墙等区域的冗余度较高。因此，在空间中进行均匀采样并不能充分利用空间的冗余特性。更好的方式应当是自适应地决定采样位置。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D742E-FD02-409B-83A4-1066DAC8C18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552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D742E-FD02-409B-83A4-1066DAC8C18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613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D742E-FD02-409B-83A4-1066DAC8C18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768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1C573-F52F-491D-8CF8-B15E3B66B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8EBF30-A962-446E-B81A-BE7DD9A02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64B945-34B3-45D8-9B30-38CEEFE4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3E25-F7D1-4CF0-BCDD-C96BD7EA93AA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F4B31-417C-46EE-8171-79936C341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00EF5B-4110-4659-AEB7-1A5F4DED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89CF-456B-4B2F-BAA2-58D923589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64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AD6A8-25D2-40E0-AA79-DFFCE7A3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1D01BE-D064-4BBB-858F-8DBBB307C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F9659-89C6-4EED-B102-44D4706E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3E25-F7D1-4CF0-BCDD-C96BD7EA93AA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34550E-EE0E-4F12-AE09-5BFB44E9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14894-0B98-4090-886B-41871BA1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89CF-456B-4B2F-BAA2-58D923589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42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7497D2-DC01-4BDA-BFEE-F98809B8B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71F4C2-DA64-4F63-BD22-92C4186F2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D01281-EBBE-4F7C-B0E9-DF0A7631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3E25-F7D1-4CF0-BCDD-C96BD7EA93AA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20893E-D17B-45C0-A9E7-9117BC1FE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58FF6-305D-4241-8B3F-6D7D9E69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89CF-456B-4B2F-BAA2-58D923589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57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63B2-DFA5-424C-A170-5CF98C0E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012CC1-0225-4C96-A06B-F70E75BB9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086AB-8D84-4F5D-BEC8-E5EE34ED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3E25-F7D1-4CF0-BCDD-C96BD7EA93AA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F9AA6-C956-487E-B9D9-B84FDE68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207BB-7DCA-4C07-BDEE-D28C3488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89CF-456B-4B2F-BAA2-58D923589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79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CC0C0-8E0D-45BE-B99A-79A869BC8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B733BC-95C9-406C-A0BE-74163261E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E258F8-BED0-4B47-A3DC-81DF7ACA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3E25-F7D1-4CF0-BCDD-C96BD7EA93AA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EE7B38-BB52-475B-80D8-5E0552F6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7DE96-2C72-4F58-8B1E-9D401B39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89CF-456B-4B2F-BAA2-58D923589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93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259AB-71C3-4D8B-9DDA-F5374BFE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9DE47-30F0-4BC9-99BE-26D9DA456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0C6440-FBEB-470D-86B7-186868CB1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C13B8C-B2B7-41A4-A50A-92C331D27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3E25-F7D1-4CF0-BCDD-C96BD7EA93AA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6D62AD-2C03-4E04-827F-CE62D81C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74367D-50D1-4944-9133-8F6829BC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89CF-456B-4B2F-BAA2-58D923589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10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61239-C859-4083-AB9A-8702613E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569886-2829-48B9-980B-B3BAC2551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543D59-EBE5-40FC-8723-4E63194A0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DCE487-6098-4A18-800A-A633292E8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304F4A-4EA0-4BFF-9D35-6969711D6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4AA1CD-B91E-453B-9B24-835355A2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3E25-F7D1-4CF0-BCDD-C96BD7EA93AA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75FC97-2A8E-485C-8437-E1E727EA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2B6F72-4495-4F85-82FF-5B2D750B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89CF-456B-4B2F-BAA2-58D923589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8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723B5-BA88-46BE-B353-04CC9757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E5F53B-4C93-48A2-A0C5-263C2DC85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3E25-F7D1-4CF0-BCDD-C96BD7EA93AA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43D163-F38B-4223-A895-EF52C02A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60132A-C052-4260-90E5-8796DCAE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89CF-456B-4B2F-BAA2-58D923589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09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5371C5-9778-40F9-A286-40EB908C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3E25-F7D1-4CF0-BCDD-C96BD7EA93AA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79C39C-A807-4A55-BC28-AD1C4017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0A4C8F-879F-47C6-95A9-324F819F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89CF-456B-4B2F-BAA2-58D923589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71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CCF20-6AC7-4320-83BC-1007DCD9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299A2-34BC-4BD4-AF56-C2CA0C0D3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4708B9-F80C-4B53-AF60-1672353D4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38A55E-3AC1-4E78-B0FC-ED4E49D9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3E25-F7D1-4CF0-BCDD-C96BD7EA93AA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DBF408-598F-4FDD-964E-BD398166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D0104C-FC3E-4426-A519-CB285CCA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89CF-456B-4B2F-BAA2-58D923589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01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DF2F5-B7FF-42F5-A369-9A63BA3B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F7F616-6E24-461A-8D5A-08AA25F07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6414D7-E1B8-45E2-B561-1864C5439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7EB868-9734-4CB7-897A-B406CDC4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3E25-F7D1-4CF0-BCDD-C96BD7EA93AA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1661A0-0C16-49E2-80FF-2B88BD08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2067BA-A7DF-421F-A396-5D733D1D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89CF-456B-4B2F-BAA2-58D923589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53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84E0D6-92B4-451D-8590-F280EB35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87AAA9-2F3D-47E0-8734-28BC58483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704CCB-21A3-4EB0-847B-002D8D516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3E25-F7D1-4CF0-BCDD-C96BD7EA93AA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B85B20-5A6B-4CEB-A436-162252D08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60F98-DF70-4D26-B0CC-2376D51F4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389CF-456B-4B2F-BAA2-58D923589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824BBFF-42DA-4705-9A49-8E4AA1A37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15" y="1787607"/>
            <a:ext cx="109061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51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F8641CE-CC46-45C6-8B0A-E9971990CC36}"/>
              </a:ext>
            </a:extLst>
          </p:cNvPr>
          <p:cNvSpPr txBox="1"/>
          <p:nvPr/>
        </p:nvSpPr>
        <p:spPr>
          <a:xfrm>
            <a:off x="249381" y="276710"/>
            <a:ext cx="550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Results</a:t>
            </a:r>
            <a:endParaRPr lang="zh-CN" altLang="en-US" sz="32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F2819B-A843-46B2-96A3-2A1562358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349" y="1282045"/>
            <a:ext cx="4597340" cy="461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94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B408FD9-C331-4EF9-A85B-1A1EB35BB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876425"/>
            <a:ext cx="105918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47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B11AD14-4CBB-4000-912C-28668B152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479" y="878263"/>
            <a:ext cx="8611041" cy="502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5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C22452B-253A-4CB6-8BFC-61A20585F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819150"/>
            <a:ext cx="115157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6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F8641CE-CC46-45C6-8B0A-E9971990CC36}"/>
              </a:ext>
            </a:extLst>
          </p:cNvPr>
          <p:cNvSpPr txBox="1"/>
          <p:nvPr/>
        </p:nvSpPr>
        <p:spPr>
          <a:xfrm>
            <a:off x="261165" y="120460"/>
            <a:ext cx="5541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Motivation</a:t>
            </a:r>
            <a:endParaRPr lang="zh-CN" altLang="en-US" sz="32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10CEED-9469-4751-9F9F-429D099D445F}"/>
              </a:ext>
            </a:extLst>
          </p:cNvPr>
          <p:cNvSpPr/>
          <p:nvPr/>
        </p:nvSpPr>
        <p:spPr>
          <a:xfrm>
            <a:off x="317449" y="880611"/>
            <a:ext cx="10971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The point-level features lead to </a:t>
            </a:r>
            <a:r>
              <a:rPr lang="en-US" altLang="zh-CN" dirty="0">
                <a:solidFill>
                  <a:srgbClr val="FF0000"/>
                </a:solidFill>
              </a:rPr>
              <a:t>high computation overheads </a:t>
            </a:r>
            <a:r>
              <a:rPr lang="en-US" altLang="zh-CN" dirty="0"/>
              <a:t>due to unordered storage</a:t>
            </a:r>
            <a:endParaRPr lang="zh-CN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13F4A2F-0D82-4856-8816-E134C7861D16}"/>
              </a:ext>
            </a:extLst>
          </p:cNvPr>
          <p:cNvSpPr/>
          <p:nvPr/>
        </p:nvSpPr>
        <p:spPr>
          <a:xfrm>
            <a:off x="317449" y="1421047"/>
            <a:ext cx="116092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The voxel-based structure is better suited for feature extraction but </a:t>
            </a:r>
            <a:r>
              <a:rPr lang="en-US" altLang="zh-CN" dirty="0">
                <a:solidFill>
                  <a:srgbClr val="FF0000"/>
                </a:solidFill>
              </a:rPr>
              <a:t>often yields lower accuracy</a:t>
            </a:r>
            <a:r>
              <a:rPr lang="en-US" altLang="zh-CN" dirty="0"/>
              <a:t> because the input data are divided into grids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757BE67-93B9-415F-AF1B-8E2F35382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995" y="2067378"/>
            <a:ext cx="4865556" cy="47181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1953A2E-F256-4331-AA54-7F579B187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65" y="3006516"/>
            <a:ext cx="6409873" cy="243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2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F8641CE-CC46-45C6-8B0A-E9971990CC36}"/>
              </a:ext>
            </a:extLst>
          </p:cNvPr>
          <p:cNvSpPr txBox="1"/>
          <p:nvPr/>
        </p:nvSpPr>
        <p:spPr>
          <a:xfrm>
            <a:off x="261165" y="120460"/>
            <a:ext cx="5541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Motivation</a:t>
            </a:r>
            <a:endParaRPr lang="zh-CN" altLang="en-US" sz="32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10CEED-9469-4751-9F9F-429D099D445F}"/>
              </a:ext>
            </a:extLst>
          </p:cNvPr>
          <p:cNvSpPr/>
          <p:nvPr/>
        </p:nvSpPr>
        <p:spPr>
          <a:xfrm>
            <a:off x="317449" y="880611"/>
            <a:ext cx="10971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The point-level features lead to </a:t>
            </a:r>
            <a:r>
              <a:rPr lang="en-US" altLang="zh-CN" dirty="0">
                <a:solidFill>
                  <a:srgbClr val="FF0000"/>
                </a:solidFill>
              </a:rPr>
              <a:t>high computation overheads </a:t>
            </a:r>
            <a:r>
              <a:rPr lang="en-US" altLang="zh-CN" dirty="0"/>
              <a:t>due to unordered storage</a:t>
            </a:r>
            <a:endParaRPr lang="zh-CN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13F4A2F-0D82-4856-8816-E134C7861D16}"/>
              </a:ext>
            </a:extLst>
          </p:cNvPr>
          <p:cNvSpPr/>
          <p:nvPr/>
        </p:nvSpPr>
        <p:spPr>
          <a:xfrm>
            <a:off x="317449" y="1421047"/>
            <a:ext cx="116092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The voxel-based structure is better suited for feature extraction but </a:t>
            </a:r>
            <a:r>
              <a:rPr lang="en-US" altLang="zh-CN" dirty="0">
                <a:solidFill>
                  <a:srgbClr val="FF0000"/>
                </a:solidFill>
              </a:rPr>
              <a:t>often yields lower accuracy</a:t>
            </a:r>
            <a:r>
              <a:rPr lang="en-US" altLang="zh-CN" dirty="0"/>
              <a:t> because the input data are divided into grids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757BE67-93B9-415F-AF1B-8E2F35382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764" y="2019425"/>
            <a:ext cx="4865556" cy="471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0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F8641CE-CC46-45C6-8B0A-E9971990CC36}"/>
              </a:ext>
            </a:extLst>
          </p:cNvPr>
          <p:cNvSpPr txBox="1"/>
          <p:nvPr/>
        </p:nvSpPr>
        <p:spPr>
          <a:xfrm>
            <a:off x="222371" y="244956"/>
            <a:ext cx="5541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Motivation</a:t>
            </a:r>
            <a:endParaRPr lang="zh-CN" altLang="en-US" sz="32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8C0E61-DAE4-4E98-9E63-86C2CBE86B85}"/>
              </a:ext>
            </a:extLst>
          </p:cNvPr>
          <p:cNvSpPr/>
          <p:nvPr/>
        </p:nvSpPr>
        <p:spPr>
          <a:xfrm>
            <a:off x="625311" y="3779636"/>
            <a:ext cx="85281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the 3D structure is of significant importance for 3D object detectors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the point-voxel feature interaction is time-consuming</a:t>
            </a:r>
            <a:endParaRPr lang="zh-CN" altLang="en-US" sz="20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250D1A-E873-4529-BB68-C6B48F40A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478" y="1237543"/>
            <a:ext cx="5193629" cy="15502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D5D6886-A382-447C-9738-D444405B7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66" y="1033286"/>
            <a:ext cx="5193629" cy="239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7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A12921F-5FC3-433E-9735-27C3334B9D69}"/>
              </a:ext>
            </a:extLst>
          </p:cNvPr>
          <p:cNvSpPr txBox="1"/>
          <p:nvPr/>
        </p:nvSpPr>
        <p:spPr>
          <a:xfrm>
            <a:off x="206533" y="182442"/>
            <a:ext cx="5541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Pipeline</a:t>
            </a:r>
            <a:endParaRPr lang="zh-CN" altLang="en-US" sz="32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7C456D-0E98-4BCA-81A0-BCDD184506D1}"/>
              </a:ext>
            </a:extLst>
          </p:cNvPr>
          <p:cNvSpPr/>
          <p:nvPr/>
        </p:nvSpPr>
        <p:spPr>
          <a:xfrm>
            <a:off x="164541" y="843677"/>
            <a:ext cx="111676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n-ea"/>
              </a:rPr>
              <a:t>The point clouds are first divided into regular voxels and fed into the 3D backbone network for feature extraction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n-ea"/>
              </a:rPr>
              <a:t>Then, the 3D </a:t>
            </a:r>
            <a:r>
              <a:rPr lang="en-US" altLang="zh-CN" dirty="0" err="1">
                <a:latin typeface="+mn-ea"/>
              </a:rPr>
              <a:t>feture</a:t>
            </a:r>
            <a:r>
              <a:rPr lang="en-US" altLang="zh-CN" dirty="0">
                <a:latin typeface="+mn-ea"/>
              </a:rPr>
              <a:t> volumes are converted into BEV representation, on which we apply the 2D backbone and RPN for region proposal generation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n-ea"/>
              </a:rPr>
              <a:t>Subsequently, voxel </a:t>
            </a:r>
            <a:r>
              <a:rPr lang="en-US" altLang="zh-CN" dirty="0" err="1">
                <a:latin typeface="+mn-ea"/>
              </a:rPr>
              <a:t>RoI</a:t>
            </a:r>
            <a:r>
              <a:rPr lang="en-US" altLang="zh-CN" dirty="0">
                <a:latin typeface="+mn-ea"/>
              </a:rPr>
              <a:t> pooling directly extracts </a:t>
            </a:r>
            <a:r>
              <a:rPr lang="en-US" altLang="zh-CN" dirty="0" err="1">
                <a:latin typeface="+mn-ea"/>
              </a:rPr>
              <a:t>RoI</a:t>
            </a:r>
            <a:r>
              <a:rPr lang="en-US" altLang="zh-CN" dirty="0">
                <a:latin typeface="+mn-ea"/>
              </a:rPr>
              <a:t> features from the 3D feature volumes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n-ea"/>
              </a:rPr>
              <a:t>Finally the </a:t>
            </a:r>
            <a:r>
              <a:rPr lang="en-US" altLang="zh-CN" dirty="0" err="1">
                <a:latin typeface="+mn-ea"/>
              </a:rPr>
              <a:t>RoI</a:t>
            </a:r>
            <a:r>
              <a:rPr lang="en-US" altLang="zh-CN" dirty="0">
                <a:latin typeface="+mn-ea"/>
              </a:rPr>
              <a:t> features are exploited in the detect head for further box refinement</a:t>
            </a:r>
            <a:endParaRPr lang="zh-CN" altLang="en-US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A5BB93-4BB1-458E-8145-10336E351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872" y="3429000"/>
            <a:ext cx="7354036" cy="303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8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F8641CE-CC46-45C6-8B0A-E9971990CC36}"/>
              </a:ext>
            </a:extLst>
          </p:cNvPr>
          <p:cNvSpPr txBox="1"/>
          <p:nvPr/>
        </p:nvSpPr>
        <p:spPr>
          <a:xfrm>
            <a:off x="137438" y="144636"/>
            <a:ext cx="8989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Contribution</a:t>
            </a:r>
            <a:endParaRPr lang="zh-CN" altLang="en-US" sz="3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D4B70A-6751-49CC-9773-BB72941E0B6E}"/>
              </a:ext>
            </a:extLst>
          </p:cNvPr>
          <p:cNvSpPr txBox="1"/>
          <p:nvPr/>
        </p:nvSpPr>
        <p:spPr>
          <a:xfrm>
            <a:off x="282804" y="1036948"/>
            <a:ext cx="919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Voxel ROI-pooling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B5F758-ED6C-4B8E-ADC7-AF85DBDBC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25" y="2217213"/>
            <a:ext cx="2095500" cy="19145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91B246F-4F02-48E9-B6BB-9EE9C7771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865" y="1939925"/>
            <a:ext cx="57150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95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F8641CE-CC46-45C6-8B0A-E9971990CC36}"/>
              </a:ext>
            </a:extLst>
          </p:cNvPr>
          <p:cNvSpPr txBox="1"/>
          <p:nvPr/>
        </p:nvSpPr>
        <p:spPr>
          <a:xfrm>
            <a:off x="137438" y="144636"/>
            <a:ext cx="8989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Contribution</a:t>
            </a:r>
            <a:endParaRPr lang="zh-CN" altLang="en-US" sz="3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D4B70A-6751-49CC-9773-BB72941E0B6E}"/>
              </a:ext>
            </a:extLst>
          </p:cNvPr>
          <p:cNvSpPr txBox="1"/>
          <p:nvPr/>
        </p:nvSpPr>
        <p:spPr>
          <a:xfrm>
            <a:off x="282804" y="1036948"/>
            <a:ext cx="919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Voxel ROI-pooling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B5F758-ED6C-4B8E-ADC7-AF85DBDBC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25" y="2217213"/>
            <a:ext cx="2095500" cy="19145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91B246F-4F02-48E9-B6BB-9EE9C7771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865" y="1939925"/>
            <a:ext cx="57150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7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F8641CE-CC46-45C6-8B0A-E9971990CC36}"/>
              </a:ext>
            </a:extLst>
          </p:cNvPr>
          <p:cNvSpPr txBox="1"/>
          <p:nvPr/>
        </p:nvSpPr>
        <p:spPr>
          <a:xfrm>
            <a:off x="137438" y="144636"/>
            <a:ext cx="8989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Contribution</a:t>
            </a:r>
            <a:endParaRPr lang="zh-CN" altLang="en-US" sz="3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D4B70A-6751-49CC-9773-BB72941E0B6E}"/>
              </a:ext>
            </a:extLst>
          </p:cNvPr>
          <p:cNvSpPr txBox="1"/>
          <p:nvPr/>
        </p:nvSpPr>
        <p:spPr>
          <a:xfrm>
            <a:off x="282804" y="1036948"/>
            <a:ext cx="919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Accelerated Local Aggregation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DCC528-2CC0-43E6-8E64-FA4725A3E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653" y="1713817"/>
            <a:ext cx="4316121" cy="42067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BC008FF-71E5-4182-8345-77B95D936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956" y="2413998"/>
            <a:ext cx="2828925" cy="3143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52112C4-4F9A-484E-9AC7-64EDAA9C7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3074" y="4511609"/>
            <a:ext cx="2457450" cy="2857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23E0BFE-E9C6-496F-AAB6-6AC19DDDB1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0524" y="4540184"/>
            <a:ext cx="685800" cy="257175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F22DD7B5-1F8C-455B-9FCA-E1EB39DC1589}"/>
              </a:ext>
            </a:extLst>
          </p:cNvPr>
          <p:cNvSpPr/>
          <p:nvPr/>
        </p:nvSpPr>
        <p:spPr>
          <a:xfrm>
            <a:off x="5835192" y="2413997"/>
            <a:ext cx="1234911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A8C15635-F7C1-4C5F-8F66-CDC253DA1E27}"/>
              </a:ext>
            </a:extLst>
          </p:cNvPr>
          <p:cNvSpPr/>
          <p:nvPr/>
        </p:nvSpPr>
        <p:spPr>
          <a:xfrm>
            <a:off x="5835192" y="4483034"/>
            <a:ext cx="1234911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39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F8641CE-CC46-45C6-8B0A-E9971990CC36}"/>
              </a:ext>
            </a:extLst>
          </p:cNvPr>
          <p:cNvSpPr txBox="1"/>
          <p:nvPr/>
        </p:nvSpPr>
        <p:spPr>
          <a:xfrm>
            <a:off x="249381" y="276710"/>
            <a:ext cx="550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Ablation study</a:t>
            </a:r>
            <a:endParaRPr lang="zh-CN" altLang="en-US" sz="32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030B40-880E-47CF-AEFF-AFB3D128B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240" y="2093045"/>
            <a:ext cx="57245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17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1548</Words>
  <Application>Microsoft Office PowerPoint</Application>
  <PresentationFormat>宽屏</PresentationFormat>
  <Paragraphs>70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思霖 成</dc:creator>
  <cp:lastModifiedBy>思霖 成</cp:lastModifiedBy>
  <cp:revision>103</cp:revision>
  <dcterms:created xsi:type="dcterms:W3CDTF">2020-09-26T12:12:23Z</dcterms:created>
  <dcterms:modified xsi:type="dcterms:W3CDTF">2021-01-09T13:00:15Z</dcterms:modified>
</cp:coreProperties>
</file>