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4" r:id="rId13"/>
    <p:sldId id="268" r:id="rId14"/>
    <p:sldId id="272" r:id="rId15"/>
    <p:sldId id="32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2313B-B079-43EB-A985-636063CDC1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034CC0-F029-4021-9633-A7AA17FD5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69C44A-45E3-47F7-AE23-A5B5A0C91621}"/>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8281B688-F320-4640-B528-3EE254D7F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81661-6C36-4922-BD4B-BA138E4129D2}"/>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300350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81277-0B3F-4946-A518-8399A52C63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1D84F2-9B88-4393-BD19-D3EA3B84381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6778C3-D090-4E38-9C9E-70276D07E81A}"/>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8187FEFC-7574-4E43-901B-536549E341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75E1D4-D6C1-4B97-91E0-0AECE2857D19}"/>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338773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032A0F-9436-40A7-A8C3-E189AD5A1A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A62A1F-F5A4-4CE8-A3EE-2579980F24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EC6C1D-BB86-44D5-8CA3-4F5F4E45EF5C}"/>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8EE7D38F-F72B-4316-97A4-B5E25EBD2A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62E64-4032-48F5-B74C-8B4F0DE5124D}"/>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26826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1D299-3166-4762-A839-42E2B1702B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F70FC7-CD0B-441C-A1D5-02707172A4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10DBB3-2483-4CBD-8E05-F0C27AE22AA0}"/>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6DC9091E-1478-4998-89F4-8DBC8FA2C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ED4106-F542-481E-88D5-416A234DB613}"/>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142592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432B7-0D61-4123-80D0-D08A11070C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B1F8FD-799C-4378-9135-59E28D178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F0F7F21-5F4D-4825-9D9A-D2D5DE5DC8EF}"/>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722A015A-EF65-47FB-9ACF-CFA0F49E90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9784E6-7DEC-4651-983F-280CC0B5C198}"/>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302785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FF64C-CD0B-4B36-B792-2D2A85FFB2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4F05ED-290F-43D3-844C-7C6F605A2E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D3B04C-82BB-44C9-A1EC-FEF06AAC0FA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EFCBBC-35B2-4AD8-A3C5-C3655FE96DDF}"/>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6" name="页脚占位符 5">
            <a:extLst>
              <a:ext uri="{FF2B5EF4-FFF2-40B4-BE49-F238E27FC236}">
                <a16:creationId xmlns:a16="http://schemas.microsoft.com/office/drawing/2014/main" id="{48226116-D506-470D-84F8-39E741DDE7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6AF9A0-881B-4ACE-95ED-50F0BA4D0A6D}"/>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417826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71D92-C3D4-4CA9-8E78-D21EFDD2E4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D49D11-5340-4BED-A01D-8234F9084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C45A71-AF45-4957-8510-6D0444EE62E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28C0FC-F05F-4509-B77B-CC8EFB3364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F89BC4-14BC-4C48-A6E9-278AB21EFD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315680-2E94-4B76-B938-942A7B04CB34}"/>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8" name="页脚占位符 7">
            <a:extLst>
              <a:ext uri="{FF2B5EF4-FFF2-40B4-BE49-F238E27FC236}">
                <a16:creationId xmlns:a16="http://schemas.microsoft.com/office/drawing/2014/main" id="{3E448E3B-4B56-4C02-A3BA-D811E5869BF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C18E2F-1B3A-4C39-9DB1-A122FD37478C}"/>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372752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552C2-AD9C-4176-BC26-BD72F48B55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F5EFE6-0B3F-43B0-ADA3-20A6F9E0EF3B}"/>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4" name="页脚占位符 3">
            <a:extLst>
              <a:ext uri="{FF2B5EF4-FFF2-40B4-BE49-F238E27FC236}">
                <a16:creationId xmlns:a16="http://schemas.microsoft.com/office/drawing/2014/main" id="{A3428009-788A-4155-8097-BA6309C31C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10148F-57E7-463D-8F85-B75E64EC9E04}"/>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257192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4F0609-23A3-42D2-A92B-70FF057F5303}"/>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3" name="页脚占位符 2">
            <a:extLst>
              <a:ext uri="{FF2B5EF4-FFF2-40B4-BE49-F238E27FC236}">
                <a16:creationId xmlns:a16="http://schemas.microsoft.com/office/drawing/2014/main" id="{89E4AF2F-9437-4DCE-9A38-522052689C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A04DA-652F-47C6-AB26-EDBAF0F1FFDB}"/>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396091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4E9A3-7B46-4D92-B2AD-B357C5823B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B4EA23-866E-4BC3-BF9E-9DF32A723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1ED4C7-8681-48E6-A58B-8FDBFF852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574DFA2-EC9A-4391-9051-35BB8561D245}"/>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6" name="页脚占位符 5">
            <a:extLst>
              <a:ext uri="{FF2B5EF4-FFF2-40B4-BE49-F238E27FC236}">
                <a16:creationId xmlns:a16="http://schemas.microsoft.com/office/drawing/2014/main" id="{F7075832-9ED3-4718-AE8F-8BCB729A24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3E27FE-8127-42D9-81CA-961974286A88}"/>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402638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14B22-C11D-4C4F-93F5-A607CF17F3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5A9878-231F-466B-84C8-8D90ADD5A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021BAC-AD1D-4619-A95D-55E353DB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B82890-5E91-4EFC-B9F8-F2AD081AD18F}"/>
              </a:ext>
            </a:extLst>
          </p:cNvPr>
          <p:cNvSpPr>
            <a:spLocks noGrp="1"/>
          </p:cNvSpPr>
          <p:nvPr>
            <p:ph type="dt" sz="half" idx="10"/>
          </p:nvPr>
        </p:nvSpPr>
        <p:spPr/>
        <p:txBody>
          <a:bodyPr/>
          <a:lstStyle/>
          <a:p>
            <a:fld id="{A205343B-6240-4E8A-A206-097766381D73}" type="datetimeFigureOut">
              <a:rPr lang="zh-CN" altLang="en-US" smtClean="0"/>
              <a:t>2020/12/26</a:t>
            </a:fld>
            <a:endParaRPr lang="zh-CN" altLang="en-US"/>
          </a:p>
        </p:txBody>
      </p:sp>
      <p:sp>
        <p:nvSpPr>
          <p:cNvPr id="6" name="页脚占位符 5">
            <a:extLst>
              <a:ext uri="{FF2B5EF4-FFF2-40B4-BE49-F238E27FC236}">
                <a16:creationId xmlns:a16="http://schemas.microsoft.com/office/drawing/2014/main" id="{7F02BED3-6A17-41B6-B936-A25BB63747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39E57E-434D-4803-854B-E553639E16A0}"/>
              </a:ext>
            </a:extLst>
          </p:cNvPr>
          <p:cNvSpPr>
            <a:spLocks noGrp="1"/>
          </p:cNvSpPr>
          <p:nvPr>
            <p:ph type="sldNum" sz="quarter" idx="12"/>
          </p:nvPr>
        </p:nvSpPr>
        <p:spPr/>
        <p:txBody>
          <a:body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133193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FF576F-A45E-47D2-B395-0A847D64C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0A1398-6792-4188-9469-A2BC71B04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59A0BF-DC23-4DF4-AD74-2EA4BFFFB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343B-6240-4E8A-A206-097766381D73}" type="datetimeFigureOut">
              <a:rPr lang="zh-CN" altLang="en-US" smtClean="0"/>
              <a:t>2020/12/26</a:t>
            </a:fld>
            <a:endParaRPr lang="zh-CN" altLang="en-US"/>
          </a:p>
        </p:txBody>
      </p:sp>
      <p:sp>
        <p:nvSpPr>
          <p:cNvPr id="5" name="页脚占位符 4">
            <a:extLst>
              <a:ext uri="{FF2B5EF4-FFF2-40B4-BE49-F238E27FC236}">
                <a16:creationId xmlns:a16="http://schemas.microsoft.com/office/drawing/2014/main" id="{02C5A8C5-9365-4F94-A89E-423698E5D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DFB1BB-BE3A-4757-A1E5-4A5CEBD59D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64DC2-1CEF-49D2-81E6-FEB62C037EE7}" type="slidenum">
              <a:rPr lang="zh-CN" altLang="en-US" smtClean="0"/>
              <a:t>‹#›</a:t>
            </a:fld>
            <a:endParaRPr lang="zh-CN" altLang="en-US"/>
          </a:p>
        </p:txBody>
      </p:sp>
    </p:spTree>
    <p:extLst>
      <p:ext uri="{BB962C8B-B14F-4D97-AF65-F5344CB8AC3E}">
        <p14:creationId xmlns:p14="http://schemas.microsoft.com/office/powerpoint/2010/main" val="3707680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2C155F3-C796-4FFB-9624-77EFF6712312}"/>
              </a:ext>
            </a:extLst>
          </p:cNvPr>
          <p:cNvSpPr txBox="1"/>
          <p:nvPr/>
        </p:nvSpPr>
        <p:spPr>
          <a:xfrm>
            <a:off x="3430184" y="5022974"/>
            <a:ext cx="5715000" cy="923330"/>
          </a:xfrm>
          <a:prstGeom prst="rect">
            <a:avLst/>
          </a:prstGeom>
          <a:noFill/>
        </p:spPr>
        <p:txBody>
          <a:bodyPr wrap="square" rtlCol="0">
            <a:spAutoFit/>
          </a:bodyPr>
          <a:lstStyle/>
          <a:p>
            <a:pPr algn="ctr"/>
            <a:r>
              <a:rPr lang="en-US" altLang="zh-CN" dirty="0"/>
              <a:t>arXiv:2012.02107v1 [cs.CV] 3 Dec 2020</a:t>
            </a:r>
          </a:p>
          <a:p>
            <a:pPr algn="ctr"/>
            <a:endParaRPr lang="en-US" altLang="zh-CN" dirty="0"/>
          </a:p>
          <a:p>
            <a:pPr algn="ctr"/>
            <a:r>
              <a:rPr lang="en-US" altLang="zh-CN" dirty="0"/>
              <a:t>Speaker</a:t>
            </a:r>
            <a:r>
              <a:rPr lang="zh-CN" altLang="en-US" dirty="0"/>
              <a:t>：</a:t>
            </a:r>
            <a:r>
              <a:rPr lang="en-US" altLang="zh-CN" dirty="0"/>
              <a:t>Li Hao</a:t>
            </a:r>
            <a:endParaRPr lang="zh-CN" altLang="en-US" dirty="0"/>
          </a:p>
        </p:txBody>
      </p:sp>
      <p:pic>
        <p:nvPicPr>
          <p:cNvPr id="3" name="图片 2">
            <a:extLst>
              <a:ext uri="{FF2B5EF4-FFF2-40B4-BE49-F238E27FC236}">
                <a16:creationId xmlns:a16="http://schemas.microsoft.com/office/drawing/2014/main" id="{9C6135DB-5BF3-4F77-BDD3-2AA7DAACBBA9}"/>
              </a:ext>
            </a:extLst>
          </p:cNvPr>
          <p:cNvPicPr>
            <a:picLocks noChangeAspect="1"/>
          </p:cNvPicPr>
          <p:nvPr/>
        </p:nvPicPr>
        <p:blipFill>
          <a:blip r:embed="rId2"/>
          <a:stretch>
            <a:fillRect/>
          </a:stretch>
        </p:blipFill>
        <p:spPr>
          <a:xfrm>
            <a:off x="571021" y="1299613"/>
            <a:ext cx="11049958" cy="3246401"/>
          </a:xfrm>
          <a:prstGeom prst="rect">
            <a:avLst/>
          </a:prstGeom>
        </p:spPr>
      </p:pic>
    </p:spTree>
    <p:extLst>
      <p:ext uri="{BB962C8B-B14F-4D97-AF65-F5344CB8AC3E}">
        <p14:creationId xmlns:p14="http://schemas.microsoft.com/office/powerpoint/2010/main" val="246050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B29A-C6A1-4048-B0DA-5044823BA893}"/>
              </a:ext>
            </a:extLst>
          </p:cNvPr>
          <p:cNvSpPr txBox="1">
            <a:spLocks/>
          </p:cNvSpPr>
          <p:nvPr/>
        </p:nvSpPr>
        <p:spPr>
          <a:xfrm>
            <a:off x="179615" y="146957"/>
            <a:ext cx="121920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Proposed network architecture</a:t>
            </a:r>
          </a:p>
        </p:txBody>
      </p:sp>
      <p:pic>
        <p:nvPicPr>
          <p:cNvPr id="4" name="图片 3">
            <a:extLst>
              <a:ext uri="{FF2B5EF4-FFF2-40B4-BE49-F238E27FC236}">
                <a16:creationId xmlns:a16="http://schemas.microsoft.com/office/drawing/2014/main" id="{0620B028-63A0-4C16-9BCD-8ABB5E68943E}"/>
              </a:ext>
            </a:extLst>
          </p:cNvPr>
          <p:cNvPicPr>
            <a:picLocks noChangeAspect="1"/>
          </p:cNvPicPr>
          <p:nvPr/>
        </p:nvPicPr>
        <p:blipFill rotWithShape="1">
          <a:blip r:embed="rId2"/>
          <a:srcRect l="5091" r="3433"/>
          <a:stretch/>
        </p:blipFill>
        <p:spPr>
          <a:xfrm>
            <a:off x="59603" y="1755706"/>
            <a:ext cx="12072794" cy="4579779"/>
          </a:xfrm>
          <a:prstGeom prst="rect">
            <a:avLst/>
          </a:prstGeom>
        </p:spPr>
      </p:pic>
    </p:spTree>
    <p:extLst>
      <p:ext uri="{BB962C8B-B14F-4D97-AF65-F5344CB8AC3E}">
        <p14:creationId xmlns:p14="http://schemas.microsoft.com/office/powerpoint/2010/main" val="213635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6BCCD-6612-4131-A960-45A53CEB2896}"/>
              </a:ext>
            </a:extLst>
          </p:cNvPr>
          <p:cNvSpPr txBox="1">
            <a:spLocks/>
          </p:cNvSpPr>
          <p:nvPr/>
        </p:nvSpPr>
        <p:spPr>
          <a:xfrm>
            <a:off x="179615" y="146957"/>
            <a:ext cx="121920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Pipeline — Reasoning about Multi-Object Occlusion</a:t>
            </a:r>
          </a:p>
        </p:txBody>
      </p:sp>
      <p:pic>
        <p:nvPicPr>
          <p:cNvPr id="4" name="图片 3">
            <a:extLst>
              <a:ext uri="{FF2B5EF4-FFF2-40B4-BE49-F238E27FC236}">
                <a16:creationId xmlns:a16="http://schemas.microsoft.com/office/drawing/2014/main" id="{FCAD4FB6-72C5-4C4F-A6EC-BEF96867C11B}"/>
              </a:ext>
            </a:extLst>
          </p:cNvPr>
          <p:cNvPicPr>
            <a:picLocks noChangeAspect="1"/>
          </p:cNvPicPr>
          <p:nvPr/>
        </p:nvPicPr>
        <p:blipFill>
          <a:blip r:embed="rId2"/>
          <a:stretch>
            <a:fillRect/>
          </a:stretch>
        </p:blipFill>
        <p:spPr>
          <a:xfrm>
            <a:off x="179827" y="1628733"/>
            <a:ext cx="11832345" cy="3600534"/>
          </a:xfrm>
          <a:prstGeom prst="rect">
            <a:avLst/>
          </a:prstGeom>
        </p:spPr>
      </p:pic>
    </p:spTree>
    <p:extLst>
      <p:ext uri="{BB962C8B-B14F-4D97-AF65-F5344CB8AC3E}">
        <p14:creationId xmlns:p14="http://schemas.microsoft.com/office/powerpoint/2010/main" val="407029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D64CB-3362-4904-AF01-D4E8CD95AD28}"/>
              </a:ext>
            </a:extLst>
          </p:cNvPr>
          <p:cNvSpPr txBox="1">
            <a:spLocks/>
          </p:cNvSpPr>
          <p:nvPr/>
        </p:nvSpPr>
        <p:spPr>
          <a:xfrm>
            <a:off x="179615" y="146957"/>
            <a:ext cx="5372099"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a:t>
            </a:r>
            <a:endParaRPr lang="en-US" altLang="zh-CN" dirty="0">
              <a:latin typeface="Times New Roman" panose="02020603050405020304" charset="0"/>
              <a:cs typeface="Times New Roman" panose="02020603050405020304" charset="0"/>
            </a:endParaRPr>
          </a:p>
        </p:txBody>
      </p:sp>
      <p:pic>
        <p:nvPicPr>
          <p:cNvPr id="4" name="图片 3">
            <a:extLst>
              <a:ext uri="{FF2B5EF4-FFF2-40B4-BE49-F238E27FC236}">
                <a16:creationId xmlns:a16="http://schemas.microsoft.com/office/drawing/2014/main" id="{6631A6A3-D283-4C7E-A5E9-4A5344B2BADB}"/>
              </a:ext>
            </a:extLst>
          </p:cNvPr>
          <p:cNvPicPr>
            <a:picLocks noChangeAspect="1"/>
          </p:cNvPicPr>
          <p:nvPr/>
        </p:nvPicPr>
        <p:blipFill rotWithShape="1">
          <a:blip r:embed="rId2"/>
          <a:srcRect l="8358" r="11046"/>
          <a:stretch/>
        </p:blipFill>
        <p:spPr>
          <a:xfrm>
            <a:off x="3152485" y="176620"/>
            <a:ext cx="4527097" cy="3035210"/>
          </a:xfrm>
          <a:prstGeom prst="rect">
            <a:avLst/>
          </a:prstGeom>
        </p:spPr>
      </p:pic>
      <p:sp>
        <p:nvSpPr>
          <p:cNvPr id="6" name="文本框 5">
            <a:extLst>
              <a:ext uri="{FF2B5EF4-FFF2-40B4-BE49-F238E27FC236}">
                <a16:creationId xmlns:a16="http://schemas.microsoft.com/office/drawing/2014/main" id="{845C7946-96C2-4B41-AD21-79E77B8EBD56}"/>
              </a:ext>
            </a:extLst>
          </p:cNvPr>
          <p:cNvSpPr txBox="1"/>
          <p:nvPr/>
        </p:nvSpPr>
        <p:spPr>
          <a:xfrm>
            <a:off x="179615" y="2344149"/>
            <a:ext cx="1910442" cy="369332"/>
          </a:xfrm>
          <a:prstGeom prst="rect">
            <a:avLst/>
          </a:prstGeom>
          <a:noFill/>
        </p:spPr>
        <p:txBody>
          <a:bodyPr wrap="square">
            <a:spAutoFit/>
          </a:bodyPr>
          <a:lstStyle/>
          <a:p>
            <a:r>
              <a:rPr lang="en-US" altLang="zh-CN" dirty="0"/>
              <a:t>on the KINS</a:t>
            </a:r>
            <a:endParaRPr lang="zh-CN" altLang="en-US" dirty="0"/>
          </a:p>
        </p:txBody>
      </p:sp>
      <p:pic>
        <p:nvPicPr>
          <p:cNvPr id="8" name="图片 7">
            <a:extLst>
              <a:ext uri="{FF2B5EF4-FFF2-40B4-BE49-F238E27FC236}">
                <a16:creationId xmlns:a16="http://schemas.microsoft.com/office/drawing/2014/main" id="{47DC99BE-338A-42A2-9518-0C4148125054}"/>
              </a:ext>
            </a:extLst>
          </p:cNvPr>
          <p:cNvPicPr>
            <a:picLocks noChangeAspect="1"/>
          </p:cNvPicPr>
          <p:nvPr/>
        </p:nvPicPr>
        <p:blipFill>
          <a:blip r:embed="rId3"/>
          <a:stretch>
            <a:fillRect/>
          </a:stretch>
        </p:blipFill>
        <p:spPr>
          <a:xfrm>
            <a:off x="3117252" y="3344792"/>
            <a:ext cx="8980295" cy="3229473"/>
          </a:xfrm>
          <a:prstGeom prst="rect">
            <a:avLst/>
          </a:prstGeom>
        </p:spPr>
      </p:pic>
      <p:sp>
        <p:nvSpPr>
          <p:cNvPr id="10" name="文本框 9">
            <a:extLst>
              <a:ext uri="{FF2B5EF4-FFF2-40B4-BE49-F238E27FC236}">
                <a16:creationId xmlns:a16="http://schemas.microsoft.com/office/drawing/2014/main" id="{F2A9F93D-ADA8-4CBC-8223-0384AA859AB4}"/>
              </a:ext>
            </a:extLst>
          </p:cNvPr>
          <p:cNvSpPr txBox="1"/>
          <p:nvPr/>
        </p:nvSpPr>
        <p:spPr>
          <a:xfrm>
            <a:off x="179615" y="4951140"/>
            <a:ext cx="2781668" cy="369332"/>
          </a:xfrm>
          <a:prstGeom prst="rect">
            <a:avLst/>
          </a:prstGeom>
          <a:noFill/>
        </p:spPr>
        <p:txBody>
          <a:bodyPr wrap="square">
            <a:spAutoFit/>
          </a:bodyPr>
          <a:lstStyle/>
          <a:p>
            <a:r>
              <a:rPr lang="en-US" altLang="zh-CN" dirty="0"/>
              <a:t>on occlusion challenge</a:t>
            </a:r>
            <a:endParaRPr lang="zh-CN" altLang="en-US" dirty="0"/>
          </a:p>
        </p:txBody>
      </p:sp>
      <p:sp>
        <p:nvSpPr>
          <p:cNvPr id="12" name="文本框 11">
            <a:extLst>
              <a:ext uri="{FF2B5EF4-FFF2-40B4-BE49-F238E27FC236}">
                <a16:creationId xmlns:a16="http://schemas.microsoft.com/office/drawing/2014/main" id="{551BA64C-CA76-499A-BE65-3D8663BE9361}"/>
              </a:ext>
            </a:extLst>
          </p:cNvPr>
          <p:cNvSpPr txBox="1"/>
          <p:nvPr/>
        </p:nvSpPr>
        <p:spPr>
          <a:xfrm>
            <a:off x="167709" y="1299166"/>
            <a:ext cx="2493848" cy="646331"/>
          </a:xfrm>
          <a:prstGeom prst="rect">
            <a:avLst/>
          </a:prstGeom>
          <a:noFill/>
        </p:spPr>
        <p:txBody>
          <a:bodyPr wrap="square">
            <a:spAutoFit/>
          </a:bodyPr>
          <a:lstStyle/>
          <a:p>
            <a:r>
              <a:rPr lang="en-US" altLang="zh-CN" dirty="0"/>
              <a:t>Modal and </a:t>
            </a:r>
            <a:r>
              <a:rPr lang="en-US" altLang="zh-CN" dirty="0" err="1"/>
              <a:t>amodal</a:t>
            </a:r>
            <a:r>
              <a:rPr lang="en-US" altLang="zh-CN" dirty="0"/>
              <a:t> instance segmentation </a:t>
            </a:r>
            <a:endParaRPr lang="zh-CN" altLang="en-US" dirty="0"/>
          </a:p>
        </p:txBody>
      </p:sp>
      <p:pic>
        <p:nvPicPr>
          <p:cNvPr id="14" name="图片 13">
            <a:extLst>
              <a:ext uri="{FF2B5EF4-FFF2-40B4-BE49-F238E27FC236}">
                <a16:creationId xmlns:a16="http://schemas.microsoft.com/office/drawing/2014/main" id="{4F1D21A5-2D4E-45D0-8FB7-CDA2E53A145B}"/>
              </a:ext>
            </a:extLst>
          </p:cNvPr>
          <p:cNvPicPr>
            <a:picLocks noChangeAspect="1"/>
          </p:cNvPicPr>
          <p:nvPr/>
        </p:nvPicPr>
        <p:blipFill rotWithShape="1">
          <a:blip r:embed="rId4"/>
          <a:srcRect b="5400"/>
          <a:stretch/>
        </p:blipFill>
        <p:spPr>
          <a:xfrm>
            <a:off x="7599011" y="236937"/>
            <a:ext cx="4559840" cy="2945229"/>
          </a:xfrm>
          <a:prstGeom prst="rect">
            <a:avLst/>
          </a:prstGeom>
        </p:spPr>
      </p:pic>
    </p:spTree>
    <p:extLst>
      <p:ext uri="{BB962C8B-B14F-4D97-AF65-F5344CB8AC3E}">
        <p14:creationId xmlns:p14="http://schemas.microsoft.com/office/powerpoint/2010/main" val="152475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D64CB-3362-4904-AF01-D4E8CD95AD28}"/>
              </a:ext>
            </a:extLst>
          </p:cNvPr>
          <p:cNvSpPr txBox="1">
            <a:spLocks/>
          </p:cNvSpPr>
          <p:nvPr/>
        </p:nvSpPr>
        <p:spPr>
          <a:xfrm>
            <a:off x="179615" y="146957"/>
            <a:ext cx="5372099"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Experiments</a:t>
            </a:r>
          </a:p>
        </p:txBody>
      </p:sp>
      <p:pic>
        <p:nvPicPr>
          <p:cNvPr id="6" name="图片 5">
            <a:extLst>
              <a:ext uri="{FF2B5EF4-FFF2-40B4-BE49-F238E27FC236}">
                <a16:creationId xmlns:a16="http://schemas.microsoft.com/office/drawing/2014/main" id="{FECB6247-CF51-4A8E-AD01-B0579EEE16D5}"/>
              </a:ext>
            </a:extLst>
          </p:cNvPr>
          <p:cNvPicPr>
            <a:picLocks noChangeAspect="1"/>
          </p:cNvPicPr>
          <p:nvPr/>
        </p:nvPicPr>
        <p:blipFill>
          <a:blip r:embed="rId2"/>
          <a:stretch>
            <a:fillRect/>
          </a:stretch>
        </p:blipFill>
        <p:spPr>
          <a:xfrm>
            <a:off x="399215" y="1201661"/>
            <a:ext cx="11453809" cy="4774595"/>
          </a:xfrm>
          <a:prstGeom prst="rect">
            <a:avLst/>
          </a:prstGeom>
        </p:spPr>
      </p:pic>
    </p:spTree>
    <p:extLst>
      <p:ext uri="{BB962C8B-B14F-4D97-AF65-F5344CB8AC3E}">
        <p14:creationId xmlns:p14="http://schemas.microsoft.com/office/powerpoint/2010/main" val="132690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D64CB-3362-4904-AF01-D4E8CD95AD28}"/>
              </a:ext>
            </a:extLst>
          </p:cNvPr>
          <p:cNvSpPr txBox="1">
            <a:spLocks/>
          </p:cNvSpPr>
          <p:nvPr/>
        </p:nvSpPr>
        <p:spPr>
          <a:xfrm>
            <a:off x="179615" y="146957"/>
            <a:ext cx="5372099"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Experiments</a:t>
            </a:r>
          </a:p>
        </p:txBody>
      </p:sp>
      <p:sp>
        <p:nvSpPr>
          <p:cNvPr id="5" name="文本框 4">
            <a:extLst>
              <a:ext uri="{FF2B5EF4-FFF2-40B4-BE49-F238E27FC236}">
                <a16:creationId xmlns:a16="http://schemas.microsoft.com/office/drawing/2014/main" id="{01A7266C-7A62-4C45-A6AA-3613FA944677}"/>
              </a:ext>
            </a:extLst>
          </p:cNvPr>
          <p:cNvSpPr txBox="1"/>
          <p:nvPr/>
        </p:nvSpPr>
        <p:spPr>
          <a:xfrm>
            <a:off x="322489" y="1189889"/>
            <a:ext cx="8005081" cy="369332"/>
          </a:xfrm>
          <a:prstGeom prst="rect">
            <a:avLst/>
          </a:prstGeom>
          <a:noFill/>
        </p:spPr>
        <p:txBody>
          <a:bodyPr wrap="square">
            <a:spAutoFit/>
          </a:bodyPr>
          <a:lstStyle/>
          <a:p>
            <a:r>
              <a:rPr lang="en-US" altLang="zh-CN" dirty="0"/>
              <a:t>Ablation study</a:t>
            </a:r>
            <a:r>
              <a:rPr lang="zh-CN" altLang="en-US" dirty="0"/>
              <a:t>（</a:t>
            </a:r>
            <a:r>
              <a:rPr lang="en-US" altLang="zh-CN" dirty="0"/>
              <a:t> verify the effectiveness of the order recovery </a:t>
            </a:r>
            <a:r>
              <a:rPr lang="zh-CN" altLang="en-US" dirty="0"/>
              <a:t>）</a:t>
            </a:r>
          </a:p>
        </p:txBody>
      </p:sp>
      <p:pic>
        <p:nvPicPr>
          <p:cNvPr id="7" name="图片 6">
            <a:extLst>
              <a:ext uri="{FF2B5EF4-FFF2-40B4-BE49-F238E27FC236}">
                <a16:creationId xmlns:a16="http://schemas.microsoft.com/office/drawing/2014/main" id="{CB6EAFA6-7A12-4354-A7EF-12C2D196CA44}"/>
              </a:ext>
            </a:extLst>
          </p:cNvPr>
          <p:cNvPicPr>
            <a:picLocks noChangeAspect="1"/>
          </p:cNvPicPr>
          <p:nvPr/>
        </p:nvPicPr>
        <p:blipFill>
          <a:blip r:embed="rId2"/>
          <a:stretch>
            <a:fillRect/>
          </a:stretch>
        </p:blipFill>
        <p:spPr>
          <a:xfrm>
            <a:off x="1302204" y="2602153"/>
            <a:ext cx="8832025" cy="2044645"/>
          </a:xfrm>
          <a:prstGeom prst="rect">
            <a:avLst/>
          </a:prstGeom>
        </p:spPr>
      </p:pic>
    </p:spTree>
    <p:extLst>
      <p:ext uri="{BB962C8B-B14F-4D97-AF65-F5344CB8AC3E}">
        <p14:creationId xmlns:p14="http://schemas.microsoft.com/office/powerpoint/2010/main" val="239827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2D04E7-94E0-4298-A4D5-6F4B3B65529B}"/>
              </a:ext>
            </a:extLst>
          </p:cNvPr>
          <p:cNvSpPr txBox="1"/>
          <p:nvPr/>
        </p:nvSpPr>
        <p:spPr>
          <a:xfrm>
            <a:off x="3582000" y="1666741"/>
            <a:ext cx="5027999" cy="2069797"/>
          </a:xfrm>
          <a:prstGeom prst="rect">
            <a:avLst/>
          </a:prstGeom>
          <a:noFill/>
        </p:spPr>
        <p:txBody>
          <a:bodyPr wrap="square" rtlCol="0">
            <a:spAutoFit/>
          </a:bodyPr>
          <a:lstStyle/>
          <a:p>
            <a:pPr>
              <a:lnSpc>
                <a:spcPct val="150000"/>
              </a:lnSpc>
            </a:pPr>
            <a:r>
              <a:rPr lang="en-US" altLang="zh-CN" sz="9600" dirty="0">
                <a:latin typeface="Arial" panose="020B0604020202020204" pitchFamily="34" charset="0"/>
              </a:rPr>
              <a:t>Thanks!</a:t>
            </a:r>
            <a:endParaRPr lang="zh-CN" altLang="en-US" sz="9600" dirty="0"/>
          </a:p>
        </p:txBody>
      </p:sp>
    </p:spTree>
    <p:extLst>
      <p:ext uri="{BB962C8B-B14F-4D97-AF65-F5344CB8AC3E}">
        <p14:creationId xmlns:p14="http://schemas.microsoft.com/office/powerpoint/2010/main" val="41638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CDA89-4FC7-4C88-B24A-4FBE19C76372}"/>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Introduction&amp; Motivation  </a:t>
            </a:r>
          </a:p>
        </p:txBody>
      </p:sp>
      <p:sp>
        <p:nvSpPr>
          <p:cNvPr id="3" name="文本框 2">
            <a:extLst>
              <a:ext uri="{FF2B5EF4-FFF2-40B4-BE49-F238E27FC236}">
                <a16:creationId xmlns:a16="http://schemas.microsoft.com/office/drawing/2014/main" id="{1CF25414-2C4E-4EE7-8D6D-146C954A54BD}"/>
              </a:ext>
            </a:extLst>
          </p:cNvPr>
          <p:cNvSpPr txBox="1"/>
          <p:nvPr/>
        </p:nvSpPr>
        <p:spPr>
          <a:xfrm>
            <a:off x="534798" y="4525306"/>
            <a:ext cx="11478237" cy="2243050"/>
          </a:xfrm>
          <a:prstGeom prst="rect">
            <a:avLst/>
          </a:prstGeom>
          <a:noFill/>
        </p:spPr>
        <p:txBody>
          <a:bodyPr wrap="square" rtlCol="0">
            <a:spAutoFit/>
          </a:bodyPr>
          <a:lstStyle/>
          <a:p>
            <a:pPr indent="457200">
              <a:lnSpc>
                <a:spcPct val="150000"/>
              </a:lnSpc>
            </a:pPr>
            <a:r>
              <a:rPr lang="zh-CN" altLang="en-US" sz="2400" dirty="0">
                <a:solidFill>
                  <a:srgbClr val="2E3033"/>
                </a:solidFill>
                <a:latin typeface="微软雅黑" panose="020B0503020204020204" pitchFamily="34" charset="-122"/>
                <a:ea typeface="微软雅黑" panose="020B0503020204020204" pitchFamily="34" charset="-122"/>
              </a:rPr>
              <a:t>当图像中包含多个物体部分遮挡时用神经网络分析复杂场景是具有挑战性，与人类相比，</a:t>
            </a:r>
            <a:r>
              <a:rPr lang="zh-CN" altLang="en-US" sz="2400" dirty="0">
                <a:solidFill>
                  <a:srgbClr val="FF0000"/>
                </a:solidFill>
                <a:latin typeface="微软雅黑" panose="020B0503020204020204" pitchFamily="34" charset="-122"/>
                <a:ea typeface="微软雅黑" panose="020B0503020204020204" pitchFamily="34" charset="-122"/>
              </a:rPr>
              <a:t>深度网络在识别部分遮挡物体的方面鲁棒性较差</a:t>
            </a:r>
            <a:r>
              <a:rPr lang="zh-CN" altLang="en-US" sz="2400" dirty="0">
                <a:solidFill>
                  <a:srgbClr val="2E3033"/>
                </a:solidFill>
                <a:latin typeface="微软雅黑" panose="020B0503020204020204" pitchFamily="34" charset="-122"/>
                <a:ea typeface="微软雅黑" panose="020B0503020204020204" pitchFamily="34" charset="-122"/>
              </a:rPr>
              <a:t>，主要困难来源于物体顺序和位置的组合变异性以及场景中可能存在已知或未知的物体。而现有的图像分析方法大多是</a:t>
            </a:r>
            <a:r>
              <a:rPr lang="zh-CN" altLang="en-US" sz="2400" dirty="0">
                <a:solidFill>
                  <a:srgbClr val="FF0000"/>
                </a:solidFill>
                <a:latin typeface="微软雅黑" panose="020B0503020204020204" pitchFamily="34" charset="-122"/>
                <a:ea typeface="微软雅黑" panose="020B0503020204020204" pitchFamily="34" charset="-122"/>
              </a:rPr>
              <a:t>独立处理对象</a:t>
            </a:r>
            <a:r>
              <a:rPr lang="zh-CN" altLang="en-US" sz="2400" dirty="0">
                <a:solidFill>
                  <a:srgbClr val="2E3033"/>
                </a:solidFill>
                <a:latin typeface="微软雅黑" panose="020B0503020204020204" pitchFamily="34" charset="-122"/>
                <a:ea typeface="微软雅黑" panose="020B0503020204020204" pitchFamily="34" charset="-122"/>
              </a:rPr>
              <a:t>，没有考虑到附近</a:t>
            </a:r>
            <a:r>
              <a:rPr lang="zh-CN" altLang="en-US" sz="2400" dirty="0">
                <a:solidFill>
                  <a:srgbClr val="FF0000"/>
                </a:solidFill>
                <a:latin typeface="微软雅黑" panose="020B0503020204020204" pitchFamily="34" charset="-122"/>
                <a:ea typeface="微软雅黑" panose="020B0503020204020204" pitchFamily="34" charset="-122"/>
              </a:rPr>
              <a:t>对象的相对遮挡</a:t>
            </a:r>
            <a:r>
              <a:rPr lang="zh-CN" altLang="en-US" sz="2400" dirty="0">
                <a:solidFill>
                  <a:srgbClr val="2E3033"/>
                </a:solidFill>
                <a:latin typeface="微软雅黑" panose="020B0503020204020204" pitchFamily="34" charset="-122"/>
                <a:ea typeface="微软雅黑" panose="020B0503020204020204" pitchFamily="34" charset="-122"/>
              </a:rPr>
              <a:t>。</a:t>
            </a:r>
            <a:endParaRPr lang="en-US" altLang="zh-CN" sz="2400" dirty="0">
              <a:solidFill>
                <a:srgbClr val="2E3033"/>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3E6A499-AF14-458A-9799-68FCE93214B6}"/>
              </a:ext>
            </a:extLst>
          </p:cNvPr>
          <p:cNvPicPr>
            <a:picLocks noChangeAspect="1"/>
          </p:cNvPicPr>
          <p:nvPr/>
        </p:nvPicPr>
        <p:blipFill>
          <a:blip r:embed="rId2"/>
          <a:stretch>
            <a:fillRect/>
          </a:stretch>
        </p:blipFill>
        <p:spPr>
          <a:xfrm>
            <a:off x="3587656" y="1068826"/>
            <a:ext cx="5886312" cy="3557148"/>
          </a:xfrm>
          <a:prstGeom prst="rect">
            <a:avLst/>
          </a:prstGeom>
        </p:spPr>
      </p:pic>
    </p:spTree>
    <p:extLst>
      <p:ext uri="{BB962C8B-B14F-4D97-AF65-F5344CB8AC3E}">
        <p14:creationId xmlns:p14="http://schemas.microsoft.com/office/powerpoint/2010/main" val="44845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660A-7C36-4FBF-BC99-F07FA3C7E7E2}"/>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Introduction&amp; Motivation  </a:t>
            </a:r>
          </a:p>
        </p:txBody>
      </p:sp>
      <p:sp>
        <p:nvSpPr>
          <p:cNvPr id="3" name="文本框 2">
            <a:extLst>
              <a:ext uri="{FF2B5EF4-FFF2-40B4-BE49-F238E27FC236}">
                <a16:creationId xmlns:a16="http://schemas.microsoft.com/office/drawing/2014/main" id="{EEE0A5F3-A7EF-401F-80A1-621259175DBE}"/>
              </a:ext>
            </a:extLst>
          </p:cNvPr>
          <p:cNvSpPr txBox="1"/>
          <p:nvPr/>
        </p:nvSpPr>
        <p:spPr>
          <a:xfrm>
            <a:off x="627077" y="3610842"/>
            <a:ext cx="10199501" cy="1689052"/>
          </a:xfrm>
          <a:prstGeom prst="rect">
            <a:avLst/>
          </a:prstGeom>
          <a:noFill/>
        </p:spPr>
        <p:txBody>
          <a:bodyPr wrap="square" rtlCol="0">
            <a:spAutoFit/>
          </a:bodyPr>
          <a:lstStyle/>
          <a:p>
            <a:pPr indent="457200">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合成深度网络</a:t>
            </a:r>
            <a:r>
              <a:rPr lang="zh-CN" altLang="en-US" sz="2400" dirty="0">
                <a:solidFill>
                  <a:srgbClr val="2E3033"/>
                </a:solidFill>
                <a:latin typeface="微软雅黑" panose="020B0503020204020204" pitchFamily="34" charset="-122"/>
                <a:ea typeface="微软雅黑" panose="020B0503020204020204" pitchFamily="34" charset="-122"/>
              </a:rPr>
              <a:t>（</a:t>
            </a:r>
            <a:r>
              <a:rPr lang="en-US" altLang="zh-CN" sz="2400" dirty="0"/>
              <a:t>compositional deep networks</a:t>
            </a:r>
            <a:r>
              <a:rPr lang="zh-CN" altLang="en-US" sz="2400" dirty="0"/>
              <a:t> </a:t>
            </a:r>
            <a:r>
              <a:rPr lang="en-US" altLang="zh-CN" sz="2400" dirty="0"/>
              <a:t>or </a:t>
            </a:r>
            <a:r>
              <a:rPr lang="en-US" altLang="zh-CN" sz="2400" dirty="0" err="1">
                <a:solidFill>
                  <a:srgbClr val="FF0000"/>
                </a:solidFill>
              </a:rPr>
              <a:t>CompositionalNets</a:t>
            </a:r>
            <a:r>
              <a:rPr lang="zh-CN" altLang="en-US" sz="2400" dirty="0">
                <a:solidFill>
                  <a:srgbClr val="2E3033"/>
                </a:solidFill>
                <a:latin typeface="微软雅黑" panose="020B0503020204020204" pitchFamily="34" charset="-122"/>
                <a:ea typeface="微软雅黑" panose="020B0503020204020204" pitchFamily="34" charset="-122"/>
              </a:rPr>
              <a:t>）比数据增强更具有鲁棒性，但是其也是</a:t>
            </a:r>
            <a:r>
              <a:rPr lang="zh-CN" altLang="en-US" sz="2400" dirty="0">
                <a:solidFill>
                  <a:srgbClr val="FF0000"/>
                </a:solidFill>
                <a:latin typeface="微软雅黑" panose="020B0503020204020204" pitchFamily="34" charset="-122"/>
                <a:ea typeface="微软雅黑" panose="020B0503020204020204" pitchFamily="34" charset="-122"/>
              </a:rPr>
              <a:t>独立地对待图中对象</a:t>
            </a:r>
            <a:r>
              <a:rPr lang="zh-CN" altLang="en-US" sz="2400" dirty="0">
                <a:solidFill>
                  <a:srgbClr val="2E3033"/>
                </a:solidFill>
                <a:latin typeface="微软雅黑" panose="020B0503020204020204" pitchFamily="34" charset="-122"/>
                <a:ea typeface="微软雅黑" panose="020B0503020204020204" pitchFamily="34" charset="-122"/>
              </a:rPr>
              <a:t>，没有明确使用对象间的相互关系。</a:t>
            </a:r>
            <a:endParaRPr lang="en-US" altLang="zh-CN" sz="2400" dirty="0">
              <a:solidFill>
                <a:srgbClr val="2E3033"/>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42DBD83-4377-4731-BBBE-AE13D02FF010}"/>
              </a:ext>
            </a:extLst>
          </p:cNvPr>
          <p:cNvSpPr txBox="1"/>
          <p:nvPr/>
        </p:nvSpPr>
        <p:spPr>
          <a:xfrm>
            <a:off x="627076" y="1651411"/>
            <a:ext cx="10199501" cy="1135054"/>
          </a:xfrm>
          <a:prstGeom prst="rect">
            <a:avLst/>
          </a:prstGeom>
          <a:noFill/>
        </p:spPr>
        <p:txBody>
          <a:bodyPr wrap="square" rtlCol="0">
            <a:spAutoFit/>
          </a:bodyPr>
          <a:lstStyle/>
          <a:p>
            <a:pPr indent="457200">
              <a:lnSpc>
                <a:spcPct val="150000"/>
              </a:lnSpc>
            </a:pPr>
            <a:r>
              <a:rPr lang="zh-CN" altLang="en-US" sz="2400" dirty="0">
                <a:solidFill>
                  <a:srgbClr val="2E3033"/>
                </a:solidFill>
                <a:latin typeface="微软雅黑" panose="020B0503020204020204" pitchFamily="34" charset="-122"/>
                <a:ea typeface="微软雅黑" panose="020B0503020204020204" pitchFamily="34" charset="-122"/>
              </a:rPr>
              <a:t>目前解决遮挡问题的一种方法是</a:t>
            </a:r>
            <a:r>
              <a:rPr lang="zh-CN" altLang="en-US" sz="2400" dirty="0">
                <a:solidFill>
                  <a:srgbClr val="FF0000"/>
                </a:solidFill>
                <a:latin typeface="微软雅黑" panose="020B0503020204020204" pitchFamily="34" charset="-122"/>
                <a:ea typeface="微软雅黑" panose="020B0503020204020204" pitchFamily="34" charset="-122"/>
              </a:rPr>
              <a:t>数据增强</a:t>
            </a:r>
            <a:r>
              <a:rPr lang="zh-CN" altLang="en-US" sz="2400" dirty="0">
                <a:solidFill>
                  <a:srgbClr val="2E3033"/>
                </a:solidFill>
                <a:latin typeface="微软雅黑" panose="020B0503020204020204" pitchFamily="34" charset="-122"/>
                <a:ea typeface="微软雅黑" panose="020B0503020204020204" pitchFamily="34" charset="-122"/>
              </a:rPr>
              <a:t>，虽然</a:t>
            </a:r>
            <a:r>
              <a:rPr lang="zh-CN" altLang="en-US" sz="2400" dirty="0">
                <a:latin typeface="微软雅黑" panose="020B0503020204020204" pitchFamily="34" charset="-122"/>
                <a:ea typeface="微软雅黑" panose="020B0503020204020204" pitchFamily="34" charset="-122"/>
              </a:rPr>
              <a:t>鲁棒性增强</a:t>
            </a:r>
            <a:r>
              <a:rPr lang="zh-CN" altLang="en-US" sz="2400" dirty="0">
                <a:solidFill>
                  <a:srgbClr val="2E3033"/>
                </a:solidFill>
                <a:latin typeface="微软雅黑" panose="020B0503020204020204" pitchFamily="34" charset="-122"/>
                <a:ea typeface="微软雅黑" panose="020B0503020204020204" pitchFamily="34" charset="-122"/>
              </a:rPr>
              <a:t>了，但是</a:t>
            </a:r>
            <a:r>
              <a:rPr lang="zh-CN" altLang="en-US" sz="2400" dirty="0">
                <a:solidFill>
                  <a:srgbClr val="FF0000"/>
                </a:solidFill>
                <a:latin typeface="微软雅黑" panose="020B0503020204020204" pitchFamily="34" charset="-122"/>
                <a:ea typeface="微软雅黑" panose="020B0503020204020204" pitchFamily="34" charset="-122"/>
              </a:rPr>
              <a:t>部分遮挡对象的分类性能差</a:t>
            </a:r>
            <a:r>
              <a:rPr lang="zh-CN" altLang="en-US" sz="2400" dirty="0">
                <a:solidFill>
                  <a:srgbClr val="2E3033"/>
                </a:solidFill>
                <a:latin typeface="微软雅黑" panose="020B0503020204020204" pitchFamily="34" charset="-122"/>
                <a:ea typeface="微软雅黑" panose="020B0503020204020204" pitchFamily="34" charset="-122"/>
              </a:rPr>
              <a:t>。</a:t>
            </a:r>
            <a:endParaRPr lang="en-US" altLang="zh-CN" sz="2400" dirty="0">
              <a:solidFill>
                <a:srgbClr val="2E30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18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5607C-882A-4BC2-9B21-B36412B05CF5}"/>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Contributions  </a:t>
            </a:r>
          </a:p>
        </p:txBody>
      </p:sp>
      <p:sp>
        <p:nvSpPr>
          <p:cNvPr id="4" name="文本框 3">
            <a:extLst>
              <a:ext uri="{FF2B5EF4-FFF2-40B4-BE49-F238E27FC236}">
                <a16:creationId xmlns:a16="http://schemas.microsoft.com/office/drawing/2014/main" id="{0D169DF6-3584-4034-AEF4-16627F03D724}"/>
              </a:ext>
            </a:extLst>
          </p:cNvPr>
          <p:cNvSpPr txBox="1"/>
          <p:nvPr/>
        </p:nvSpPr>
        <p:spPr>
          <a:xfrm>
            <a:off x="663074" y="1415207"/>
            <a:ext cx="10417982" cy="5019387"/>
          </a:xfrm>
          <a:prstGeom prst="rect">
            <a:avLst/>
          </a:prstGeom>
          <a:noFill/>
        </p:spPr>
        <p:txBody>
          <a:bodyPr wrap="square" rtlCol="0">
            <a:spAutoFit/>
          </a:bodyPr>
          <a:lstStyle/>
          <a:p>
            <a:pPr indent="457200">
              <a:lnSpc>
                <a:spcPct val="150000"/>
              </a:lnSpc>
            </a:pPr>
            <a:r>
              <a:rPr lang="zh-CN" altLang="en-US" sz="2400" dirty="0">
                <a:solidFill>
                  <a:srgbClr val="2E3033"/>
                </a:solidFill>
                <a:latin typeface="微软雅黑" panose="020B0503020204020204" pitchFamily="34" charset="-122"/>
                <a:ea typeface="微软雅黑" panose="020B0503020204020204" pitchFamily="34" charset="-122"/>
              </a:rPr>
              <a:t>本文有以下贡献：</a:t>
            </a:r>
            <a:endParaRPr lang="en-US" altLang="zh-CN" sz="2400" dirty="0">
              <a:solidFill>
                <a:srgbClr val="2E3033"/>
              </a:solidFill>
              <a:latin typeface="微软雅黑" panose="020B0503020204020204" pitchFamily="34" charset="-122"/>
              <a:ea typeface="微软雅黑" panose="020B0503020204020204" pitchFamily="34" charset="-122"/>
            </a:endParaRPr>
          </a:p>
          <a:p>
            <a:pPr indent="457200">
              <a:lnSpc>
                <a:spcPct val="150000"/>
              </a:lnSpc>
            </a:pPr>
            <a:r>
              <a:rPr lang="en-US" altLang="zh-CN" sz="2400" dirty="0">
                <a:solidFill>
                  <a:srgbClr val="2E3033"/>
                </a:solidFill>
                <a:latin typeface="Arial" panose="020B0604020202020204" pitchFamily="34" charset="0"/>
              </a:rPr>
              <a:t>1</a:t>
            </a:r>
            <a:r>
              <a:rPr lang="zh-CN" altLang="en-US" sz="2400" dirty="0">
                <a:solidFill>
                  <a:srgbClr val="2E3033"/>
                </a:solidFill>
                <a:latin typeface="Arial" panose="020B0604020202020204" pitchFamily="34" charset="0"/>
              </a:rPr>
              <a:t>）</a:t>
            </a:r>
            <a:r>
              <a:rPr lang="zh-CN" altLang="en-US" sz="2400" dirty="0">
                <a:solidFill>
                  <a:srgbClr val="2E3033"/>
                </a:solidFill>
                <a:latin typeface="微软雅黑" panose="020B0503020204020204" pitchFamily="34" charset="-122"/>
                <a:ea typeface="微软雅黑" panose="020B0503020204020204" pitchFamily="34" charset="-122"/>
              </a:rPr>
              <a:t>提出了一种</a:t>
            </a:r>
            <a:r>
              <a:rPr lang="zh-CN" altLang="en-US" sz="2400" dirty="0">
                <a:latin typeface="微软雅黑" panose="020B0503020204020204" pitchFamily="34" charset="-122"/>
                <a:ea typeface="微软雅黑" panose="020B0503020204020204" pitchFamily="34" charset="-122"/>
              </a:rPr>
              <a:t>多物体实例分割的网络</a:t>
            </a:r>
            <a:r>
              <a:rPr lang="zh-CN" altLang="en-US" sz="2400" dirty="0">
                <a:solidFill>
                  <a:srgbClr val="2E3033"/>
                </a:solidFill>
                <a:latin typeface="微软雅黑" panose="020B0503020204020204" pitchFamily="34" charset="-122"/>
                <a:ea typeface="微软雅黑" panose="020B0503020204020204" pitchFamily="34" charset="-122"/>
              </a:rPr>
              <a:t>，其基于</a:t>
            </a:r>
            <a:r>
              <a:rPr lang="en-US" altLang="zh-CN" sz="2400" dirty="0" err="1">
                <a:solidFill>
                  <a:srgbClr val="FF0000"/>
                </a:solidFill>
                <a:latin typeface="微软雅黑" panose="020B0503020204020204" pitchFamily="34" charset="-122"/>
                <a:ea typeface="微软雅黑" panose="020B0503020204020204" pitchFamily="34" charset="-122"/>
              </a:rPr>
              <a:t>CompositionalNets</a:t>
            </a:r>
            <a:r>
              <a:rPr lang="zh-CN" altLang="en-US" sz="2400" dirty="0">
                <a:solidFill>
                  <a:srgbClr val="2E3033"/>
                </a:solidFill>
                <a:latin typeface="微软雅黑" panose="020B0503020204020204" pitchFamily="34" charset="-122"/>
                <a:ea typeface="微软雅黑" panose="020B0503020204020204" pitchFamily="34" charset="-122"/>
              </a:rPr>
              <a:t>，通过多</a:t>
            </a:r>
            <a:r>
              <a:rPr lang="zh-CN" altLang="en-US" sz="2400" dirty="0">
                <a:solidFill>
                  <a:srgbClr val="FF0000"/>
                </a:solidFill>
                <a:latin typeface="微软雅黑" panose="020B0503020204020204" pitchFamily="34" charset="-122"/>
                <a:ea typeface="微软雅黑" panose="020B0503020204020204" pitchFamily="34" charset="-122"/>
              </a:rPr>
              <a:t>物体遮挡推理</a:t>
            </a:r>
            <a:r>
              <a:rPr lang="zh-CN" altLang="en-US" sz="2400" dirty="0">
                <a:solidFill>
                  <a:srgbClr val="2E3033"/>
                </a:solidFill>
                <a:latin typeface="微软雅黑" panose="020B0503020204020204" pitchFamily="34" charset="-122"/>
                <a:ea typeface="微软雅黑" panose="020B0503020204020204" pitchFamily="34" charset="-122"/>
              </a:rPr>
              <a:t>增强了对遮挡的鲁棒性，并且</a:t>
            </a:r>
            <a:r>
              <a:rPr lang="zh-CN" altLang="en-US" sz="2400" dirty="0">
                <a:solidFill>
                  <a:srgbClr val="FF0000"/>
                </a:solidFill>
                <a:latin typeface="微软雅黑" panose="020B0503020204020204" pitchFamily="34" charset="-122"/>
                <a:ea typeface="微软雅黑" panose="020B0503020204020204" pitchFamily="34" charset="-122"/>
              </a:rPr>
              <a:t>只需要</a:t>
            </a:r>
            <a:r>
              <a:rPr lang="en-US" altLang="zh-CN" sz="2400" dirty="0">
                <a:solidFill>
                  <a:srgbClr val="FF0000"/>
                </a:solidFill>
                <a:latin typeface="微软雅黑" panose="020B0503020204020204" pitchFamily="34" charset="-122"/>
                <a:ea typeface="微软雅黑" panose="020B0503020204020204" pitchFamily="34" charset="-122"/>
              </a:rPr>
              <a:t>bounding box</a:t>
            </a:r>
            <a:r>
              <a:rPr lang="zh-CN" altLang="en-US" sz="2400" dirty="0">
                <a:solidFill>
                  <a:srgbClr val="2E3033"/>
                </a:solidFill>
                <a:latin typeface="微软雅黑" panose="020B0503020204020204" pitchFamily="34" charset="-122"/>
                <a:ea typeface="微软雅黑" panose="020B0503020204020204" pitchFamily="34" charset="-122"/>
              </a:rPr>
              <a:t>来进行监督。</a:t>
            </a:r>
            <a:endParaRPr lang="en-US" altLang="zh-CN" sz="2400" dirty="0">
              <a:solidFill>
                <a:srgbClr val="2E3033"/>
              </a:solidFill>
              <a:latin typeface="微软雅黑" panose="020B0503020204020204" pitchFamily="34" charset="-122"/>
              <a:ea typeface="微软雅黑" panose="020B0503020204020204" pitchFamily="34" charset="-122"/>
            </a:endParaRPr>
          </a:p>
          <a:p>
            <a:pPr indent="457200">
              <a:lnSpc>
                <a:spcPct val="150000"/>
              </a:lnSpc>
            </a:pPr>
            <a:r>
              <a:rPr lang="en-US" altLang="zh-CN" sz="2400" dirty="0">
                <a:solidFill>
                  <a:srgbClr val="2E3033"/>
                </a:solidFill>
                <a:latin typeface="Arial" panose="020B0604020202020204" pitchFamily="34" charset="0"/>
              </a:rPr>
              <a:t>2</a:t>
            </a:r>
            <a:r>
              <a:rPr lang="zh-CN" altLang="en-US" sz="2400" dirty="0">
                <a:solidFill>
                  <a:srgbClr val="2E3033"/>
                </a:solidFill>
                <a:latin typeface="Arial" panose="020B0604020202020204" pitchFamily="34" charset="0"/>
              </a:rPr>
              <a:t>）</a:t>
            </a:r>
            <a:r>
              <a:rPr lang="zh-CN" altLang="en-US" sz="2400" dirty="0">
                <a:solidFill>
                  <a:srgbClr val="2E3033"/>
                </a:solidFill>
                <a:latin typeface="微软雅黑" panose="020B0503020204020204" pitchFamily="34" charset="-122"/>
                <a:ea typeface="微软雅黑" panose="020B0503020204020204" pitchFamily="34" charset="-122"/>
              </a:rPr>
              <a:t>提出了一个</a:t>
            </a:r>
            <a:r>
              <a:rPr lang="en-US" altLang="zh-CN" sz="2400" dirty="0">
                <a:solidFill>
                  <a:srgbClr val="FF0000"/>
                </a:solidFill>
                <a:latin typeface="微软雅黑" panose="020B0503020204020204" pitchFamily="34" charset="-122"/>
                <a:ea typeface="微软雅黑" panose="020B0503020204020204" pitchFamily="34" charset="-122"/>
              </a:rPr>
              <a:t>Occlusion Reasoning Module</a:t>
            </a:r>
            <a:r>
              <a:rPr lang="en-US" altLang="zh-CN" sz="2400" dirty="0">
                <a:solidFill>
                  <a:srgbClr val="2E3033"/>
                </a:solidFill>
                <a:latin typeface="微软雅黑" panose="020B0503020204020204" pitchFamily="34" charset="-122"/>
                <a:ea typeface="微软雅黑" panose="020B0503020204020204" pitchFamily="34" charset="-122"/>
              </a:rPr>
              <a:t> (ORM)</a:t>
            </a:r>
            <a:r>
              <a:rPr lang="zh-CN" altLang="en-US" sz="2400" dirty="0">
                <a:solidFill>
                  <a:srgbClr val="2E3033"/>
                </a:solidFill>
                <a:latin typeface="微软雅黑" panose="020B0503020204020204" pitchFamily="34" charset="-122"/>
                <a:ea typeface="微软雅黑" panose="020B0503020204020204" pitchFamily="34" charset="-122"/>
              </a:rPr>
              <a:t>，可以在多个物体的生成模型中进行有效的推理，能</a:t>
            </a:r>
            <a:r>
              <a:rPr lang="zh-CN" altLang="en-US" sz="2400" dirty="0">
                <a:solidFill>
                  <a:srgbClr val="FF0000"/>
                </a:solidFill>
                <a:latin typeface="微软雅黑" panose="020B0503020204020204" pitchFamily="34" charset="-122"/>
                <a:ea typeface="微软雅黑" panose="020B0503020204020204" pitchFamily="34" charset="-122"/>
              </a:rPr>
              <a:t>检测到错误</a:t>
            </a:r>
            <a:r>
              <a:rPr lang="zh-CN" altLang="en-US" sz="2400" dirty="0">
                <a:solidFill>
                  <a:srgbClr val="2E3033"/>
                </a:solidFill>
                <a:latin typeface="微软雅黑" panose="020B0503020204020204" pitchFamily="34" charset="-122"/>
                <a:ea typeface="微软雅黑" panose="020B0503020204020204" pitchFamily="34" charset="-122"/>
              </a:rPr>
              <a:t>的前馈（</a:t>
            </a:r>
            <a:r>
              <a:rPr lang="en-US" altLang="zh-CN" sz="2400" dirty="0">
                <a:solidFill>
                  <a:srgbClr val="2E3033"/>
                </a:solidFill>
                <a:latin typeface="微软雅黑" panose="020B0503020204020204" pitchFamily="34" charset="-122"/>
                <a:ea typeface="微软雅黑" panose="020B0503020204020204" pitchFamily="34" charset="-122"/>
              </a:rPr>
              <a:t> feed-forward </a:t>
            </a:r>
            <a:r>
              <a:rPr lang="zh-CN" altLang="en-US" sz="2400" dirty="0">
                <a:solidFill>
                  <a:srgbClr val="2E3033"/>
                </a:solidFill>
                <a:latin typeface="微软雅黑" panose="020B0503020204020204" pitchFamily="34" charset="-122"/>
                <a:ea typeface="微软雅黑" panose="020B0503020204020204" pitchFamily="34" charset="-122"/>
              </a:rPr>
              <a:t>）预测，并利用通过推理对象的</a:t>
            </a:r>
            <a:r>
              <a:rPr lang="zh-CN" altLang="en-US" sz="2400" dirty="0">
                <a:solidFill>
                  <a:srgbClr val="FF0000"/>
                </a:solidFill>
                <a:latin typeface="微软雅黑" panose="020B0503020204020204" pitchFamily="34" charset="-122"/>
                <a:ea typeface="微软雅黑" panose="020B0503020204020204" pitchFamily="34" charset="-122"/>
              </a:rPr>
              <a:t>遮挡顺序</a:t>
            </a:r>
            <a:r>
              <a:rPr lang="zh-CN" altLang="en-US" sz="2400" dirty="0">
                <a:solidFill>
                  <a:srgbClr val="2E3033"/>
                </a:solidFill>
                <a:latin typeface="微软雅黑" panose="020B0503020204020204" pitchFamily="34" charset="-122"/>
                <a:ea typeface="微软雅黑" panose="020B0503020204020204" pitchFamily="34" charset="-122"/>
              </a:rPr>
              <a:t>来进行更正。</a:t>
            </a:r>
            <a:endParaRPr lang="en-US" altLang="zh-CN" sz="2400" dirty="0">
              <a:solidFill>
                <a:srgbClr val="2E3033"/>
              </a:solidFill>
              <a:latin typeface="微软雅黑" panose="020B0503020204020204" pitchFamily="34" charset="-122"/>
              <a:ea typeface="微软雅黑" panose="020B0503020204020204" pitchFamily="34" charset="-122"/>
            </a:endParaRPr>
          </a:p>
          <a:p>
            <a:pPr indent="457200">
              <a:lnSpc>
                <a:spcPct val="150000"/>
              </a:lnSpc>
            </a:pPr>
            <a:endParaRPr lang="en-US" altLang="zh-CN" sz="2400" dirty="0">
              <a:solidFill>
                <a:srgbClr val="2E3033"/>
              </a:solidFill>
              <a:latin typeface="微软雅黑" panose="020B0503020204020204" pitchFamily="34" charset="-122"/>
              <a:ea typeface="微软雅黑" panose="020B0503020204020204" pitchFamily="34" charset="-122"/>
            </a:endParaRPr>
          </a:p>
          <a:p>
            <a:pPr indent="457200">
              <a:lnSpc>
                <a:spcPct val="150000"/>
              </a:lnSpc>
            </a:pPr>
            <a:r>
              <a:rPr lang="en-US" altLang="zh-CN" sz="2400" dirty="0">
                <a:solidFill>
                  <a:srgbClr val="2E3033"/>
                </a:solidFill>
                <a:latin typeface="微软雅黑" panose="020B0503020204020204" pitchFamily="34" charset="-122"/>
                <a:ea typeface="微软雅黑" panose="020B0503020204020204" pitchFamily="34" charset="-122"/>
              </a:rPr>
              <a:t>3</a:t>
            </a:r>
            <a:r>
              <a:rPr lang="zh-CN" altLang="en-US" sz="2400" dirty="0">
                <a:solidFill>
                  <a:srgbClr val="2E3033"/>
                </a:solidFill>
                <a:latin typeface="微软雅黑" panose="020B0503020204020204" pitchFamily="34" charset="-122"/>
                <a:ea typeface="微软雅黑" panose="020B0503020204020204" pitchFamily="34" charset="-122"/>
              </a:rPr>
              <a:t>）在</a:t>
            </a:r>
            <a:r>
              <a:rPr lang="en-US" altLang="zh-CN" sz="2400" dirty="0">
                <a:solidFill>
                  <a:srgbClr val="2E3033"/>
                </a:solidFill>
                <a:latin typeface="微软雅黑" panose="020B0503020204020204" pitchFamily="34" charset="-122"/>
                <a:ea typeface="微软雅黑" panose="020B0503020204020204" pitchFamily="34" charset="-122"/>
              </a:rPr>
              <a:t>KINS </a:t>
            </a:r>
            <a:r>
              <a:rPr lang="zh-CN" altLang="en-US" sz="2400" dirty="0">
                <a:solidFill>
                  <a:srgbClr val="2E3033"/>
                </a:solidFill>
                <a:latin typeface="微软雅黑" panose="020B0503020204020204" pitchFamily="34" charset="-122"/>
                <a:ea typeface="微软雅黑" panose="020B0503020204020204" pitchFamily="34" charset="-122"/>
              </a:rPr>
              <a:t>数据集中，实现了遮挡下实例分割的</a:t>
            </a:r>
            <a:r>
              <a:rPr lang="en-US" altLang="zh-CN" sz="2400" dirty="0">
                <a:solidFill>
                  <a:srgbClr val="2E3033"/>
                </a:solidFill>
                <a:latin typeface="微软雅黑" panose="020B0503020204020204" pitchFamily="34" charset="-122"/>
                <a:ea typeface="微软雅黑" panose="020B0503020204020204" pitchFamily="34" charset="-122"/>
              </a:rPr>
              <a:t>state-of-the-art</a:t>
            </a:r>
            <a:r>
              <a:rPr lang="zh-CN" altLang="en-US" sz="2400" dirty="0">
                <a:solidFill>
                  <a:srgbClr val="2E3033"/>
                </a:solidFill>
                <a:latin typeface="微软雅黑" panose="020B0503020204020204" pitchFamily="34" charset="-122"/>
                <a:ea typeface="微软雅黑" panose="020B0503020204020204" pitchFamily="34" charset="-122"/>
              </a:rPr>
              <a:t>。</a:t>
            </a:r>
            <a:endParaRPr lang="en-US" altLang="zh-CN" sz="2400" dirty="0">
              <a:solidFill>
                <a:srgbClr val="2E30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721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1D608-928F-4FD9-91A4-09B65058F0FD}"/>
              </a:ext>
            </a:extLst>
          </p:cNvPr>
          <p:cNvSpPr txBox="1">
            <a:spLocks/>
          </p:cNvSpPr>
          <p:nvPr/>
        </p:nvSpPr>
        <p:spPr>
          <a:xfrm>
            <a:off x="310978" y="89644"/>
            <a:ext cx="11881022"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Method — </a:t>
            </a:r>
            <a:r>
              <a:rPr lang="en-US" altLang="zh-CN" dirty="0" err="1">
                <a:latin typeface="Times New Roman" panose="02020603050405020304" charset="0"/>
                <a:cs typeface="Times New Roman" panose="02020603050405020304" charset="0"/>
              </a:rPr>
              <a:t>CompNets</a:t>
            </a:r>
            <a:r>
              <a:rPr lang="en-US" altLang="zh-CN" dirty="0">
                <a:latin typeface="Times New Roman" panose="02020603050405020304" charset="0"/>
                <a:cs typeface="Times New Roman" panose="02020603050405020304" charset="0"/>
              </a:rPr>
              <a:t> for Single Objects</a:t>
            </a:r>
          </a:p>
        </p:txBody>
      </p:sp>
      <p:sp>
        <p:nvSpPr>
          <p:cNvPr id="4" name="文本框 3">
            <a:extLst>
              <a:ext uri="{FF2B5EF4-FFF2-40B4-BE49-F238E27FC236}">
                <a16:creationId xmlns:a16="http://schemas.microsoft.com/office/drawing/2014/main" id="{2B10E011-5ED0-4EFD-9E8B-16E942833EB0}"/>
              </a:ext>
            </a:extLst>
          </p:cNvPr>
          <p:cNvSpPr txBox="1"/>
          <p:nvPr/>
        </p:nvSpPr>
        <p:spPr>
          <a:xfrm>
            <a:off x="310978" y="1415207"/>
            <a:ext cx="11570044" cy="830997"/>
          </a:xfrm>
          <a:prstGeom prst="rect">
            <a:avLst/>
          </a:prstGeom>
          <a:noFill/>
        </p:spPr>
        <p:txBody>
          <a:bodyPr wrap="square">
            <a:spAutoFit/>
          </a:bodyPr>
          <a:lstStyle/>
          <a:p>
            <a:r>
              <a:rPr lang="en-US" altLang="zh-CN" sz="2400" dirty="0">
                <a:solidFill>
                  <a:srgbClr val="2E3033"/>
                </a:solidFill>
                <a:latin typeface="Arial" panose="020B0604020202020204" pitchFamily="34" charset="0"/>
              </a:rPr>
              <a:t>the fully connected classification head is replaced with a differentiable compositional model  </a:t>
            </a:r>
            <a:endParaRPr lang="zh-CN" altLang="en-US" sz="2400" dirty="0">
              <a:solidFill>
                <a:srgbClr val="2E3033"/>
              </a:solidFill>
              <a:latin typeface="Arial" panose="020B0604020202020204" pitchFamily="34" charset="0"/>
            </a:endParaRPr>
          </a:p>
        </p:txBody>
      </p:sp>
      <p:pic>
        <p:nvPicPr>
          <p:cNvPr id="16" name="图片 15">
            <a:extLst>
              <a:ext uri="{FF2B5EF4-FFF2-40B4-BE49-F238E27FC236}">
                <a16:creationId xmlns:a16="http://schemas.microsoft.com/office/drawing/2014/main" id="{CB98FD79-4A62-4E78-9754-68D1A92B36EF}"/>
              </a:ext>
            </a:extLst>
          </p:cNvPr>
          <p:cNvPicPr>
            <a:picLocks noChangeAspect="1"/>
          </p:cNvPicPr>
          <p:nvPr/>
        </p:nvPicPr>
        <p:blipFill>
          <a:blip r:embed="rId2"/>
          <a:stretch>
            <a:fillRect/>
          </a:stretch>
        </p:blipFill>
        <p:spPr>
          <a:xfrm>
            <a:off x="7645294" y="5072161"/>
            <a:ext cx="1266185" cy="533933"/>
          </a:xfrm>
          <a:prstGeom prst="rect">
            <a:avLst/>
          </a:prstGeom>
        </p:spPr>
      </p:pic>
      <p:pic>
        <p:nvPicPr>
          <p:cNvPr id="20" name="图片 19">
            <a:extLst>
              <a:ext uri="{FF2B5EF4-FFF2-40B4-BE49-F238E27FC236}">
                <a16:creationId xmlns:a16="http://schemas.microsoft.com/office/drawing/2014/main" id="{07E22FFF-A9F7-45A2-9218-2D9C39B3222D}"/>
              </a:ext>
            </a:extLst>
          </p:cNvPr>
          <p:cNvPicPr>
            <a:picLocks noChangeAspect="1"/>
          </p:cNvPicPr>
          <p:nvPr/>
        </p:nvPicPr>
        <p:blipFill>
          <a:blip r:embed="rId3"/>
          <a:stretch>
            <a:fillRect/>
          </a:stretch>
        </p:blipFill>
        <p:spPr>
          <a:xfrm>
            <a:off x="310978" y="2753914"/>
            <a:ext cx="7018628" cy="990686"/>
          </a:xfrm>
          <a:prstGeom prst="rect">
            <a:avLst/>
          </a:prstGeom>
        </p:spPr>
      </p:pic>
      <p:pic>
        <p:nvPicPr>
          <p:cNvPr id="22" name="图片 21">
            <a:extLst>
              <a:ext uri="{FF2B5EF4-FFF2-40B4-BE49-F238E27FC236}">
                <a16:creationId xmlns:a16="http://schemas.microsoft.com/office/drawing/2014/main" id="{27BAA744-4331-4E45-9A98-52843AE15888}"/>
              </a:ext>
            </a:extLst>
          </p:cNvPr>
          <p:cNvPicPr>
            <a:picLocks noChangeAspect="1"/>
          </p:cNvPicPr>
          <p:nvPr/>
        </p:nvPicPr>
        <p:blipFill>
          <a:blip r:embed="rId4"/>
          <a:stretch>
            <a:fillRect/>
          </a:stretch>
        </p:blipFill>
        <p:spPr>
          <a:xfrm>
            <a:off x="7314777" y="3028425"/>
            <a:ext cx="4877223" cy="403895"/>
          </a:xfrm>
          <a:prstGeom prst="rect">
            <a:avLst/>
          </a:prstGeom>
        </p:spPr>
      </p:pic>
      <p:pic>
        <p:nvPicPr>
          <p:cNvPr id="24" name="图片 23">
            <a:extLst>
              <a:ext uri="{FF2B5EF4-FFF2-40B4-BE49-F238E27FC236}">
                <a16:creationId xmlns:a16="http://schemas.microsoft.com/office/drawing/2014/main" id="{708010B8-4A47-4433-87D2-A985D8724C96}"/>
              </a:ext>
            </a:extLst>
          </p:cNvPr>
          <p:cNvPicPr>
            <a:picLocks noChangeAspect="1"/>
          </p:cNvPicPr>
          <p:nvPr/>
        </p:nvPicPr>
        <p:blipFill>
          <a:blip r:embed="rId5"/>
          <a:stretch>
            <a:fillRect/>
          </a:stretch>
        </p:blipFill>
        <p:spPr>
          <a:xfrm>
            <a:off x="472907" y="3977943"/>
            <a:ext cx="5570703" cy="838273"/>
          </a:xfrm>
          <a:prstGeom prst="rect">
            <a:avLst/>
          </a:prstGeom>
        </p:spPr>
      </p:pic>
      <p:pic>
        <p:nvPicPr>
          <p:cNvPr id="26" name="图片 25">
            <a:extLst>
              <a:ext uri="{FF2B5EF4-FFF2-40B4-BE49-F238E27FC236}">
                <a16:creationId xmlns:a16="http://schemas.microsoft.com/office/drawing/2014/main" id="{701B95F7-11B1-4235-9528-7C554012E8E8}"/>
              </a:ext>
            </a:extLst>
          </p:cNvPr>
          <p:cNvPicPr>
            <a:picLocks noChangeAspect="1"/>
          </p:cNvPicPr>
          <p:nvPr/>
        </p:nvPicPr>
        <p:blipFill>
          <a:blip r:embed="rId6"/>
          <a:stretch>
            <a:fillRect/>
          </a:stretch>
        </p:blipFill>
        <p:spPr>
          <a:xfrm>
            <a:off x="472907" y="5157860"/>
            <a:ext cx="3162574" cy="464860"/>
          </a:xfrm>
          <a:prstGeom prst="rect">
            <a:avLst/>
          </a:prstGeom>
        </p:spPr>
      </p:pic>
      <p:pic>
        <p:nvPicPr>
          <p:cNvPr id="28" name="图片 27">
            <a:extLst>
              <a:ext uri="{FF2B5EF4-FFF2-40B4-BE49-F238E27FC236}">
                <a16:creationId xmlns:a16="http://schemas.microsoft.com/office/drawing/2014/main" id="{A72714C7-48D0-44A9-AA73-C5934E9FBBE5}"/>
              </a:ext>
            </a:extLst>
          </p:cNvPr>
          <p:cNvPicPr>
            <a:picLocks noChangeAspect="1"/>
          </p:cNvPicPr>
          <p:nvPr/>
        </p:nvPicPr>
        <p:blipFill>
          <a:blip r:embed="rId7"/>
          <a:stretch>
            <a:fillRect/>
          </a:stretch>
        </p:blipFill>
        <p:spPr>
          <a:xfrm>
            <a:off x="5488647" y="5160449"/>
            <a:ext cx="2156647" cy="411516"/>
          </a:xfrm>
          <a:prstGeom prst="rect">
            <a:avLst/>
          </a:prstGeom>
        </p:spPr>
      </p:pic>
      <p:pic>
        <p:nvPicPr>
          <p:cNvPr id="30" name="图片 29">
            <a:extLst>
              <a:ext uri="{FF2B5EF4-FFF2-40B4-BE49-F238E27FC236}">
                <a16:creationId xmlns:a16="http://schemas.microsoft.com/office/drawing/2014/main" id="{E9145065-FA96-4748-AEB6-9EAB57CF571B}"/>
              </a:ext>
            </a:extLst>
          </p:cNvPr>
          <p:cNvPicPr>
            <a:picLocks noChangeAspect="1"/>
          </p:cNvPicPr>
          <p:nvPr/>
        </p:nvPicPr>
        <p:blipFill>
          <a:blip r:embed="rId8"/>
          <a:stretch>
            <a:fillRect/>
          </a:stretch>
        </p:blipFill>
        <p:spPr>
          <a:xfrm>
            <a:off x="716848" y="2246204"/>
            <a:ext cx="1018168" cy="631967"/>
          </a:xfrm>
          <a:prstGeom prst="rect">
            <a:avLst/>
          </a:prstGeom>
        </p:spPr>
      </p:pic>
      <p:sp>
        <p:nvSpPr>
          <p:cNvPr id="32" name="文本框 31">
            <a:extLst>
              <a:ext uri="{FF2B5EF4-FFF2-40B4-BE49-F238E27FC236}">
                <a16:creationId xmlns:a16="http://schemas.microsoft.com/office/drawing/2014/main" id="{C4A9C671-23B8-4436-860D-79A2FA221FE0}"/>
              </a:ext>
            </a:extLst>
          </p:cNvPr>
          <p:cNvSpPr txBox="1"/>
          <p:nvPr/>
        </p:nvSpPr>
        <p:spPr>
          <a:xfrm>
            <a:off x="2140886" y="2404419"/>
            <a:ext cx="10051114" cy="461665"/>
          </a:xfrm>
          <a:prstGeom prst="rect">
            <a:avLst/>
          </a:prstGeom>
          <a:noFill/>
        </p:spPr>
        <p:txBody>
          <a:bodyPr wrap="square">
            <a:spAutoFit/>
          </a:bodyPr>
          <a:lstStyle/>
          <a:p>
            <a:r>
              <a:rPr lang="en-US" altLang="zh-CN" sz="2400" dirty="0">
                <a:solidFill>
                  <a:srgbClr val="2E3033"/>
                </a:solidFill>
                <a:latin typeface="Arial" panose="020B0604020202020204" pitchFamily="34" charset="0"/>
              </a:rPr>
              <a:t>M </a:t>
            </a:r>
            <a:r>
              <a:rPr lang="zh-CN" altLang="en-US" sz="2400" dirty="0">
                <a:solidFill>
                  <a:srgbClr val="2E3033"/>
                </a:solidFill>
                <a:latin typeface="Arial" panose="020B0604020202020204" pitchFamily="34" charset="0"/>
              </a:rPr>
              <a:t>：</a:t>
            </a:r>
            <a:r>
              <a:rPr lang="en-US" altLang="zh-CN" sz="2400" dirty="0">
                <a:solidFill>
                  <a:srgbClr val="2E3033"/>
                </a:solidFill>
                <a:latin typeface="Arial" panose="020B0604020202020204" pitchFamily="34" charset="0"/>
              </a:rPr>
              <a:t>the number of mixtures of compositional models per object category </a:t>
            </a:r>
            <a:endParaRPr lang="zh-CN" altLang="en-US" sz="2400" dirty="0">
              <a:solidFill>
                <a:srgbClr val="2E3033"/>
              </a:solidFill>
              <a:latin typeface="Arial" panose="020B0604020202020204" pitchFamily="34" charset="0"/>
            </a:endParaRPr>
          </a:p>
        </p:txBody>
      </p:sp>
    </p:spTree>
    <p:extLst>
      <p:ext uri="{BB962C8B-B14F-4D97-AF65-F5344CB8AC3E}">
        <p14:creationId xmlns:p14="http://schemas.microsoft.com/office/powerpoint/2010/main" val="181718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3AA57-EAC7-4260-B6E6-6A296842C046}"/>
              </a:ext>
            </a:extLst>
          </p:cNvPr>
          <p:cNvSpPr txBox="1">
            <a:spLocks/>
          </p:cNvSpPr>
          <p:nvPr/>
        </p:nvSpPr>
        <p:spPr>
          <a:xfrm>
            <a:off x="310978" y="89644"/>
            <a:ext cx="11881022"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Method — </a:t>
            </a:r>
            <a:r>
              <a:rPr lang="en-US" altLang="zh-CN" dirty="0" err="1">
                <a:latin typeface="Times New Roman" panose="02020603050405020304" charset="0"/>
                <a:cs typeface="Times New Roman" panose="02020603050405020304" charset="0"/>
              </a:rPr>
              <a:t>CompNets</a:t>
            </a:r>
            <a:r>
              <a:rPr lang="en-US" altLang="zh-CN" dirty="0">
                <a:latin typeface="Times New Roman" panose="02020603050405020304" charset="0"/>
                <a:cs typeface="Times New Roman" panose="02020603050405020304" charset="0"/>
              </a:rPr>
              <a:t> for Single Objects</a:t>
            </a:r>
          </a:p>
        </p:txBody>
      </p:sp>
      <p:sp>
        <p:nvSpPr>
          <p:cNvPr id="4" name="文本框 3">
            <a:extLst>
              <a:ext uri="{FF2B5EF4-FFF2-40B4-BE49-F238E27FC236}">
                <a16:creationId xmlns:a16="http://schemas.microsoft.com/office/drawing/2014/main" id="{80E91D34-107E-4B1E-BF59-B4173FF6D9BD}"/>
              </a:ext>
            </a:extLst>
          </p:cNvPr>
          <p:cNvSpPr txBox="1"/>
          <p:nvPr/>
        </p:nvSpPr>
        <p:spPr>
          <a:xfrm>
            <a:off x="310978" y="1415207"/>
            <a:ext cx="11881022" cy="461665"/>
          </a:xfrm>
          <a:prstGeom prst="rect">
            <a:avLst/>
          </a:prstGeom>
          <a:noFill/>
        </p:spPr>
        <p:txBody>
          <a:bodyPr wrap="square">
            <a:spAutoFit/>
          </a:bodyPr>
          <a:lstStyle/>
          <a:p>
            <a:r>
              <a:rPr lang="en-US" altLang="zh-CN" sz="2400" dirty="0">
                <a:solidFill>
                  <a:srgbClr val="2E3033"/>
                </a:solidFill>
                <a:latin typeface="Arial" panose="020B0604020202020204" pitchFamily="34" charset="0"/>
              </a:rPr>
              <a:t>feature likelihood is defined as composition of a foreground and a context likelihood</a:t>
            </a:r>
            <a:endParaRPr lang="zh-CN" altLang="en-US" sz="2400" dirty="0">
              <a:solidFill>
                <a:srgbClr val="2E3033"/>
              </a:solidFill>
              <a:latin typeface="Arial" panose="020B0604020202020204" pitchFamily="34" charset="0"/>
            </a:endParaRPr>
          </a:p>
        </p:txBody>
      </p:sp>
      <p:sp>
        <p:nvSpPr>
          <p:cNvPr id="13" name="文本框 12">
            <a:extLst>
              <a:ext uri="{FF2B5EF4-FFF2-40B4-BE49-F238E27FC236}">
                <a16:creationId xmlns:a16="http://schemas.microsoft.com/office/drawing/2014/main" id="{0A0BCF9B-0D32-418C-A77F-BDB3D4687EEC}"/>
              </a:ext>
            </a:extLst>
          </p:cNvPr>
          <p:cNvSpPr txBox="1"/>
          <p:nvPr/>
        </p:nvSpPr>
        <p:spPr>
          <a:xfrm>
            <a:off x="8458200" y="2808513"/>
            <a:ext cx="2579914" cy="369332"/>
          </a:xfrm>
          <a:prstGeom prst="rect">
            <a:avLst/>
          </a:prstGeom>
          <a:noFill/>
        </p:spPr>
        <p:txBody>
          <a:bodyPr wrap="square" rtlCol="0">
            <a:spAutoFit/>
          </a:bodyPr>
          <a:lstStyle/>
          <a:p>
            <a:r>
              <a:rPr lang="en-US" altLang="zh-CN" dirty="0"/>
              <a:t>Foreground </a:t>
            </a:r>
            <a:r>
              <a:rPr lang="zh-CN" altLang="en-US" dirty="0"/>
              <a:t>似然</a:t>
            </a:r>
          </a:p>
        </p:txBody>
      </p:sp>
      <p:sp>
        <p:nvSpPr>
          <p:cNvPr id="16" name="文本框 15">
            <a:extLst>
              <a:ext uri="{FF2B5EF4-FFF2-40B4-BE49-F238E27FC236}">
                <a16:creationId xmlns:a16="http://schemas.microsoft.com/office/drawing/2014/main" id="{8EAD3C52-497A-4654-AD17-FFBAEC89CE58}"/>
              </a:ext>
            </a:extLst>
          </p:cNvPr>
          <p:cNvSpPr txBox="1"/>
          <p:nvPr/>
        </p:nvSpPr>
        <p:spPr>
          <a:xfrm>
            <a:off x="8458200" y="3886199"/>
            <a:ext cx="2579914" cy="369332"/>
          </a:xfrm>
          <a:prstGeom prst="rect">
            <a:avLst/>
          </a:prstGeom>
          <a:noFill/>
        </p:spPr>
        <p:txBody>
          <a:bodyPr wrap="square" rtlCol="0">
            <a:spAutoFit/>
          </a:bodyPr>
          <a:lstStyle/>
          <a:p>
            <a:r>
              <a:rPr lang="en-US" altLang="zh-CN" dirty="0"/>
              <a:t>context </a:t>
            </a:r>
            <a:r>
              <a:rPr lang="zh-CN" altLang="en-US" dirty="0"/>
              <a:t>似然</a:t>
            </a:r>
          </a:p>
        </p:txBody>
      </p:sp>
      <p:sp>
        <p:nvSpPr>
          <p:cNvPr id="26" name="文本框 25">
            <a:extLst>
              <a:ext uri="{FF2B5EF4-FFF2-40B4-BE49-F238E27FC236}">
                <a16:creationId xmlns:a16="http://schemas.microsoft.com/office/drawing/2014/main" id="{F2C608F3-6B8C-448B-8298-1866F2C249FE}"/>
              </a:ext>
            </a:extLst>
          </p:cNvPr>
          <p:cNvSpPr txBox="1"/>
          <p:nvPr/>
        </p:nvSpPr>
        <p:spPr>
          <a:xfrm>
            <a:off x="1942133" y="4695906"/>
            <a:ext cx="5389396" cy="369332"/>
          </a:xfrm>
          <a:prstGeom prst="rect">
            <a:avLst/>
          </a:prstGeom>
          <a:noFill/>
        </p:spPr>
        <p:txBody>
          <a:bodyPr wrap="square">
            <a:spAutoFit/>
          </a:bodyPr>
          <a:lstStyle/>
          <a:p>
            <a:r>
              <a:rPr lang="en-US" altLang="zh-CN" dirty="0"/>
              <a:t> the parameters of von-Mises-Fisher distributions</a:t>
            </a:r>
            <a:endParaRPr lang="zh-CN" altLang="en-US" dirty="0"/>
          </a:p>
        </p:txBody>
      </p:sp>
      <p:pic>
        <p:nvPicPr>
          <p:cNvPr id="36" name="图片 35">
            <a:extLst>
              <a:ext uri="{FF2B5EF4-FFF2-40B4-BE49-F238E27FC236}">
                <a16:creationId xmlns:a16="http://schemas.microsoft.com/office/drawing/2014/main" id="{E29DCAB3-5548-423B-B20E-452DBB5E972A}"/>
              </a:ext>
            </a:extLst>
          </p:cNvPr>
          <p:cNvPicPr>
            <a:picLocks noChangeAspect="1"/>
          </p:cNvPicPr>
          <p:nvPr/>
        </p:nvPicPr>
        <p:blipFill>
          <a:blip r:embed="rId2"/>
          <a:stretch>
            <a:fillRect/>
          </a:stretch>
        </p:blipFill>
        <p:spPr>
          <a:xfrm>
            <a:off x="847264" y="2348921"/>
            <a:ext cx="6165114" cy="853514"/>
          </a:xfrm>
          <a:prstGeom prst="rect">
            <a:avLst/>
          </a:prstGeom>
        </p:spPr>
      </p:pic>
      <p:cxnSp>
        <p:nvCxnSpPr>
          <p:cNvPr id="38" name="直接箭头连接符 37">
            <a:extLst>
              <a:ext uri="{FF2B5EF4-FFF2-40B4-BE49-F238E27FC236}">
                <a16:creationId xmlns:a16="http://schemas.microsoft.com/office/drawing/2014/main" id="{A9EB8073-D1EF-4BED-8608-A6882054EFE9}"/>
              </a:ext>
            </a:extLst>
          </p:cNvPr>
          <p:cNvCxnSpPr/>
          <p:nvPr/>
        </p:nvCxnSpPr>
        <p:spPr>
          <a:xfrm>
            <a:off x="5519057" y="2775678"/>
            <a:ext cx="2939143" cy="2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E931423B-FE33-4CAA-ADDF-B80273CA4941}"/>
              </a:ext>
            </a:extLst>
          </p:cNvPr>
          <p:cNvCxnSpPr>
            <a:cxnSpLocks/>
            <a:endCxn id="16" idx="1"/>
          </p:cNvCxnSpPr>
          <p:nvPr/>
        </p:nvCxnSpPr>
        <p:spPr>
          <a:xfrm>
            <a:off x="5355771" y="3169118"/>
            <a:ext cx="3102429" cy="9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825806DC-3DF3-476E-9E01-5DACECFB7FFC}"/>
              </a:ext>
            </a:extLst>
          </p:cNvPr>
          <p:cNvPicPr>
            <a:picLocks noChangeAspect="1"/>
          </p:cNvPicPr>
          <p:nvPr/>
        </p:nvPicPr>
        <p:blipFill>
          <a:blip r:embed="rId3"/>
          <a:stretch>
            <a:fillRect/>
          </a:stretch>
        </p:blipFill>
        <p:spPr>
          <a:xfrm>
            <a:off x="925891" y="3380367"/>
            <a:ext cx="2362405" cy="373412"/>
          </a:xfrm>
          <a:prstGeom prst="rect">
            <a:avLst/>
          </a:prstGeom>
        </p:spPr>
      </p:pic>
      <p:pic>
        <p:nvPicPr>
          <p:cNvPr id="46" name="图片 45">
            <a:extLst>
              <a:ext uri="{FF2B5EF4-FFF2-40B4-BE49-F238E27FC236}">
                <a16:creationId xmlns:a16="http://schemas.microsoft.com/office/drawing/2014/main" id="{4A80D8F8-F834-4020-9ABF-89DF0A3CE776}"/>
              </a:ext>
            </a:extLst>
          </p:cNvPr>
          <p:cNvPicPr>
            <a:picLocks noChangeAspect="1"/>
          </p:cNvPicPr>
          <p:nvPr/>
        </p:nvPicPr>
        <p:blipFill>
          <a:blip r:embed="rId4"/>
          <a:stretch>
            <a:fillRect/>
          </a:stretch>
        </p:blipFill>
        <p:spPr>
          <a:xfrm>
            <a:off x="3288296" y="3381588"/>
            <a:ext cx="1249788" cy="350550"/>
          </a:xfrm>
          <a:prstGeom prst="rect">
            <a:avLst/>
          </a:prstGeom>
        </p:spPr>
      </p:pic>
      <p:pic>
        <p:nvPicPr>
          <p:cNvPr id="48" name="图片 47">
            <a:extLst>
              <a:ext uri="{FF2B5EF4-FFF2-40B4-BE49-F238E27FC236}">
                <a16:creationId xmlns:a16="http://schemas.microsoft.com/office/drawing/2014/main" id="{639236DB-3DF5-48A6-9BFB-4526DDE4644E}"/>
              </a:ext>
            </a:extLst>
          </p:cNvPr>
          <p:cNvPicPr>
            <a:picLocks noChangeAspect="1"/>
          </p:cNvPicPr>
          <p:nvPr/>
        </p:nvPicPr>
        <p:blipFill>
          <a:blip r:embed="rId5"/>
          <a:stretch>
            <a:fillRect/>
          </a:stretch>
        </p:blipFill>
        <p:spPr>
          <a:xfrm>
            <a:off x="928906" y="4356780"/>
            <a:ext cx="1912786" cy="381033"/>
          </a:xfrm>
          <a:prstGeom prst="rect">
            <a:avLst/>
          </a:prstGeom>
        </p:spPr>
      </p:pic>
      <p:pic>
        <p:nvPicPr>
          <p:cNvPr id="50" name="图片 49">
            <a:extLst>
              <a:ext uri="{FF2B5EF4-FFF2-40B4-BE49-F238E27FC236}">
                <a16:creationId xmlns:a16="http://schemas.microsoft.com/office/drawing/2014/main" id="{3362A807-BBF1-4D92-BC8B-283CDCDC311C}"/>
              </a:ext>
            </a:extLst>
          </p:cNvPr>
          <p:cNvPicPr>
            <a:picLocks noChangeAspect="1"/>
          </p:cNvPicPr>
          <p:nvPr/>
        </p:nvPicPr>
        <p:blipFill>
          <a:blip r:embed="rId6"/>
          <a:stretch>
            <a:fillRect/>
          </a:stretch>
        </p:blipFill>
        <p:spPr>
          <a:xfrm>
            <a:off x="2841692" y="4373663"/>
            <a:ext cx="2956816" cy="358171"/>
          </a:xfrm>
          <a:prstGeom prst="rect">
            <a:avLst/>
          </a:prstGeom>
        </p:spPr>
      </p:pic>
      <p:pic>
        <p:nvPicPr>
          <p:cNvPr id="52" name="图片 51">
            <a:extLst>
              <a:ext uri="{FF2B5EF4-FFF2-40B4-BE49-F238E27FC236}">
                <a16:creationId xmlns:a16="http://schemas.microsoft.com/office/drawing/2014/main" id="{50DFD08E-F24A-432A-A448-A08F06706CD0}"/>
              </a:ext>
            </a:extLst>
          </p:cNvPr>
          <p:cNvPicPr>
            <a:picLocks noChangeAspect="1"/>
          </p:cNvPicPr>
          <p:nvPr/>
        </p:nvPicPr>
        <p:blipFill>
          <a:blip r:embed="rId7"/>
          <a:stretch>
            <a:fillRect/>
          </a:stretch>
        </p:blipFill>
        <p:spPr>
          <a:xfrm>
            <a:off x="925891" y="5034632"/>
            <a:ext cx="6157494" cy="1707028"/>
          </a:xfrm>
          <a:prstGeom prst="rect">
            <a:avLst/>
          </a:prstGeom>
        </p:spPr>
      </p:pic>
      <p:pic>
        <p:nvPicPr>
          <p:cNvPr id="54" name="图片 53">
            <a:extLst>
              <a:ext uri="{FF2B5EF4-FFF2-40B4-BE49-F238E27FC236}">
                <a16:creationId xmlns:a16="http://schemas.microsoft.com/office/drawing/2014/main" id="{BDB45DE9-0B2B-4493-82F2-1862FD149FF0}"/>
              </a:ext>
            </a:extLst>
          </p:cNvPr>
          <p:cNvPicPr>
            <a:picLocks noChangeAspect="1"/>
          </p:cNvPicPr>
          <p:nvPr/>
        </p:nvPicPr>
        <p:blipFill>
          <a:blip r:embed="rId8"/>
          <a:stretch>
            <a:fillRect/>
          </a:stretch>
        </p:blipFill>
        <p:spPr>
          <a:xfrm>
            <a:off x="4636831" y="3596288"/>
            <a:ext cx="2164268" cy="495343"/>
          </a:xfrm>
          <a:prstGeom prst="rect">
            <a:avLst/>
          </a:prstGeom>
        </p:spPr>
      </p:pic>
    </p:spTree>
    <p:extLst>
      <p:ext uri="{BB962C8B-B14F-4D97-AF65-F5344CB8AC3E}">
        <p14:creationId xmlns:p14="http://schemas.microsoft.com/office/powerpoint/2010/main" val="425503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6B3BC-D1D7-4C3B-8F29-272659148220}"/>
              </a:ext>
            </a:extLst>
          </p:cNvPr>
          <p:cNvSpPr txBox="1">
            <a:spLocks/>
          </p:cNvSpPr>
          <p:nvPr/>
        </p:nvSpPr>
        <p:spPr>
          <a:xfrm>
            <a:off x="310978" y="89644"/>
            <a:ext cx="11881022"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Method — </a:t>
            </a:r>
            <a:r>
              <a:rPr lang="en-US" altLang="zh-CN" dirty="0" err="1">
                <a:latin typeface="Times New Roman" panose="02020603050405020304" charset="0"/>
                <a:cs typeface="Times New Roman" panose="02020603050405020304" charset="0"/>
              </a:rPr>
              <a:t>CompNets</a:t>
            </a:r>
            <a:r>
              <a:rPr lang="en-US" altLang="zh-CN" dirty="0">
                <a:latin typeface="Times New Roman" panose="02020603050405020304" charset="0"/>
                <a:cs typeface="Times New Roman" panose="02020603050405020304" charset="0"/>
              </a:rPr>
              <a:t> for Single Objects</a:t>
            </a:r>
          </a:p>
        </p:txBody>
      </p:sp>
      <p:sp>
        <p:nvSpPr>
          <p:cNvPr id="3" name="文本框 2">
            <a:extLst>
              <a:ext uri="{FF2B5EF4-FFF2-40B4-BE49-F238E27FC236}">
                <a16:creationId xmlns:a16="http://schemas.microsoft.com/office/drawing/2014/main" id="{B89A712E-C5A6-4984-B3CD-B2F4AD91DE88}"/>
              </a:ext>
            </a:extLst>
          </p:cNvPr>
          <p:cNvSpPr txBox="1"/>
          <p:nvPr/>
        </p:nvSpPr>
        <p:spPr>
          <a:xfrm>
            <a:off x="310978" y="1415207"/>
            <a:ext cx="11881022" cy="461665"/>
          </a:xfrm>
          <a:prstGeom prst="rect">
            <a:avLst/>
          </a:prstGeom>
          <a:noFill/>
        </p:spPr>
        <p:txBody>
          <a:bodyPr wrap="square">
            <a:spAutoFit/>
          </a:bodyPr>
          <a:lstStyle/>
          <a:p>
            <a:r>
              <a:rPr lang="zh-CN" altLang="en-US" sz="2400" dirty="0">
                <a:solidFill>
                  <a:srgbClr val="2E3033"/>
                </a:solidFill>
                <a:latin typeface="Arial" panose="020B0604020202020204" pitchFamily="34" charset="0"/>
              </a:rPr>
              <a:t>用了一个</a:t>
            </a:r>
            <a:r>
              <a:rPr lang="en-US" altLang="zh-CN" sz="2400" dirty="0">
                <a:solidFill>
                  <a:srgbClr val="2E3033"/>
                </a:solidFill>
                <a:latin typeface="Arial" panose="020B0604020202020204" pitchFamily="34" charset="0"/>
              </a:rPr>
              <a:t>outlier</a:t>
            </a:r>
            <a:r>
              <a:rPr lang="zh-CN" altLang="en-US" sz="2400" dirty="0">
                <a:solidFill>
                  <a:srgbClr val="2E3033"/>
                </a:solidFill>
                <a:latin typeface="Arial" panose="020B0604020202020204" pitchFamily="34" charset="0"/>
              </a:rPr>
              <a:t>模型来增强其对部分遮挡的鲁棒性：</a:t>
            </a:r>
          </a:p>
        </p:txBody>
      </p:sp>
      <p:sp>
        <p:nvSpPr>
          <p:cNvPr id="11" name="文本框 10">
            <a:extLst>
              <a:ext uri="{FF2B5EF4-FFF2-40B4-BE49-F238E27FC236}">
                <a16:creationId xmlns:a16="http://schemas.microsoft.com/office/drawing/2014/main" id="{D024B195-A975-475C-91F5-EC0312BC76F8}"/>
              </a:ext>
            </a:extLst>
          </p:cNvPr>
          <p:cNvSpPr txBox="1"/>
          <p:nvPr/>
        </p:nvSpPr>
        <p:spPr>
          <a:xfrm>
            <a:off x="768662" y="3128529"/>
            <a:ext cx="1794924" cy="461665"/>
          </a:xfrm>
          <a:prstGeom prst="rect">
            <a:avLst/>
          </a:prstGeom>
          <a:noFill/>
        </p:spPr>
        <p:txBody>
          <a:bodyPr wrap="square">
            <a:spAutoFit/>
          </a:bodyPr>
          <a:lstStyle/>
          <a:p>
            <a:r>
              <a:rPr lang="en-US" altLang="zh-CN" sz="2400" dirty="0">
                <a:solidFill>
                  <a:srgbClr val="2E3033"/>
                </a:solidFill>
                <a:latin typeface="Arial" panose="020B0604020202020204" pitchFamily="34" charset="0"/>
              </a:rPr>
              <a:t>outlier</a:t>
            </a:r>
            <a:r>
              <a:rPr lang="zh-CN" altLang="en-US" sz="2400" dirty="0">
                <a:solidFill>
                  <a:srgbClr val="2E3033"/>
                </a:solidFill>
                <a:latin typeface="Arial" panose="020B0604020202020204" pitchFamily="34" charset="0"/>
              </a:rPr>
              <a:t>模型：</a:t>
            </a:r>
          </a:p>
        </p:txBody>
      </p:sp>
      <p:sp>
        <p:nvSpPr>
          <p:cNvPr id="12" name="文本框 11">
            <a:extLst>
              <a:ext uri="{FF2B5EF4-FFF2-40B4-BE49-F238E27FC236}">
                <a16:creationId xmlns:a16="http://schemas.microsoft.com/office/drawing/2014/main" id="{89799B86-E8D7-4005-B6A4-0221CE15C6B3}"/>
              </a:ext>
            </a:extLst>
          </p:cNvPr>
          <p:cNvSpPr txBox="1"/>
          <p:nvPr/>
        </p:nvSpPr>
        <p:spPr>
          <a:xfrm>
            <a:off x="310978" y="4131313"/>
            <a:ext cx="11881022" cy="461665"/>
          </a:xfrm>
          <a:prstGeom prst="rect">
            <a:avLst/>
          </a:prstGeom>
          <a:noFill/>
        </p:spPr>
        <p:txBody>
          <a:bodyPr wrap="square">
            <a:spAutoFit/>
          </a:bodyPr>
          <a:lstStyle/>
          <a:p>
            <a:r>
              <a:rPr lang="zh-CN" altLang="en-US" sz="2400" dirty="0">
                <a:solidFill>
                  <a:srgbClr val="2E3033"/>
                </a:solidFill>
                <a:latin typeface="Arial" panose="020B0604020202020204" pitchFamily="34" charset="0"/>
              </a:rPr>
              <a:t>比较模型的似然项可以实现实例分割。</a:t>
            </a:r>
          </a:p>
        </p:txBody>
      </p:sp>
      <p:sp>
        <p:nvSpPr>
          <p:cNvPr id="16" name="文本框 15">
            <a:extLst>
              <a:ext uri="{FF2B5EF4-FFF2-40B4-BE49-F238E27FC236}">
                <a16:creationId xmlns:a16="http://schemas.microsoft.com/office/drawing/2014/main" id="{655792D9-2B78-4807-966C-39793527CC10}"/>
              </a:ext>
            </a:extLst>
          </p:cNvPr>
          <p:cNvSpPr txBox="1"/>
          <p:nvPr/>
        </p:nvSpPr>
        <p:spPr>
          <a:xfrm>
            <a:off x="328526" y="5525711"/>
            <a:ext cx="2019730" cy="461665"/>
          </a:xfrm>
          <a:prstGeom prst="rect">
            <a:avLst/>
          </a:prstGeom>
          <a:noFill/>
        </p:spPr>
        <p:txBody>
          <a:bodyPr wrap="square">
            <a:spAutoFit/>
          </a:bodyPr>
          <a:lstStyle/>
          <a:p>
            <a:r>
              <a:rPr lang="en-US" altLang="zh-CN" sz="2400" dirty="0">
                <a:solidFill>
                  <a:srgbClr val="2E3033"/>
                </a:solidFill>
                <a:latin typeface="Arial" panose="020B0604020202020204" pitchFamily="34" charset="0"/>
              </a:rPr>
              <a:t>foreground F</a:t>
            </a:r>
            <a:endParaRPr lang="zh-CN" altLang="en-US" sz="2400" dirty="0">
              <a:solidFill>
                <a:srgbClr val="2E3033"/>
              </a:solidFill>
              <a:latin typeface="Arial" panose="020B0604020202020204" pitchFamily="34" charset="0"/>
            </a:endParaRPr>
          </a:p>
        </p:txBody>
      </p:sp>
      <p:sp>
        <p:nvSpPr>
          <p:cNvPr id="18" name="文本框 17">
            <a:extLst>
              <a:ext uri="{FF2B5EF4-FFF2-40B4-BE49-F238E27FC236}">
                <a16:creationId xmlns:a16="http://schemas.microsoft.com/office/drawing/2014/main" id="{EB424E91-5A92-4FBF-8DFD-26125299F198}"/>
              </a:ext>
            </a:extLst>
          </p:cNvPr>
          <p:cNvSpPr txBox="1"/>
          <p:nvPr/>
        </p:nvSpPr>
        <p:spPr>
          <a:xfrm>
            <a:off x="328526" y="6062393"/>
            <a:ext cx="6098720" cy="461665"/>
          </a:xfrm>
          <a:prstGeom prst="rect">
            <a:avLst/>
          </a:prstGeom>
          <a:noFill/>
        </p:spPr>
        <p:txBody>
          <a:bodyPr wrap="square">
            <a:spAutoFit/>
          </a:bodyPr>
          <a:lstStyle/>
          <a:p>
            <a:r>
              <a:rPr lang="en-US" altLang="zh-CN" sz="2400" dirty="0">
                <a:solidFill>
                  <a:srgbClr val="2E3033"/>
                </a:solidFill>
                <a:latin typeface="Arial" panose="020B0604020202020204" pitchFamily="34" charset="0"/>
              </a:rPr>
              <a:t>context</a:t>
            </a:r>
            <a:r>
              <a:rPr lang="en-US" altLang="zh-CN" dirty="0"/>
              <a:t> </a:t>
            </a:r>
            <a:r>
              <a:rPr lang="en-US" altLang="zh-CN" sz="2400" dirty="0">
                <a:solidFill>
                  <a:srgbClr val="2E3033"/>
                </a:solidFill>
                <a:latin typeface="Arial" panose="020B0604020202020204" pitchFamily="34" charset="0"/>
              </a:rPr>
              <a:t>C</a:t>
            </a:r>
            <a:r>
              <a:rPr lang="en-US" altLang="zh-CN" dirty="0"/>
              <a:t> </a:t>
            </a:r>
            <a:endParaRPr lang="zh-CN" altLang="en-US" dirty="0"/>
          </a:p>
        </p:txBody>
      </p:sp>
      <p:sp>
        <p:nvSpPr>
          <p:cNvPr id="20" name="文本框 19">
            <a:extLst>
              <a:ext uri="{FF2B5EF4-FFF2-40B4-BE49-F238E27FC236}">
                <a16:creationId xmlns:a16="http://schemas.microsoft.com/office/drawing/2014/main" id="{38B9514F-2DF5-476F-9707-092DFCECD1DE}"/>
              </a:ext>
            </a:extLst>
          </p:cNvPr>
          <p:cNvSpPr txBox="1"/>
          <p:nvPr/>
        </p:nvSpPr>
        <p:spPr>
          <a:xfrm>
            <a:off x="310978" y="4937801"/>
            <a:ext cx="6098720" cy="461665"/>
          </a:xfrm>
          <a:prstGeom prst="rect">
            <a:avLst/>
          </a:prstGeom>
          <a:noFill/>
        </p:spPr>
        <p:txBody>
          <a:bodyPr wrap="square">
            <a:spAutoFit/>
          </a:bodyPr>
          <a:lstStyle/>
          <a:p>
            <a:r>
              <a:rPr lang="en-US" altLang="zh-CN" sz="2400" dirty="0">
                <a:solidFill>
                  <a:srgbClr val="2E3033"/>
                </a:solidFill>
                <a:latin typeface="Arial" panose="020B0604020202020204" pitchFamily="34" charset="0"/>
              </a:rPr>
              <a:t>occlusion O</a:t>
            </a:r>
            <a:endParaRPr lang="zh-CN" altLang="en-US" sz="2400" dirty="0">
              <a:solidFill>
                <a:srgbClr val="2E3033"/>
              </a:solidFill>
              <a:latin typeface="Arial" panose="020B0604020202020204" pitchFamily="34" charset="0"/>
            </a:endParaRPr>
          </a:p>
        </p:txBody>
      </p:sp>
      <p:pic>
        <p:nvPicPr>
          <p:cNvPr id="22" name="图片 21">
            <a:extLst>
              <a:ext uri="{FF2B5EF4-FFF2-40B4-BE49-F238E27FC236}">
                <a16:creationId xmlns:a16="http://schemas.microsoft.com/office/drawing/2014/main" id="{339334A8-66AD-408B-8D2B-F15314EA1FE5}"/>
              </a:ext>
            </a:extLst>
          </p:cNvPr>
          <p:cNvPicPr>
            <a:picLocks noChangeAspect="1"/>
          </p:cNvPicPr>
          <p:nvPr/>
        </p:nvPicPr>
        <p:blipFill>
          <a:blip r:embed="rId2"/>
          <a:stretch>
            <a:fillRect/>
          </a:stretch>
        </p:blipFill>
        <p:spPr>
          <a:xfrm>
            <a:off x="310978" y="2173814"/>
            <a:ext cx="6759526" cy="708721"/>
          </a:xfrm>
          <a:prstGeom prst="rect">
            <a:avLst/>
          </a:prstGeom>
        </p:spPr>
      </p:pic>
      <p:pic>
        <p:nvPicPr>
          <p:cNvPr id="24" name="图片 23">
            <a:extLst>
              <a:ext uri="{FF2B5EF4-FFF2-40B4-BE49-F238E27FC236}">
                <a16:creationId xmlns:a16="http://schemas.microsoft.com/office/drawing/2014/main" id="{DAFDD277-ADA9-4D4F-BEA2-C410216BF693}"/>
              </a:ext>
            </a:extLst>
          </p:cNvPr>
          <p:cNvPicPr>
            <a:picLocks noChangeAspect="1"/>
          </p:cNvPicPr>
          <p:nvPr/>
        </p:nvPicPr>
        <p:blipFill>
          <a:blip r:embed="rId3"/>
          <a:stretch>
            <a:fillRect/>
          </a:stretch>
        </p:blipFill>
        <p:spPr>
          <a:xfrm>
            <a:off x="7342808" y="2235095"/>
            <a:ext cx="3482642" cy="365792"/>
          </a:xfrm>
          <a:prstGeom prst="rect">
            <a:avLst/>
          </a:prstGeom>
        </p:spPr>
      </p:pic>
      <p:pic>
        <p:nvPicPr>
          <p:cNvPr id="26" name="图片 25">
            <a:extLst>
              <a:ext uri="{FF2B5EF4-FFF2-40B4-BE49-F238E27FC236}">
                <a16:creationId xmlns:a16="http://schemas.microsoft.com/office/drawing/2014/main" id="{91F9CA2F-1363-4635-958C-2D9C9DA4AB71}"/>
              </a:ext>
            </a:extLst>
          </p:cNvPr>
          <p:cNvPicPr>
            <a:picLocks noChangeAspect="1"/>
          </p:cNvPicPr>
          <p:nvPr/>
        </p:nvPicPr>
        <p:blipFill>
          <a:blip r:embed="rId4"/>
          <a:stretch>
            <a:fillRect/>
          </a:stretch>
        </p:blipFill>
        <p:spPr>
          <a:xfrm>
            <a:off x="2847780" y="3098784"/>
            <a:ext cx="5707875" cy="739204"/>
          </a:xfrm>
          <a:prstGeom prst="rect">
            <a:avLst/>
          </a:prstGeom>
        </p:spPr>
      </p:pic>
      <p:pic>
        <p:nvPicPr>
          <p:cNvPr id="28" name="图片 27">
            <a:extLst>
              <a:ext uri="{FF2B5EF4-FFF2-40B4-BE49-F238E27FC236}">
                <a16:creationId xmlns:a16="http://schemas.microsoft.com/office/drawing/2014/main" id="{585C0361-5874-45FA-A4C8-39F31CDEDBA8}"/>
              </a:ext>
            </a:extLst>
          </p:cNvPr>
          <p:cNvPicPr>
            <a:picLocks noChangeAspect="1"/>
          </p:cNvPicPr>
          <p:nvPr/>
        </p:nvPicPr>
        <p:blipFill>
          <a:blip r:embed="rId5"/>
          <a:stretch>
            <a:fillRect/>
          </a:stretch>
        </p:blipFill>
        <p:spPr>
          <a:xfrm>
            <a:off x="2468694" y="4937801"/>
            <a:ext cx="7829159" cy="1593628"/>
          </a:xfrm>
          <a:prstGeom prst="rect">
            <a:avLst/>
          </a:prstGeom>
        </p:spPr>
      </p:pic>
    </p:spTree>
    <p:extLst>
      <p:ext uri="{BB962C8B-B14F-4D97-AF65-F5344CB8AC3E}">
        <p14:creationId xmlns:p14="http://schemas.microsoft.com/office/powerpoint/2010/main" val="189611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31BF119-7B29-4C16-8270-63AD61B4C06B}"/>
              </a:ext>
            </a:extLst>
          </p:cNvPr>
          <p:cNvPicPr>
            <a:picLocks noChangeAspect="1"/>
          </p:cNvPicPr>
          <p:nvPr/>
        </p:nvPicPr>
        <p:blipFill rotWithShape="1">
          <a:blip r:embed="rId2"/>
          <a:srcRect b="1754"/>
          <a:stretch/>
        </p:blipFill>
        <p:spPr>
          <a:xfrm>
            <a:off x="126998" y="2170280"/>
            <a:ext cx="11938003" cy="2189449"/>
          </a:xfrm>
          <a:prstGeom prst="rect">
            <a:avLst/>
          </a:prstGeom>
        </p:spPr>
      </p:pic>
      <p:sp>
        <p:nvSpPr>
          <p:cNvPr id="4" name="标题 1">
            <a:extLst>
              <a:ext uri="{FF2B5EF4-FFF2-40B4-BE49-F238E27FC236}">
                <a16:creationId xmlns:a16="http://schemas.microsoft.com/office/drawing/2014/main" id="{A2B11417-389F-4E7C-B96E-276A248AE6AF}"/>
              </a:ext>
            </a:extLst>
          </p:cNvPr>
          <p:cNvSpPr txBox="1">
            <a:spLocks/>
          </p:cNvSpPr>
          <p:nvPr/>
        </p:nvSpPr>
        <p:spPr>
          <a:xfrm>
            <a:off x="310978" y="89644"/>
            <a:ext cx="11881022"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Method — </a:t>
            </a:r>
            <a:r>
              <a:rPr lang="en-US" altLang="zh-CN" dirty="0" err="1">
                <a:latin typeface="Times New Roman" panose="02020603050405020304" charset="0"/>
                <a:cs typeface="Times New Roman" panose="02020603050405020304" charset="0"/>
              </a:rPr>
              <a:t>CompNets</a:t>
            </a:r>
            <a:r>
              <a:rPr lang="en-US" altLang="zh-CN" dirty="0">
                <a:latin typeface="Times New Roman" panose="02020603050405020304" charset="0"/>
                <a:cs typeface="Times New Roman" panose="02020603050405020304" charset="0"/>
              </a:rPr>
              <a:t> for Single Objects</a:t>
            </a:r>
          </a:p>
        </p:txBody>
      </p:sp>
    </p:spTree>
    <p:extLst>
      <p:ext uri="{BB962C8B-B14F-4D97-AF65-F5344CB8AC3E}">
        <p14:creationId xmlns:p14="http://schemas.microsoft.com/office/powerpoint/2010/main" val="421617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A149B-D257-464C-B036-FFA2A0C81CD1}"/>
              </a:ext>
            </a:extLst>
          </p:cNvPr>
          <p:cNvSpPr txBox="1">
            <a:spLocks/>
          </p:cNvSpPr>
          <p:nvPr/>
        </p:nvSpPr>
        <p:spPr>
          <a:xfrm>
            <a:off x="310978" y="89644"/>
            <a:ext cx="11881022"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charset="0"/>
                <a:cs typeface="Times New Roman" panose="02020603050405020304" charset="0"/>
              </a:rPr>
              <a:t>Method — </a:t>
            </a:r>
            <a:r>
              <a:rPr lang="en-US" altLang="zh-CN" dirty="0" err="1">
                <a:latin typeface="Times New Roman" panose="02020603050405020304" charset="0"/>
                <a:cs typeface="Times New Roman" panose="02020603050405020304" charset="0"/>
              </a:rPr>
              <a:t>CompNets</a:t>
            </a:r>
            <a:r>
              <a:rPr lang="en-US" altLang="zh-CN" dirty="0">
                <a:latin typeface="Times New Roman" panose="02020603050405020304" charset="0"/>
                <a:cs typeface="Times New Roman" panose="02020603050405020304" charset="0"/>
              </a:rPr>
              <a:t> for Multiple Objects</a:t>
            </a:r>
          </a:p>
        </p:txBody>
      </p:sp>
      <p:sp>
        <p:nvSpPr>
          <p:cNvPr id="6" name="文本框 5">
            <a:extLst>
              <a:ext uri="{FF2B5EF4-FFF2-40B4-BE49-F238E27FC236}">
                <a16:creationId xmlns:a16="http://schemas.microsoft.com/office/drawing/2014/main" id="{3774765F-E897-439B-9502-CDDA972E2ECD}"/>
              </a:ext>
            </a:extLst>
          </p:cNvPr>
          <p:cNvSpPr txBox="1"/>
          <p:nvPr/>
        </p:nvSpPr>
        <p:spPr>
          <a:xfrm>
            <a:off x="581627" y="1415207"/>
            <a:ext cx="11217740" cy="830997"/>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assuming independence between objects neglects the relations between them and leads to inconsistencies in the segmentation results</a:t>
            </a:r>
            <a:r>
              <a:rPr lang="en-US" altLang="zh-CN" dirty="0"/>
              <a:t>.</a:t>
            </a:r>
            <a:endParaRPr lang="zh-CN" altLang="en-US" dirty="0"/>
          </a:p>
        </p:txBody>
      </p:sp>
      <p:sp>
        <p:nvSpPr>
          <p:cNvPr id="18" name="文本框 17">
            <a:extLst>
              <a:ext uri="{FF2B5EF4-FFF2-40B4-BE49-F238E27FC236}">
                <a16:creationId xmlns:a16="http://schemas.microsoft.com/office/drawing/2014/main" id="{E3907896-6332-4D77-B5E5-D1D6BEBD354B}"/>
              </a:ext>
            </a:extLst>
          </p:cNvPr>
          <p:cNvSpPr txBox="1"/>
          <p:nvPr/>
        </p:nvSpPr>
        <p:spPr>
          <a:xfrm>
            <a:off x="581627" y="5247396"/>
            <a:ext cx="10963277" cy="1200329"/>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Maximizing the model likelihood is difficult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because it involves multiple objects and the visibility at each pixel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depends on the visibility of the neighboring pixels</a:t>
            </a:r>
            <a:r>
              <a:rPr lang="zh-CN" altLang="en-US" sz="2400" dirty="0">
                <a:latin typeface="微软雅黑" panose="020B0503020204020204" pitchFamily="34" charset="-122"/>
                <a:ea typeface="微软雅黑" panose="020B0503020204020204" pitchFamily="34" charset="-122"/>
              </a:rPr>
              <a:t>）</a:t>
            </a:r>
          </a:p>
        </p:txBody>
      </p:sp>
      <p:pic>
        <p:nvPicPr>
          <p:cNvPr id="20" name="图片 19">
            <a:extLst>
              <a:ext uri="{FF2B5EF4-FFF2-40B4-BE49-F238E27FC236}">
                <a16:creationId xmlns:a16="http://schemas.microsoft.com/office/drawing/2014/main" id="{7A0247CB-33C4-461A-A407-A443CC9DBEAD}"/>
              </a:ext>
            </a:extLst>
          </p:cNvPr>
          <p:cNvPicPr>
            <a:picLocks noChangeAspect="1"/>
          </p:cNvPicPr>
          <p:nvPr/>
        </p:nvPicPr>
        <p:blipFill>
          <a:blip r:embed="rId2"/>
          <a:stretch>
            <a:fillRect/>
          </a:stretch>
        </p:blipFill>
        <p:spPr>
          <a:xfrm>
            <a:off x="1028701" y="2608995"/>
            <a:ext cx="6386113" cy="967824"/>
          </a:xfrm>
          <a:prstGeom prst="rect">
            <a:avLst/>
          </a:prstGeom>
        </p:spPr>
      </p:pic>
      <p:pic>
        <p:nvPicPr>
          <p:cNvPr id="22" name="图片 21">
            <a:extLst>
              <a:ext uri="{FF2B5EF4-FFF2-40B4-BE49-F238E27FC236}">
                <a16:creationId xmlns:a16="http://schemas.microsoft.com/office/drawing/2014/main" id="{7A117B4A-BAD4-4B36-A388-F7EDC284E129}"/>
              </a:ext>
            </a:extLst>
          </p:cNvPr>
          <p:cNvPicPr>
            <a:picLocks noChangeAspect="1"/>
          </p:cNvPicPr>
          <p:nvPr/>
        </p:nvPicPr>
        <p:blipFill>
          <a:blip r:embed="rId3"/>
          <a:stretch>
            <a:fillRect/>
          </a:stretch>
        </p:blipFill>
        <p:spPr>
          <a:xfrm>
            <a:off x="1028701" y="4346677"/>
            <a:ext cx="2469094" cy="403895"/>
          </a:xfrm>
          <a:prstGeom prst="rect">
            <a:avLst/>
          </a:prstGeom>
        </p:spPr>
      </p:pic>
      <p:pic>
        <p:nvPicPr>
          <p:cNvPr id="24" name="图片 23">
            <a:extLst>
              <a:ext uri="{FF2B5EF4-FFF2-40B4-BE49-F238E27FC236}">
                <a16:creationId xmlns:a16="http://schemas.microsoft.com/office/drawing/2014/main" id="{FFC46311-CE3C-48FF-A521-8743C0C1A40F}"/>
              </a:ext>
            </a:extLst>
          </p:cNvPr>
          <p:cNvPicPr>
            <a:picLocks noChangeAspect="1"/>
          </p:cNvPicPr>
          <p:nvPr/>
        </p:nvPicPr>
        <p:blipFill>
          <a:blip r:embed="rId4"/>
          <a:stretch>
            <a:fillRect/>
          </a:stretch>
        </p:blipFill>
        <p:spPr>
          <a:xfrm>
            <a:off x="3820773" y="4326334"/>
            <a:ext cx="2591025" cy="335309"/>
          </a:xfrm>
          <a:prstGeom prst="rect">
            <a:avLst/>
          </a:prstGeom>
        </p:spPr>
      </p:pic>
      <p:pic>
        <p:nvPicPr>
          <p:cNvPr id="26" name="图片 25">
            <a:extLst>
              <a:ext uri="{FF2B5EF4-FFF2-40B4-BE49-F238E27FC236}">
                <a16:creationId xmlns:a16="http://schemas.microsoft.com/office/drawing/2014/main" id="{E2C3F6F8-A123-4D6B-AAE3-E9F757505928}"/>
              </a:ext>
            </a:extLst>
          </p:cNvPr>
          <p:cNvPicPr>
            <a:picLocks noChangeAspect="1"/>
          </p:cNvPicPr>
          <p:nvPr/>
        </p:nvPicPr>
        <p:blipFill>
          <a:blip r:embed="rId5"/>
          <a:stretch>
            <a:fillRect/>
          </a:stretch>
        </p:blipFill>
        <p:spPr>
          <a:xfrm>
            <a:off x="7863686" y="4326334"/>
            <a:ext cx="3551228" cy="358171"/>
          </a:xfrm>
          <a:prstGeom prst="rect">
            <a:avLst/>
          </a:prstGeom>
        </p:spPr>
      </p:pic>
    </p:spTree>
    <p:extLst>
      <p:ext uri="{BB962C8B-B14F-4D97-AF65-F5344CB8AC3E}">
        <p14:creationId xmlns:p14="http://schemas.microsoft.com/office/powerpoint/2010/main" val="683579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宽屏</PresentationFormat>
  <Paragraphs>43</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豪 李</dc:creator>
  <cp:lastModifiedBy>豪 李</cp:lastModifiedBy>
  <cp:revision>36</cp:revision>
  <dcterms:created xsi:type="dcterms:W3CDTF">2020-12-25T12:16:06Z</dcterms:created>
  <dcterms:modified xsi:type="dcterms:W3CDTF">2020-12-26T13:01:38Z</dcterms:modified>
</cp:coreProperties>
</file>