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58" r:id="rId4"/>
    <p:sldId id="260" r:id="rId5"/>
    <p:sldId id="261" r:id="rId6"/>
    <p:sldId id="264" r:id="rId7"/>
    <p:sldId id="266" r:id="rId8"/>
    <p:sldId id="265" r:id="rId9"/>
    <p:sldId id="263" r:id="rId10"/>
    <p:sldId id="26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9805"/>
  </p:normalViewPr>
  <p:slideViewPr>
    <p:cSldViewPr snapToGrid="0" snapToObjects="1">
      <p:cViewPr>
        <p:scale>
          <a:sx n="90" d="100"/>
          <a:sy n="90" d="100"/>
        </p:scale>
        <p:origin x="14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7D0AD-7688-364C-9FCE-B3B218C4EFFA}" type="datetimeFigureOut">
              <a:rPr kumimoji="1" lang="zh-CN" altLang="en-US" smtClean="0"/>
              <a:t>2020/12/5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8E328-EB67-9E46-A0E1-673005D7A5B9}" type="slidenum">
              <a:rPr kumimoji="1" lang="zh-CN" altLang="en-US" smtClean="0"/>
              <a:t>‹#›</a:t>
            </a:fld>
            <a:endParaRPr kumimoji="1" lang="zh-CN" altLang="en-US"/>
          </a:p>
        </p:txBody>
      </p:sp>
    </p:spTree>
    <p:extLst>
      <p:ext uri="{BB962C8B-B14F-4D97-AF65-F5344CB8AC3E}">
        <p14:creationId xmlns:p14="http://schemas.microsoft.com/office/powerpoint/2010/main" val="3838348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Neural</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Batch</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Sampler</a:t>
            </a:r>
            <a:r>
              <a:rPr kumimoji="1" lang="zh-CN" altLang="en-US" sz="1200" dirty="0">
                <a:latin typeface="Times New Roman" panose="02020603050405020304" pitchFamily="18" charset="0"/>
                <a:cs typeface="Times New Roman" panose="02020603050405020304" pitchFamily="18" charset="0"/>
              </a:rPr>
              <a:t>的目的是为了选出使</a:t>
            </a:r>
            <a:r>
              <a:rPr kumimoji="1" lang="en-US" altLang="zh-CN" sz="1200" dirty="0">
                <a:latin typeface="Times New Roman" panose="02020603050405020304" pitchFamily="18" charset="0"/>
                <a:cs typeface="Times New Roman" panose="02020603050405020304" pitchFamily="18" charset="0"/>
              </a:rPr>
              <a:t>loss profile</a:t>
            </a:r>
            <a:r>
              <a:rPr kumimoji="1" lang="zh-CN" altLang="en-US" sz="1200" dirty="0">
                <a:latin typeface="Times New Roman" panose="02020603050405020304" pitchFamily="18" charset="0"/>
                <a:cs typeface="Times New Roman" panose="02020603050405020304" pitchFamily="18" charset="0"/>
              </a:rPr>
              <a:t>差异最大的</a:t>
            </a:r>
            <a:r>
              <a:rPr kumimoji="1" lang="en-US" altLang="zh-CN" sz="1200" dirty="0">
                <a:latin typeface="Times New Roman" panose="02020603050405020304" pitchFamily="18" charset="0"/>
                <a:cs typeface="Times New Roman" panose="02020603050405020304" pitchFamily="18" charset="0"/>
              </a:rPr>
              <a:t>normal</a:t>
            </a:r>
            <a:r>
              <a:rPr kumimoji="1" lang="zh-CN" altLang="en-US" sz="1200" dirty="0">
                <a:latin typeface="Times New Roman" panose="02020603050405020304" pitchFamily="18" charset="0"/>
                <a:cs typeface="Times New Roman" panose="02020603050405020304" pitchFamily="18" charset="0"/>
              </a:rPr>
              <a:t>和</a:t>
            </a:r>
            <a:r>
              <a:rPr kumimoji="1" lang="en-US" altLang="zh-CN" sz="1200" dirty="0">
                <a:latin typeface="Times New Roman" panose="02020603050405020304" pitchFamily="18" charset="0"/>
                <a:cs typeface="Times New Roman" panose="02020603050405020304" pitchFamily="18" charset="0"/>
              </a:rPr>
              <a:t>anomalous</a:t>
            </a:r>
            <a:r>
              <a:rPr kumimoji="1" lang="zh-CN" altLang="en-US" sz="1200" dirty="0">
                <a:latin typeface="Times New Roman" panose="02020603050405020304" pitchFamily="18" charset="0"/>
                <a:cs typeface="Times New Roman" panose="02020603050405020304" pitchFamily="18" charset="0"/>
              </a:rPr>
              <a:t>的</a:t>
            </a:r>
            <a:r>
              <a:rPr kumimoji="1" lang="en-US" altLang="zh-CN" sz="1200" dirty="0">
                <a:latin typeface="Times New Roman" panose="02020603050405020304" pitchFamily="18" charset="0"/>
                <a:cs typeface="Times New Roman" panose="02020603050405020304" pitchFamily="18" charset="0"/>
              </a:rPr>
              <a:t>patch</a:t>
            </a:r>
            <a:r>
              <a:rPr kumimoji="1" lang="zh-CN" altLang="en-US" sz="1200" dirty="0">
                <a:latin typeface="Times New Roman" panose="02020603050405020304" pitchFamily="18" charset="0"/>
                <a:cs typeface="Times New Roman" panose="02020603050405020304" pitchFamily="18" charset="0"/>
              </a:rPr>
              <a:t>，以便让</a:t>
            </a:r>
            <a:r>
              <a:rPr kumimoji="1" lang="en-US" altLang="zh-CN" sz="1200" dirty="0">
                <a:latin typeface="Times New Roman" panose="02020603050405020304" pitchFamily="18" charset="0"/>
                <a:cs typeface="Times New Roman" panose="02020603050405020304" pitchFamily="18" charset="0"/>
              </a:rPr>
              <a:t>predictor</a:t>
            </a:r>
            <a:r>
              <a:rPr kumimoji="1" lang="zh-CN" altLang="en-US" sz="1200" dirty="0">
                <a:latin typeface="Times New Roman" panose="02020603050405020304" pitchFamily="18" charset="0"/>
                <a:cs typeface="Times New Roman" panose="02020603050405020304" pitchFamily="18" charset="0"/>
              </a:rPr>
              <a:t>可以得到充分的训练，使</a:t>
            </a:r>
            <a:r>
              <a:rPr kumimoji="1" lang="en-US" altLang="zh-CN" sz="1200" dirty="0">
                <a:latin typeface="Times New Roman" panose="02020603050405020304" pitchFamily="18" charset="0"/>
                <a:cs typeface="Times New Roman" panose="02020603050405020304" pitchFamily="18" charset="0"/>
              </a:rPr>
              <a:t>predictor</a:t>
            </a:r>
            <a:r>
              <a:rPr kumimoji="1" lang="zh-CN" altLang="en-US" sz="1200" dirty="0">
                <a:latin typeface="Times New Roman" panose="02020603050405020304" pitchFamily="18" charset="0"/>
                <a:cs typeface="Times New Roman" panose="02020603050405020304" pitchFamily="18" charset="0"/>
              </a:rPr>
              <a:t>在测试阶段可以有一个更准确的预测。</a:t>
            </a:r>
            <a:endParaRPr kumimoji="1" lang="en-US" altLang="zh-C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并将除神经批采样器以外的所有内容都视为定义任务的环境的一部分。</a:t>
            </a:r>
            <a:r>
              <a:rPr lang="zh-CN" altLang="zh-CN" dirty="0">
                <a:effectLst/>
              </a:rPr>
              <a:t> </a:t>
            </a:r>
            <a:endParaRPr lang="en-US" altLang="zh-CN" dirty="0">
              <a:effectLst/>
            </a:endParaRPr>
          </a:p>
        </p:txBody>
      </p:sp>
      <p:sp>
        <p:nvSpPr>
          <p:cNvPr id="4" name="灯片编号占位符 3"/>
          <p:cNvSpPr>
            <a:spLocks noGrp="1"/>
          </p:cNvSpPr>
          <p:nvPr>
            <p:ph type="sldNum" sz="quarter" idx="5"/>
          </p:nvPr>
        </p:nvSpPr>
        <p:spPr/>
        <p:txBody>
          <a:bodyPr/>
          <a:lstStyle/>
          <a:p>
            <a:fld id="{53E8E328-EB67-9E46-A0E1-673005D7A5B9}" type="slidenum">
              <a:rPr kumimoji="1" lang="zh-CN" altLang="en-US" smtClean="0"/>
              <a:t>5</a:t>
            </a:fld>
            <a:endParaRPr kumimoji="1" lang="zh-CN" altLang="en-US"/>
          </a:p>
        </p:txBody>
      </p:sp>
    </p:spTree>
    <p:extLst>
      <p:ext uri="{BB962C8B-B14F-4D97-AF65-F5344CB8AC3E}">
        <p14:creationId xmlns:p14="http://schemas.microsoft.com/office/powerpoint/2010/main" val="1887985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Neural</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Batch</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Sampler</a:t>
            </a:r>
            <a:r>
              <a:rPr kumimoji="1" lang="zh-CN" altLang="en-US" sz="1200" dirty="0">
                <a:latin typeface="Times New Roman" panose="02020603050405020304" pitchFamily="18" charset="0"/>
                <a:cs typeface="Times New Roman" panose="02020603050405020304" pitchFamily="18" charset="0"/>
              </a:rPr>
              <a:t>的目的是为了选出使</a:t>
            </a:r>
            <a:r>
              <a:rPr kumimoji="1" lang="en-US" altLang="zh-CN" sz="1200" dirty="0">
                <a:latin typeface="Times New Roman" panose="02020603050405020304" pitchFamily="18" charset="0"/>
                <a:cs typeface="Times New Roman" panose="02020603050405020304" pitchFamily="18" charset="0"/>
              </a:rPr>
              <a:t>loss profile</a:t>
            </a:r>
            <a:r>
              <a:rPr kumimoji="1" lang="zh-CN" altLang="en-US" sz="1200" dirty="0">
                <a:latin typeface="Times New Roman" panose="02020603050405020304" pitchFamily="18" charset="0"/>
                <a:cs typeface="Times New Roman" panose="02020603050405020304" pitchFamily="18" charset="0"/>
              </a:rPr>
              <a:t>差异最大的</a:t>
            </a:r>
            <a:r>
              <a:rPr kumimoji="1" lang="en-US" altLang="zh-CN" sz="1200" dirty="0">
                <a:latin typeface="Times New Roman" panose="02020603050405020304" pitchFamily="18" charset="0"/>
                <a:cs typeface="Times New Roman" panose="02020603050405020304" pitchFamily="18" charset="0"/>
              </a:rPr>
              <a:t>normal</a:t>
            </a:r>
            <a:r>
              <a:rPr kumimoji="1" lang="zh-CN" altLang="en-US" sz="1200" dirty="0">
                <a:latin typeface="Times New Roman" panose="02020603050405020304" pitchFamily="18" charset="0"/>
                <a:cs typeface="Times New Roman" panose="02020603050405020304" pitchFamily="18" charset="0"/>
              </a:rPr>
              <a:t>和</a:t>
            </a:r>
            <a:r>
              <a:rPr kumimoji="1" lang="en-US" altLang="zh-CN" sz="1200" dirty="0">
                <a:latin typeface="Times New Roman" panose="02020603050405020304" pitchFamily="18" charset="0"/>
                <a:cs typeface="Times New Roman" panose="02020603050405020304" pitchFamily="18" charset="0"/>
              </a:rPr>
              <a:t>anomalous</a:t>
            </a:r>
            <a:r>
              <a:rPr kumimoji="1" lang="zh-CN" altLang="en-US" sz="1200" dirty="0">
                <a:latin typeface="Times New Roman" panose="02020603050405020304" pitchFamily="18" charset="0"/>
                <a:cs typeface="Times New Roman" panose="02020603050405020304" pitchFamily="18" charset="0"/>
              </a:rPr>
              <a:t>的</a:t>
            </a:r>
            <a:r>
              <a:rPr kumimoji="1" lang="en-US" altLang="zh-CN" sz="1200" dirty="0">
                <a:latin typeface="Times New Roman" panose="02020603050405020304" pitchFamily="18" charset="0"/>
                <a:cs typeface="Times New Roman" panose="02020603050405020304" pitchFamily="18" charset="0"/>
              </a:rPr>
              <a:t>patch</a:t>
            </a:r>
            <a:r>
              <a:rPr kumimoji="1" lang="zh-CN" altLang="en-US" sz="1200" dirty="0">
                <a:latin typeface="Times New Roman" panose="02020603050405020304" pitchFamily="18" charset="0"/>
                <a:cs typeface="Times New Roman" panose="02020603050405020304" pitchFamily="18" charset="0"/>
              </a:rPr>
              <a:t>，以便让</a:t>
            </a:r>
            <a:r>
              <a:rPr kumimoji="1" lang="en-US" altLang="zh-CN" sz="1200" dirty="0">
                <a:latin typeface="Times New Roman" panose="02020603050405020304" pitchFamily="18" charset="0"/>
                <a:cs typeface="Times New Roman" panose="02020603050405020304" pitchFamily="18" charset="0"/>
              </a:rPr>
              <a:t>predictor</a:t>
            </a:r>
            <a:r>
              <a:rPr kumimoji="1" lang="zh-CN" altLang="en-US" sz="1200" dirty="0">
                <a:latin typeface="Times New Roman" panose="02020603050405020304" pitchFamily="18" charset="0"/>
                <a:cs typeface="Times New Roman" panose="02020603050405020304" pitchFamily="18" charset="0"/>
              </a:rPr>
              <a:t>可以得到充分的训练，使</a:t>
            </a:r>
            <a:r>
              <a:rPr kumimoji="1" lang="en-US" altLang="zh-CN" sz="1200" dirty="0">
                <a:latin typeface="Times New Roman" panose="02020603050405020304" pitchFamily="18" charset="0"/>
                <a:cs typeface="Times New Roman" panose="02020603050405020304" pitchFamily="18" charset="0"/>
              </a:rPr>
              <a:t>predictor</a:t>
            </a:r>
            <a:r>
              <a:rPr kumimoji="1" lang="zh-CN" altLang="en-US" sz="1200" dirty="0">
                <a:latin typeface="Times New Roman" panose="02020603050405020304" pitchFamily="18" charset="0"/>
                <a:cs typeface="Times New Roman" panose="02020603050405020304" pitchFamily="18" charset="0"/>
              </a:rPr>
              <a:t>在测试阶段可以有一个更准确的预测。</a:t>
            </a:r>
            <a:endParaRPr kumimoji="1" lang="en-US" altLang="zh-C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并将除神经批采样器以外的所有内容都视为定义任务的环境的一部分。</a:t>
            </a:r>
            <a:r>
              <a:rPr lang="zh-CN" altLang="zh-CN" dirty="0">
                <a:effectLst/>
              </a:rPr>
              <a:t> </a:t>
            </a:r>
            <a:endParaRPr lang="en-US" altLang="zh-CN" dirty="0">
              <a:effectLst/>
            </a:endParaRPr>
          </a:p>
        </p:txBody>
      </p:sp>
      <p:sp>
        <p:nvSpPr>
          <p:cNvPr id="4" name="灯片编号占位符 3"/>
          <p:cNvSpPr>
            <a:spLocks noGrp="1"/>
          </p:cNvSpPr>
          <p:nvPr>
            <p:ph type="sldNum" sz="quarter" idx="5"/>
          </p:nvPr>
        </p:nvSpPr>
        <p:spPr/>
        <p:txBody>
          <a:bodyPr/>
          <a:lstStyle/>
          <a:p>
            <a:fld id="{53E8E328-EB67-9E46-A0E1-673005D7A5B9}" type="slidenum">
              <a:rPr kumimoji="1" lang="zh-CN" altLang="en-US" smtClean="0"/>
              <a:t>6</a:t>
            </a:fld>
            <a:endParaRPr kumimoji="1" lang="zh-CN" altLang="en-US"/>
          </a:p>
        </p:txBody>
      </p:sp>
    </p:spTree>
    <p:extLst>
      <p:ext uri="{BB962C8B-B14F-4D97-AF65-F5344CB8AC3E}">
        <p14:creationId xmlns:p14="http://schemas.microsoft.com/office/powerpoint/2010/main" val="3308664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0" i="0" u="none" strike="noStrike" kern="1200" dirty="0">
                <a:solidFill>
                  <a:schemeClr val="tx1"/>
                </a:solidFill>
                <a:effectLst/>
                <a:latin typeface="+mn-lt"/>
                <a:ea typeface="+mn-ea"/>
                <a:cs typeface="+mn-cs"/>
              </a:rPr>
              <a:t>predictor</a:t>
            </a:r>
            <a:r>
              <a:rPr lang="zh-CN" altLang="en-US" sz="1200" b="0" i="0" u="none" strike="noStrike" kern="1200" dirty="0">
                <a:solidFill>
                  <a:schemeClr val="tx1"/>
                </a:solidFill>
                <a:effectLst/>
                <a:latin typeface="+mn-lt"/>
                <a:ea typeface="+mn-ea"/>
                <a:cs typeface="+mn-cs"/>
              </a:rPr>
              <a:t>用以预测图像中的</a:t>
            </a:r>
            <a:r>
              <a:rPr lang="en" altLang="zh-CN" sz="1200" b="0" i="0" u="none" strike="noStrike" kern="1200" dirty="0">
                <a:solidFill>
                  <a:schemeClr val="tx1"/>
                </a:solidFill>
                <a:effectLst/>
                <a:latin typeface="+mn-lt"/>
                <a:ea typeface="+mn-ea"/>
                <a:cs typeface="+mn-cs"/>
              </a:rPr>
              <a:t>pixel-wise</a:t>
            </a:r>
            <a:r>
              <a:rPr lang="zh-CN" altLang="en-US" sz="1200" b="0" i="0" u="none" strike="noStrike" kern="1200" dirty="0">
                <a:solidFill>
                  <a:schemeClr val="tx1"/>
                </a:solidFill>
                <a:effectLst/>
                <a:latin typeface="+mn-lt"/>
                <a:ea typeface="+mn-ea"/>
                <a:cs typeface="+mn-cs"/>
              </a:rPr>
              <a:t>的异常区域。其输入为经过</a:t>
            </a:r>
            <a:r>
              <a:rPr lang="en" altLang="zh-CN" sz="1200" b="0" i="0" u="none" strike="noStrike" kern="1200" dirty="0">
                <a:solidFill>
                  <a:schemeClr val="tx1"/>
                </a:solidFill>
                <a:effectLst/>
                <a:latin typeface="+mn-lt"/>
                <a:ea typeface="+mn-ea"/>
                <a:cs typeface="+mn-cs"/>
              </a:rPr>
              <a:t>FIFO Buffer</a:t>
            </a:r>
            <a:r>
              <a:rPr lang="zh-CN" altLang="en-US" sz="1200" b="0" i="0" u="none" strike="noStrike" kern="1200" dirty="0">
                <a:solidFill>
                  <a:schemeClr val="tx1"/>
                </a:solidFill>
                <a:effectLst/>
                <a:latin typeface="+mn-lt"/>
                <a:ea typeface="+mn-ea"/>
                <a:cs typeface="+mn-cs"/>
              </a:rPr>
              <a:t>累积的训练时的</a:t>
            </a:r>
            <a:r>
              <a:rPr lang="en" altLang="zh-CN" sz="1200" b="0" i="0" u="none" strike="noStrike" kern="1200" dirty="0">
                <a:solidFill>
                  <a:schemeClr val="tx1"/>
                </a:solidFill>
                <a:effectLst/>
                <a:latin typeface="+mn-lt"/>
                <a:ea typeface="+mn-ea"/>
                <a:cs typeface="+mn-cs"/>
              </a:rPr>
              <a:t>loss profile</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输出为对图像中每个</a:t>
            </a:r>
            <a:r>
              <a:rPr lang="en" altLang="zh-CN" sz="1200" b="0" i="0" u="none" strike="noStrike" kern="1200" dirty="0">
                <a:solidFill>
                  <a:schemeClr val="tx1"/>
                </a:solidFill>
                <a:effectLst/>
                <a:latin typeface="+mn-lt"/>
                <a:ea typeface="+mn-ea"/>
                <a:cs typeface="+mn-cs"/>
              </a:rPr>
              <a:t>pixel</a:t>
            </a:r>
            <a:r>
              <a:rPr lang="zh-CN" altLang="en-US" sz="1200" b="0" i="0" u="none" strike="noStrike" kern="1200" dirty="0">
                <a:solidFill>
                  <a:schemeClr val="tx1"/>
                </a:solidFill>
                <a:effectLst/>
                <a:latin typeface="+mn-lt"/>
                <a:ea typeface="+mn-ea"/>
                <a:cs typeface="+mn-cs"/>
              </a:rPr>
              <a:t>是否为异常的</a:t>
            </a:r>
            <a:r>
              <a:rPr lang="en" altLang="zh-CN" sz="1200" b="0" i="0" u="none" strike="noStrike" kern="1200" dirty="0">
                <a:solidFill>
                  <a:schemeClr val="tx1"/>
                </a:solidFill>
                <a:effectLst/>
                <a:latin typeface="+mn-lt"/>
                <a:ea typeface="+mn-ea"/>
                <a:cs typeface="+mn-cs"/>
              </a:rPr>
              <a:t>pixel-wise</a:t>
            </a:r>
            <a:r>
              <a:rPr lang="zh-CN" altLang="en-US" sz="1200" b="0" i="0" u="none" strike="noStrike" kern="1200" dirty="0">
                <a:solidFill>
                  <a:schemeClr val="tx1"/>
                </a:solidFill>
                <a:effectLst/>
                <a:latin typeface="+mn-lt"/>
                <a:ea typeface="+mn-ea"/>
                <a:cs typeface="+mn-cs"/>
              </a:rPr>
              <a:t>的</a:t>
            </a:r>
            <a:r>
              <a:rPr lang="en" altLang="zh-CN" sz="1200" b="0" i="0" u="none" strike="noStrike" kern="1200" dirty="0">
                <a:solidFill>
                  <a:schemeClr val="tx1"/>
                </a:solidFill>
                <a:effectLst/>
                <a:latin typeface="+mn-lt"/>
                <a:ea typeface="+mn-ea"/>
                <a:cs typeface="+mn-cs"/>
              </a:rPr>
              <a:t>label</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由于是</a:t>
            </a:r>
            <a:r>
              <a:rPr lang="en" altLang="zh-CN" sz="1200" b="0" i="0" u="none" strike="noStrike" kern="1200" dirty="0">
                <a:solidFill>
                  <a:schemeClr val="tx1"/>
                </a:solidFill>
                <a:effectLst/>
                <a:latin typeface="+mn-lt"/>
                <a:ea typeface="+mn-ea"/>
                <a:cs typeface="+mn-cs"/>
              </a:rPr>
              <a:t>semi-supervised</a:t>
            </a:r>
            <a:r>
              <a:rPr lang="zh-CN" altLang="en-US" sz="1200" b="0" i="0" u="none" strike="noStrike" kern="1200" dirty="0">
                <a:solidFill>
                  <a:schemeClr val="tx1"/>
                </a:solidFill>
                <a:effectLst/>
                <a:latin typeface="+mn-lt"/>
                <a:ea typeface="+mn-ea"/>
                <a:cs typeface="+mn-cs"/>
              </a:rPr>
              <a:t>的，所以可以用已知的正常和异常图像的</a:t>
            </a:r>
            <a:r>
              <a:rPr lang="en" altLang="zh-CN" sz="1200" b="0" i="0" u="none" strike="noStrike" kern="1200" dirty="0">
                <a:solidFill>
                  <a:schemeClr val="tx1"/>
                </a:solidFill>
                <a:effectLst/>
                <a:latin typeface="+mn-lt"/>
                <a:ea typeface="+mn-ea"/>
                <a:cs typeface="+mn-cs"/>
              </a:rPr>
              <a:t>ground truth</a:t>
            </a:r>
            <a:r>
              <a:rPr lang="zh-CN" altLang="en-US" sz="1200" b="0" i="0" u="none" strike="noStrike" kern="1200" dirty="0">
                <a:solidFill>
                  <a:schemeClr val="tx1"/>
                </a:solidFill>
                <a:effectLst/>
                <a:latin typeface="+mn-lt"/>
                <a:ea typeface="+mn-ea"/>
                <a:cs typeface="+mn-cs"/>
              </a:rPr>
              <a:t>做监督，得到  ，还可以顺带给</a:t>
            </a:r>
            <a:r>
              <a:rPr lang="en" altLang="zh-CN" sz="1200" b="0" i="0" u="none" strike="noStrike" kern="1200" dirty="0">
                <a:solidFill>
                  <a:schemeClr val="tx1"/>
                </a:solidFill>
                <a:effectLst/>
                <a:latin typeface="+mn-lt"/>
                <a:ea typeface="+mn-ea"/>
                <a:cs typeface="+mn-cs"/>
              </a:rPr>
              <a:t>neural batch sampler</a:t>
            </a:r>
            <a:r>
              <a:rPr lang="zh-CN" altLang="en-US" sz="1200" b="0" i="0" u="none" strike="noStrike" kern="1200" dirty="0">
                <a:solidFill>
                  <a:schemeClr val="tx1"/>
                </a:solidFill>
                <a:effectLst/>
                <a:latin typeface="+mn-lt"/>
                <a:ea typeface="+mn-ea"/>
                <a:cs typeface="+mn-cs"/>
              </a:rPr>
              <a:t>一个</a:t>
            </a:r>
            <a:r>
              <a:rPr lang="en" altLang="zh-CN" sz="1200" b="0" i="0" u="none" strike="noStrike" kern="1200" dirty="0">
                <a:solidFill>
                  <a:schemeClr val="tx1"/>
                </a:solidFill>
                <a:effectLst/>
                <a:latin typeface="+mn-lt"/>
                <a:ea typeface="+mn-ea"/>
                <a:cs typeface="+mn-cs"/>
              </a:rPr>
              <a:t>reward </a:t>
            </a:r>
            <a:endParaRPr lang="en-US" altLang="zh-CN" dirty="0">
              <a:effectLst/>
            </a:endParaRPr>
          </a:p>
        </p:txBody>
      </p:sp>
      <p:sp>
        <p:nvSpPr>
          <p:cNvPr id="4" name="灯片编号占位符 3"/>
          <p:cNvSpPr>
            <a:spLocks noGrp="1"/>
          </p:cNvSpPr>
          <p:nvPr>
            <p:ph type="sldNum" sz="quarter" idx="5"/>
          </p:nvPr>
        </p:nvSpPr>
        <p:spPr/>
        <p:txBody>
          <a:bodyPr/>
          <a:lstStyle/>
          <a:p>
            <a:fld id="{53E8E328-EB67-9E46-A0E1-673005D7A5B9}" type="slidenum">
              <a:rPr kumimoji="1" lang="zh-CN" altLang="en-US" smtClean="0"/>
              <a:t>7</a:t>
            </a:fld>
            <a:endParaRPr kumimoji="1" lang="zh-CN" altLang="en-US"/>
          </a:p>
        </p:txBody>
      </p:sp>
    </p:spTree>
    <p:extLst>
      <p:ext uri="{BB962C8B-B14F-4D97-AF65-F5344CB8AC3E}">
        <p14:creationId xmlns:p14="http://schemas.microsoft.com/office/powerpoint/2010/main" val="3587018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Neural</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Batch</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Sampler</a:t>
            </a:r>
            <a:r>
              <a:rPr kumimoji="1" lang="zh-CN" altLang="en-US" sz="1200" dirty="0">
                <a:latin typeface="Times New Roman" panose="02020603050405020304" pitchFamily="18" charset="0"/>
                <a:cs typeface="Times New Roman" panose="02020603050405020304" pitchFamily="18" charset="0"/>
              </a:rPr>
              <a:t>的目的是为了选出使</a:t>
            </a:r>
            <a:r>
              <a:rPr kumimoji="1" lang="en-US" altLang="zh-CN" sz="1200" dirty="0">
                <a:latin typeface="Times New Roman" panose="02020603050405020304" pitchFamily="18" charset="0"/>
                <a:cs typeface="Times New Roman" panose="02020603050405020304" pitchFamily="18" charset="0"/>
              </a:rPr>
              <a:t>loss profile</a:t>
            </a:r>
            <a:r>
              <a:rPr kumimoji="1" lang="zh-CN" altLang="en-US" sz="1200" dirty="0">
                <a:latin typeface="Times New Roman" panose="02020603050405020304" pitchFamily="18" charset="0"/>
                <a:cs typeface="Times New Roman" panose="02020603050405020304" pitchFamily="18" charset="0"/>
              </a:rPr>
              <a:t>差异最大的</a:t>
            </a:r>
            <a:r>
              <a:rPr kumimoji="1" lang="en-US" altLang="zh-CN" sz="1200" dirty="0">
                <a:latin typeface="Times New Roman" panose="02020603050405020304" pitchFamily="18" charset="0"/>
                <a:cs typeface="Times New Roman" panose="02020603050405020304" pitchFamily="18" charset="0"/>
              </a:rPr>
              <a:t>normal</a:t>
            </a:r>
            <a:r>
              <a:rPr kumimoji="1" lang="zh-CN" altLang="en-US" sz="1200" dirty="0">
                <a:latin typeface="Times New Roman" panose="02020603050405020304" pitchFamily="18" charset="0"/>
                <a:cs typeface="Times New Roman" panose="02020603050405020304" pitchFamily="18" charset="0"/>
              </a:rPr>
              <a:t>和</a:t>
            </a:r>
            <a:r>
              <a:rPr kumimoji="1" lang="en-US" altLang="zh-CN" sz="1200" dirty="0">
                <a:latin typeface="Times New Roman" panose="02020603050405020304" pitchFamily="18" charset="0"/>
                <a:cs typeface="Times New Roman" panose="02020603050405020304" pitchFamily="18" charset="0"/>
              </a:rPr>
              <a:t>anomalous</a:t>
            </a:r>
            <a:r>
              <a:rPr kumimoji="1" lang="zh-CN" altLang="en-US" sz="1200" dirty="0">
                <a:latin typeface="Times New Roman" panose="02020603050405020304" pitchFamily="18" charset="0"/>
                <a:cs typeface="Times New Roman" panose="02020603050405020304" pitchFamily="18" charset="0"/>
              </a:rPr>
              <a:t>的</a:t>
            </a:r>
            <a:r>
              <a:rPr kumimoji="1" lang="en-US" altLang="zh-CN" sz="1200" dirty="0">
                <a:latin typeface="Times New Roman" panose="02020603050405020304" pitchFamily="18" charset="0"/>
                <a:cs typeface="Times New Roman" panose="02020603050405020304" pitchFamily="18" charset="0"/>
              </a:rPr>
              <a:t>patch</a:t>
            </a:r>
            <a:r>
              <a:rPr kumimoji="1" lang="zh-CN" altLang="en-US" sz="1200" dirty="0">
                <a:latin typeface="Times New Roman" panose="02020603050405020304" pitchFamily="18" charset="0"/>
                <a:cs typeface="Times New Roman" panose="02020603050405020304" pitchFamily="18" charset="0"/>
              </a:rPr>
              <a:t>，以便让</a:t>
            </a:r>
            <a:r>
              <a:rPr kumimoji="1" lang="en-US" altLang="zh-CN" sz="1200" dirty="0">
                <a:latin typeface="Times New Roman" panose="02020603050405020304" pitchFamily="18" charset="0"/>
                <a:cs typeface="Times New Roman" panose="02020603050405020304" pitchFamily="18" charset="0"/>
              </a:rPr>
              <a:t>predictor</a:t>
            </a:r>
            <a:r>
              <a:rPr kumimoji="1" lang="zh-CN" altLang="en-US" sz="1200" dirty="0">
                <a:latin typeface="Times New Roman" panose="02020603050405020304" pitchFamily="18" charset="0"/>
                <a:cs typeface="Times New Roman" panose="02020603050405020304" pitchFamily="18" charset="0"/>
              </a:rPr>
              <a:t>可以得到充分的训练，使</a:t>
            </a:r>
            <a:r>
              <a:rPr kumimoji="1" lang="en-US" altLang="zh-CN" sz="1200" dirty="0">
                <a:latin typeface="Times New Roman" panose="02020603050405020304" pitchFamily="18" charset="0"/>
                <a:cs typeface="Times New Roman" panose="02020603050405020304" pitchFamily="18" charset="0"/>
              </a:rPr>
              <a:t>predictor</a:t>
            </a:r>
            <a:r>
              <a:rPr kumimoji="1" lang="zh-CN" altLang="en-US" sz="1200" dirty="0">
                <a:latin typeface="Times New Roman" panose="02020603050405020304" pitchFamily="18" charset="0"/>
                <a:cs typeface="Times New Roman" panose="02020603050405020304" pitchFamily="18" charset="0"/>
              </a:rPr>
              <a:t>在测试阶段可以有一个更准确的预测。</a:t>
            </a:r>
            <a:endParaRPr kumimoji="1" lang="en-US" altLang="zh-C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并将除神经批采样器以外的所有内容都视为定义任务的环境的一部分。</a:t>
            </a:r>
            <a:r>
              <a:rPr lang="zh-CN" altLang="zh-CN" dirty="0">
                <a:effectLst/>
              </a:rPr>
              <a:t> </a:t>
            </a:r>
            <a:endParaRPr lang="en-US" altLang="zh-CN" dirty="0">
              <a:effectLst/>
            </a:endParaRPr>
          </a:p>
        </p:txBody>
      </p:sp>
      <p:sp>
        <p:nvSpPr>
          <p:cNvPr id="4" name="灯片编号占位符 3"/>
          <p:cNvSpPr>
            <a:spLocks noGrp="1"/>
          </p:cNvSpPr>
          <p:nvPr>
            <p:ph type="sldNum" sz="quarter" idx="5"/>
          </p:nvPr>
        </p:nvSpPr>
        <p:spPr/>
        <p:txBody>
          <a:bodyPr/>
          <a:lstStyle/>
          <a:p>
            <a:fld id="{53E8E328-EB67-9E46-A0E1-673005D7A5B9}" type="slidenum">
              <a:rPr kumimoji="1" lang="zh-CN" altLang="en-US" smtClean="0"/>
              <a:t>8</a:t>
            </a:fld>
            <a:endParaRPr kumimoji="1" lang="zh-CN" altLang="en-US"/>
          </a:p>
        </p:txBody>
      </p:sp>
    </p:spTree>
    <p:extLst>
      <p:ext uri="{BB962C8B-B14F-4D97-AF65-F5344CB8AC3E}">
        <p14:creationId xmlns:p14="http://schemas.microsoft.com/office/powerpoint/2010/main" val="2092935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200" dirty="0"/>
          </a:p>
        </p:txBody>
      </p:sp>
      <p:sp>
        <p:nvSpPr>
          <p:cNvPr id="4" name="灯片编号占位符 3"/>
          <p:cNvSpPr>
            <a:spLocks noGrp="1"/>
          </p:cNvSpPr>
          <p:nvPr>
            <p:ph type="sldNum" sz="quarter" idx="5"/>
          </p:nvPr>
        </p:nvSpPr>
        <p:spPr/>
        <p:txBody>
          <a:bodyPr/>
          <a:lstStyle/>
          <a:p>
            <a:fld id="{53E8E328-EB67-9E46-A0E1-673005D7A5B9}" type="slidenum">
              <a:rPr kumimoji="1" lang="zh-CN" altLang="en-US" smtClean="0"/>
              <a:t>9</a:t>
            </a:fld>
            <a:endParaRPr kumimoji="1" lang="zh-CN" altLang="en-US"/>
          </a:p>
        </p:txBody>
      </p:sp>
    </p:spTree>
    <p:extLst>
      <p:ext uri="{BB962C8B-B14F-4D97-AF65-F5344CB8AC3E}">
        <p14:creationId xmlns:p14="http://schemas.microsoft.com/office/powerpoint/2010/main" val="1956876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200" dirty="0"/>
          </a:p>
        </p:txBody>
      </p:sp>
      <p:sp>
        <p:nvSpPr>
          <p:cNvPr id="4" name="灯片编号占位符 3"/>
          <p:cNvSpPr>
            <a:spLocks noGrp="1"/>
          </p:cNvSpPr>
          <p:nvPr>
            <p:ph type="sldNum" sz="quarter" idx="5"/>
          </p:nvPr>
        </p:nvSpPr>
        <p:spPr/>
        <p:txBody>
          <a:bodyPr/>
          <a:lstStyle/>
          <a:p>
            <a:fld id="{53E8E328-EB67-9E46-A0E1-673005D7A5B9}" type="slidenum">
              <a:rPr kumimoji="1" lang="zh-CN" altLang="en-US" smtClean="0"/>
              <a:t>10</a:t>
            </a:fld>
            <a:endParaRPr kumimoji="1" lang="zh-CN" altLang="en-US"/>
          </a:p>
        </p:txBody>
      </p:sp>
    </p:spTree>
    <p:extLst>
      <p:ext uri="{BB962C8B-B14F-4D97-AF65-F5344CB8AC3E}">
        <p14:creationId xmlns:p14="http://schemas.microsoft.com/office/powerpoint/2010/main" val="3562509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FAAEB-89D5-2144-9D24-978E5F95D8A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66AE9E7-DCA1-3248-94B4-A54B12D14F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9BD4F24-BAE3-BA49-9985-19322090C7FC}"/>
              </a:ext>
            </a:extLst>
          </p:cNvPr>
          <p:cNvSpPr>
            <a:spLocks noGrp="1"/>
          </p:cNvSpPr>
          <p:nvPr>
            <p:ph type="dt" sz="half" idx="10"/>
          </p:nvPr>
        </p:nvSpPr>
        <p:spPr/>
        <p:txBody>
          <a:bodyPr/>
          <a:lstStyle/>
          <a:p>
            <a:fld id="{891C5370-E2BF-D242-9BBF-B3BEECDE372A}" type="datetimeFigureOut">
              <a:rPr kumimoji="1" lang="zh-CN" altLang="en-US" smtClean="0"/>
              <a:t>2020/12/5</a:t>
            </a:fld>
            <a:endParaRPr kumimoji="1" lang="zh-CN" altLang="en-US"/>
          </a:p>
        </p:txBody>
      </p:sp>
      <p:sp>
        <p:nvSpPr>
          <p:cNvPr id="5" name="页脚占位符 4">
            <a:extLst>
              <a:ext uri="{FF2B5EF4-FFF2-40B4-BE49-F238E27FC236}">
                <a16:creationId xmlns:a16="http://schemas.microsoft.com/office/drawing/2014/main" id="{CCB671E4-837F-1442-A4D5-EC7556F7869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7DA77C3-2B5E-3E4E-9BA7-0DB0A3EC0C76}"/>
              </a:ext>
            </a:extLst>
          </p:cNvPr>
          <p:cNvSpPr>
            <a:spLocks noGrp="1"/>
          </p:cNvSpPr>
          <p:nvPr>
            <p:ph type="sldNum" sz="quarter" idx="12"/>
          </p:nvPr>
        </p:nvSpPr>
        <p:spPr/>
        <p:txBody>
          <a:bodyPr/>
          <a:lstStyle/>
          <a:p>
            <a:fld id="{3E6EF251-FFE3-474C-89D9-15B506EB9C96}" type="slidenum">
              <a:rPr kumimoji="1" lang="zh-CN" altLang="en-US" smtClean="0"/>
              <a:t>‹#›</a:t>
            </a:fld>
            <a:endParaRPr kumimoji="1" lang="zh-CN" altLang="en-US"/>
          </a:p>
        </p:txBody>
      </p:sp>
    </p:spTree>
    <p:extLst>
      <p:ext uri="{BB962C8B-B14F-4D97-AF65-F5344CB8AC3E}">
        <p14:creationId xmlns:p14="http://schemas.microsoft.com/office/powerpoint/2010/main" val="1519645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E4CDB-C629-FF46-916A-95307DF2DAE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ECA04D9-7979-244A-A3E9-F7C58E8B33C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C57C851-13E0-6E40-B896-2BDE6CC201D8}"/>
              </a:ext>
            </a:extLst>
          </p:cNvPr>
          <p:cNvSpPr>
            <a:spLocks noGrp="1"/>
          </p:cNvSpPr>
          <p:nvPr>
            <p:ph type="dt" sz="half" idx="10"/>
          </p:nvPr>
        </p:nvSpPr>
        <p:spPr/>
        <p:txBody>
          <a:bodyPr/>
          <a:lstStyle/>
          <a:p>
            <a:fld id="{891C5370-E2BF-D242-9BBF-B3BEECDE372A}" type="datetimeFigureOut">
              <a:rPr kumimoji="1" lang="zh-CN" altLang="en-US" smtClean="0"/>
              <a:t>2020/12/5</a:t>
            </a:fld>
            <a:endParaRPr kumimoji="1" lang="zh-CN" altLang="en-US"/>
          </a:p>
        </p:txBody>
      </p:sp>
      <p:sp>
        <p:nvSpPr>
          <p:cNvPr id="5" name="页脚占位符 4">
            <a:extLst>
              <a:ext uri="{FF2B5EF4-FFF2-40B4-BE49-F238E27FC236}">
                <a16:creationId xmlns:a16="http://schemas.microsoft.com/office/drawing/2014/main" id="{DF6E39D0-B783-CB4D-BE67-E8F9C5DBC25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6F99DFD-D243-3847-B039-F31AD57A7DA1}"/>
              </a:ext>
            </a:extLst>
          </p:cNvPr>
          <p:cNvSpPr>
            <a:spLocks noGrp="1"/>
          </p:cNvSpPr>
          <p:nvPr>
            <p:ph type="sldNum" sz="quarter" idx="12"/>
          </p:nvPr>
        </p:nvSpPr>
        <p:spPr/>
        <p:txBody>
          <a:bodyPr/>
          <a:lstStyle/>
          <a:p>
            <a:fld id="{3E6EF251-FFE3-474C-89D9-15B506EB9C96}" type="slidenum">
              <a:rPr kumimoji="1" lang="zh-CN" altLang="en-US" smtClean="0"/>
              <a:t>‹#›</a:t>
            </a:fld>
            <a:endParaRPr kumimoji="1" lang="zh-CN" altLang="en-US"/>
          </a:p>
        </p:txBody>
      </p:sp>
    </p:spTree>
    <p:extLst>
      <p:ext uri="{BB962C8B-B14F-4D97-AF65-F5344CB8AC3E}">
        <p14:creationId xmlns:p14="http://schemas.microsoft.com/office/powerpoint/2010/main" val="251104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0E812F5-E262-024D-AFAC-547C355DD1B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E39D7A0-2E8F-4343-8B22-BBDBCA3A8BEF}"/>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183B377-5AD0-BD47-87CA-E2832C7CA614}"/>
              </a:ext>
            </a:extLst>
          </p:cNvPr>
          <p:cNvSpPr>
            <a:spLocks noGrp="1"/>
          </p:cNvSpPr>
          <p:nvPr>
            <p:ph type="dt" sz="half" idx="10"/>
          </p:nvPr>
        </p:nvSpPr>
        <p:spPr/>
        <p:txBody>
          <a:bodyPr/>
          <a:lstStyle/>
          <a:p>
            <a:fld id="{891C5370-E2BF-D242-9BBF-B3BEECDE372A}" type="datetimeFigureOut">
              <a:rPr kumimoji="1" lang="zh-CN" altLang="en-US" smtClean="0"/>
              <a:t>2020/12/5</a:t>
            </a:fld>
            <a:endParaRPr kumimoji="1" lang="zh-CN" altLang="en-US"/>
          </a:p>
        </p:txBody>
      </p:sp>
      <p:sp>
        <p:nvSpPr>
          <p:cNvPr id="5" name="页脚占位符 4">
            <a:extLst>
              <a:ext uri="{FF2B5EF4-FFF2-40B4-BE49-F238E27FC236}">
                <a16:creationId xmlns:a16="http://schemas.microsoft.com/office/drawing/2014/main" id="{DD262A1D-1BD8-E244-BFD0-4E769DA2E98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FCFA23E-C82D-2E45-ACAB-F47BDC43DE66}"/>
              </a:ext>
            </a:extLst>
          </p:cNvPr>
          <p:cNvSpPr>
            <a:spLocks noGrp="1"/>
          </p:cNvSpPr>
          <p:nvPr>
            <p:ph type="sldNum" sz="quarter" idx="12"/>
          </p:nvPr>
        </p:nvSpPr>
        <p:spPr/>
        <p:txBody>
          <a:bodyPr/>
          <a:lstStyle/>
          <a:p>
            <a:fld id="{3E6EF251-FFE3-474C-89D9-15B506EB9C96}" type="slidenum">
              <a:rPr kumimoji="1" lang="zh-CN" altLang="en-US" smtClean="0"/>
              <a:t>‹#›</a:t>
            </a:fld>
            <a:endParaRPr kumimoji="1" lang="zh-CN" altLang="en-US"/>
          </a:p>
        </p:txBody>
      </p:sp>
    </p:spTree>
    <p:extLst>
      <p:ext uri="{BB962C8B-B14F-4D97-AF65-F5344CB8AC3E}">
        <p14:creationId xmlns:p14="http://schemas.microsoft.com/office/powerpoint/2010/main" val="2171789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C34FC2-9666-F343-BBA4-0AE0ED8AC87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92A3208-7B78-9841-AE46-79C64F383092}"/>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7798E1C-BFDD-9246-A3BD-352ED210BAE8}"/>
              </a:ext>
            </a:extLst>
          </p:cNvPr>
          <p:cNvSpPr>
            <a:spLocks noGrp="1"/>
          </p:cNvSpPr>
          <p:nvPr>
            <p:ph type="dt" sz="half" idx="10"/>
          </p:nvPr>
        </p:nvSpPr>
        <p:spPr/>
        <p:txBody>
          <a:bodyPr/>
          <a:lstStyle/>
          <a:p>
            <a:fld id="{891C5370-E2BF-D242-9BBF-B3BEECDE372A}" type="datetimeFigureOut">
              <a:rPr kumimoji="1" lang="zh-CN" altLang="en-US" smtClean="0"/>
              <a:t>2020/12/5</a:t>
            </a:fld>
            <a:endParaRPr kumimoji="1" lang="zh-CN" altLang="en-US"/>
          </a:p>
        </p:txBody>
      </p:sp>
      <p:sp>
        <p:nvSpPr>
          <p:cNvPr id="5" name="页脚占位符 4">
            <a:extLst>
              <a:ext uri="{FF2B5EF4-FFF2-40B4-BE49-F238E27FC236}">
                <a16:creationId xmlns:a16="http://schemas.microsoft.com/office/drawing/2014/main" id="{72F0AB64-FC58-C94E-8C9D-7DC0AF85714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63099B3-0E5F-114B-BC92-6284C20E11F5}"/>
              </a:ext>
            </a:extLst>
          </p:cNvPr>
          <p:cNvSpPr>
            <a:spLocks noGrp="1"/>
          </p:cNvSpPr>
          <p:nvPr>
            <p:ph type="sldNum" sz="quarter" idx="12"/>
          </p:nvPr>
        </p:nvSpPr>
        <p:spPr/>
        <p:txBody>
          <a:bodyPr/>
          <a:lstStyle/>
          <a:p>
            <a:fld id="{3E6EF251-FFE3-474C-89D9-15B506EB9C96}" type="slidenum">
              <a:rPr kumimoji="1" lang="zh-CN" altLang="en-US" smtClean="0"/>
              <a:t>‹#›</a:t>
            </a:fld>
            <a:endParaRPr kumimoji="1" lang="zh-CN" altLang="en-US"/>
          </a:p>
        </p:txBody>
      </p:sp>
    </p:spTree>
    <p:extLst>
      <p:ext uri="{BB962C8B-B14F-4D97-AF65-F5344CB8AC3E}">
        <p14:creationId xmlns:p14="http://schemas.microsoft.com/office/powerpoint/2010/main" val="3649418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28396-8B64-0A4D-BAA7-B52660CE894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8BEE5ED-53EF-E94B-AC81-067A7D5EF1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89B5C2C-1203-924F-A397-D6108C988DD1}"/>
              </a:ext>
            </a:extLst>
          </p:cNvPr>
          <p:cNvSpPr>
            <a:spLocks noGrp="1"/>
          </p:cNvSpPr>
          <p:nvPr>
            <p:ph type="dt" sz="half" idx="10"/>
          </p:nvPr>
        </p:nvSpPr>
        <p:spPr/>
        <p:txBody>
          <a:bodyPr/>
          <a:lstStyle/>
          <a:p>
            <a:fld id="{891C5370-E2BF-D242-9BBF-B3BEECDE372A}" type="datetimeFigureOut">
              <a:rPr kumimoji="1" lang="zh-CN" altLang="en-US" smtClean="0"/>
              <a:t>2020/12/5</a:t>
            </a:fld>
            <a:endParaRPr kumimoji="1" lang="zh-CN" altLang="en-US"/>
          </a:p>
        </p:txBody>
      </p:sp>
      <p:sp>
        <p:nvSpPr>
          <p:cNvPr id="5" name="页脚占位符 4">
            <a:extLst>
              <a:ext uri="{FF2B5EF4-FFF2-40B4-BE49-F238E27FC236}">
                <a16:creationId xmlns:a16="http://schemas.microsoft.com/office/drawing/2014/main" id="{D120D26E-CE25-3E4D-B641-961D3F89761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0BC7013-CB76-314E-90F2-8A828210083C}"/>
              </a:ext>
            </a:extLst>
          </p:cNvPr>
          <p:cNvSpPr>
            <a:spLocks noGrp="1"/>
          </p:cNvSpPr>
          <p:nvPr>
            <p:ph type="sldNum" sz="quarter" idx="12"/>
          </p:nvPr>
        </p:nvSpPr>
        <p:spPr/>
        <p:txBody>
          <a:bodyPr/>
          <a:lstStyle/>
          <a:p>
            <a:fld id="{3E6EF251-FFE3-474C-89D9-15B506EB9C96}" type="slidenum">
              <a:rPr kumimoji="1" lang="zh-CN" altLang="en-US" smtClean="0"/>
              <a:t>‹#›</a:t>
            </a:fld>
            <a:endParaRPr kumimoji="1" lang="zh-CN" altLang="en-US"/>
          </a:p>
        </p:txBody>
      </p:sp>
    </p:spTree>
    <p:extLst>
      <p:ext uri="{BB962C8B-B14F-4D97-AF65-F5344CB8AC3E}">
        <p14:creationId xmlns:p14="http://schemas.microsoft.com/office/powerpoint/2010/main" val="230693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0BDA4-5467-4646-9879-80753494B32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8B51331-5983-EB4B-B8C2-4A4E67D9FEC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28CD0F9-70AF-BB41-AE06-0C6F455A852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1DA17CC-6258-EA44-AD2C-D10162E97896}"/>
              </a:ext>
            </a:extLst>
          </p:cNvPr>
          <p:cNvSpPr>
            <a:spLocks noGrp="1"/>
          </p:cNvSpPr>
          <p:nvPr>
            <p:ph type="dt" sz="half" idx="10"/>
          </p:nvPr>
        </p:nvSpPr>
        <p:spPr/>
        <p:txBody>
          <a:bodyPr/>
          <a:lstStyle/>
          <a:p>
            <a:fld id="{891C5370-E2BF-D242-9BBF-B3BEECDE372A}" type="datetimeFigureOut">
              <a:rPr kumimoji="1" lang="zh-CN" altLang="en-US" smtClean="0"/>
              <a:t>2020/12/5</a:t>
            </a:fld>
            <a:endParaRPr kumimoji="1" lang="zh-CN" altLang="en-US"/>
          </a:p>
        </p:txBody>
      </p:sp>
      <p:sp>
        <p:nvSpPr>
          <p:cNvPr id="6" name="页脚占位符 5">
            <a:extLst>
              <a:ext uri="{FF2B5EF4-FFF2-40B4-BE49-F238E27FC236}">
                <a16:creationId xmlns:a16="http://schemas.microsoft.com/office/drawing/2014/main" id="{3E84AE5A-5E6C-9340-8E0A-CAED76DC363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5ED3F8E-F171-444E-B8E1-5A54C67B03E4}"/>
              </a:ext>
            </a:extLst>
          </p:cNvPr>
          <p:cNvSpPr>
            <a:spLocks noGrp="1"/>
          </p:cNvSpPr>
          <p:nvPr>
            <p:ph type="sldNum" sz="quarter" idx="12"/>
          </p:nvPr>
        </p:nvSpPr>
        <p:spPr/>
        <p:txBody>
          <a:bodyPr/>
          <a:lstStyle/>
          <a:p>
            <a:fld id="{3E6EF251-FFE3-474C-89D9-15B506EB9C96}" type="slidenum">
              <a:rPr kumimoji="1" lang="zh-CN" altLang="en-US" smtClean="0"/>
              <a:t>‹#›</a:t>
            </a:fld>
            <a:endParaRPr kumimoji="1" lang="zh-CN" altLang="en-US"/>
          </a:p>
        </p:txBody>
      </p:sp>
    </p:spTree>
    <p:extLst>
      <p:ext uri="{BB962C8B-B14F-4D97-AF65-F5344CB8AC3E}">
        <p14:creationId xmlns:p14="http://schemas.microsoft.com/office/powerpoint/2010/main" val="334801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60AF5-8400-6D4D-8C41-FE0637FAF73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8655566-56A8-7B46-83B8-53C826EFA7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B8816C2-91DB-D744-ACE1-8E7996720B7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F541019-C20D-B54F-9E0E-F61C928CD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716B4DA-2261-154B-A8C3-AF71169FA76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7E0EC24-4656-384D-B849-8CD87DFE3B13}"/>
              </a:ext>
            </a:extLst>
          </p:cNvPr>
          <p:cNvSpPr>
            <a:spLocks noGrp="1"/>
          </p:cNvSpPr>
          <p:nvPr>
            <p:ph type="dt" sz="half" idx="10"/>
          </p:nvPr>
        </p:nvSpPr>
        <p:spPr/>
        <p:txBody>
          <a:bodyPr/>
          <a:lstStyle/>
          <a:p>
            <a:fld id="{891C5370-E2BF-D242-9BBF-B3BEECDE372A}" type="datetimeFigureOut">
              <a:rPr kumimoji="1" lang="zh-CN" altLang="en-US" smtClean="0"/>
              <a:t>2020/12/5</a:t>
            </a:fld>
            <a:endParaRPr kumimoji="1" lang="zh-CN" altLang="en-US"/>
          </a:p>
        </p:txBody>
      </p:sp>
      <p:sp>
        <p:nvSpPr>
          <p:cNvPr id="8" name="页脚占位符 7">
            <a:extLst>
              <a:ext uri="{FF2B5EF4-FFF2-40B4-BE49-F238E27FC236}">
                <a16:creationId xmlns:a16="http://schemas.microsoft.com/office/drawing/2014/main" id="{9B34BFF2-A06E-004B-BD00-353C2100F03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0176668-7C53-C149-A6E6-A762D4FE5E09}"/>
              </a:ext>
            </a:extLst>
          </p:cNvPr>
          <p:cNvSpPr>
            <a:spLocks noGrp="1"/>
          </p:cNvSpPr>
          <p:nvPr>
            <p:ph type="sldNum" sz="quarter" idx="12"/>
          </p:nvPr>
        </p:nvSpPr>
        <p:spPr/>
        <p:txBody>
          <a:bodyPr/>
          <a:lstStyle/>
          <a:p>
            <a:fld id="{3E6EF251-FFE3-474C-89D9-15B506EB9C96}" type="slidenum">
              <a:rPr kumimoji="1" lang="zh-CN" altLang="en-US" smtClean="0"/>
              <a:t>‹#›</a:t>
            </a:fld>
            <a:endParaRPr kumimoji="1" lang="zh-CN" altLang="en-US"/>
          </a:p>
        </p:txBody>
      </p:sp>
    </p:spTree>
    <p:extLst>
      <p:ext uri="{BB962C8B-B14F-4D97-AF65-F5344CB8AC3E}">
        <p14:creationId xmlns:p14="http://schemas.microsoft.com/office/powerpoint/2010/main" val="3971139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6F598-F572-614C-9EFD-27726C81628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C39FAC3-2C23-124F-844A-FD97669FB63A}"/>
              </a:ext>
            </a:extLst>
          </p:cNvPr>
          <p:cNvSpPr>
            <a:spLocks noGrp="1"/>
          </p:cNvSpPr>
          <p:nvPr>
            <p:ph type="dt" sz="half" idx="10"/>
          </p:nvPr>
        </p:nvSpPr>
        <p:spPr/>
        <p:txBody>
          <a:bodyPr/>
          <a:lstStyle/>
          <a:p>
            <a:fld id="{891C5370-E2BF-D242-9BBF-B3BEECDE372A}" type="datetimeFigureOut">
              <a:rPr kumimoji="1" lang="zh-CN" altLang="en-US" smtClean="0"/>
              <a:t>2020/12/5</a:t>
            </a:fld>
            <a:endParaRPr kumimoji="1" lang="zh-CN" altLang="en-US"/>
          </a:p>
        </p:txBody>
      </p:sp>
      <p:sp>
        <p:nvSpPr>
          <p:cNvPr id="4" name="页脚占位符 3">
            <a:extLst>
              <a:ext uri="{FF2B5EF4-FFF2-40B4-BE49-F238E27FC236}">
                <a16:creationId xmlns:a16="http://schemas.microsoft.com/office/drawing/2014/main" id="{4C2B5554-CD2A-D349-A863-D9B4E1EF0F7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0EB186D-7EC5-174D-BCB5-06820F5B96C6}"/>
              </a:ext>
            </a:extLst>
          </p:cNvPr>
          <p:cNvSpPr>
            <a:spLocks noGrp="1"/>
          </p:cNvSpPr>
          <p:nvPr>
            <p:ph type="sldNum" sz="quarter" idx="12"/>
          </p:nvPr>
        </p:nvSpPr>
        <p:spPr/>
        <p:txBody>
          <a:bodyPr/>
          <a:lstStyle/>
          <a:p>
            <a:fld id="{3E6EF251-FFE3-474C-89D9-15B506EB9C96}" type="slidenum">
              <a:rPr kumimoji="1" lang="zh-CN" altLang="en-US" smtClean="0"/>
              <a:t>‹#›</a:t>
            </a:fld>
            <a:endParaRPr kumimoji="1" lang="zh-CN" altLang="en-US"/>
          </a:p>
        </p:txBody>
      </p:sp>
    </p:spTree>
    <p:extLst>
      <p:ext uri="{BB962C8B-B14F-4D97-AF65-F5344CB8AC3E}">
        <p14:creationId xmlns:p14="http://schemas.microsoft.com/office/powerpoint/2010/main" val="137560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448A16-8260-3944-935B-54DF62FF1095}"/>
              </a:ext>
            </a:extLst>
          </p:cNvPr>
          <p:cNvSpPr>
            <a:spLocks noGrp="1"/>
          </p:cNvSpPr>
          <p:nvPr>
            <p:ph type="dt" sz="half" idx="10"/>
          </p:nvPr>
        </p:nvSpPr>
        <p:spPr/>
        <p:txBody>
          <a:bodyPr/>
          <a:lstStyle/>
          <a:p>
            <a:fld id="{891C5370-E2BF-D242-9BBF-B3BEECDE372A}" type="datetimeFigureOut">
              <a:rPr kumimoji="1" lang="zh-CN" altLang="en-US" smtClean="0"/>
              <a:t>2020/12/5</a:t>
            </a:fld>
            <a:endParaRPr kumimoji="1" lang="zh-CN" altLang="en-US"/>
          </a:p>
        </p:txBody>
      </p:sp>
      <p:sp>
        <p:nvSpPr>
          <p:cNvPr id="3" name="页脚占位符 2">
            <a:extLst>
              <a:ext uri="{FF2B5EF4-FFF2-40B4-BE49-F238E27FC236}">
                <a16:creationId xmlns:a16="http://schemas.microsoft.com/office/drawing/2014/main" id="{7D423F94-0771-394C-AA46-C2C24DB6A65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30D52F6-9C81-424B-84D4-3EA60F20E9D6}"/>
              </a:ext>
            </a:extLst>
          </p:cNvPr>
          <p:cNvSpPr>
            <a:spLocks noGrp="1"/>
          </p:cNvSpPr>
          <p:nvPr>
            <p:ph type="sldNum" sz="quarter" idx="12"/>
          </p:nvPr>
        </p:nvSpPr>
        <p:spPr/>
        <p:txBody>
          <a:bodyPr/>
          <a:lstStyle/>
          <a:p>
            <a:fld id="{3E6EF251-FFE3-474C-89D9-15B506EB9C96}" type="slidenum">
              <a:rPr kumimoji="1" lang="zh-CN" altLang="en-US" smtClean="0"/>
              <a:t>‹#›</a:t>
            </a:fld>
            <a:endParaRPr kumimoji="1" lang="zh-CN" altLang="en-US"/>
          </a:p>
        </p:txBody>
      </p:sp>
    </p:spTree>
    <p:extLst>
      <p:ext uri="{BB962C8B-B14F-4D97-AF65-F5344CB8AC3E}">
        <p14:creationId xmlns:p14="http://schemas.microsoft.com/office/powerpoint/2010/main" val="1400933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17722-AE3D-194B-9091-5734315D31A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9B91BAC-2AF6-4A42-AC85-479D52D2C9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CBD8654-1AF2-7A46-9400-FD7C957F4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22E4B8D-0169-A549-A4B3-70FFF47B6D7D}"/>
              </a:ext>
            </a:extLst>
          </p:cNvPr>
          <p:cNvSpPr>
            <a:spLocks noGrp="1"/>
          </p:cNvSpPr>
          <p:nvPr>
            <p:ph type="dt" sz="half" idx="10"/>
          </p:nvPr>
        </p:nvSpPr>
        <p:spPr/>
        <p:txBody>
          <a:bodyPr/>
          <a:lstStyle/>
          <a:p>
            <a:fld id="{891C5370-E2BF-D242-9BBF-B3BEECDE372A}" type="datetimeFigureOut">
              <a:rPr kumimoji="1" lang="zh-CN" altLang="en-US" smtClean="0"/>
              <a:t>2020/12/5</a:t>
            </a:fld>
            <a:endParaRPr kumimoji="1" lang="zh-CN" altLang="en-US"/>
          </a:p>
        </p:txBody>
      </p:sp>
      <p:sp>
        <p:nvSpPr>
          <p:cNvPr id="6" name="页脚占位符 5">
            <a:extLst>
              <a:ext uri="{FF2B5EF4-FFF2-40B4-BE49-F238E27FC236}">
                <a16:creationId xmlns:a16="http://schemas.microsoft.com/office/drawing/2014/main" id="{ECAED45E-D51D-A64A-9BC6-1C04B213706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66DC7A3-E95E-794B-9517-47002FD5ECD3}"/>
              </a:ext>
            </a:extLst>
          </p:cNvPr>
          <p:cNvSpPr>
            <a:spLocks noGrp="1"/>
          </p:cNvSpPr>
          <p:nvPr>
            <p:ph type="sldNum" sz="quarter" idx="12"/>
          </p:nvPr>
        </p:nvSpPr>
        <p:spPr/>
        <p:txBody>
          <a:bodyPr/>
          <a:lstStyle/>
          <a:p>
            <a:fld id="{3E6EF251-FFE3-474C-89D9-15B506EB9C96}" type="slidenum">
              <a:rPr kumimoji="1" lang="zh-CN" altLang="en-US" smtClean="0"/>
              <a:t>‹#›</a:t>
            </a:fld>
            <a:endParaRPr kumimoji="1" lang="zh-CN" altLang="en-US"/>
          </a:p>
        </p:txBody>
      </p:sp>
    </p:spTree>
    <p:extLst>
      <p:ext uri="{BB962C8B-B14F-4D97-AF65-F5344CB8AC3E}">
        <p14:creationId xmlns:p14="http://schemas.microsoft.com/office/powerpoint/2010/main" val="1444738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F33B6-647A-3F4E-8E5D-77AC69E3EDC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8B8E110-1400-9642-AB01-63A7FF371B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FEC19423-0F3B-EE4D-A167-948ACA4EE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6A3D065-40C9-0C43-811B-AE63B1EF7DB1}"/>
              </a:ext>
            </a:extLst>
          </p:cNvPr>
          <p:cNvSpPr>
            <a:spLocks noGrp="1"/>
          </p:cNvSpPr>
          <p:nvPr>
            <p:ph type="dt" sz="half" idx="10"/>
          </p:nvPr>
        </p:nvSpPr>
        <p:spPr/>
        <p:txBody>
          <a:bodyPr/>
          <a:lstStyle/>
          <a:p>
            <a:fld id="{891C5370-E2BF-D242-9BBF-B3BEECDE372A}" type="datetimeFigureOut">
              <a:rPr kumimoji="1" lang="zh-CN" altLang="en-US" smtClean="0"/>
              <a:t>2020/12/5</a:t>
            </a:fld>
            <a:endParaRPr kumimoji="1" lang="zh-CN" altLang="en-US"/>
          </a:p>
        </p:txBody>
      </p:sp>
      <p:sp>
        <p:nvSpPr>
          <p:cNvPr id="6" name="页脚占位符 5">
            <a:extLst>
              <a:ext uri="{FF2B5EF4-FFF2-40B4-BE49-F238E27FC236}">
                <a16:creationId xmlns:a16="http://schemas.microsoft.com/office/drawing/2014/main" id="{E69492C6-9A40-6A40-ACB1-EB64CA34C40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B9364B3-E3EE-544F-921D-27F689EDA58F}"/>
              </a:ext>
            </a:extLst>
          </p:cNvPr>
          <p:cNvSpPr>
            <a:spLocks noGrp="1"/>
          </p:cNvSpPr>
          <p:nvPr>
            <p:ph type="sldNum" sz="quarter" idx="12"/>
          </p:nvPr>
        </p:nvSpPr>
        <p:spPr/>
        <p:txBody>
          <a:bodyPr/>
          <a:lstStyle/>
          <a:p>
            <a:fld id="{3E6EF251-FFE3-474C-89D9-15B506EB9C96}" type="slidenum">
              <a:rPr kumimoji="1" lang="zh-CN" altLang="en-US" smtClean="0"/>
              <a:t>‹#›</a:t>
            </a:fld>
            <a:endParaRPr kumimoji="1" lang="zh-CN" altLang="en-US"/>
          </a:p>
        </p:txBody>
      </p:sp>
    </p:spTree>
    <p:extLst>
      <p:ext uri="{BB962C8B-B14F-4D97-AF65-F5344CB8AC3E}">
        <p14:creationId xmlns:p14="http://schemas.microsoft.com/office/powerpoint/2010/main" val="3581532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7C8812-ABE5-AB47-8FD9-46A4A4A957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17B6411-E337-3847-9117-6374DD527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DA59822-067D-0845-B87F-0C3954927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C5370-E2BF-D242-9BBF-B3BEECDE372A}" type="datetimeFigureOut">
              <a:rPr kumimoji="1" lang="zh-CN" altLang="en-US" smtClean="0"/>
              <a:t>2020/12/5</a:t>
            </a:fld>
            <a:endParaRPr kumimoji="1" lang="zh-CN" altLang="en-US"/>
          </a:p>
        </p:txBody>
      </p:sp>
      <p:sp>
        <p:nvSpPr>
          <p:cNvPr id="5" name="页脚占位符 4">
            <a:extLst>
              <a:ext uri="{FF2B5EF4-FFF2-40B4-BE49-F238E27FC236}">
                <a16:creationId xmlns:a16="http://schemas.microsoft.com/office/drawing/2014/main" id="{DF73470F-74CE-CB4F-AC23-C46AC48BB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8BDDE88-582C-6D4B-97CC-10EFB21806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EF251-FFE3-474C-89D9-15B506EB9C96}" type="slidenum">
              <a:rPr kumimoji="1" lang="zh-CN" altLang="en-US" smtClean="0"/>
              <a:t>‹#›</a:t>
            </a:fld>
            <a:endParaRPr kumimoji="1" lang="zh-CN" altLang="en-US"/>
          </a:p>
        </p:txBody>
      </p:sp>
    </p:spTree>
    <p:extLst>
      <p:ext uri="{BB962C8B-B14F-4D97-AF65-F5344CB8AC3E}">
        <p14:creationId xmlns:p14="http://schemas.microsoft.com/office/powerpoint/2010/main" val="3967810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4B96A-58F3-B049-9370-F19EA496A67C}"/>
              </a:ext>
            </a:extLst>
          </p:cNvPr>
          <p:cNvSpPr>
            <a:spLocks noGrp="1"/>
          </p:cNvSpPr>
          <p:nvPr>
            <p:ph type="ctrTitle"/>
          </p:nvPr>
        </p:nvSpPr>
        <p:spPr>
          <a:xfrm>
            <a:off x="1524000" y="1041400"/>
            <a:ext cx="9144000" cy="2387600"/>
          </a:xfrm>
        </p:spPr>
        <p:txBody>
          <a:bodyPr>
            <a:normAutofit fontScale="90000"/>
          </a:bodyPr>
          <a:lstStyle/>
          <a:p>
            <a:pPr>
              <a:lnSpc>
                <a:spcPct val="130000"/>
              </a:lnSpc>
            </a:pPr>
            <a:r>
              <a:rPr kumimoji="1" lang="en" altLang="zh-CN" sz="4000" dirty="0">
                <a:latin typeface="Times New Roman" panose="02020603050405020304" pitchFamily="18" charset="0"/>
                <a:cs typeface="Times New Roman" panose="02020603050405020304" pitchFamily="18" charset="0"/>
              </a:rPr>
              <a:t>Neural Batch Sampling with Reinforcement</a:t>
            </a:r>
            <a:br>
              <a:rPr kumimoji="1" lang="en" altLang="zh-CN" sz="4000" dirty="0">
                <a:latin typeface="Times New Roman" panose="02020603050405020304" pitchFamily="18" charset="0"/>
                <a:cs typeface="Times New Roman" panose="02020603050405020304" pitchFamily="18" charset="0"/>
              </a:rPr>
            </a:br>
            <a:r>
              <a:rPr kumimoji="1" lang="en" altLang="zh-CN" sz="4000" dirty="0">
                <a:latin typeface="Times New Roman" panose="02020603050405020304" pitchFamily="18" charset="0"/>
                <a:cs typeface="Times New Roman" panose="02020603050405020304" pitchFamily="18" charset="0"/>
              </a:rPr>
              <a:t>Learning for Semi-Supervised Anomaly Detection</a:t>
            </a:r>
            <a:endParaRPr kumimoji="1" lang="zh-CN" altLang="en-US" sz="40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B490C7FF-1BD8-4B4B-8898-5DA6BABDC1AA}"/>
              </a:ext>
            </a:extLst>
          </p:cNvPr>
          <p:cNvSpPr>
            <a:spLocks noGrp="1"/>
          </p:cNvSpPr>
          <p:nvPr>
            <p:ph type="subTitle" idx="1"/>
          </p:nvPr>
        </p:nvSpPr>
        <p:spPr>
          <a:xfrm>
            <a:off x="1524000" y="3767230"/>
            <a:ext cx="9144000" cy="1655762"/>
          </a:xfrm>
        </p:spPr>
        <p:txBody>
          <a:bodyPr>
            <a:normAutofit/>
          </a:bodyPr>
          <a:lstStyle/>
          <a:p>
            <a:pPr>
              <a:lnSpc>
                <a:spcPct val="100000"/>
              </a:lnSpc>
            </a:pPr>
            <a:r>
              <a:rPr kumimoji="1" lang="en" altLang="zh-CN" sz="2000" dirty="0">
                <a:latin typeface="Times New Roman" panose="02020603050405020304" pitchFamily="18" charset="0"/>
                <a:cs typeface="Times New Roman" panose="02020603050405020304" pitchFamily="18" charset="0"/>
              </a:rPr>
              <a:t>Wen-</a:t>
            </a:r>
            <a:r>
              <a:rPr kumimoji="1" lang="en" altLang="zh-CN" sz="2000" dirty="0" err="1">
                <a:latin typeface="Times New Roman" panose="02020603050405020304" pitchFamily="18" charset="0"/>
                <a:cs typeface="Times New Roman" panose="02020603050405020304" pitchFamily="18" charset="0"/>
              </a:rPr>
              <a:t>Hsuan</a:t>
            </a:r>
            <a:r>
              <a:rPr kumimoji="1" lang="en" altLang="zh-CN" sz="2000" dirty="0">
                <a:latin typeface="Times New Roman" panose="02020603050405020304" pitchFamily="18" charset="0"/>
                <a:cs typeface="Times New Roman" panose="02020603050405020304" pitchFamily="18" charset="0"/>
              </a:rPr>
              <a:t> Chu, Kris M. </a:t>
            </a:r>
            <a:r>
              <a:rPr kumimoji="1" lang="en" altLang="zh-CN" sz="2000" dirty="0" err="1">
                <a:latin typeface="Times New Roman" panose="02020603050405020304" pitchFamily="18" charset="0"/>
                <a:cs typeface="Times New Roman" panose="02020603050405020304" pitchFamily="18" charset="0"/>
              </a:rPr>
              <a:t>Kitani</a:t>
            </a:r>
            <a:endParaRPr kumimoji="1" lang="en" altLang="zh-CN" sz="2000" dirty="0">
              <a:latin typeface="Times New Roman" panose="02020603050405020304" pitchFamily="18" charset="0"/>
              <a:cs typeface="Times New Roman" panose="02020603050405020304" pitchFamily="18" charset="0"/>
            </a:endParaRPr>
          </a:p>
          <a:p>
            <a:pPr>
              <a:lnSpc>
                <a:spcPct val="100000"/>
              </a:lnSpc>
            </a:pPr>
            <a:r>
              <a:rPr kumimoji="1" lang="en" altLang="zh-CN" sz="2000" dirty="0">
                <a:latin typeface="Times New Roman" panose="02020603050405020304" pitchFamily="18" charset="0"/>
                <a:cs typeface="Times New Roman" panose="02020603050405020304" pitchFamily="18" charset="0"/>
              </a:rPr>
              <a:t>Carnegie Mellon University</a:t>
            </a:r>
          </a:p>
          <a:p>
            <a:pPr>
              <a:lnSpc>
                <a:spcPct val="100000"/>
              </a:lnSpc>
            </a:pPr>
            <a:r>
              <a:rPr kumimoji="1" lang="en" altLang="zh-CN" sz="2000" dirty="0" err="1">
                <a:latin typeface="Times New Roman" panose="02020603050405020304" pitchFamily="18" charset="0"/>
                <a:cs typeface="Times New Roman" panose="02020603050405020304" pitchFamily="18" charset="0"/>
              </a:rPr>
              <a:t>chuwenhsuan@cmu.edu</a:t>
            </a:r>
            <a:r>
              <a:rPr kumimoji="1" lang="en" altLang="zh-CN" sz="2000" dirty="0">
                <a:latin typeface="Times New Roman" panose="02020603050405020304" pitchFamily="18" charset="0"/>
                <a:cs typeface="Times New Roman" panose="02020603050405020304" pitchFamily="18" charset="0"/>
              </a:rPr>
              <a:t>, </a:t>
            </a:r>
            <a:r>
              <a:rPr kumimoji="1" lang="en" altLang="zh-CN" sz="2000" dirty="0" err="1">
                <a:latin typeface="Times New Roman" panose="02020603050405020304" pitchFamily="18" charset="0"/>
                <a:cs typeface="Times New Roman" panose="02020603050405020304" pitchFamily="18" charset="0"/>
              </a:rPr>
              <a:t>kmkitani@cmu.edu</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353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9D140-9956-614C-B63C-093C81A15028}"/>
              </a:ext>
            </a:extLst>
          </p:cNvPr>
          <p:cNvSpPr>
            <a:spLocks noGrp="1"/>
          </p:cNvSpPr>
          <p:nvPr>
            <p:ph type="title"/>
          </p:nvPr>
        </p:nvSpPr>
        <p:spPr>
          <a:xfrm>
            <a:off x="759178" y="387703"/>
            <a:ext cx="10515600" cy="1325563"/>
          </a:xfrm>
        </p:spPr>
        <p:txBody>
          <a:bodyPr/>
          <a:lstStyle/>
          <a:p>
            <a:r>
              <a:rPr kumimoji="1" lang="en-US" altLang="zh-CN" dirty="0">
                <a:latin typeface="Times New Roman" panose="02020603050405020304" pitchFamily="18" charset="0"/>
                <a:cs typeface="Times New Roman" panose="02020603050405020304" pitchFamily="18" charset="0"/>
              </a:rPr>
              <a:t>Experiments</a:t>
            </a:r>
            <a:endParaRPr kumimoji="1"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538ADE5-4271-B54A-8228-CA901E8C8BE7}"/>
              </a:ext>
            </a:extLst>
          </p:cNvPr>
          <p:cNvPicPr>
            <a:picLocks noChangeAspect="1"/>
          </p:cNvPicPr>
          <p:nvPr/>
        </p:nvPicPr>
        <p:blipFill>
          <a:blip r:embed="rId3"/>
          <a:stretch>
            <a:fillRect/>
          </a:stretch>
        </p:blipFill>
        <p:spPr>
          <a:xfrm>
            <a:off x="2078624" y="1478897"/>
            <a:ext cx="7876707" cy="4809295"/>
          </a:xfrm>
          <a:prstGeom prst="rect">
            <a:avLst/>
          </a:prstGeom>
        </p:spPr>
      </p:pic>
    </p:spTree>
    <p:extLst>
      <p:ext uri="{BB962C8B-B14F-4D97-AF65-F5344CB8AC3E}">
        <p14:creationId xmlns:p14="http://schemas.microsoft.com/office/powerpoint/2010/main" val="1833006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E210FF-37AF-EE49-A860-19164203CA57}"/>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Motivation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7F6A024-BA8C-1C4D-BD39-F83869617661}"/>
              </a:ext>
            </a:extLst>
          </p:cNvPr>
          <p:cNvSpPr>
            <a:spLocks noGrp="1"/>
          </p:cNvSpPr>
          <p:nvPr>
            <p:ph idx="1"/>
          </p:nvPr>
        </p:nvSpPr>
        <p:spPr/>
        <p:txBody>
          <a:bodyPr>
            <a:normAutofit fontScale="77500" lnSpcReduction="20000"/>
          </a:bodyPr>
          <a:lstStyle/>
          <a:p>
            <a:pPr>
              <a:lnSpc>
                <a:spcPct val="170000"/>
              </a:lnSpc>
            </a:pPr>
            <a:r>
              <a:rPr kumimoji="1" lang="zh-CN" altLang="en-US" dirty="0">
                <a:latin typeface="Times" pitchFamily="2" charset="0"/>
                <a:ea typeface="Microsoft YaHei" panose="020B0503020204020204" pitchFamily="34" charset="-122"/>
              </a:rPr>
              <a:t>在小缺陷样本的分割任务中，尽管有监督方法已经有了重大发展，但是在数据收集过程中很难捕获所有可能的异常模式，因此所收集的异常通常代表性不足。</a:t>
            </a:r>
            <a:endParaRPr kumimoji="1" lang="en-US" altLang="zh-CN" dirty="0">
              <a:latin typeface="Times" pitchFamily="2" charset="0"/>
              <a:ea typeface="Microsoft YaHei" panose="020B0503020204020204" pitchFamily="34" charset="-122"/>
            </a:endParaRPr>
          </a:p>
          <a:p>
            <a:pPr>
              <a:lnSpc>
                <a:spcPct val="170000"/>
              </a:lnSpc>
            </a:pPr>
            <a:r>
              <a:rPr kumimoji="1" lang="zh-CN" altLang="en-US" dirty="0">
                <a:latin typeface="Times" pitchFamily="2" charset="0"/>
                <a:ea typeface="Microsoft YaHei" panose="020B0503020204020204" pitchFamily="34" charset="-122"/>
              </a:rPr>
              <a:t>有一类无监督方法是注意到异常样本和正常样本的数据分布不同，依此来做</a:t>
            </a:r>
            <a:r>
              <a:rPr kumimoji="1" lang="en-US" altLang="zh-CN" dirty="0">
                <a:latin typeface="Times" pitchFamily="2" charset="0"/>
                <a:ea typeface="Microsoft YaHei" panose="020B0503020204020204" pitchFamily="34" charset="-122"/>
              </a:rPr>
              <a:t>Image-level</a:t>
            </a:r>
            <a:r>
              <a:rPr kumimoji="1" lang="zh-CN" altLang="en-US" dirty="0">
                <a:latin typeface="Times" pitchFamily="2" charset="0"/>
                <a:ea typeface="Microsoft YaHei" panose="020B0503020204020204" pitchFamily="34" charset="-122"/>
              </a:rPr>
              <a:t>的分类，但这类方法对小缺陷样本并不适用，因为小缺陷样本在</a:t>
            </a:r>
            <a:r>
              <a:rPr kumimoji="1" lang="en-US" altLang="zh-CN" dirty="0">
                <a:latin typeface="Times" pitchFamily="2" charset="0"/>
                <a:ea typeface="Microsoft YaHei" panose="020B0503020204020204" pitchFamily="34" charset="-122"/>
              </a:rPr>
              <a:t>Image-level</a:t>
            </a:r>
            <a:r>
              <a:rPr kumimoji="1" lang="zh-CN" altLang="en-US" dirty="0">
                <a:latin typeface="Times" pitchFamily="2" charset="0"/>
                <a:ea typeface="Microsoft YaHei" panose="020B0503020204020204" pitchFamily="34" charset="-122"/>
              </a:rPr>
              <a:t>上对数据分布的影响不大。</a:t>
            </a:r>
            <a:endParaRPr kumimoji="1" lang="en-US" altLang="zh-CN" dirty="0">
              <a:latin typeface="Times" pitchFamily="2" charset="0"/>
              <a:ea typeface="Microsoft YaHei" panose="020B0503020204020204" pitchFamily="34" charset="-122"/>
            </a:endParaRPr>
          </a:p>
          <a:p>
            <a:pPr>
              <a:lnSpc>
                <a:spcPct val="170000"/>
              </a:lnSpc>
            </a:pPr>
            <a:r>
              <a:rPr kumimoji="1" lang="zh-CN" altLang="en-US" dirty="0">
                <a:latin typeface="Times" pitchFamily="2" charset="0"/>
                <a:ea typeface="Microsoft YaHei" panose="020B0503020204020204" pitchFamily="34" charset="-122"/>
              </a:rPr>
              <a:t>作者观察到</a:t>
            </a:r>
            <a:r>
              <a:rPr lang="zh-CN" altLang="en-US" dirty="0">
                <a:latin typeface="Times" pitchFamily="2" charset="0"/>
                <a:ea typeface="Microsoft YaHei" panose="020B0503020204020204" pitchFamily="34" charset="-122"/>
              </a:rPr>
              <a:t>当</a:t>
            </a:r>
            <a:r>
              <a:rPr lang="en" altLang="zh-CN" dirty="0">
                <a:latin typeface="Times" pitchFamily="2" charset="0"/>
                <a:ea typeface="Microsoft YaHei" panose="020B0503020204020204" pitchFamily="34" charset="-122"/>
              </a:rPr>
              <a:t>Auto-Encoder</a:t>
            </a:r>
            <a:r>
              <a:rPr lang="zh-CN" altLang="en-US" dirty="0">
                <a:latin typeface="Times" pitchFamily="2" charset="0"/>
                <a:ea typeface="Microsoft YaHei" panose="020B0503020204020204" pitchFamily="34" charset="-122"/>
              </a:rPr>
              <a:t>在正常样本为主的训练集上训练时，训练图像中正常区域的</a:t>
            </a:r>
            <a:r>
              <a:rPr lang="en" altLang="zh-CN" dirty="0">
                <a:latin typeface="Times" pitchFamily="2" charset="0"/>
                <a:ea typeface="Microsoft YaHei" panose="020B0503020204020204" pitchFamily="34" charset="-122"/>
              </a:rPr>
              <a:t>reconstruction loss</a:t>
            </a:r>
            <a:r>
              <a:rPr lang="zh-CN" altLang="en-US" dirty="0">
                <a:latin typeface="Times" pitchFamily="2" charset="0"/>
                <a:ea typeface="Microsoft YaHei" panose="020B0503020204020204" pitchFamily="34" charset="-122"/>
              </a:rPr>
              <a:t>随迭代次数的增加而稳步下降，而异常区域的</a:t>
            </a:r>
            <a:r>
              <a:rPr lang="en" altLang="zh-CN" dirty="0">
                <a:latin typeface="Times" pitchFamily="2" charset="0"/>
                <a:ea typeface="Microsoft YaHei" panose="020B0503020204020204" pitchFamily="34" charset="-122"/>
              </a:rPr>
              <a:t>reconstruction loss</a:t>
            </a:r>
            <a:r>
              <a:rPr lang="zh-CN" altLang="en-US" dirty="0">
                <a:latin typeface="Times" pitchFamily="2" charset="0"/>
                <a:ea typeface="Microsoft YaHei" panose="020B0503020204020204" pitchFamily="34" charset="-122"/>
              </a:rPr>
              <a:t>则不断波动。所以作者提出利用</a:t>
            </a:r>
            <a:r>
              <a:rPr lang="en" altLang="zh-CN" dirty="0">
                <a:latin typeface="Times" pitchFamily="2" charset="0"/>
                <a:ea typeface="Microsoft YaHei" panose="020B0503020204020204" pitchFamily="34" charset="-122"/>
              </a:rPr>
              <a:t>loss</a:t>
            </a:r>
            <a:r>
              <a:rPr lang="zh-CN" altLang="en-US" dirty="0">
                <a:latin typeface="Times" pitchFamily="2" charset="0"/>
                <a:ea typeface="Microsoft YaHei" panose="020B0503020204020204" pitchFamily="34" charset="-122"/>
              </a:rPr>
              <a:t>的变化趋势</a:t>
            </a:r>
            <a:r>
              <a:rPr lang="en-US" altLang="zh-CN" dirty="0">
                <a:latin typeface="Times" pitchFamily="2" charset="0"/>
                <a:ea typeface="Microsoft YaHei" panose="020B0503020204020204" pitchFamily="34" charset="-122"/>
              </a:rPr>
              <a:t>—</a:t>
            </a:r>
            <a:r>
              <a:rPr lang="en" altLang="zh-CN" dirty="0">
                <a:latin typeface="Times" pitchFamily="2" charset="0"/>
                <a:ea typeface="Microsoft YaHei" panose="020B0503020204020204" pitchFamily="34" charset="-122"/>
              </a:rPr>
              <a:t>loss profile</a:t>
            </a:r>
            <a:r>
              <a:rPr lang="zh-CN" altLang="en-US" dirty="0">
                <a:latin typeface="Times" pitchFamily="2" charset="0"/>
                <a:ea typeface="Microsoft YaHei" panose="020B0503020204020204" pitchFamily="34" charset="-122"/>
              </a:rPr>
              <a:t>来做异常检测。</a:t>
            </a:r>
            <a:endParaRPr kumimoji="1" lang="zh-CN" altLang="en-US" dirty="0">
              <a:latin typeface="Times" pitchFamily="2" charset="0"/>
              <a:ea typeface="Microsoft YaHei" panose="020B0503020204020204" pitchFamily="34" charset="-122"/>
            </a:endParaRPr>
          </a:p>
        </p:txBody>
      </p:sp>
    </p:spTree>
    <p:extLst>
      <p:ext uri="{BB962C8B-B14F-4D97-AF65-F5344CB8AC3E}">
        <p14:creationId xmlns:p14="http://schemas.microsoft.com/office/powerpoint/2010/main" val="208860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774CBB-208F-7B49-A899-46B2F5959931}"/>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Contribution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4D5A597-42A9-2348-A013-50C5A3491947}"/>
              </a:ext>
            </a:extLst>
          </p:cNvPr>
          <p:cNvSpPr>
            <a:spLocks noGrp="1"/>
          </p:cNvSpPr>
          <p:nvPr>
            <p:ph idx="1"/>
          </p:nvPr>
        </p:nvSpPr>
        <p:spPr>
          <a:xfrm>
            <a:off x="838199" y="1825625"/>
            <a:ext cx="10802815" cy="4667250"/>
          </a:xfrm>
        </p:spPr>
        <p:txBody>
          <a:bodyPr>
            <a:normAutofit fontScale="77500" lnSpcReduction="20000"/>
          </a:bodyPr>
          <a:lstStyle/>
          <a:p>
            <a:pPr>
              <a:lnSpc>
                <a:spcPct val="160000"/>
              </a:lnSpc>
            </a:pPr>
            <a:r>
              <a:rPr kumimoji="1" lang="en" altLang="zh-CN" dirty="0">
                <a:latin typeface="Times New Roman" panose="02020603050405020304" pitchFamily="18" charset="0"/>
                <a:cs typeface="Times New Roman" panose="02020603050405020304" pitchFamily="18" charset="0"/>
              </a:rPr>
              <a:t>We propose a semi-supervised learning framework for a binary</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segmentation task with significant data imbalance, with the application to anomaly</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detection and segmentation.</a:t>
            </a:r>
          </a:p>
          <a:p>
            <a:pPr>
              <a:lnSpc>
                <a:spcPct val="160000"/>
              </a:lnSpc>
            </a:pPr>
            <a:r>
              <a:rPr kumimoji="1" lang="en" altLang="zh-CN" dirty="0">
                <a:latin typeface="Times New Roman" panose="02020603050405020304" pitchFamily="18" charset="0"/>
                <a:cs typeface="Times New Roman" panose="02020603050405020304" pitchFamily="18" charset="0"/>
              </a:rPr>
              <a:t>We introduce an anomaly classifier that takes as input the reconstruction loss</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profiles from an autoencoder. The autoencoder is periodically reinitialized</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and re-trained, producing diversified loss profiles as input.</a:t>
            </a:r>
          </a:p>
          <a:p>
            <a:pPr>
              <a:lnSpc>
                <a:spcPct val="160000"/>
              </a:lnSpc>
            </a:pPr>
            <a:r>
              <a:rPr kumimoji="1" lang="en" altLang="zh-CN" dirty="0">
                <a:latin typeface="Times New Roman" panose="02020603050405020304" pitchFamily="18" charset="0"/>
                <a:cs typeface="Times New Roman" panose="02020603050405020304" pitchFamily="18" charset="0"/>
              </a:rPr>
              <a:t>We train a RL-based neural batch sampler that supplies the autoencoder</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with training batches. It aims to maximize the difference of the loss profiles</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between anomalous and non-anomalous regions.</a:t>
            </a:r>
          </a:p>
        </p:txBody>
      </p:sp>
    </p:spTree>
    <p:extLst>
      <p:ext uri="{BB962C8B-B14F-4D97-AF65-F5344CB8AC3E}">
        <p14:creationId xmlns:p14="http://schemas.microsoft.com/office/powerpoint/2010/main" val="336706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9D140-9956-614C-B63C-093C81A15028}"/>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Method</a:t>
            </a:r>
            <a:endParaRPr kumimoji="1"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647B0B27-5C69-A244-A55A-784A959FA52B}"/>
              </a:ext>
            </a:extLst>
          </p:cNvPr>
          <p:cNvPicPr>
            <a:picLocks noChangeAspect="1"/>
          </p:cNvPicPr>
          <p:nvPr/>
        </p:nvPicPr>
        <p:blipFill>
          <a:blip r:embed="rId2"/>
          <a:stretch>
            <a:fillRect/>
          </a:stretch>
        </p:blipFill>
        <p:spPr>
          <a:xfrm>
            <a:off x="687837" y="1830505"/>
            <a:ext cx="10816325" cy="4060574"/>
          </a:xfrm>
          <a:prstGeom prst="rect">
            <a:avLst/>
          </a:prstGeom>
        </p:spPr>
      </p:pic>
      <p:sp>
        <p:nvSpPr>
          <p:cNvPr id="5" name="矩形 4">
            <a:extLst>
              <a:ext uri="{FF2B5EF4-FFF2-40B4-BE49-F238E27FC236}">
                <a16:creationId xmlns:a16="http://schemas.microsoft.com/office/drawing/2014/main" id="{13C6D2B9-E92B-3C49-B764-7F94351EB6B8}"/>
              </a:ext>
            </a:extLst>
          </p:cNvPr>
          <p:cNvSpPr/>
          <p:nvPr/>
        </p:nvSpPr>
        <p:spPr>
          <a:xfrm>
            <a:off x="3471863" y="2600325"/>
            <a:ext cx="1685925" cy="94297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CA7C8A60-2298-2641-831E-0F065A082A51}"/>
              </a:ext>
            </a:extLst>
          </p:cNvPr>
          <p:cNvSpPr/>
          <p:nvPr/>
        </p:nvSpPr>
        <p:spPr>
          <a:xfrm>
            <a:off x="1052514" y="4510088"/>
            <a:ext cx="1390650" cy="82867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C8B6221F-6AAE-DE42-96D5-1986A69E672E}"/>
              </a:ext>
            </a:extLst>
          </p:cNvPr>
          <p:cNvSpPr/>
          <p:nvPr/>
        </p:nvSpPr>
        <p:spPr>
          <a:xfrm>
            <a:off x="6486525" y="4510088"/>
            <a:ext cx="1253899" cy="82867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008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9D140-9956-614C-B63C-093C81A15028}"/>
              </a:ext>
            </a:extLst>
          </p:cNvPr>
          <p:cNvSpPr>
            <a:spLocks noGrp="1"/>
          </p:cNvSpPr>
          <p:nvPr>
            <p:ph type="title"/>
          </p:nvPr>
        </p:nvSpPr>
        <p:spPr>
          <a:xfrm>
            <a:off x="759178" y="387703"/>
            <a:ext cx="10515600" cy="1325563"/>
          </a:xfrm>
        </p:spPr>
        <p:txBody>
          <a:bodyPr/>
          <a:lstStyle/>
          <a:p>
            <a:r>
              <a:rPr kumimoji="1" lang="en-US" altLang="zh-CN" dirty="0">
                <a:latin typeface="Times New Roman" panose="02020603050405020304" pitchFamily="18" charset="0"/>
                <a:cs typeface="Times New Roman" panose="02020603050405020304" pitchFamily="18" charset="0"/>
              </a:rPr>
              <a:t>Training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phase</a:t>
            </a:r>
            <a:endParaRPr kumimoji="1"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C4F4C526-0F5E-3E4E-8DB2-CFA204891313}"/>
              </a:ext>
            </a:extLst>
          </p:cNvPr>
          <p:cNvSpPr txBox="1"/>
          <p:nvPr/>
        </p:nvSpPr>
        <p:spPr>
          <a:xfrm>
            <a:off x="7042796" y="2117946"/>
            <a:ext cx="5047593" cy="369332"/>
          </a:xfrm>
          <a:prstGeom prst="rect">
            <a:avLst/>
          </a:prstGeom>
          <a:noFill/>
        </p:spPr>
        <p:txBody>
          <a:bodyPr wrap="square" rtlCol="0">
            <a:spAutoFit/>
          </a:bodyPr>
          <a:lstStyle/>
          <a:p>
            <a:r>
              <a:rPr kumimoji="1" lang="en" altLang="zh-CN" dirty="0">
                <a:latin typeface="Times New Roman" panose="02020603050405020304" pitchFamily="18" charset="0"/>
                <a:cs typeface="Times New Roman" panose="02020603050405020304" pitchFamily="18" charset="0"/>
              </a:rPr>
              <a:t>Reinforcement</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Learning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Policy</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Gradients</a:t>
            </a:r>
            <a:endParaRPr kumimoji="1" lang="zh-CN" altLang="en-US" dirty="0"/>
          </a:p>
        </p:txBody>
      </p:sp>
      <p:sp>
        <p:nvSpPr>
          <p:cNvPr id="9" name="文本框 8">
            <a:extLst>
              <a:ext uri="{FF2B5EF4-FFF2-40B4-BE49-F238E27FC236}">
                <a16:creationId xmlns:a16="http://schemas.microsoft.com/office/drawing/2014/main" id="{C3F4A0B2-8DA8-074A-8F1B-32857E897EC9}"/>
              </a:ext>
            </a:extLst>
          </p:cNvPr>
          <p:cNvSpPr txBox="1"/>
          <p:nvPr/>
        </p:nvSpPr>
        <p:spPr>
          <a:xfrm>
            <a:off x="829564" y="2139695"/>
            <a:ext cx="3371436" cy="523220"/>
          </a:xfrm>
          <a:prstGeom prst="rect">
            <a:avLst/>
          </a:prstGeom>
          <a:noFill/>
        </p:spPr>
        <p:txBody>
          <a:bodyPr wrap="none" rtlCol="0">
            <a:spAutoFit/>
          </a:bodyPr>
          <a:lstStyle/>
          <a:p>
            <a:r>
              <a:rPr kumimoji="1" lang="en-US" altLang="zh-CN" sz="2800" dirty="0">
                <a:latin typeface="Times New Roman" panose="02020603050405020304" pitchFamily="18" charset="0"/>
                <a:cs typeface="Times New Roman" panose="02020603050405020304" pitchFamily="18" charset="0"/>
              </a:rPr>
              <a:t>Neural</a:t>
            </a:r>
            <a:r>
              <a:rPr kumimoji="1" lang="zh-CN" altLang="en-US"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Batch</a:t>
            </a:r>
            <a:r>
              <a:rPr kumimoji="1" lang="zh-CN" altLang="en-US"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Sampler</a:t>
            </a:r>
            <a:endParaRPr kumimoji="1" lang="zh-CN" altLang="en-US" sz="2800" dirty="0"/>
          </a:p>
        </p:txBody>
      </p:sp>
      <p:pic>
        <p:nvPicPr>
          <p:cNvPr id="11" name="图片 10">
            <a:extLst>
              <a:ext uri="{FF2B5EF4-FFF2-40B4-BE49-F238E27FC236}">
                <a16:creationId xmlns:a16="http://schemas.microsoft.com/office/drawing/2014/main" id="{1DB2F3E0-9F0E-6946-92A0-686DD0ED6030}"/>
              </a:ext>
            </a:extLst>
          </p:cNvPr>
          <p:cNvPicPr>
            <a:picLocks noChangeAspect="1"/>
          </p:cNvPicPr>
          <p:nvPr/>
        </p:nvPicPr>
        <p:blipFill>
          <a:blip r:embed="rId3"/>
          <a:stretch>
            <a:fillRect/>
          </a:stretch>
        </p:blipFill>
        <p:spPr>
          <a:xfrm>
            <a:off x="7042796" y="2798691"/>
            <a:ext cx="3546977" cy="1095549"/>
          </a:xfrm>
          <a:prstGeom prst="rect">
            <a:avLst/>
          </a:prstGeom>
        </p:spPr>
      </p:pic>
      <p:pic>
        <p:nvPicPr>
          <p:cNvPr id="12" name="图片 11">
            <a:extLst>
              <a:ext uri="{FF2B5EF4-FFF2-40B4-BE49-F238E27FC236}">
                <a16:creationId xmlns:a16="http://schemas.microsoft.com/office/drawing/2014/main" id="{BFE3F8FA-5320-0B48-B2A7-6E256EC20733}"/>
              </a:ext>
            </a:extLst>
          </p:cNvPr>
          <p:cNvPicPr>
            <a:picLocks noChangeAspect="1"/>
          </p:cNvPicPr>
          <p:nvPr/>
        </p:nvPicPr>
        <p:blipFill>
          <a:blip r:embed="rId4"/>
          <a:stretch>
            <a:fillRect/>
          </a:stretch>
        </p:blipFill>
        <p:spPr>
          <a:xfrm>
            <a:off x="7145482" y="4053623"/>
            <a:ext cx="4575418" cy="581548"/>
          </a:xfrm>
          <a:prstGeom prst="rect">
            <a:avLst/>
          </a:prstGeom>
        </p:spPr>
      </p:pic>
      <p:pic>
        <p:nvPicPr>
          <p:cNvPr id="13" name="图片 12">
            <a:extLst>
              <a:ext uri="{FF2B5EF4-FFF2-40B4-BE49-F238E27FC236}">
                <a16:creationId xmlns:a16="http://schemas.microsoft.com/office/drawing/2014/main" id="{A2E93F7C-6BE3-F948-9551-849EEC013B47}"/>
              </a:ext>
            </a:extLst>
          </p:cNvPr>
          <p:cNvPicPr>
            <a:picLocks noChangeAspect="1"/>
          </p:cNvPicPr>
          <p:nvPr/>
        </p:nvPicPr>
        <p:blipFill>
          <a:blip r:embed="rId5"/>
          <a:stretch>
            <a:fillRect/>
          </a:stretch>
        </p:blipFill>
        <p:spPr>
          <a:xfrm>
            <a:off x="7242996" y="4834505"/>
            <a:ext cx="4477904" cy="461042"/>
          </a:xfrm>
          <a:prstGeom prst="rect">
            <a:avLst/>
          </a:prstGeom>
        </p:spPr>
      </p:pic>
      <p:pic>
        <p:nvPicPr>
          <p:cNvPr id="14" name="图片 13">
            <a:extLst>
              <a:ext uri="{FF2B5EF4-FFF2-40B4-BE49-F238E27FC236}">
                <a16:creationId xmlns:a16="http://schemas.microsoft.com/office/drawing/2014/main" id="{05D5E49D-4C48-0B43-8B3D-600503FFF601}"/>
              </a:ext>
            </a:extLst>
          </p:cNvPr>
          <p:cNvPicPr>
            <a:picLocks noChangeAspect="1"/>
          </p:cNvPicPr>
          <p:nvPr/>
        </p:nvPicPr>
        <p:blipFill>
          <a:blip r:embed="rId6"/>
          <a:stretch>
            <a:fillRect/>
          </a:stretch>
        </p:blipFill>
        <p:spPr>
          <a:xfrm>
            <a:off x="759178" y="2863908"/>
            <a:ext cx="5249164" cy="1970597"/>
          </a:xfrm>
          <a:prstGeom prst="rect">
            <a:avLst/>
          </a:prstGeom>
        </p:spPr>
      </p:pic>
    </p:spTree>
    <p:extLst>
      <p:ext uri="{BB962C8B-B14F-4D97-AF65-F5344CB8AC3E}">
        <p14:creationId xmlns:p14="http://schemas.microsoft.com/office/powerpoint/2010/main" val="201023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9D140-9956-614C-B63C-093C81A15028}"/>
              </a:ext>
            </a:extLst>
          </p:cNvPr>
          <p:cNvSpPr>
            <a:spLocks noGrp="1"/>
          </p:cNvSpPr>
          <p:nvPr>
            <p:ph type="title"/>
          </p:nvPr>
        </p:nvSpPr>
        <p:spPr>
          <a:xfrm>
            <a:off x="759178" y="387703"/>
            <a:ext cx="10515600" cy="1325563"/>
          </a:xfrm>
        </p:spPr>
        <p:txBody>
          <a:bodyPr/>
          <a:lstStyle/>
          <a:p>
            <a:r>
              <a:rPr kumimoji="1" lang="en-US" altLang="zh-CN" dirty="0">
                <a:latin typeface="Times New Roman" panose="02020603050405020304" pitchFamily="18" charset="0"/>
                <a:cs typeface="Times New Roman" panose="02020603050405020304" pitchFamily="18" charset="0"/>
              </a:rPr>
              <a:t>Training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phase</a:t>
            </a:r>
            <a:endParaRPr kumimoji="1"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C3F4A0B2-8DA8-074A-8F1B-32857E897EC9}"/>
              </a:ext>
            </a:extLst>
          </p:cNvPr>
          <p:cNvSpPr txBox="1"/>
          <p:nvPr/>
        </p:nvSpPr>
        <p:spPr>
          <a:xfrm>
            <a:off x="829564" y="2139695"/>
            <a:ext cx="2218877" cy="523220"/>
          </a:xfrm>
          <a:prstGeom prst="rect">
            <a:avLst/>
          </a:prstGeom>
          <a:noFill/>
        </p:spPr>
        <p:txBody>
          <a:bodyPr wrap="none" rtlCol="0">
            <a:spAutoFit/>
          </a:bodyPr>
          <a:lstStyle/>
          <a:p>
            <a:r>
              <a:rPr kumimoji="1" lang="en-US" altLang="zh-CN" sz="2800" dirty="0">
                <a:latin typeface="Times New Roman" panose="02020603050405020304" pitchFamily="18" charset="0"/>
                <a:cs typeface="Times New Roman" panose="02020603050405020304" pitchFamily="18" charset="0"/>
              </a:rPr>
              <a:t>Auto-Encoder</a:t>
            </a:r>
            <a:endParaRPr kumimoji="1" lang="zh-CN" altLang="en-US" sz="2800" dirty="0"/>
          </a:p>
        </p:txBody>
      </p:sp>
      <p:pic>
        <p:nvPicPr>
          <p:cNvPr id="14" name="图片 13">
            <a:extLst>
              <a:ext uri="{FF2B5EF4-FFF2-40B4-BE49-F238E27FC236}">
                <a16:creationId xmlns:a16="http://schemas.microsoft.com/office/drawing/2014/main" id="{05D5E49D-4C48-0B43-8B3D-600503FFF601}"/>
              </a:ext>
            </a:extLst>
          </p:cNvPr>
          <p:cNvPicPr>
            <a:picLocks noChangeAspect="1"/>
          </p:cNvPicPr>
          <p:nvPr/>
        </p:nvPicPr>
        <p:blipFill>
          <a:blip r:embed="rId3"/>
          <a:stretch>
            <a:fillRect/>
          </a:stretch>
        </p:blipFill>
        <p:spPr>
          <a:xfrm>
            <a:off x="759178" y="2863908"/>
            <a:ext cx="5249164" cy="1970597"/>
          </a:xfrm>
          <a:prstGeom prst="rect">
            <a:avLst/>
          </a:prstGeom>
        </p:spPr>
      </p:pic>
      <p:sp>
        <p:nvSpPr>
          <p:cNvPr id="4" name="文本框 3">
            <a:extLst>
              <a:ext uri="{FF2B5EF4-FFF2-40B4-BE49-F238E27FC236}">
                <a16:creationId xmlns:a16="http://schemas.microsoft.com/office/drawing/2014/main" id="{D224B6C2-4E2E-C14F-8C94-E39006C5F017}"/>
              </a:ext>
            </a:extLst>
          </p:cNvPr>
          <p:cNvSpPr txBox="1"/>
          <p:nvPr/>
        </p:nvSpPr>
        <p:spPr>
          <a:xfrm>
            <a:off x="6183661" y="3562980"/>
            <a:ext cx="5754340" cy="1569340"/>
          </a:xfrm>
          <a:prstGeom prst="rect">
            <a:avLst/>
          </a:prstGeom>
          <a:noFill/>
        </p:spPr>
        <p:txBody>
          <a:bodyPr wrap="square" rtlCol="0">
            <a:spAutoFit/>
          </a:bodyPr>
          <a:lstStyle/>
          <a:p>
            <a:pPr algn="just">
              <a:lnSpc>
                <a:spcPct val="150000"/>
              </a:lnSpc>
            </a:pPr>
            <a:r>
              <a:rPr kumimoji="1" lang="zh-CN" altLang="en-US" sz="2200" dirty="0">
                <a:latin typeface="Times" pitchFamily="2" charset="0"/>
                <a:ea typeface="Microsoft YaHei" panose="020B0503020204020204" pitchFamily="34" charset="-122"/>
              </a:rPr>
              <a:t>每</a:t>
            </a:r>
            <a:r>
              <a:rPr kumimoji="1" lang="en-US" altLang="zh-CN" sz="2200" dirty="0">
                <a:latin typeface="Times" pitchFamily="2" charset="0"/>
                <a:ea typeface="Microsoft YaHei" panose="020B0503020204020204" pitchFamily="34" charset="-122"/>
              </a:rPr>
              <a:t>K</a:t>
            </a:r>
            <a:r>
              <a:rPr kumimoji="1" lang="zh-CN" altLang="en-US" sz="2200" dirty="0">
                <a:latin typeface="Times" pitchFamily="2" charset="0"/>
                <a:ea typeface="Microsoft YaHei" panose="020B0503020204020204" pitchFamily="34" charset="-122"/>
              </a:rPr>
              <a:t>个</a:t>
            </a:r>
            <a:r>
              <a:rPr kumimoji="1" lang="en-US" altLang="zh-CN" sz="2200" dirty="0">
                <a:latin typeface="Times" pitchFamily="2" charset="0"/>
                <a:ea typeface="Microsoft YaHei" panose="020B0503020204020204" pitchFamily="34" charset="-122"/>
              </a:rPr>
              <a:t>step</a:t>
            </a:r>
            <a:r>
              <a:rPr kumimoji="1" lang="zh-CN" altLang="en-US" sz="2200" dirty="0">
                <a:latin typeface="Times" pitchFamily="2" charset="0"/>
                <a:ea typeface="Microsoft YaHei" panose="020B0503020204020204" pitchFamily="34" charset="-122"/>
              </a:rPr>
              <a:t>重新初始化一次，每个</a:t>
            </a:r>
            <a:r>
              <a:rPr kumimoji="1" lang="en-US" altLang="zh-CN" sz="2200" dirty="0">
                <a:latin typeface="Times" pitchFamily="2" charset="0"/>
                <a:ea typeface="Microsoft YaHei" panose="020B0503020204020204" pitchFamily="34" charset="-122"/>
              </a:rPr>
              <a:t>step</a:t>
            </a:r>
            <a:r>
              <a:rPr kumimoji="1" lang="zh-CN" altLang="en-US" sz="2200" dirty="0">
                <a:latin typeface="Times" pitchFamily="2" charset="0"/>
                <a:ea typeface="Microsoft YaHei" panose="020B0503020204020204" pitchFamily="34" charset="-122"/>
              </a:rPr>
              <a:t>都记录一次当前</a:t>
            </a:r>
            <a:r>
              <a:rPr kumimoji="1" lang="en-US" altLang="zh-CN" sz="2200" dirty="0">
                <a:latin typeface="Times" pitchFamily="2" charset="0"/>
                <a:ea typeface="Microsoft YaHei" panose="020B0503020204020204" pitchFamily="34" charset="-122"/>
              </a:rPr>
              <a:t>patch</a:t>
            </a:r>
            <a:r>
              <a:rPr kumimoji="1" lang="zh-CN" altLang="en-US" sz="2200" dirty="0">
                <a:latin typeface="Times" pitchFamily="2" charset="0"/>
                <a:ea typeface="Microsoft YaHei" panose="020B0503020204020204" pitchFamily="34" charset="-122"/>
              </a:rPr>
              <a:t>的</a:t>
            </a:r>
            <a:r>
              <a:rPr kumimoji="1" lang="en-US" altLang="zh-CN" sz="2200" dirty="0">
                <a:latin typeface="Times" pitchFamily="2" charset="0"/>
                <a:ea typeface="Microsoft YaHei" panose="020B0503020204020204" pitchFamily="34" charset="-122"/>
              </a:rPr>
              <a:t>loss</a:t>
            </a:r>
            <a:r>
              <a:rPr kumimoji="1" lang="zh-CN" altLang="en-US" sz="2200" dirty="0">
                <a:latin typeface="Times" pitchFamily="2" charset="0"/>
                <a:ea typeface="Microsoft YaHei" panose="020B0503020204020204" pitchFamily="34" charset="-122"/>
              </a:rPr>
              <a:t>，同时将</a:t>
            </a:r>
            <a:r>
              <a:rPr kumimoji="1" lang="en-US" altLang="zh-CN" sz="2200" dirty="0">
                <a:latin typeface="Times" pitchFamily="2" charset="0"/>
                <a:ea typeface="Microsoft YaHei" panose="020B0503020204020204" pitchFamily="34" charset="-122"/>
              </a:rPr>
              <a:t>Reconstruction</a:t>
            </a:r>
            <a:r>
              <a:rPr kumimoji="1" lang="zh-CN" altLang="en-US" sz="2200" dirty="0">
                <a:latin typeface="Times" pitchFamily="2" charset="0"/>
                <a:ea typeface="Microsoft YaHei" panose="020B0503020204020204" pitchFamily="34" charset="-122"/>
              </a:rPr>
              <a:t> </a:t>
            </a:r>
            <a:r>
              <a:rPr kumimoji="1" lang="en-US" altLang="zh-CN" sz="2200" dirty="0">
                <a:latin typeface="Times" pitchFamily="2" charset="0"/>
                <a:ea typeface="Microsoft YaHei" panose="020B0503020204020204" pitchFamily="34" charset="-122"/>
              </a:rPr>
              <a:t>loss</a:t>
            </a:r>
            <a:r>
              <a:rPr kumimoji="1" lang="zh-CN" altLang="en-US" sz="2200" dirty="0">
                <a:latin typeface="Times" pitchFamily="2" charset="0"/>
                <a:ea typeface="Microsoft YaHei" panose="020B0503020204020204" pitchFamily="34" charset="-122"/>
              </a:rPr>
              <a:t>作为参数更新</a:t>
            </a:r>
            <a:r>
              <a:rPr kumimoji="1" lang="en-US" altLang="zh-CN" sz="2200" dirty="0">
                <a:latin typeface="Times" pitchFamily="2" charset="0"/>
                <a:ea typeface="Microsoft YaHei" panose="020B0503020204020204" pitchFamily="34" charset="-122"/>
              </a:rPr>
              <a:t>Neural</a:t>
            </a:r>
            <a:r>
              <a:rPr kumimoji="1" lang="zh-CN" altLang="en-US" sz="2200" dirty="0">
                <a:latin typeface="Times" pitchFamily="2" charset="0"/>
                <a:ea typeface="Microsoft YaHei" panose="020B0503020204020204" pitchFamily="34" charset="-122"/>
              </a:rPr>
              <a:t> </a:t>
            </a:r>
            <a:r>
              <a:rPr kumimoji="1" lang="en-US" altLang="zh-CN" sz="2200" dirty="0">
                <a:latin typeface="Times" pitchFamily="2" charset="0"/>
                <a:ea typeface="Microsoft YaHei" panose="020B0503020204020204" pitchFamily="34" charset="-122"/>
              </a:rPr>
              <a:t>Batch</a:t>
            </a:r>
            <a:r>
              <a:rPr kumimoji="1" lang="zh-CN" altLang="en-US" sz="2200" dirty="0">
                <a:latin typeface="Times" pitchFamily="2" charset="0"/>
                <a:ea typeface="Microsoft YaHei" panose="020B0503020204020204" pitchFamily="34" charset="-122"/>
              </a:rPr>
              <a:t> </a:t>
            </a:r>
            <a:r>
              <a:rPr kumimoji="1" lang="en-US" altLang="zh-CN" sz="2200" dirty="0">
                <a:latin typeface="Times" pitchFamily="2" charset="0"/>
                <a:ea typeface="Microsoft YaHei" panose="020B0503020204020204" pitchFamily="34" charset="-122"/>
              </a:rPr>
              <a:t>Sampler</a:t>
            </a:r>
            <a:endParaRPr kumimoji="1" lang="zh-CN" altLang="en-US" sz="2200" dirty="0">
              <a:latin typeface="Times" pitchFamily="2" charset="0"/>
              <a:ea typeface="Microsoft YaHei" panose="020B0503020204020204" pitchFamily="34" charset="-122"/>
            </a:endParaRPr>
          </a:p>
        </p:txBody>
      </p:sp>
      <p:sp>
        <p:nvSpPr>
          <p:cNvPr id="5" name="矩形 4">
            <a:extLst>
              <a:ext uri="{FF2B5EF4-FFF2-40B4-BE49-F238E27FC236}">
                <a16:creationId xmlns:a16="http://schemas.microsoft.com/office/drawing/2014/main" id="{990B435B-B0CE-904C-883B-8496709CFBF7}"/>
              </a:ext>
            </a:extLst>
          </p:cNvPr>
          <p:cNvSpPr/>
          <p:nvPr/>
        </p:nvSpPr>
        <p:spPr>
          <a:xfrm>
            <a:off x="6183660" y="1749556"/>
            <a:ext cx="6096000" cy="1569340"/>
          </a:xfrm>
          <a:prstGeom prst="rect">
            <a:avLst/>
          </a:prstGeom>
        </p:spPr>
        <p:txBody>
          <a:bodyPr>
            <a:spAutoFit/>
          </a:bodyPr>
          <a:lstStyle/>
          <a:p>
            <a:pPr>
              <a:lnSpc>
                <a:spcPct val="150000"/>
              </a:lnSpc>
            </a:pPr>
            <a:r>
              <a:rPr kumimoji="1" lang="en-US" altLang="zh-CN" sz="2200" dirty="0">
                <a:latin typeface="Times" pitchFamily="2" charset="0"/>
                <a:ea typeface="Microsoft YaHei" panose="020B0503020204020204" pitchFamily="34" charset="-122"/>
              </a:rPr>
              <a:t>Input</a:t>
            </a:r>
            <a:r>
              <a:rPr kumimoji="1" lang="zh-CN" altLang="en-US" sz="2200" dirty="0">
                <a:latin typeface="Times" pitchFamily="2" charset="0"/>
                <a:ea typeface="Microsoft YaHei" panose="020B0503020204020204" pitchFamily="34" charset="-122"/>
              </a:rPr>
              <a:t>：</a:t>
            </a:r>
            <a:r>
              <a:rPr kumimoji="1" lang="en-US" altLang="zh-CN" sz="2200" dirty="0">
                <a:latin typeface="Times" pitchFamily="2" charset="0"/>
                <a:ea typeface="Microsoft YaHei" panose="020B0503020204020204" pitchFamily="34" charset="-122"/>
              </a:rPr>
              <a:t>W*H*C</a:t>
            </a:r>
          </a:p>
          <a:p>
            <a:pPr>
              <a:lnSpc>
                <a:spcPct val="150000"/>
              </a:lnSpc>
            </a:pPr>
            <a:r>
              <a:rPr kumimoji="1" lang="en-US" altLang="zh-CN" sz="2200" dirty="0">
                <a:latin typeface="Times" pitchFamily="2" charset="0"/>
                <a:ea typeface="Microsoft YaHei" panose="020B0503020204020204" pitchFamily="34" charset="-122"/>
              </a:rPr>
              <a:t>Encoder</a:t>
            </a:r>
            <a:r>
              <a:rPr kumimoji="1" lang="zh-CN" altLang="en-US" sz="2200" dirty="0">
                <a:latin typeface="Times" pitchFamily="2" charset="0"/>
                <a:ea typeface="Microsoft YaHei" panose="020B0503020204020204" pitchFamily="34" charset="-122"/>
              </a:rPr>
              <a:t> </a:t>
            </a:r>
            <a:r>
              <a:rPr kumimoji="1" lang="en-US" altLang="zh-CN" sz="2200" dirty="0">
                <a:latin typeface="Times" pitchFamily="2" charset="0"/>
                <a:ea typeface="Microsoft YaHei" panose="020B0503020204020204" pitchFamily="34" charset="-122"/>
              </a:rPr>
              <a:t>output</a:t>
            </a:r>
            <a:r>
              <a:rPr kumimoji="1" lang="zh-CN" altLang="en-US" sz="2200" dirty="0">
                <a:latin typeface="Times" pitchFamily="2" charset="0"/>
                <a:ea typeface="Microsoft YaHei" panose="020B0503020204020204" pitchFamily="34" charset="-122"/>
              </a:rPr>
              <a:t>：</a:t>
            </a:r>
            <a:r>
              <a:rPr kumimoji="1" lang="en-US" altLang="zh-CN" sz="2200" dirty="0">
                <a:latin typeface="Times" pitchFamily="2" charset="0"/>
                <a:ea typeface="Microsoft YaHei" panose="020B0503020204020204" pitchFamily="34" charset="-122"/>
              </a:rPr>
              <a:t>1*1*k</a:t>
            </a:r>
          </a:p>
          <a:p>
            <a:pPr>
              <a:lnSpc>
                <a:spcPct val="150000"/>
              </a:lnSpc>
            </a:pPr>
            <a:r>
              <a:rPr kumimoji="1" lang="en-US" altLang="zh-CN" sz="2200" dirty="0">
                <a:latin typeface="Times" pitchFamily="2" charset="0"/>
                <a:ea typeface="Microsoft YaHei" panose="020B0503020204020204" pitchFamily="34" charset="-122"/>
              </a:rPr>
              <a:t>Decoder output</a:t>
            </a:r>
            <a:r>
              <a:rPr kumimoji="1" lang="zh-CN" altLang="en-US" sz="2200" dirty="0">
                <a:latin typeface="Times" pitchFamily="2" charset="0"/>
                <a:ea typeface="Microsoft YaHei" panose="020B0503020204020204" pitchFamily="34" charset="-122"/>
              </a:rPr>
              <a:t>：</a:t>
            </a:r>
            <a:r>
              <a:rPr kumimoji="1" lang="en-US" altLang="zh-CN" sz="2200" dirty="0">
                <a:latin typeface="Times" pitchFamily="2" charset="0"/>
                <a:ea typeface="Microsoft YaHei" panose="020B0503020204020204" pitchFamily="34" charset="-122"/>
              </a:rPr>
              <a:t> W*H*C</a:t>
            </a:r>
          </a:p>
        </p:txBody>
      </p:sp>
    </p:spTree>
    <p:extLst>
      <p:ext uri="{BB962C8B-B14F-4D97-AF65-F5344CB8AC3E}">
        <p14:creationId xmlns:p14="http://schemas.microsoft.com/office/powerpoint/2010/main" val="301899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9D140-9956-614C-B63C-093C81A15028}"/>
              </a:ext>
            </a:extLst>
          </p:cNvPr>
          <p:cNvSpPr>
            <a:spLocks noGrp="1"/>
          </p:cNvSpPr>
          <p:nvPr>
            <p:ph type="title"/>
          </p:nvPr>
        </p:nvSpPr>
        <p:spPr>
          <a:xfrm>
            <a:off x="759178" y="387703"/>
            <a:ext cx="10515600" cy="1325563"/>
          </a:xfrm>
        </p:spPr>
        <p:txBody>
          <a:bodyPr/>
          <a:lstStyle/>
          <a:p>
            <a:r>
              <a:rPr kumimoji="1" lang="en-US" altLang="zh-CN" dirty="0">
                <a:latin typeface="Times New Roman" panose="02020603050405020304" pitchFamily="18" charset="0"/>
                <a:cs typeface="Times New Roman" panose="02020603050405020304" pitchFamily="18" charset="0"/>
              </a:rPr>
              <a:t>Training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phase</a:t>
            </a:r>
            <a:endParaRPr kumimoji="1"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C3F4A0B2-8DA8-074A-8F1B-32857E897EC9}"/>
              </a:ext>
            </a:extLst>
          </p:cNvPr>
          <p:cNvSpPr txBox="1"/>
          <p:nvPr/>
        </p:nvSpPr>
        <p:spPr>
          <a:xfrm>
            <a:off x="829564" y="2139695"/>
            <a:ext cx="1500732" cy="523220"/>
          </a:xfrm>
          <a:prstGeom prst="rect">
            <a:avLst/>
          </a:prstGeom>
          <a:noFill/>
        </p:spPr>
        <p:txBody>
          <a:bodyPr wrap="none" rtlCol="0">
            <a:spAutoFit/>
          </a:bodyPr>
          <a:lstStyle/>
          <a:p>
            <a:r>
              <a:rPr kumimoji="1" lang="en-US" altLang="zh-CN" sz="2800" dirty="0">
                <a:latin typeface="Times New Roman" panose="02020603050405020304" pitchFamily="18" charset="0"/>
                <a:cs typeface="Times New Roman" panose="02020603050405020304" pitchFamily="18" charset="0"/>
              </a:rPr>
              <a:t>Predictor</a:t>
            </a:r>
            <a:endParaRPr kumimoji="1" lang="zh-CN" altLang="en-US" sz="2800" dirty="0"/>
          </a:p>
        </p:txBody>
      </p:sp>
      <p:pic>
        <p:nvPicPr>
          <p:cNvPr id="14" name="图片 13">
            <a:extLst>
              <a:ext uri="{FF2B5EF4-FFF2-40B4-BE49-F238E27FC236}">
                <a16:creationId xmlns:a16="http://schemas.microsoft.com/office/drawing/2014/main" id="{05D5E49D-4C48-0B43-8B3D-600503FFF601}"/>
              </a:ext>
            </a:extLst>
          </p:cNvPr>
          <p:cNvPicPr>
            <a:picLocks noChangeAspect="1"/>
          </p:cNvPicPr>
          <p:nvPr/>
        </p:nvPicPr>
        <p:blipFill>
          <a:blip r:embed="rId3"/>
          <a:stretch>
            <a:fillRect/>
          </a:stretch>
        </p:blipFill>
        <p:spPr>
          <a:xfrm>
            <a:off x="759178" y="2863908"/>
            <a:ext cx="5249164" cy="1970597"/>
          </a:xfrm>
          <a:prstGeom prst="rect">
            <a:avLst/>
          </a:prstGeom>
        </p:spPr>
      </p:pic>
      <p:sp>
        <p:nvSpPr>
          <p:cNvPr id="4" name="文本框 3">
            <a:extLst>
              <a:ext uri="{FF2B5EF4-FFF2-40B4-BE49-F238E27FC236}">
                <a16:creationId xmlns:a16="http://schemas.microsoft.com/office/drawing/2014/main" id="{D224B6C2-4E2E-C14F-8C94-E39006C5F017}"/>
              </a:ext>
            </a:extLst>
          </p:cNvPr>
          <p:cNvSpPr txBox="1"/>
          <p:nvPr/>
        </p:nvSpPr>
        <p:spPr>
          <a:xfrm>
            <a:off x="6183660" y="2937492"/>
            <a:ext cx="5754340" cy="2823850"/>
          </a:xfrm>
          <a:prstGeom prst="rect">
            <a:avLst/>
          </a:prstGeom>
          <a:noFill/>
        </p:spPr>
        <p:txBody>
          <a:bodyPr wrap="square" rtlCol="0">
            <a:spAutoFit/>
          </a:bodyPr>
          <a:lstStyle/>
          <a:p>
            <a:pPr algn="just">
              <a:lnSpc>
                <a:spcPct val="150000"/>
              </a:lnSpc>
            </a:pPr>
            <a:r>
              <a:rPr kumimoji="1" lang="zh-CN" altLang="en-US" sz="2000" dirty="0">
                <a:latin typeface="Times" pitchFamily="2" charset="0"/>
                <a:ea typeface="Microsoft YaHei" panose="020B0503020204020204" pitchFamily="34" charset="-122"/>
              </a:rPr>
              <a:t>为了避免同一批数据的</a:t>
            </a:r>
            <a:r>
              <a:rPr kumimoji="1" lang="en" altLang="zh-CN" sz="2000" dirty="0">
                <a:latin typeface="Times" pitchFamily="2" charset="0"/>
                <a:ea typeface="Microsoft YaHei" panose="020B0503020204020204" pitchFamily="34" charset="-122"/>
              </a:rPr>
              <a:t>loss</a:t>
            </a:r>
            <a:r>
              <a:rPr kumimoji="1" lang="zh-CN" altLang="en-US" sz="2000" dirty="0">
                <a:latin typeface="Times" pitchFamily="2" charset="0"/>
                <a:ea typeface="Microsoft YaHei" panose="020B0503020204020204" pitchFamily="34" charset="-122"/>
              </a:rPr>
              <a:t>具有一定的相关性，将所有</a:t>
            </a:r>
            <a:r>
              <a:rPr kumimoji="1" lang="en" altLang="zh-CN" sz="2000" dirty="0">
                <a:latin typeface="Times" pitchFamily="2" charset="0"/>
                <a:ea typeface="Microsoft YaHei" panose="020B0503020204020204" pitchFamily="34" charset="-122"/>
              </a:rPr>
              <a:t>Auto-Encoder</a:t>
            </a:r>
            <a:r>
              <a:rPr kumimoji="1" lang="zh-CN" altLang="en-US" sz="2000" dirty="0">
                <a:latin typeface="Times" pitchFamily="2" charset="0"/>
                <a:ea typeface="Microsoft YaHei" panose="020B0503020204020204" pitchFamily="34" charset="-122"/>
              </a:rPr>
              <a:t>产生的</a:t>
            </a:r>
            <a:r>
              <a:rPr kumimoji="1" lang="en" altLang="zh-CN" sz="2000" dirty="0">
                <a:latin typeface="Times" pitchFamily="2" charset="0"/>
                <a:ea typeface="Microsoft YaHei" panose="020B0503020204020204" pitchFamily="34" charset="-122"/>
              </a:rPr>
              <a:t>loss</a:t>
            </a:r>
            <a:r>
              <a:rPr kumimoji="1" lang="zh-CN" altLang="en-US" sz="2000" dirty="0">
                <a:latin typeface="Times" pitchFamily="2" charset="0"/>
                <a:ea typeface="Microsoft YaHei" panose="020B0503020204020204" pitchFamily="34" charset="-122"/>
              </a:rPr>
              <a:t>放入到</a:t>
            </a:r>
            <a:r>
              <a:rPr kumimoji="1" lang="en" altLang="zh-CN" sz="2000" dirty="0">
                <a:latin typeface="Times" pitchFamily="2" charset="0"/>
                <a:ea typeface="Microsoft YaHei" panose="020B0503020204020204" pitchFamily="34" charset="-122"/>
              </a:rPr>
              <a:t>FIFO buffer</a:t>
            </a:r>
            <a:r>
              <a:rPr kumimoji="1" lang="zh-CN" altLang="en-US" sz="2000" dirty="0">
                <a:latin typeface="Times" pitchFamily="2" charset="0"/>
                <a:ea typeface="Microsoft YaHei" panose="020B0503020204020204" pitchFamily="34" charset="-122"/>
              </a:rPr>
              <a:t>里，然后随机采样给</a:t>
            </a:r>
            <a:r>
              <a:rPr kumimoji="1" lang="en" altLang="zh-CN" sz="2000" dirty="0">
                <a:latin typeface="Times" pitchFamily="2" charset="0"/>
                <a:ea typeface="Microsoft YaHei" panose="020B0503020204020204" pitchFamily="34" charset="-122"/>
              </a:rPr>
              <a:t>Predictor</a:t>
            </a:r>
            <a:r>
              <a:rPr kumimoji="1" lang="zh-CN" altLang="en" sz="2000" dirty="0">
                <a:latin typeface="Times" pitchFamily="2" charset="0"/>
                <a:ea typeface="Microsoft YaHei" panose="020B0503020204020204" pitchFamily="34" charset="-122"/>
              </a:rPr>
              <a:t>，</a:t>
            </a:r>
            <a:r>
              <a:rPr kumimoji="1" lang="zh-CN" altLang="en-US" sz="2000" dirty="0">
                <a:latin typeface="Times" pitchFamily="2" charset="0"/>
                <a:ea typeface="Microsoft YaHei" panose="020B0503020204020204" pitchFamily="34" charset="-122"/>
              </a:rPr>
              <a:t>这样输入给</a:t>
            </a:r>
            <a:r>
              <a:rPr kumimoji="1" lang="en" altLang="zh-CN" sz="2000" dirty="0">
                <a:latin typeface="Times" pitchFamily="2" charset="0"/>
                <a:ea typeface="Microsoft YaHei" panose="020B0503020204020204" pitchFamily="34" charset="-122"/>
              </a:rPr>
              <a:t>predictor</a:t>
            </a:r>
            <a:r>
              <a:rPr kumimoji="1" lang="zh-CN" altLang="en-US" sz="2000" dirty="0">
                <a:latin typeface="Times" pitchFamily="2" charset="0"/>
                <a:ea typeface="Microsoft YaHei" panose="020B0503020204020204" pitchFamily="34" charset="-122"/>
              </a:rPr>
              <a:t>的数据可看作是独立的</a:t>
            </a:r>
            <a:endParaRPr kumimoji="1" lang="en-US" altLang="zh-CN" sz="2000" dirty="0">
              <a:latin typeface="Times" pitchFamily="2" charset="0"/>
              <a:ea typeface="Microsoft YaHei" panose="020B0503020204020204" pitchFamily="34" charset="-122"/>
            </a:endParaRPr>
          </a:p>
          <a:p>
            <a:pPr algn="just">
              <a:lnSpc>
                <a:spcPct val="150000"/>
              </a:lnSpc>
            </a:pPr>
            <a:endParaRPr kumimoji="1" lang="en-US" altLang="zh-CN" sz="2000" dirty="0">
              <a:latin typeface="Times" pitchFamily="2" charset="0"/>
              <a:ea typeface="Microsoft YaHei" panose="020B0503020204020204" pitchFamily="34" charset="-122"/>
            </a:endParaRPr>
          </a:p>
          <a:p>
            <a:pPr algn="just">
              <a:lnSpc>
                <a:spcPct val="150000"/>
              </a:lnSpc>
            </a:pPr>
            <a:endParaRPr kumimoji="1" lang="zh-CN" altLang="en-US" sz="2000" dirty="0">
              <a:latin typeface="Times" pitchFamily="2" charset="0"/>
              <a:ea typeface="Microsoft YaHei" panose="020B0503020204020204" pitchFamily="34" charset="-122"/>
            </a:endParaRPr>
          </a:p>
        </p:txBody>
      </p:sp>
      <p:sp>
        <p:nvSpPr>
          <p:cNvPr id="5" name="矩形 4">
            <a:extLst>
              <a:ext uri="{FF2B5EF4-FFF2-40B4-BE49-F238E27FC236}">
                <a16:creationId xmlns:a16="http://schemas.microsoft.com/office/drawing/2014/main" id="{990B435B-B0CE-904C-883B-8496709CFBF7}"/>
              </a:ext>
            </a:extLst>
          </p:cNvPr>
          <p:cNvSpPr/>
          <p:nvPr/>
        </p:nvSpPr>
        <p:spPr>
          <a:xfrm>
            <a:off x="6183661" y="2379647"/>
            <a:ext cx="6096000" cy="557845"/>
          </a:xfrm>
          <a:prstGeom prst="rect">
            <a:avLst/>
          </a:prstGeom>
        </p:spPr>
        <p:txBody>
          <a:bodyPr>
            <a:spAutoFit/>
          </a:bodyPr>
          <a:lstStyle/>
          <a:p>
            <a:pPr>
              <a:lnSpc>
                <a:spcPct val="150000"/>
              </a:lnSpc>
            </a:pPr>
            <a:r>
              <a:rPr kumimoji="1" lang="zh-CN" altLang="en-US" sz="2200" dirty="0">
                <a:latin typeface="Times" pitchFamily="2" charset="0"/>
                <a:ea typeface="Microsoft YaHei" panose="020B0503020204020204" pitchFamily="34" charset="-122"/>
              </a:rPr>
              <a:t>根据</a:t>
            </a:r>
            <a:r>
              <a:rPr kumimoji="1" lang="en-US" altLang="zh-CN" sz="2200" dirty="0">
                <a:latin typeface="Times" pitchFamily="2" charset="0"/>
                <a:ea typeface="Microsoft YaHei" panose="020B0503020204020204" pitchFamily="34" charset="-122"/>
              </a:rPr>
              <a:t>loss</a:t>
            </a:r>
            <a:r>
              <a:rPr kumimoji="1" lang="zh-CN" altLang="en-US" sz="2200" dirty="0">
                <a:latin typeface="Times" pitchFamily="2" charset="0"/>
                <a:ea typeface="Microsoft YaHei" panose="020B0503020204020204" pitchFamily="34" charset="-122"/>
              </a:rPr>
              <a:t> </a:t>
            </a:r>
            <a:r>
              <a:rPr kumimoji="1" lang="en-US" altLang="zh-CN" sz="2200" dirty="0">
                <a:latin typeface="Times" pitchFamily="2" charset="0"/>
                <a:ea typeface="Microsoft YaHei" panose="020B0503020204020204" pitchFamily="34" charset="-122"/>
              </a:rPr>
              <a:t>profile</a:t>
            </a:r>
            <a:r>
              <a:rPr kumimoji="1" lang="zh-CN" altLang="en-US" sz="2200" dirty="0">
                <a:latin typeface="Times" pitchFamily="2" charset="0"/>
                <a:ea typeface="Microsoft YaHei" panose="020B0503020204020204" pitchFamily="34" charset="-122"/>
              </a:rPr>
              <a:t>来预测该</a:t>
            </a:r>
            <a:r>
              <a:rPr kumimoji="1" lang="en-US" altLang="zh-CN" sz="2200" dirty="0">
                <a:latin typeface="Times" pitchFamily="2" charset="0"/>
                <a:ea typeface="Microsoft YaHei" panose="020B0503020204020204" pitchFamily="34" charset="-122"/>
              </a:rPr>
              <a:t>patch</a:t>
            </a:r>
            <a:r>
              <a:rPr kumimoji="1" lang="zh-CN" altLang="en-US" sz="2200" dirty="0">
                <a:latin typeface="Times" pitchFamily="2" charset="0"/>
                <a:ea typeface="Microsoft YaHei" panose="020B0503020204020204" pitchFamily="34" charset="-122"/>
              </a:rPr>
              <a:t>是否属于缺陷</a:t>
            </a:r>
            <a:endParaRPr kumimoji="1" lang="en-US" altLang="zh-CN" sz="2200" dirty="0">
              <a:latin typeface="Times" pitchFamily="2" charset="0"/>
              <a:ea typeface="Microsoft YaHei" panose="020B0503020204020204" pitchFamily="34" charset="-122"/>
            </a:endParaRPr>
          </a:p>
        </p:txBody>
      </p:sp>
      <p:pic>
        <p:nvPicPr>
          <p:cNvPr id="7" name="图片 6">
            <a:extLst>
              <a:ext uri="{FF2B5EF4-FFF2-40B4-BE49-F238E27FC236}">
                <a16:creationId xmlns:a16="http://schemas.microsoft.com/office/drawing/2014/main" id="{C8FC8D16-286F-5943-820B-0AB4322BCB9A}"/>
              </a:ext>
            </a:extLst>
          </p:cNvPr>
          <p:cNvPicPr>
            <a:picLocks noChangeAspect="1"/>
          </p:cNvPicPr>
          <p:nvPr/>
        </p:nvPicPr>
        <p:blipFill>
          <a:blip r:embed="rId4"/>
          <a:stretch>
            <a:fillRect/>
          </a:stretch>
        </p:blipFill>
        <p:spPr>
          <a:xfrm>
            <a:off x="6183659" y="4968023"/>
            <a:ext cx="4575418" cy="581548"/>
          </a:xfrm>
          <a:prstGeom prst="rect">
            <a:avLst/>
          </a:prstGeom>
        </p:spPr>
      </p:pic>
    </p:spTree>
    <p:extLst>
      <p:ext uri="{BB962C8B-B14F-4D97-AF65-F5344CB8AC3E}">
        <p14:creationId xmlns:p14="http://schemas.microsoft.com/office/powerpoint/2010/main" val="199123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9D140-9956-614C-B63C-093C81A15028}"/>
              </a:ext>
            </a:extLst>
          </p:cNvPr>
          <p:cNvSpPr>
            <a:spLocks noGrp="1"/>
          </p:cNvSpPr>
          <p:nvPr>
            <p:ph type="title"/>
          </p:nvPr>
        </p:nvSpPr>
        <p:spPr>
          <a:xfrm>
            <a:off x="759178" y="387703"/>
            <a:ext cx="10515600" cy="1325563"/>
          </a:xfrm>
        </p:spPr>
        <p:txBody>
          <a:bodyPr/>
          <a:lstStyle/>
          <a:p>
            <a:r>
              <a:rPr kumimoji="1" lang="en-US" altLang="zh-CN" dirty="0">
                <a:latin typeface="Times New Roman" panose="02020603050405020304" pitchFamily="18" charset="0"/>
                <a:cs typeface="Times New Roman" panose="02020603050405020304" pitchFamily="18" charset="0"/>
              </a:rPr>
              <a:t>Training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phase</a:t>
            </a:r>
            <a:endParaRPr kumimoji="1"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D59B7383-6E7C-3E45-B25D-65E7F16DB763}"/>
              </a:ext>
            </a:extLst>
          </p:cNvPr>
          <p:cNvSpPr txBox="1"/>
          <p:nvPr/>
        </p:nvSpPr>
        <p:spPr>
          <a:xfrm>
            <a:off x="759178" y="3429000"/>
            <a:ext cx="8027635" cy="1689052"/>
          </a:xfrm>
          <a:prstGeom prst="rect">
            <a:avLst/>
          </a:prstGeom>
          <a:noFill/>
        </p:spPr>
        <p:txBody>
          <a:bodyPr wrap="square" rtlCol="0">
            <a:spAutoFit/>
          </a:bodyPr>
          <a:lstStyle/>
          <a:p>
            <a:pPr>
              <a:lnSpc>
                <a:spcPct val="150000"/>
              </a:lnSpc>
            </a:pPr>
            <a:r>
              <a:rPr kumimoji="1" lang="zh-CN" altLang="en-US" sz="2400" dirty="0">
                <a:latin typeface="Times" pitchFamily="2" charset="0"/>
                <a:ea typeface="Microsoft YaHei" panose="020B0503020204020204" pitchFamily="34" charset="-122"/>
              </a:rPr>
              <a:t>测试图像输入</a:t>
            </a:r>
            <a:r>
              <a:rPr kumimoji="1" lang="en-US" altLang="zh-CN" sz="2400" dirty="0">
                <a:latin typeface="Times" pitchFamily="2" charset="0"/>
                <a:ea typeface="Microsoft YaHei" panose="020B0503020204020204" pitchFamily="34" charset="-122"/>
              </a:rPr>
              <a:t>auto-encoder</a:t>
            </a:r>
            <a:r>
              <a:rPr kumimoji="1" lang="zh-CN" altLang="en-US" sz="2400" dirty="0">
                <a:latin typeface="Times" pitchFamily="2" charset="0"/>
                <a:ea typeface="Microsoft YaHei" panose="020B0503020204020204" pitchFamily="34" charset="-122"/>
              </a:rPr>
              <a:t>，迭代</a:t>
            </a:r>
            <a:r>
              <a:rPr kumimoji="1" lang="en-US" altLang="zh-CN" sz="2400" dirty="0">
                <a:latin typeface="Times" pitchFamily="2" charset="0"/>
                <a:ea typeface="Microsoft YaHei" panose="020B0503020204020204" pitchFamily="34" charset="-122"/>
              </a:rPr>
              <a:t>K</a:t>
            </a:r>
            <a:r>
              <a:rPr kumimoji="1" lang="zh-CN" altLang="en-US" sz="2400" dirty="0">
                <a:latin typeface="Times" pitchFamily="2" charset="0"/>
                <a:ea typeface="Microsoft YaHei" panose="020B0503020204020204" pitchFamily="34" charset="-122"/>
              </a:rPr>
              <a:t>次，记录每个</a:t>
            </a:r>
            <a:r>
              <a:rPr kumimoji="1" lang="en-US" altLang="zh-CN" sz="2400" dirty="0">
                <a:latin typeface="Times" pitchFamily="2" charset="0"/>
                <a:ea typeface="Microsoft YaHei" panose="020B0503020204020204" pitchFamily="34" charset="-122"/>
              </a:rPr>
              <a:t>pixel</a:t>
            </a:r>
            <a:r>
              <a:rPr kumimoji="1" lang="zh-CN" altLang="en-US" sz="2400" dirty="0">
                <a:latin typeface="Times" pitchFamily="2" charset="0"/>
                <a:ea typeface="Microsoft YaHei" panose="020B0503020204020204" pitchFamily="34" charset="-122"/>
              </a:rPr>
              <a:t>的</a:t>
            </a:r>
            <a:r>
              <a:rPr kumimoji="1" lang="en-US" altLang="zh-CN" sz="2400" dirty="0">
                <a:latin typeface="Times" pitchFamily="2" charset="0"/>
                <a:ea typeface="Microsoft YaHei" panose="020B0503020204020204" pitchFamily="34" charset="-122"/>
              </a:rPr>
              <a:t>loss</a:t>
            </a:r>
            <a:r>
              <a:rPr kumimoji="1" lang="zh-CN" altLang="en-US" sz="2400" dirty="0">
                <a:latin typeface="Times" pitchFamily="2" charset="0"/>
                <a:ea typeface="Microsoft YaHei" panose="020B0503020204020204" pitchFamily="34" charset="-122"/>
              </a:rPr>
              <a:t> </a:t>
            </a:r>
            <a:r>
              <a:rPr kumimoji="1" lang="en-US" altLang="zh-CN" sz="2400" dirty="0">
                <a:latin typeface="Times" pitchFamily="2" charset="0"/>
                <a:ea typeface="Microsoft YaHei" panose="020B0503020204020204" pitchFamily="34" charset="-122"/>
              </a:rPr>
              <a:t>profile</a:t>
            </a:r>
            <a:r>
              <a:rPr kumimoji="1" lang="zh-CN" altLang="en-US" sz="2400" dirty="0">
                <a:latin typeface="Times" pitchFamily="2" charset="0"/>
                <a:ea typeface="Microsoft YaHei" panose="020B0503020204020204" pitchFamily="34" charset="-122"/>
              </a:rPr>
              <a:t>，然后再送入</a:t>
            </a:r>
            <a:r>
              <a:rPr kumimoji="1" lang="en-US" altLang="zh-CN" sz="2400" dirty="0">
                <a:latin typeface="Times" pitchFamily="2" charset="0"/>
                <a:ea typeface="Microsoft YaHei" panose="020B0503020204020204" pitchFamily="34" charset="-122"/>
              </a:rPr>
              <a:t>predictor</a:t>
            </a:r>
            <a:r>
              <a:rPr kumimoji="1" lang="zh-CN" altLang="en-US" sz="2400" dirty="0">
                <a:latin typeface="Times" pitchFamily="2" charset="0"/>
                <a:ea typeface="Microsoft YaHei" panose="020B0503020204020204" pitchFamily="34" charset="-122"/>
              </a:rPr>
              <a:t>进行预测即可</a:t>
            </a:r>
            <a:endParaRPr kumimoji="1" lang="en-US" altLang="zh-CN" sz="2400" dirty="0">
              <a:latin typeface="Times" pitchFamily="2" charset="0"/>
              <a:ea typeface="Microsoft YaHei" panose="020B0503020204020204" pitchFamily="34" charset="-122"/>
            </a:endParaRPr>
          </a:p>
          <a:p>
            <a:pPr>
              <a:lnSpc>
                <a:spcPct val="150000"/>
              </a:lnSpc>
            </a:pPr>
            <a:r>
              <a:rPr kumimoji="1" lang="zh-CN" altLang="en-US" sz="2400" dirty="0">
                <a:latin typeface="Microsoft YaHei" panose="020B0503020204020204" pitchFamily="34" charset="-122"/>
                <a:ea typeface="Microsoft YaHei" panose="020B0503020204020204" pitchFamily="34" charset="-122"/>
              </a:rPr>
              <a:t>缺点：测试的过程需要迭代</a:t>
            </a:r>
          </a:p>
        </p:txBody>
      </p:sp>
      <p:grpSp>
        <p:nvGrpSpPr>
          <p:cNvPr id="18" name="组合 17">
            <a:extLst>
              <a:ext uri="{FF2B5EF4-FFF2-40B4-BE49-F238E27FC236}">
                <a16:creationId xmlns:a16="http://schemas.microsoft.com/office/drawing/2014/main" id="{9D979CEC-B4C1-D04F-9119-42E231DCD8A3}"/>
              </a:ext>
            </a:extLst>
          </p:cNvPr>
          <p:cNvGrpSpPr/>
          <p:nvPr/>
        </p:nvGrpSpPr>
        <p:grpSpPr>
          <a:xfrm>
            <a:off x="551278" y="1713266"/>
            <a:ext cx="7839390" cy="1377136"/>
            <a:chOff x="759178" y="3926871"/>
            <a:chExt cx="7839390" cy="1377136"/>
          </a:xfrm>
        </p:grpSpPr>
        <p:pic>
          <p:nvPicPr>
            <p:cNvPr id="14" name="图片 13">
              <a:extLst>
                <a:ext uri="{FF2B5EF4-FFF2-40B4-BE49-F238E27FC236}">
                  <a16:creationId xmlns:a16="http://schemas.microsoft.com/office/drawing/2014/main" id="{05D5E49D-4C48-0B43-8B3D-600503FFF601}"/>
                </a:ext>
              </a:extLst>
            </p:cNvPr>
            <p:cNvPicPr>
              <a:picLocks noChangeAspect="1"/>
            </p:cNvPicPr>
            <p:nvPr/>
          </p:nvPicPr>
          <p:blipFill rotWithShape="1">
            <a:blip r:embed="rId3"/>
            <a:srcRect t="60267" r="21699" b="4466"/>
            <a:stretch/>
          </p:blipFill>
          <p:spPr>
            <a:xfrm>
              <a:off x="759178" y="3978443"/>
              <a:ext cx="7839390" cy="1325564"/>
            </a:xfrm>
            <a:prstGeom prst="rect">
              <a:avLst/>
            </a:prstGeom>
          </p:spPr>
        </p:pic>
        <p:sp>
          <p:nvSpPr>
            <p:cNvPr id="15" name="矩形 14">
              <a:extLst>
                <a:ext uri="{FF2B5EF4-FFF2-40B4-BE49-F238E27FC236}">
                  <a16:creationId xmlns:a16="http://schemas.microsoft.com/office/drawing/2014/main" id="{AC7A3532-6348-7348-A928-2E6B29C92502}"/>
                </a:ext>
              </a:extLst>
            </p:cNvPr>
            <p:cNvSpPr/>
            <p:nvPr/>
          </p:nvSpPr>
          <p:spPr>
            <a:xfrm>
              <a:off x="1643676" y="3926871"/>
              <a:ext cx="190734" cy="493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52A60058-C913-8D4D-AE3D-5D59D8218061}"/>
                </a:ext>
              </a:extLst>
            </p:cNvPr>
            <p:cNvSpPr/>
            <p:nvPr/>
          </p:nvSpPr>
          <p:spPr>
            <a:xfrm>
              <a:off x="6732349" y="3926871"/>
              <a:ext cx="190734" cy="493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88931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9D140-9956-614C-B63C-093C81A15028}"/>
              </a:ext>
            </a:extLst>
          </p:cNvPr>
          <p:cNvSpPr>
            <a:spLocks noGrp="1"/>
          </p:cNvSpPr>
          <p:nvPr>
            <p:ph type="title"/>
          </p:nvPr>
        </p:nvSpPr>
        <p:spPr>
          <a:xfrm>
            <a:off x="759178" y="387703"/>
            <a:ext cx="10515600" cy="1325563"/>
          </a:xfrm>
        </p:spPr>
        <p:txBody>
          <a:bodyPr/>
          <a:lstStyle/>
          <a:p>
            <a:r>
              <a:rPr kumimoji="1" lang="en-US" altLang="zh-CN" dirty="0">
                <a:latin typeface="Times New Roman" panose="02020603050405020304" pitchFamily="18" charset="0"/>
                <a:cs typeface="Times New Roman" panose="02020603050405020304" pitchFamily="18" charset="0"/>
              </a:rPr>
              <a:t>Experiments</a:t>
            </a:r>
            <a:endParaRPr kumimoji="1" lang="zh-CN" altLang="en-US" dirty="0">
              <a:latin typeface="Times New Roman" panose="02020603050405020304" pitchFamily="18" charset="0"/>
              <a:cs typeface="Times New Roman" panose="02020603050405020304" pitchFamily="18" charset="0"/>
            </a:endParaRPr>
          </a:p>
        </p:txBody>
      </p:sp>
      <p:grpSp>
        <p:nvGrpSpPr>
          <p:cNvPr id="8" name="组合 7">
            <a:extLst>
              <a:ext uri="{FF2B5EF4-FFF2-40B4-BE49-F238E27FC236}">
                <a16:creationId xmlns:a16="http://schemas.microsoft.com/office/drawing/2014/main" id="{AEF52082-0F6C-3444-B52E-2BD3C26CC489}"/>
              </a:ext>
            </a:extLst>
          </p:cNvPr>
          <p:cNvGrpSpPr/>
          <p:nvPr/>
        </p:nvGrpSpPr>
        <p:grpSpPr>
          <a:xfrm>
            <a:off x="1531383" y="1572185"/>
            <a:ext cx="9129234" cy="4525473"/>
            <a:chOff x="1494165" y="1517321"/>
            <a:chExt cx="9129234" cy="4525473"/>
          </a:xfrm>
        </p:grpSpPr>
        <p:pic>
          <p:nvPicPr>
            <p:cNvPr id="3" name="图片 2">
              <a:extLst>
                <a:ext uri="{FF2B5EF4-FFF2-40B4-BE49-F238E27FC236}">
                  <a16:creationId xmlns:a16="http://schemas.microsoft.com/office/drawing/2014/main" id="{0CEC8720-4EA0-CE4D-9053-A62F43C52305}"/>
                </a:ext>
              </a:extLst>
            </p:cNvPr>
            <p:cNvPicPr>
              <a:picLocks noChangeAspect="1"/>
            </p:cNvPicPr>
            <p:nvPr/>
          </p:nvPicPr>
          <p:blipFill>
            <a:blip r:embed="rId3"/>
            <a:stretch>
              <a:fillRect/>
            </a:stretch>
          </p:blipFill>
          <p:spPr>
            <a:xfrm>
              <a:off x="1550928" y="1517321"/>
              <a:ext cx="4429693" cy="2228518"/>
            </a:xfrm>
            <a:prstGeom prst="rect">
              <a:avLst/>
            </a:prstGeom>
          </p:spPr>
        </p:pic>
        <p:pic>
          <p:nvPicPr>
            <p:cNvPr id="5" name="图片 4">
              <a:extLst>
                <a:ext uri="{FF2B5EF4-FFF2-40B4-BE49-F238E27FC236}">
                  <a16:creationId xmlns:a16="http://schemas.microsoft.com/office/drawing/2014/main" id="{16FE8CFF-CBA2-BA43-855E-61B0C81531DF}"/>
                </a:ext>
              </a:extLst>
            </p:cNvPr>
            <p:cNvPicPr>
              <a:picLocks noChangeAspect="1"/>
            </p:cNvPicPr>
            <p:nvPr/>
          </p:nvPicPr>
          <p:blipFill>
            <a:blip r:embed="rId4"/>
            <a:stretch>
              <a:fillRect/>
            </a:stretch>
          </p:blipFill>
          <p:spPr>
            <a:xfrm>
              <a:off x="1494165" y="3814276"/>
              <a:ext cx="4486456" cy="2228518"/>
            </a:xfrm>
            <a:prstGeom prst="rect">
              <a:avLst/>
            </a:prstGeom>
          </p:spPr>
        </p:pic>
        <p:pic>
          <p:nvPicPr>
            <p:cNvPr id="6" name="图片 5">
              <a:extLst>
                <a:ext uri="{FF2B5EF4-FFF2-40B4-BE49-F238E27FC236}">
                  <a16:creationId xmlns:a16="http://schemas.microsoft.com/office/drawing/2014/main" id="{DAD79E57-50C6-144B-858F-F379E595FCF8}"/>
                </a:ext>
              </a:extLst>
            </p:cNvPr>
            <p:cNvPicPr>
              <a:picLocks noChangeAspect="1"/>
            </p:cNvPicPr>
            <p:nvPr/>
          </p:nvPicPr>
          <p:blipFill>
            <a:blip r:embed="rId5"/>
            <a:stretch>
              <a:fillRect/>
            </a:stretch>
          </p:blipFill>
          <p:spPr>
            <a:xfrm>
              <a:off x="5980621" y="1517323"/>
              <a:ext cx="4630596" cy="2228518"/>
            </a:xfrm>
            <a:prstGeom prst="rect">
              <a:avLst/>
            </a:prstGeom>
          </p:spPr>
        </p:pic>
        <p:pic>
          <p:nvPicPr>
            <p:cNvPr id="7" name="图片 6">
              <a:extLst>
                <a:ext uri="{FF2B5EF4-FFF2-40B4-BE49-F238E27FC236}">
                  <a16:creationId xmlns:a16="http://schemas.microsoft.com/office/drawing/2014/main" id="{130A267D-7202-CB40-8486-D58CC4B34CC1}"/>
                </a:ext>
              </a:extLst>
            </p:cNvPr>
            <p:cNvPicPr>
              <a:picLocks noChangeAspect="1"/>
            </p:cNvPicPr>
            <p:nvPr/>
          </p:nvPicPr>
          <p:blipFill>
            <a:blip r:embed="rId6"/>
            <a:stretch>
              <a:fillRect/>
            </a:stretch>
          </p:blipFill>
          <p:spPr>
            <a:xfrm>
              <a:off x="5980621" y="3745840"/>
              <a:ext cx="4642778" cy="2296953"/>
            </a:xfrm>
            <a:prstGeom prst="rect">
              <a:avLst/>
            </a:prstGeom>
          </p:spPr>
        </p:pic>
      </p:grpSp>
    </p:spTree>
    <p:extLst>
      <p:ext uri="{BB962C8B-B14F-4D97-AF65-F5344CB8AC3E}">
        <p14:creationId xmlns:p14="http://schemas.microsoft.com/office/powerpoint/2010/main" val="25055967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705</Words>
  <Application>Microsoft Macintosh PowerPoint</Application>
  <PresentationFormat>宽屏</PresentationFormat>
  <Paragraphs>44</Paragraphs>
  <Slides>10</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等线 Light</vt:lpstr>
      <vt:lpstr>Microsoft YaHei</vt:lpstr>
      <vt:lpstr>Arial</vt:lpstr>
      <vt:lpstr>Times</vt:lpstr>
      <vt:lpstr>Times New Roman</vt:lpstr>
      <vt:lpstr>Office 主题​​</vt:lpstr>
      <vt:lpstr>Neural Batch Sampling with Reinforcement Learning for Semi-Supervised Anomaly Detection</vt:lpstr>
      <vt:lpstr>Motivation</vt:lpstr>
      <vt:lpstr>Contribution</vt:lpstr>
      <vt:lpstr>Method</vt:lpstr>
      <vt:lpstr>Training phase</vt:lpstr>
      <vt:lpstr>Training phase</vt:lpstr>
      <vt:lpstr>Training phase</vt:lpstr>
      <vt:lpstr>Training phase</vt:lpstr>
      <vt:lpstr>Experiments</vt:lpstr>
      <vt:lpstr>Experiments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Batch Sampling with Reinforcement Learning for Semi-Supervised Anomaly Detection</dc:title>
  <dc:creator>tasy Fan</dc:creator>
  <cp:lastModifiedBy>tasy Fan</cp:lastModifiedBy>
  <cp:revision>13</cp:revision>
  <dcterms:created xsi:type="dcterms:W3CDTF">2020-12-05T11:42:01Z</dcterms:created>
  <dcterms:modified xsi:type="dcterms:W3CDTF">2020-12-05T13:35:18Z</dcterms:modified>
</cp:coreProperties>
</file>