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336" r:id="rId3"/>
    <p:sldId id="322" r:id="rId4"/>
    <p:sldId id="329" r:id="rId5"/>
    <p:sldId id="323" r:id="rId6"/>
    <p:sldId id="330" r:id="rId7"/>
    <p:sldId id="324" r:id="rId8"/>
    <p:sldId id="331" r:id="rId9"/>
    <p:sldId id="325" r:id="rId10"/>
    <p:sldId id="327" r:id="rId11"/>
    <p:sldId id="333" r:id="rId12"/>
    <p:sldId id="326" r:id="rId13"/>
    <p:sldId id="334" r:id="rId14"/>
    <p:sldId id="337" r:id="rId15"/>
    <p:sldId id="33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5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03437-0C33-4563-93CE-7D151B980C1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B965B-4104-4208-8F95-BF5D161690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5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先做 </a:t>
            </a:r>
            <a:r>
              <a:rPr lang="en-US" altLang="zh-CN" dirty="0"/>
              <a:t>image-level</a:t>
            </a:r>
            <a:r>
              <a:rPr lang="zh-CN" altLang="en-US" dirty="0"/>
              <a:t>的</a:t>
            </a:r>
            <a:r>
              <a:rPr lang="en-US" altLang="zh-CN" dirty="0"/>
              <a:t>KNN</a:t>
            </a:r>
            <a:r>
              <a:rPr lang="zh-CN" altLang="en-US" dirty="0"/>
              <a:t>，再做 </a:t>
            </a:r>
            <a:r>
              <a:rPr lang="en-US" altLang="zh-CN" dirty="0"/>
              <a:t>pixel-level</a:t>
            </a:r>
            <a:r>
              <a:rPr lang="zh-CN" altLang="en-US" dirty="0"/>
              <a:t>的</a:t>
            </a:r>
            <a:r>
              <a:rPr lang="en-US" altLang="zh-CN" dirty="0"/>
              <a:t>KNN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A887-761C-406D-8382-A22B5195E9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A887-761C-406D-8382-A22B5195E9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Global Pooling after last conv-layer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作为图像级特征，使用全局合并最后一个卷积层后获得的特征向量。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A887-761C-406D-8382-A22B5195E9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A887-761C-406D-8382-A22B5195E9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A887-761C-406D-8382-A22B5195E9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5A887-761C-406D-8382-A22B5195E9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0CBF-B2E4-46CC-9297-E680EAF17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F10E67-4B69-482C-85ED-638E2E725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5F72B-6897-4C52-B169-F01D3C0B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3C92F-834C-4BCA-847D-0E182FD6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3704F-393A-4AB0-8559-BEEE1460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1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CF48C-127C-40E7-9F0B-6E84D195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B6641-1AD6-433F-BE4B-A7E458C1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729E0-CABD-4C1B-8C8C-090875F1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5D4FD-01D7-45CC-B7BF-E05D0F56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C86D-E829-4624-8DFE-2A5025C0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5A2BE-141D-4667-9B92-D9888116D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6C7A5-32FC-47DF-8E1E-F76022E1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5C12B-3E14-458A-9A67-52A316D0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0594D-711D-4392-B30A-96B55280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9E80-153E-4285-A641-9190CE3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40972-771C-4B8D-81B4-95D68FAE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3593A-6FF4-4AE6-A34B-164B611F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E017-ECDF-4E7E-88DE-7F77CD97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B7EB6-283D-4505-871E-936C9088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B2EE-91C5-412E-9C81-69CDF10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1B88E-CBE0-412C-AC74-576FCCE9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AAEAA-DE8E-4732-BF6E-DD68A293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92B84-C969-4B20-9FC5-B597BFBC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50557-54E3-4C1E-BBCB-99F578B3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396E4-B449-4730-93B7-2E2090E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BB3A-FE3A-49B6-9B74-EC11B8D2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74C3-1A51-4D29-AE0B-0AC96883C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167CD-5469-4112-A84B-13934DE3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006BE-7640-4CB0-B7E5-81EAB71A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171DF-B955-49E9-AF86-9F65014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91C03-FCAA-4439-9693-DE465F72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80FF2-7237-4E87-B6FB-5FA34BF4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4ABE0-7D99-499D-9091-31B6B2A3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8B45A-D053-420A-844C-3E3ABC92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32147-B85A-43DF-A9C8-85DE94E25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543E7-C05A-41C3-A695-3DD4D3135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67F29-090E-4FFC-9A4E-AAC865FD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E69EC-06EA-4C56-A055-45691CDA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F86DB-A793-4D38-B990-FF028F99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6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5AB28-5136-4C90-A56F-3FCCD805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5BB18-5785-4111-9E48-0C63448F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836B3-2FFE-4CD6-ADE3-E2F008D0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A2B9F-C9E5-4419-BAF5-C0D4DD4B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F9399A-D12C-4D20-B6A5-4160F818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358C-5602-4C0E-AC80-B8A4750B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9FE20-751C-4761-BD4F-6D0CC340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3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30C4-6B5D-41DF-A8F4-609446FA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7CDC6-952B-4F23-84CC-43112683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687B8-E77F-48F9-81EE-9F3734C8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89869-1B10-43DA-BF46-22AAD4B6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4BE03-9545-4254-A757-446C837C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F6F8D-F6F5-4D7A-B7FD-919AEACB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EEA4B-342A-49D2-B220-7E517E94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670B83-3982-4C9A-933E-626105B25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5A0419-5EFC-4762-BC8E-B1091B418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46DF8-FD87-455E-BBDE-F025B0D5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B3AF6-BEE9-4A13-A9AA-85B3F068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66E77-3C16-4DC4-8BBB-58AE4379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9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1CF996-E680-40FF-88EF-EB7B833D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D6FB6-1838-4A33-9907-121EE07B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19304-65F9-4A5A-AD52-BCFD3E228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4C35-1464-4786-B080-233E8F0D796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DCDAC-E448-48B3-B9B6-AAD272E19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BF7C8-016E-4C74-8725-48CF0058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008C-B7C9-4819-96C1-52A49F94F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20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Sub-Image Anomaly Detection </a:t>
            </a:r>
            <a:br>
              <a:rPr lang="en-US" altLang="zh-CN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with Deep Pyramid Correspondences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580581"/>
            <a:ext cx="9603275" cy="43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Niv Cohen and </a:t>
            </a:r>
            <a:r>
              <a:rPr lang="en-US" altLang="zh-CN" b="1" dirty="0" err="1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Yedid</a:t>
            </a:r>
            <a:r>
              <a:rPr lang="en-US" altLang="zh-CN" b="1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Hoshen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altLang="zh-CN" b="0" i="0" u="none" strike="noStrike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School of Computer Science and Engineering</a:t>
            </a:r>
          </a:p>
          <a:p>
            <a:pPr marL="0" indent="0" algn="ctr">
              <a:buNone/>
            </a:pPr>
            <a:r>
              <a:rPr lang="en-US" altLang="zh-CN" b="0" i="0" u="none" strike="noStrike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Hebrew University of Jerusalem, Israel.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niv.cohen2,yedid.hoshen}@mail.huji.ac.il</a:t>
            </a:r>
            <a:endParaRPr lang="en-US" altLang="zh-CN" b="0" i="0" u="none" strike="noStrike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9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Detection Visualization Example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42" y="5549718"/>
            <a:ext cx="1777718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Raw image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AAC519F-94EE-4D83-804A-C96879D13F1A}"/>
              </a:ext>
            </a:extLst>
          </p:cNvPr>
          <p:cNvSpPr txBox="1">
            <a:spLocks/>
          </p:cNvSpPr>
          <p:nvPr/>
        </p:nvSpPr>
        <p:spPr>
          <a:xfrm>
            <a:off x="4309564" y="5458278"/>
            <a:ext cx="177771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Top normal neighbor image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B3F8B3-A0B2-411D-806D-95CFA568508C}"/>
              </a:ext>
            </a:extLst>
          </p:cNvPr>
          <p:cNvSpPr txBox="1">
            <a:spLocks/>
          </p:cNvSpPr>
          <p:nvPr/>
        </p:nvSpPr>
        <p:spPr>
          <a:xfrm>
            <a:off x="6549905" y="5483496"/>
            <a:ext cx="1095149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Detected Mask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99CE42-DBD8-45B6-BB3B-1CD54BF3085B}"/>
              </a:ext>
            </a:extLst>
          </p:cNvPr>
          <p:cNvSpPr txBox="1">
            <a:spLocks/>
          </p:cNvSpPr>
          <p:nvPr/>
        </p:nvSpPr>
        <p:spPr>
          <a:xfrm>
            <a:off x="8107677" y="5483496"/>
            <a:ext cx="1704749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Anomalous image pixels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0C4CDB-7DCD-41EA-8766-62B5B320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72"/>
          <a:stretch/>
        </p:blipFill>
        <p:spPr>
          <a:xfrm>
            <a:off x="2526374" y="1826679"/>
            <a:ext cx="1230336" cy="3750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7A8492-1521-428A-94FC-0D3F9587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2" r="50000"/>
          <a:stretch/>
        </p:blipFill>
        <p:spPr>
          <a:xfrm>
            <a:off x="4381944" y="1825226"/>
            <a:ext cx="1230336" cy="37156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AC8768-1F0A-4D5A-83D7-51845E9CB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07" r="25375"/>
          <a:stretch/>
        </p:blipFill>
        <p:spPr>
          <a:xfrm>
            <a:off x="6253216" y="1827446"/>
            <a:ext cx="1219616" cy="37493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A0E328-D671-41AC-B6BF-C509FD8E0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65"/>
          <a:stretch/>
        </p:blipFill>
        <p:spPr>
          <a:xfrm>
            <a:off x="8196273" y="1817967"/>
            <a:ext cx="1220459" cy="37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Benchmark Evaluation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042489-ACCE-4188-9ECF-1EFE0370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15" y="2508674"/>
            <a:ext cx="8756853" cy="15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3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Benchmark Evaluation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2F0F5-4887-4C0F-A19B-237F68E0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18"/>
          <a:stretch/>
        </p:blipFill>
        <p:spPr>
          <a:xfrm>
            <a:off x="2602628" y="1853754"/>
            <a:ext cx="6986743" cy="45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Benchmark Evaluation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2CE421-ED38-4EAD-BA1F-47A7BE78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2" y="1853754"/>
            <a:ext cx="6808305" cy="45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B5F67C-981B-4CC4-B918-35C119A1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80" y="1690688"/>
            <a:ext cx="6600640" cy="441835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CABD2AA-E875-4DB8-BBF3-6C46D7B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9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78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KNN method 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better than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single alignment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Low-level feature + context information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Optimizing runtime performance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limited search number &amp; speedup techniques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Pre-trained vs. learned features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high performance; small dataset</a:t>
            </a:r>
          </a:p>
          <a:p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232656"/>
            <a:ext cx="9603275" cy="4392688"/>
          </a:xfrm>
        </p:spPr>
        <p:txBody>
          <a:bodyPr>
            <a:normAutofit fontScale="77500" lnSpcReduction="2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Pre-trained Model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，做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Sub-Image Anomaly Detection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问题：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正常样本多，标注少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 Nearest Neighbor 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具有对整图强大的异常检测能力，但难以用于异常区域的分割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贡献：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&lt;1&gt; SPADE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---- Semantic Pyramid Anomaly Detection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&lt;2&gt; Fast, Robust, SOTA performance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&lt;3&gt; No training Time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Main Idea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Pretrain Model + KNN + 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特征金字塔匹配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79C840A-2D22-4E66-8AA2-C94A91BF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9268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Reconstruction-based method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）如何正确选择重建损失的度量函数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）模型性能对重建损失的度量非常敏感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How to use KNN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？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feature extraction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KNN normal image retrieval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pixel alignment</a:t>
            </a:r>
          </a:p>
          <a:p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5D0E857-D6B0-41A1-828E-6A3D09A1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Why KNN?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9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Main Pipeline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E74CFC-B524-4E19-9453-89AE9ABD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917056"/>
            <a:ext cx="7429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Feature Extraction at Initialization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C458B2AA-8232-419E-B97F-D0B939CE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0266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At Initialization, apply to all training images (Normal)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Store their feature vectors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5889BB-A699-4A0C-A794-FCE82ABE00FE}"/>
              </a:ext>
            </a:extLst>
          </p:cNvPr>
          <p:cNvGrpSpPr/>
          <p:nvPr/>
        </p:nvGrpSpPr>
        <p:grpSpPr>
          <a:xfrm>
            <a:off x="1610282" y="2023425"/>
            <a:ext cx="9285867" cy="2292161"/>
            <a:chOff x="1586184" y="2268522"/>
            <a:chExt cx="9285867" cy="22921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6DB6F6-E803-4F05-B148-EA8BA941605F}"/>
                </a:ext>
              </a:extLst>
            </p:cNvPr>
            <p:cNvSpPr/>
            <p:nvPr/>
          </p:nvSpPr>
          <p:spPr>
            <a:xfrm>
              <a:off x="3322320" y="3088877"/>
              <a:ext cx="1840992" cy="835152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Wide-Resnet 50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A6AD70A-5C04-4612-890A-EC42B843CDF2}"/>
                </a:ext>
              </a:extLst>
            </p:cNvPr>
            <p:cNvSpPr/>
            <p:nvPr/>
          </p:nvSpPr>
          <p:spPr>
            <a:xfrm>
              <a:off x="5714707" y="3088877"/>
              <a:ext cx="1028821" cy="835152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Global pooling</a:t>
              </a:r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611A9B7-7162-4E67-A462-0046F288E255}"/>
                </a:ext>
              </a:extLst>
            </p:cNvPr>
            <p:cNvGrpSpPr/>
            <p:nvPr/>
          </p:nvGrpSpPr>
          <p:grpSpPr>
            <a:xfrm>
              <a:off x="7379774" y="3359970"/>
              <a:ext cx="1464815" cy="292964"/>
              <a:chOff x="9867465" y="3658828"/>
              <a:chExt cx="1464815" cy="292964"/>
            </a:xfrm>
            <a:solidFill>
              <a:schemeClr val="accent1"/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FF3E9A0-FBB5-4042-9373-12CA713EB4AB}"/>
                  </a:ext>
                </a:extLst>
              </p:cNvPr>
              <p:cNvSpPr/>
              <p:nvPr/>
            </p:nvSpPr>
            <p:spPr>
              <a:xfrm>
                <a:off x="9867465" y="3658829"/>
                <a:ext cx="292963" cy="2929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899A4D-BF0B-4A15-A75B-56A66DE3A86F}"/>
                  </a:ext>
                </a:extLst>
              </p:cNvPr>
              <p:cNvSpPr/>
              <p:nvPr/>
            </p:nvSpPr>
            <p:spPr>
              <a:xfrm>
                <a:off x="10160428" y="3658828"/>
                <a:ext cx="292963" cy="2929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9FDEA7-1364-41B3-9E99-D7BC6533E4D6}"/>
                  </a:ext>
                </a:extLst>
              </p:cNvPr>
              <p:cNvSpPr/>
              <p:nvPr/>
            </p:nvSpPr>
            <p:spPr>
              <a:xfrm>
                <a:off x="10453391" y="3658828"/>
                <a:ext cx="292963" cy="2929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230434-BD85-4CAD-9758-BB146235FFB0}"/>
                  </a:ext>
                </a:extLst>
              </p:cNvPr>
              <p:cNvSpPr/>
              <p:nvPr/>
            </p:nvSpPr>
            <p:spPr>
              <a:xfrm>
                <a:off x="10746354" y="3658828"/>
                <a:ext cx="292963" cy="2929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75DF64-603E-44A8-8EDC-582830A1C653}"/>
                  </a:ext>
                </a:extLst>
              </p:cNvPr>
              <p:cNvSpPr/>
              <p:nvPr/>
            </p:nvSpPr>
            <p:spPr>
              <a:xfrm>
                <a:off x="11039317" y="3658828"/>
                <a:ext cx="292963" cy="29296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867A6B1-F74E-4C4C-8636-F1700B955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6184" y="2922744"/>
              <a:ext cx="1167414" cy="1167414"/>
            </a:xfrm>
            <a:prstGeom prst="rect">
              <a:avLst/>
            </a:prstGeom>
          </p:spPr>
        </p:pic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2F98FC74-51FC-4961-8E67-2D4DA89AEDFD}"/>
                </a:ext>
              </a:extLst>
            </p:cNvPr>
            <p:cNvSpPr/>
            <p:nvPr/>
          </p:nvSpPr>
          <p:spPr>
            <a:xfrm>
              <a:off x="9704637" y="2641825"/>
              <a:ext cx="1167414" cy="1572768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Normal</a:t>
              </a:r>
            </a:p>
            <a:p>
              <a:pPr algn="ctr"/>
              <a:r>
                <a:rPr lang="en-US" altLang="zh-CN" dirty="0"/>
                <a:t>features</a:t>
              </a:r>
            </a:p>
            <a:p>
              <a:pPr algn="ctr"/>
              <a:r>
                <a:rPr lang="en-US" altLang="zh-CN" dirty="0"/>
                <a:t>DB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90AE473-E01E-495B-AC28-EDAAD0398FCF}"/>
                </a:ext>
              </a:extLst>
            </p:cNvPr>
            <p:cNvCxnSpPr>
              <a:stCxn id="13" idx="3"/>
              <a:endCxn id="4" idx="1"/>
            </p:cNvCxnSpPr>
            <p:nvPr/>
          </p:nvCxnSpPr>
          <p:spPr>
            <a:xfrm>
              <a:off x="2753598" y="3506451"/>
              <a:ext cx="56872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CD86F05-B05D-48E4-BA77-E1B59C2350FD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5163312" y="3506451"/>
              <a:ext cx="55139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C024D49-4D3D-44E5-8764-8DD117EF34C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743528" y="3506451"/>
              <a:ext cx="63624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B82C8C3-C02A-417F-8D00-0A10F125FB26}"/>
                </a:ext>
              </a:extLst>
            </p:cNvPr>
            <p:cNvCxnSpPr>
              <a:cxnSpLocks/>
            </p:cNvCxnSpPr>
            <p:nvPr/>
          </p:nvCxnSpPr>
          <p:spPr>
            <a:xfrm>
              <a:off x="8946091" y="3523911"/>
              <a:ext cx="6551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94B46736-4283-49AE-BD21-EB8C88F3332C}"/>
                </a:ext>
              </a:extLst>
            </p:cNvPr>
            <p:cNvSpPr txBox="1">
              <a:spLocks/>
            </p:cNvSpPr>
            <p:nvPr/>
          </p:nvSpPr>
          <p:spPr>
            <a:xfrm>
              <a:off x="3613646" y="2268522"/>
              <a:ext cx="1323818" cy="6766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rPr>
                <a:t>Pretrained on ImageNet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D65990B-DD57-4DEF-92E6-93FE07A99711}"/>
                    </a:ext>
                  </a:extLst>
                </p:cNvPr>
                <p:cNvSpPr txBox="1"/>
                <p:nvPr/>
              </p:nvSpPr>
              <p:spPr>
                <a:xfrm>
                  <a:off x="2039919" y="4227990"/>
                  <a:ext cx="2599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D65990B-DD57-4DEF-92E6-93FE07A99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919" y="4227990"/>
                  <a:ext cx="25994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05" r="-7143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52CAD8C-64AE-4598-BC66-012D4176E9B6}"/>
                    </a:ext>
                  </a:extLst>
                </p:cNvPr>
                <p:cNvSpPr txBox="1"/>
                <p:nvPr/>
              </p:nvSpPr>
              <p:spPr>
                <a:xfrm>
                  <a:off x="7629096" y="4227990"/>
                  <a:ext cx="10690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52CAD8C-64AE-4598-BC66-012D4176E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096" y="4227990"/>
                  <a:ext cx="10690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818" t="-2174" r="-681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内容占位符 2">
              <a:extLst>
                <a:ext uri="{FF2B5EF4-FFF2-40B4-BE49-F238E27FC236}">
                  <a16:creationId xmlns:a16="http://schemas.microsoft.com/office/drawing/2014/main" id="{6D67BFD0-B2CA-4E3E-B8F7-DF6A6002C5CC}"/>
                </a:ext>
              </a:extLst>
            </p:cNvPr>
            <p:cNvSpPr txBox="1">
              <a:spLocks/>
            </p:cNvSpPr>
            <p:nvPr/>
          </p:nvSpPr>
          <p:spPr>
            <a:xfrm>
              <a:off x="8894085" y="2948690"/>
              <a:ext cx="1323818" cy="6766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rPr>
                <a:t>Store</a:t>
              </a:r>
            </a:p>
          </p:txBody>
        </p:sp>
        <p:sp>
          <p:nvSpPr>
            <p:cNvPr id="29" name="内容占位符 2">
              <a:extLst>
                <a:ext uri="{FF2B5EF4-FFF2-40B4-BE49-F238E27FC236}">
                  <a16:creationId xmlns:a16="http://schemas.microsoft.com/office/drawing/2014/main" id="{02305B9B-FD91-48E4-8E3E-E81F69D9BA79}"/>
                </a:ext>
              </a:extLst>
            </p:cNvPr>
            <p:cNvSpPr txBox="1">
              <a:spLocks/>
            </p:cNvSpPr>
            <p:nvPr/>
          </p:nvSpPr>
          <p:spPr>
            <a:xfrm>
              <a:off x="3940253" y="4174400"/>
              <a:ext cx="718116" cy="3862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rPr>
                <a:t>k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9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KNN Normal Image Retrieval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C458B2AA-8232-419E-B97F-D0B939CE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67376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计算特征向量的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KNN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距离，欧氏距离度量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设置阈值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τ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，判断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Image-level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有无缺陷：若</a:t>
            </a: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 &gt; τ</a:t>
            </a:r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，则有缺陷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21F465-8BFF-43D3-881A-1606921AF988}"/>
              </a:ext>
            </a:extLst>
          </p:cNvPr>
          <p:cNvGrpSpPr/>
          <p:nvPr/>
        </p:nvGrpSpPr>
        <p:grpSpPr>
          <a:xfrm>
            <a:off x="1610282" y="2023425"/>
            <a:ext cx="9285867" cy="2962159"/>
            <a:chOff x="1610282" y="2023425"/>
            <a:chExt cx="9285867" cy="296215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9960EF2-E245-458F-BBD7-8E487E6103E2}"/>
                </a:ext>
              </a:extLst>
            </p:cNvPr>
            <p:cNvGrpSpPr/>
            <p:nvPr/>
          </p:nvGrpSpPr>
          <p:grpSpPr>
            <a:xfrm>
              <a:off x="7302339" y="4128425"/>
              <a:ext cx="1690690" cy="482628"/>
              <a:chOff x="8545432" y="4061218"/>
              <a:chExt cx="1690690" cy="482628"/>
            </a:xfrm>
            <a:solidFill>
              <a:schemeClr val="accent1"/>
            </a:solidFill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174B31C-5C4B-43A6-A0EE-818995133BBD}"/>
                  </a:ext>
                </a:extLst>
              </p:cNvPr>
              <p:cNvGrpSpPr/>
              <p:nvPr/>
            </p:nvGrpSpPr>
            <p:grpSpPr>
              <a:xfrm>
                <a:off x="8771307" y="4061218"/>
                <a:ext cx="1464815" cy="292964"/>
                <a:chOff x="9867465" y="3658828"/>
                <a:chExt cx="1464815" cy="292964"/>
              </a:xfrm>
              <a:grpFill/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D64E8AD-EBE8-4294-B0B2-DEE15AD8EED8}"/>
                    </a:ext>
                  </a:extLst>
                </p:cNvPr>
                <p:cNvSpPr/>
                <p:nvPr/>
              </p:nvSpPr>
              <p:spPr>
                <a:xfrm>
                  <a:off x="9867465" y="3658829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933C356-2BD3-468B-A6AE-A2B7426C2E61}"/>
                    </a:ext>
                  </a:extLst>
                </p:cNvPr>
                <p:cNvSpPr/>
                <p:nvPr/>
              </p:nvSpPr>
              <p:spPr>
                <a:xfrm>
                  <a:off x="10160428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CCCD254-E34E-4951-8F75-3D746DA5C8B0}"/>
                    </a:ext>
                  </a:extLst>
                </p:cNvPr>
                <p:cNvSpPr/>
                <p:nvPr/>
              </p:nvSpPr>
              <p:spPr>
                <a:xfrm>
                  <a:off x="10453391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C3D56FE7-6DC3-4EFF-86E2-DA11A8CA2D2E}"/>
                    </a:ext>
                  </a:extLst>
                </p:cNvPr>
                <p:cNvSpPr/>
                <p:nvPr/>
              </p:nvSpPr>
              <p:spPr>
                <a:xfrm>
                  <a:off x="10746354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0EB4F9B-E176-4A16-ACA7-D99AB3E031B3}"/>
                    </a:ext>
                  </a:extLst>
                </p:cNvPr>
                <p:cNvSpPr/>
                <p:nvPr/>
              </p:nvSpPr>
              <p:spPr>
                <a:xfrm>
                  <a:off x="11039317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A86AF7B-C5E9-423B-9FEE-1180AEE8DAA3}"/>
                  </a:ext>
                </a:extLst>
              </p:cNvPr>
              <p:cNvGrpSpPr/>
              <p:nvPr/>
            </p:nvGrpSpPr>
            <p:grpSpPr>
              <a:xfrm>
                <a:off x="8653531" y="4147585"/>
                <a:ext cx="1464815" cy="292964"/>
                <a:chOff x="9867465" y="3658828"/>
                <a:chExt cx="1464815" cy="292964"/>
              </a:xfrm>
              <a:grpFill/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F400123-128A-414D-AB98-89C9F48978FA}"/>
                    </a:ext>
                  </a:extLst>
                </p:cNvPr>
                <p:cNvSpPr/>
                <p:nvPr/>
              </p:nvSpPr>
              <p:spPr>
                <a:xfrm>
                  <a:off x="9867465" y="3658829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0F6DAD3-33DF-4239-9FF2-3BE0062F601B}"/>
                    </a:ext>
                  </a:extLst>
                </p:cNvPr>
                <p:cNvSpPr/>
                <p:nvPr/>
              </p:nvSpPr>
              <p:spPr>
                <a:xfrm>
                  <a:off x="10160428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03CD3D2-1074-4924-9B6B-0B7A3D6C93CA}"/>
                    </a:ext>
                  </a:extLst>
                </p:cNvPr>
                <p:cNvSpPr/>
                <p:nvPr/>
              </p:nvSpPr>
              <p:spPr>
                <a:xfrm>
                  <a:off x="10453391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E1FF82F-517B-4A07-9194-81EE46E2A523}"/>
                    </a:ext>
                  </a:extLst>
                </p:cNvPr>
                <p:cNvSpPr/>
                <p:nvPr/>
              </p:nvSpPr>
              <p:spPr>
                <a:xfrm>
                  <a:off x="10746354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D7BBA05-CF86-461B-AE7D-035EDF2EA7B4}"/>
                    </a:ext>
                  </a:extLst>
                </p:cNvPr>
                <p:cNvSpPr/>
                <p:nvPr/>
              </p:nvSpPr>
              <p:spPr>
                <a:xfrm>
                  <a:off x="11039317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BAE699C-AEC8-4C9A-8E42-62D474AF98BC}"/>
                  </a:ext>
                </a:extLst>
              </p:cNvPr>
              <p:cNvGrpSpPr/>
              <p:nvPr/>
            </p:nvGrpSpPr>
            <p:grpSpPr>
              <a:xfrm>
                <a:off x="8545432" y="4250882"/>
                <a:ext cx="1464815" cy="292964"/>
                <a:chOff x="9867465" y="3658828"/>
                <a:chExt cx="1464815" cy="292964"/>
              </a:xfrm>
              <a:grpFill/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B04E5D48-A3B5-489B-9AEF-F343C6C6C510}"/>
                    </a:ext>
                  </a:extLst>
                </p:cNvPr>
                <p:cNvSpPr/>
                <p:nvPr/>
              </p:nvSpPr>
              <p:spPr>
                <a:xfrm>
                  <a:off x="9867465" y="3658829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5FC32A35-06BA-4FD0-87C7-D3359FBFD29B}"/>
                    </a:ext>
                  </a:extLst>
                </p:cNvPr>
                <p:cNvSpPr/>
                <p:nvPr/>
              </p:nvSpPr>
              <p:spPr>
                <a:xfrm>
                  <a:off x="10160428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8AAB43E5-9AE5-4DCA-94A1-9F56C3E84D3A}"/>
                    </a:ext>
                  </a:extLst>
                </p:cNvPr>
                <p:cNvSpPr/>
                <p:nvPr/>
              </p:nvSpPr>
              <p:spPr>
                <a:xfrm>
                  <a:off x="10453391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05365D12-AB51-46C9-9292-CF7531C7F344}"/>
                    </a:ext>
                  </a:extLst>
                </p:cNvPr>
                <p:cNvSpPr/>
                <p:nvPr/>
              </p:nvSpPr>
              <p:spPr>
                <a:xfrm>
                  <a:off x="10746354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0DDA625-12B7-4C09-8615-2420698E5F70}"/>
                    </a:ext>
                  </a:extLst>
                </p:cNvPr>
                <p:cNvSpPr/>
                <p:nvPr/>
              </p:nvSpPr>
              <p:spPr>
                <a:xfrm>
                  <a:off x="11039317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" name="内容占位符 2">
              <a:extLst>
                <a:ext uri="{FF2B5EF4-FFF2-40B4-BE49-F238E27FC236}">
                  <a16:creationId xmlns:a16="http://schemas.microsoft.com/office/drawing/2014/main" id="{737A3E09-6461-47C3-B2D4-A1AF640D92A3}"/>
                </a:ext>
              </a:extLst>
            </p:cNvPr>
            <p:cNvSpPr txBox="1">
              <a:spLocks/>
            </p:cNvSpPr>
            <p:nvPr/>
          </p:nvSpPr>
          <p:spPr>
            <a:xfrm>
              <a:off x="9040860" y="4026085"/>
              <a:ext cx="718116" cy="38628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rPr>
                <a:t>×K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60E301A-0744-45E6-AB63-3EDF5E2D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0860" y="3913202"/>
              <a:ext cx="718116" cy="2441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8EBFEFF4-671D-401D-8266-77E44056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8693" y="4088306"/>
              <a:ext cx="3033023" cy="800169"/>
            </a:xfrm>
            <a:prstGeom prst="rect">
              <a:avLst/>
            </a:prstGeom>
          </p:spPr>
        </p:pic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A0CDC9C-8A86-46A8-BB40-68FE00B72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9212" y="3407836"/>
              <a:ext cx="1561252" cy="104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B7330ED-F2F2-4348-95C5-EEDCB4FD1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6530" y="4459780"/>
              <a:ext cx="715906" cy="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E02E916-F581-4B17-8455-3FAB7C76F2DB}"/>
                    </a:ext>
                  </a:extLst>
                </p:cNvPr>
                <p:cNvSpPr txBox="1"/>
                <p:nvPr/>
              </p:nvSpPr>
              <p:spPr>
                <a:xfrm>
                  <a:off x="7660442" y="4686656"/>
                  <a:ext cx="744691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E02E916-F581-4B17-8455-3FAB7C76F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442" y="4686656"/>
                  <a:ext cx="744691" cy="298928"/>
                </a:xfrm>
                <a:prstGeom prst="rect">
                  <a:avLst/>
                </a:prstGeom>
                <a:blipFill>
                  <a:blip r:embed="rId4"/>
                  <a:stretch>
                    <a:fillRect l="-6557" r="-10656" b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4E63BD4-3FAB-440E-8A39-1825D6B094A6}"/>
                    </a:ext>
                  </a:extLst>
                </p:cNvPr>
                <p:cNvSpPr txBox="1"/>
                <p:nvPr/>
              </p:nvSpPr>
              <p:spPr>
                <a:xfrm>
                  <a:off x="8123575" y="3414688"/>
                  <a:ext cx="266740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4E63BD4-3FAB-440E-8A39-1825D6B09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575" y="3414688"/>
                  <a:ext cx="266740" cy="298928"/>
                </a:xfrm>
                <a:prstGeom prst="rect">
                  <a:avLst/>
                </a:prstGeom>
                <a:blipFill>
                  <a:blip r:embed="rId5"/>
                  <a:stretch>
                    <a:fillRect l="-30233" r="-9302" b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9B38A2A-4BA6-4EE5-81DC-416087499752}"/>
                </a:ext>
              </a:extLst>
            </p:cNvPr>
            <p:cNvGrpSpPr/>
            <p:nvPr/>
          </p:nvGrpSpPr>
          <p:grpSpPr>
            <a:xfrm>
              <a:off x="1610282" y="2023425"/>
              <a:ext cx="9285867" cy="2236467"/>
              <a:chOff x="1586184" y="2268522"/>
              <a:chExt cx="9285867" cy="2236467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1D62CB0-5B0A-49B9-A424-509BF2AFD915}"/>
                  </a:ext>
                </a:extLst>
              </p:cNvPr>
              <p:cNvSpPr/>
              <p:nvPr/>
            </p:nvSpPr>
            <p:spPr>
              <a:xfrm>
                <a:off x="3322320" y="3088877"/>
                <a:ext cx="1840992" cy="835152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Wide-Resnet 50</a:t>
                </a:r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14995B4-5AFB-48B1-B2E0-21C53B738C7B}"/>
                  </a:ext>
                </a:extLst>
              </p:cNvPr>
              <p:cNvSpPr/>
              <p:nvPr/>
            </p:nvSpPr>
            <p:spPr>
              <a:xfrm>
                <a:off x="5714707" y="3088877"/>
                <a:ext cx="1028821" cy="835152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Global pooling</a:t>
                </a:r>
                <a:endParaRPr lang="zh-CN" altLang="en-US" dirty="0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63CCC4BC-0639-498B-A20D-E3B972E06BA3}"/>
                  </a:ext>
                </a:extLst>
              </p:cNvPr>
              <p:cNvGrpSpPr/>
              <p:nvPr/>
            </p:nvGrpSpPr>
            <p:grpSpPr>
              <a:xfrm>
                <a:off x="7379774" y="3359970"/>
                <a:ext cx="1464815" cy="292964"/>
                <a:chOff x="9867465" y="3658828"/>
                <a:chExt cx="1464815" cy="292964"/>
              </a:xfrm>
              <a:solidFill>
                <a:schemeClr val="accent1"/>
              </a:solidFill>
            </p:grpSpPr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352BE2D-1401-4DCF-BFCE-D19B111B3E7C}"/>
                    </a:ext>
                  </a:extLst>
                </p:cNvPr>
                <p:cNvSpPr/>
                <p:nvPr/>
              </p:nvSpPr>
              <p:spPr>
                <a:xfrm>
                  <a:off x="9867465" y="3658829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72459884-A4DA-4CD9-B4D6-D0C23F0E86FE}"/>
                    </a:ext>
                  </a:extLst>
                </p:cNvPr>
                <p:cNvSpPr/>
                <p:nvPr/>
              </p:nvSpPr>
              <p:spPr>
                <a:xfrm>
                  <a:off x="10160428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157CE16E-820A-49C6-870E-A5229F4A3F34}"/>
                    </a:ext>
                  </a:extLst>
                </p:cNvPr>
                <p:cNvSpPr/>
                <p:nvPr/>
              </p:nvSpPr>
              <p:spPr>
                <a:xfrm>
                  <a:off x="10453391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B401D3B-7174-411D-A2C1-ADD877132D44}"/>
                    </a:ext>
                  </a:extLst>
                </p:cNvPr>
                <p:cNvSpPr/>
                <p:nvPr/>
              </p:nvSpPr>
              <p:spPr>
                <a:xfrm>
                  <a:off x="10746354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DC3A1191-0BEE-426C-BBCF-3763B31D9C0E}"/>
                    </a:ext>
                  </a:extLst>
                </p:cNvPr>
                <p:cNvSpPr/>
                <p:nvPr/>
              </p:nvSpPr>
              <p:spPr>
                <a:xfrm>
                  <a:off x="11039317" y="3658828"/>
                  <a:ext cx="292963" cy="292963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01C9C07C-5037-4834-BA63-E703A4D02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6184" y="2922744"/>
                <a:ext cx="1167414" cy="1167414"/>
              </a:xfrm>
              <a:prstGeom prst="rect">
                <a:avLst/>
              </a:prstGeom>
            </p:spPr>
          </p:pic>
          <p:sp>
            <p:nvSpPr>
              <p:cNvPr id="99" name="流程图: 磁盘 98">
                <a:extLst>
                  <a:ext uri="{FF2B5EF4-FFF2-40B4-BE49-F238E27FC236}">
                    <a16:creationId xmlns:a16="http://schemas.microsoft.com/office/drawing/2014/main" id="{668CD25B-FAA6-4FC2-8345-456C52D0314A}"/>
                  </a:ext>
                </a:extLst>
              </p:cNvPr>
              <p:cNvSpPr/>
              <p:nvPr/>
            </p:nvSpPr>
            <p:spPr>
              <a:xfrm>
                <a:off x="9704637" y="2641825"/>
                <a:ext cx="1167414" cy="1572768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Normal</a:t>
                </a:r>
              </a:p>
              <a:p>
                <a:pPr algn="ctr"/>
                <a:r>
                  <a:rPr lang="en-US" altLang="zh-CN" dirty="0"/>
                  <a:t>features</a:t>
                </a:r>
              </a:p>
              <a:p>
                <a:pPr algn="ctr"/>
                <a:r>
                  <a:rPr lang="en-US" altLang="zh-CN" dirty="0"/>
                  <a:t>DB</a:t>
                </a:r>
                <a:endParaRPr lang="zh-CN" altLang="en-US" dirty="0"/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E0D708FA-83F6-4323-B158-D4E120D356E5}"/>
                  </a:ext>
                </a:extLst>
              </p:cNvPr>
              <p:cNvCxnSpPr>
                <a:stCxn id="98" idx="3"/>
                <a:endCxn id="95" idx="1"/>
              </p:cNvCxnSpPr>
              <p:nvPr/>
            </p:nvCxnSpPr>
            <p:spPr>
              <a:xfrm>
                <a:off x="2753598" y="3506451"/>
                <a:ext cx="568722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9280465B-BE1E-49BE-8BBA-F00E75D817D9}"/>
                  </a:ext>
                </a:extLst>
              </p:cNvPr>
              <p:cNvCxnSpPr>
                <a:cxnSpLocks/>
                <a:endCxn id="96" idx="1"/>
              </p:cNvCxnSpPr>
              <p:nvPr/>
            </p:nvCxnSpPr>
            <p:spPr>
              <a:xfrm>
                <a:off x="5163312" y="3506451"/>
                <a:ext cx="55139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DD8ACB15-7A2F-4CDF-8324-44C892B0709C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6743528" y="3506451"/>
                <a:ext cx="636246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AAD0FF92-05CC-4B57-BB76-6CDBA9D08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091" y="3523911"/>
                <a:ext cx="6551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内容占位符 2">
                <a:extLst>
                  <a:ext uri="{FF2B5EF4-FFF2-40B4-BE49-F238E27FC236}">
                    <a16:creationId xmlns:a16="http://schemas.microsoft.com/office/drawing/2014/main" id="{5B0BAA77-A258-4094-AC6E-96CA3F742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3646" y="2268522"/>
                <a:ext cx="1323818" cy="67667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ea typeface="Adobe 楷体 Std R" panose="02020400000000000000" pitchFamily="18" charset="-122"/>
                    <a:cs typeface="Times New Roman" panose="02020603050405020304" pitchFamily="18" charset="0"/>
                  </a:rPr>
                  <a:t>Pretrained on ImageNet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26F16D6-5094-4229-A71C-4A25B8E9FF2F}"/>
                  </a:ext>
                </a:extLst>
              </p:cNvPr>
              <p:cNvSpPr txBox="1"/>
              <p:nvPr/>
            </p:nvSpPr>
            <p:spPr>
              <a:xfrm>
                <a:off x="2039919" y="4227990"/>
                <a:ext cx="107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</p:grpSp>
        <p:sp>
          <p:nvSpPr>
            <p:cNvPr id="114" name="内容占位符 2">
              <a:extLst>
                <a:ext uri="{FF2B5EF4-FFF2-40B4-BE49-F238E27FC236}">
                  <a16:creationId xmlns:a16="http://schemas.microsoft.com/office/drawing/2014/main" id="{6D67EA72-3A24-4999-B999-3610C17C2386}"/>
                </a:ext>
              </a:extLst>
            </p:cNvPr>
            <p:cNvSpPr txBox="1">
              <a:spLocks/>
            </p:cNvSpPr>
            <p:nvPr/>
          </p:nvSpPr>
          <p:spPr>
            <a:xfrm>
              <a:off x="8799526" y="2576732"/>
              <a:ext cx="1323818" cy="5919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Adobe 楷体 Std R" panose="02020400000000000000" pitchFamily="18" charset="-122"/>
                  <a:cs typeface="Times New Roman" panose="02020603050405020304" pitchFamily="18" charset="0"/>
                </a:rPr>
                <a:t>Retrieve</a:t>
              </a:r>
            </a:p>
          </p:txBody>
        </p: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C59B3D1D-C55C-42AC-9B19-F15A2E96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1632" y="2695112"/>
              <a:ext cx="1167404" cy="1167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926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目的：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对于判断为异常的图像，进一步分割异常区域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对于被误检为异常的图片，希望分割结果为无异常像素点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问题：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简单的显式图像对应，无法完全对齐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各个图像像素间的差距可能较大（尤其对变化较大的物体或小数据集）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像素层面的差异对损失函数非常敏感</a:t>
            </a:r>
            <a:endParaRPr lang="en-US" altLang="zh-CN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4B0D08F-1B3F-4700-AFC2-DFBD99E8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Image Alignment &amp; Feature Pyramid Matching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988F-5D86-4DD2-A737-704FAE3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Image Alignment &amp; Feature Pyramid Matching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67A6B1-F74E-4C4C-8636-F1700B95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116689"/>
            <a:ext cx="805620" cy="80562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0AE473-E01E-495B-AC28-EDAAD0398FC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257199" y="2519499"/>
            <a:ext cx="929062" cy="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C458B2AA-8232-419E-B97F-D0B939CE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46" y="4739783"/>
            <a:ext cx="5797485" cy="143624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特征金字塔提取每个像素特征，密集特征对应</a:t>
            </a:r>
            <a:endParaRPr lang="en-US" altLang="zh-CN" sz="2000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比较特征距离，若</a:t>
            </a:r>
            <a:r>
              <a:rPr lang="en-US" altLang="zh-CN" sz="20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大于阈值</a:t>
            </a:r>
            <a:r>
              <a:rPr lang="en-US" altLang="zh-CN" sz="20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θ</a:t>
            </a:r>
            <a:r>
              <a:rPr lang="zh-CN" altLang="en-US" sz="20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，则为缺陷像素</a:t>
            </a:r>
            <a:endParaRPr lang="en-US" altLang="zh-CN" sz="2000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811BF3A-298B-4B84-92C8-D28CCCBE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889139"/>
            <a:ext cx="3609313" cy="741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C4B96B-4E6E-4259-B921-64210D4A1F8B}"/>
                  </a:ext>
                </a:extLst>
              </p:cNvPr>
              <p:cNvSpPr txBox="1"/>
              <p:nvPr/>
            </p:nvSpPr>
            <p:spPr>
              <a:xfrm>
                <a:off x="1494824" y="4341528"/>
                <a:ext cx="6845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C4B96B-4E6E-4259-B921-64210D4A1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24" y="4341528"/>
                <a:ext cx="6845808" cy="276999"/>
              </a:xfrm>
              <a:prstGeom prst="rect">
                <a:avLst/>
              </a:prstGeom>
              <a:blipFill>
                <a:blip r:embed="rId5"/>
                <a:stretch>
                  <a:fillRect l="-1158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13A75443-6F4D-42A0-8339-8300E5C0DEA7}"/>
              </a:ext>
            </a:extLst>
          </p:cNvPr>
          <p:cNvSpPr/>
          <p:nvPr/>
        </p:nvSpPr>
        <p:spPr>
          <a:xfrm>
            <a:off x="3186261" y="2118275"/>
            <a:ext cx="374076" cy="16713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BB083A-4ABB-4F41-A7D8-879C3AD4F274}"/>
              </a:ext>
            </a:extLst>
          </p:cNvPr>
          <p:cNvSpPr/>
          <p:nvPr/>
        </p:nvSpPr>
        <p:spPr>
          <a:xfrm>
            <a:off x="4129059" y="2523075"/>
            <a:ext cx="375530" cy="1266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91E533-461C-45B9-AD98-76A147EFA7AE}"/>
              </a:ext>
            </a:extLst>
          </p:cNvPr>
          <p:cNvSpPr/>
          <p:nvPr/>
        </p:nvSpPr>
        <p:spPr>
          <a:xfrm>
            <a:off x="4981190" y="2922309"/>
            <a:ext cx="364244" cy="86726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743C8DB-F3A2-4B77-9590-86FEBCF6A1A7}"/>
              </a:ext>
            </a:extLst>
          </p:cNvPr>
          <p:cNvSpPr/>
          <p:nvPr/>
        </p:nvSpPr>
        <p:spPr>
          <a:xfrm>
            <a:off x="5731756" y="3284102"/>
            <a:ext cx="364244" cy="51180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b4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F783378-F6B2-4547-870A-C78F15FBB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579" y="2983955"/>
            <a:ext cx="805620" cy="80562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DFC32D7-CEFC-4184-B303-05AA49B1FC76}"/>
              </a:ext>
            </a:extLst>
          </p:cNvPr>
          <p:cNvCxnSpPr>
            <a:cxnSpLocks/>
          </p:cNvCxnSpPr>
          <p:nvPr/>
        </p:nvCxnSpPr>
        <p:spPr>
          <a:xfrm>
            <a:off x="2269269" y="3352366"/>
            <a:ext cx="929062" cy="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4D6F285A-9604-4C14-A1BA-5E4C51188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444" y="2983955"/>
            <a:ext cx="805620" cy="80562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1494E62-D455-4DF8-8BB1-B3CA7F60C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649" y="2997792"/>
            <a:ext cx="805620" cy="805620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2254F50-91D6-4CCC-9D91-A7B009FA376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560337" y="3156325"/>
            <a:ext cx="5687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9568915-8D4C-4EB0-B0CE-972DAAD6A5D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04589" y="3352366"/>
            <a:ext cx="476601" cy="3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1547D10-6DE4-4048-863F-F4C65D23FEA9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345434" y="3540007"/>
            <a:ext cx="386322" cy="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oogle Shape;1359;p29">
            <a:extLst>
              <a:ext uri="{FF2B5EF4-FFF2-40B4-BE49-F238E27FC236}">
                <a16:creationId xmlns:a16="http://schemas.microsoft.com/office/drawing/2014/main" id="{C06F177E-134B-4753-BE29-AA2383550D77}"/>
              </a:ext>
            </a:extLst>
          </p:cNvPr>
          <p:cNvGrpSpPr/>
          <p:nvPr/>
        </p:nvGrpSpPr>
        <p:grpSpPr>
          <a:xfrm>
            <a:off x="7048616" y="2287768"/>
            <a:ext cx="1583049" cy="1546247"/>
            <a:chOff x="347441" y="529183"/>
            <a:chExt cx="2163705" cy="1824635"/>
          </a:xfrm>
        </p:grpSpPr>
        <p:grpSp>
          <p:nvGrpSpPr>
            <p:cNvPr id="52" name="Google Shape;1360;p29">
              <a:extLst>
                <a:ext uri="{FF2B5EF4-FFF2-40B4-BE49-F238E27FC236}">
                  <a16:creationId xmlns:a16="http://schemas.microsoft.com/office/drawing/2014/main" id="{B91CA5AF-7735-4BDA-94D2-D272B0D09E82}"/>
                </a:ext>
              </a:extLst>
            </p:cNvPr>
            <p:cNvGrpSpPr/>
            <p:nvPr/>
          </p:nvGrpSpPr>
          <p:grpSpPr>
            <a:xfrm>
              <a:off x="745224" y="529183"/>
              <a:ext cx="1765922" cy="1596032"/>
              <a:chOff x="6240000" y="821025"/>
              <a:chExt cx="2904000" cy="2668950"/>
            </a:xfrm>
          </p:grpSpPr>
          <p:sp>
            <p:nvSpPr>
              <p:cNvPr id="107" name="Google Shape;1361;p29">
                <a:extLst>
                  <a:ext uri="{FF2B5EF4-FFF2-40B4-BE49-F238E27FC236}">
                    <a16:creationId xmlns:a16="http://schemas.microsoft.com/office/drawing/2014/main" id="{C73E1123-D85E-4929-9505-B585F927D3BC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8" name="Google Shape;1362;p29">
                <a:extLst>
                  <a:ext uri="{FF2B5EF4-FFF2-40B4-BE49-F238E27FC236}">
                    <a16:creationId xmlns:a16="http://schemas.microsoft.com/office/drawing/2014/main" id="{C2A6C2D3-A1F3-4EE2-B9BF-B62986E3D451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9" name="Google Shape;1363;p29">
                <a:extLst>
                  <a:ext uri="{FF2B5EF4-FFF2-40B4-BE49-F238E27FC236}">
                    <a16:creationId xmlns:a16="http://schemas.microsoft.com/office/drawing/2014/main" id="{48E2C8BC-785B-438D-B359-3B2278F92BDF}"/>
                  </a:ext>
                </a:extLst>
              </p:cNvPr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0" name="Google Shape;1364;p29">
                <a:extLst>
                  <a:ext uri="{FF2B5EF4-FFF2-40B4-BE49-F238E27FC236}">
                    <a16:creationId xmlns:a16="http://schemas.microsoft.com/office/drawing/2014/main" id="{91891D6A-A472-463C-BE01-827BCB58C278}"/>
                  </a:ext>
                </a:extLst>
              </p:cNvPr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1" name="Google Shape;1365;p29">
                <a:extLst>
                  <a:ext uri="{FF2B5EF4-FFF2-40B4-BE49-F238E27FC236}">
                    <a16:creationId xmlns:a16="http://schemas.microsoft.com/office/drawing/2014/main" id="{20E92690-CE98-4B98-9BDF-A6F4722EC81B}"/>
                  </a:ext>
                </a:extLst>
              </p:cNvPr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2" name="Google Shape;1366;p29">
                <a:extLst>
                  <a:ext uri="{FF2B5EF4-FFF2-40B4-BE49-F238E27FC236}">
                    <a16:creationId xmlns:a16="http://schemas.microsoft.com/office/drawing/2014/main" id="{2AC49C6C-A15B-458A-871A-F320B2BF5FE6}"/>
                  </a:ext>
                </a:extLst>
              </p:cNvPr>
              <p:cNvSpPr/>
              <p:nvPr/>
            </p:nvSpPr>
            <p:spPr>
              <a:xfrm flipH="1">
                <a:off x="85632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3" name="Google Shape;1367;p29">
                <a:extLst>
                  <a:ext uri="{FF2B5EF4-FFF2-40B4-BE49-F238E27FC236}">
                    <a16:creationId xmlns:a16="http://schemas.microsoft.com/office/drawing/2014/main" id="{56946CBC-C2AD-49A9-9683-6801DDB756C0}"/>
                  </a:ext>
                </a:extLst>
              </p:cNvPr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4" name="Google Shape;1368;p29">
                <a:extLst>
                  <a:ext uri="{FF2B5EF4-FFF2-40B4-BE49-F238E27FC236}">
                    <a16:creationId xmlns:a16="http://schemas.microsoft.com/office/drawing/2014/main" id="{0114D477-F166-4B7E-B163-42544E1CF7E4}"/>
                  </a:ext>
                </a:extLst>
              </p:cNvPr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5" name="Google Shape;1369;p29">
                <a:extLst>
                  <a:ext uri="{FF2B5EF4-FFF2-40B4-BE49-F238E27FC236}">
                    <a16:creationId xmlns:a16="http://schemas.microsoft.com/office/drawing/2014/main" id="{4060A259-539C-4477-8F62-8AA90FEC369F}"/>
                  </a:ext>
                </a:extLst>
              </p:cNvPr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6" name="Google Shape;1370;p29">
                <a:extLst>
                  <a:ext uri="{FF2B5EF4-FFF2-40B4-BE49-F238E27FC236}">
                    <a16:creationId xmlns:a16="http://schemas.microsoft.com/office/drawing/2014/main" id="{FF3D614A-3822-4183-A046-425349A6004C}"/>
                  </a:ext>
                </a:extLst>
              </p:cNvPr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7" name="Google Shape;1371;p29">
                <a:extLst>
                  <a:ext uri="{FF2B5EF4-FFF2-40B4-BE49-F238E27FC236}">
                    <a16:creationId xmlns:a16="http://schemas.microsoft.com/office/drawing/2014/main" id="{859FE693-BA00-45B2-86A7-3DE151840013}"/>
                  </a:ext>
                </a:extLst>
              </p:cNvPr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8" name="Google Shape;1372;p29">
                <a:extLst>
                  <a:ext uri="{FF2B5EF4-FFF2-40B4-BE49-F238E27FC236}">
                    <a16:creationId xmlns:a16="http://schemas.microsoft.com/office/drawing/2014/main" id="{261522B3-E89A-4AE5-BE43-E389F62DA28A}"/>
                  </a:ext>
                </a:extLst>
              </p:cNvPr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9" name="Google Shape;1373;p29">
                <a:extLst>
                  <a:ext uri="{FF2B5EF4-FFF2-40B4-BE49-F238E27FC236}">
                    <a16:creationId xmlns:a16="http://schemas.microsoft.com/office/drawing/2014/main" id="{15A3E896-BC6C-4739-8D7D-4DA2FE9504EC}"/>
                  </a:ext>
                </a:extLst>
              </p:cNvPr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0" name="Google Shape;1374;p29">
                <a:extLst>
                  <a:ext uri="{FF2B5EF4-FFF2-40B4-BE49-F238E27FC236}">
                    <a16:creationId xmlns:a16="http://schemas.microsoft.com/office/drawing/2014/main" id="{640728C7-D3C7-4C74-9A46-D51E016B9FB1}"/>
                  </a:ext>
                </a:extLst>
              </p:cNvPr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1" name="Google Shape;1375;p29">
                <a:extLst>
                  <a:ext uri="{FF2B5EF4-FFF2-40B4-BE49-F238E27FC236}">
                    <a16:creationId xmlns:a16="http://schemas.microsoft.com/office/drawing/2014/main" id="{C8102B23-C61E-4F1A-BC05-51B0D71F47AA}"/>
                  </a:ext>
                </a:extLst>
              </p:cNvPr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2" name="Google Shape;1376;p29">
                <a:extLst>
                  <a:ext uri="{FF2B5EF4-FFF2-40B4-BE49-F238E27FC236}">
                    <a16:creationId xmlns:a16="http://schemas.microsoft.com/office/drawing/2014/main" id="{8B06D951-7F3E-45CC-A63A-98E1D99BEF7F}"/>
                  </a:ext>
                </a:extLst>
              </p:cNvPr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3" name="Google Shape;1377;p29">
                <a:extLst>
                  <a:ext uri="{FF2B5EF4-FFF2-40B4-BE49-F238E27FC236}">
                    <a16:creationId xmlns:a16="http://schemas.microsoft.com/office/drawing/2014/main" id="{F688B0DB-F142-40A3-A843-08CE7DC4C8A1}"/>
                  </a:ext>
                </a:extLst>
              </p:cNvPr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4" name="Google Shape;1378;p29">
                <a:extLst>
                  <a:ext uri="{FF2B5EF4-FFF2-40B4-BE49-F238E27FC236}">
                    <a16:creationId xmlns:a16="http://schemas.microsoft.com/office/drawing/2014/main" id="{DDE310F9-AB80-4A58-B5B9-AA91E256C0B2}"/>
                  </a:ext>
                </a:extLst>
              </p:cNvPr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5" name="Google Shape;1379;p29">
                <a:extLst>
                  <a:ext uri="{FF2B5EF4-FFF2-40B4-BE49-F238E27FC236}">
                    <a16:creationId xmlns:a16="http://schemas.microsoft.com/office/drawing/2014/main" id="{B5286050-9A78-4F86-AE56-EC5963AFCD50}"/>
                  </a:ext>
                </a:extLst>
              </p:cNvPr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6" name="Google Shape;1380;p29">
                <a:extLst>
                  <a:ext uri="{FF2B5EF4-FFF2-40B4-BE49-F238E27FC236}">
                    <a16:creationId xmlns:a16="http://schemas.microsoft.com/office/drawing/2014/main" id="{F1635BD5-9DA9-485F-AE89-7777C2642792}"/>
                  </a:ext>
                </a:extLst>
              </p:cNvPr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7" name="Google Shape;1381;p29">
                <a:extLst>
                  <a:ext uri="{FF2B5EF4-FFF2-40B4-BE49-F238E27FC236}">
                    <a16:creationId xmlns:a16="http://schemas.microsoft.com/office/drawing/2014/main" id="{F63ADE95-CDB9-4E3C-A0DF-EF679AE5A5E4}"/>
                  </a:ext>
                </a:extLst>
              </p:cNvPr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8" name="Google Shape;1382;p29">
                <a:extLst>
                  <a:ext uri="{FF2B5EF4-FFF2-40B4-BE49-F238E27FC236}">
                    <a16:creationId xmlns:a16="http://schemas.microsoft.com/office/drawing/2014/main" id="{6E33FB44-4886-45B0-A725-EEBFC5011664}"/>
                  </a:ext>
                </a:extLst>
              </p:cNvPr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29" name="Google Shape;1383;p29">
                <a:extLst>
                  <a:ext uri="{FF2B5EF4-FFF2-40B4-BE49-F238E27FC236}">
                    <a16:creationId xmlns:a16="http://schemas.microsoft.com/office/drawing/2014/main" id="{F1DFCE80-7C86-4793-8D2D-3D092E0A9247}"/>
                  </a:ext>
                </a:extLst>
              </p:cNvPr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30" name="Google Shape;1384;p29">
                <a:extLst>
                  <a:ext uri="{FF2B5EF4-FFF2-40B4-BE49-F238E27FC236}">
                    <a16:creationId xmlns:a16="http://schemas.microsoft.com/office/drawing/2014/main" id="{CCFC27FE-A106-4079-8DA0-880EB7671C6C}"/>
                  </a:ext>
                </a:extLst>
              </p:cNvPr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31" name="Google Shape;1385;p29">
                <a:extLst>
                  <a:ext uri="{FF2B5EF4-FFF2-40B4-BE49-F238E27FC236}">
                    <a16:creationId xmlns:a16="http://schemas.microsoft.com/office/drawing/2014/main" id="{DC6A22A7-DDA7-46D5-970B-4999504064C4}"/>
                  </a:ext>
                </a:extLst>
              </p:cNvPr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32" name="Google Shape;1386;p29">
                <a:extLst>
                  <a:ext uri="{FF2B5EF4-FFF2-40B4-BE49-F238E27FC236}">
                    <a16:creationId xmlns:a16="http://schemas.microsoft.com/office/drawing/2014/main" id="{4824E505-4460-4AD9-8D73-1B3EB41D6BC3}"/>
                  </a:ext>
                </a:extLst>
              </p:cNvPr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53" name="Google Shape;1387;p29">
              <a:extLst>
                <a:ext uri="{FF2B5EF4-FFF2-40B4-BE49-F238E27FC236}">
                  <a16:creationId xmlns:a16="http://schemas.microsoft.com/office/drawing/2014/main" id="{B81E44A4-CF15-4946-A7A4-B3B439BD4A08}"/>
                </a:ext>
              </a:extLst>
            </p:cNvPr>
            <p:cNvGrpSpPr/>
            <p:nvPr/>
          </p:nvGrpSpPr>
          <p:grpSpPr>
            <a:xfrm>
              <a:off x="546332" y="643484"/>
              <a:ext cx="1765922" cy="1596032"/>
              <a:chOff x="5950075" y="854725"/>
              <a:chExt cx="2904000" cy="2668950"/>
            </a:xfrm>
          </p:grpSpPr>
          <p:sp>
            <p:nvSpPr>
              <p:cNvPr id="81" name="Google Shape;1388;p29">
                <a:extLst>
                  <a:ext uri="{FF2B5EF4-FFF2-40B4-BE49-F238E27FC236}">
                    <a16:creationId xmlns:a16="http://schemas.microsoft.com/office/drawing/2014/main" id="{FE40E133-CAC2-480D-A4B7-0A17E9B0C67A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89;p29">
                <a:extLst>
                  <a:ext uri="{FF2B5EF4-FFF2-40B4-BE49-F238E27FC236}">
                    <a16:creationId xmlns:a16="http://schemas.microsoft.com/office/drawing/2014/main" id="{B9D5E00B-8485-4889-A902-95ACABDDA7B7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90;p29">
                <a:extLst>
                  <a:ext uri="{FF2B5EF4-FFF2-40B4-BE49-F238E27FC236}">
                    <a16:creationId xmlns:a16="http://schemas.microsoft.com/office/drawing/2014/main" id="{588F74E0-6739-4111-BA94-2093B8E36EB4}"/>
                  </a:ext>
                </a:extLst>
              </p:cNvPr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91;p29">
                <a:extLst>
                  <a:ext uri="{FF2B5EF4-FFF2-40B4-BE49-F238E27FC236}">
                    <a16:creationId xmlns:a16="http://schemas.microsoft.com/office/drawing/2014/main" id="{FE64B724-C921-41D6-B288-0D4A61B62796}"/>
                  </a:ext>
                </a:extLst>
              </p:cNvPr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92;p29">
                <a:extLst>
                  <a:ext uri="{FF2B5EF4-FFF2-40B4-BE49-F238E27FC236}">
                    <a16:creationId xmlns:a16="http://schemas.microsoft.com/office/drawing/2014/main" id="{866B03B7-6864-40E1-8C04-99295F31B7D2}"/>
                  </a:ext>
                </a:extLst>
              </p:cNvPr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93;p29">
                <a:extLst>
                  <a:ext uri="{FF2B5EF4-FFF2-40B4-BE49-F238E27FC236}">
                    <a16:creationId xmlns:a16="http://schemas.microsoft.com/office/drawing/2014/main" id="{0263FC03-B332-4999-86EE-17CEDB6E4B72}"/>
                  </a:ext>
                </a:extLst>
              </p:cNvPr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94;p29">
                <a:extLst>
                  <a:ext uri="{FF2B5EF4-FFF2-40B4-BE49-F238E27FC236}">
                    <a16:creationId xmlns:a16="http://schemas.microsoft.com/office/drawing/2014/main" id="{20D4592D-AC3E-4C5F-A450-E8A9580F704F}"/>
                  </a:ext>
                </a:extLst>
              </p:cNvPr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95;p29">
                <a:extLst>
                  <a:ext uri="{FF2B5EF4-FFF2-40B4-BE49-F238E27FC236}">
                    <a16:creationId xmlns:a16="http://schemas.microsoft.com/office/drawing/2014/main" id="{2AE512B3-AFC2-4E82-91F6-D5A06268775A}"/>
                  </a:ext>
                </a:extLst>
              </p:cNvPr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96;p29">
                <a:extLst>
                  <a:ext uri="{FF2B5EF4-FFF2-40B4-BE49-F238E27FC236}">
                    <a16:creationId xmlns:a16="http://schemas.microsoft.com/office/drawing/2014/main" id="{4F75E61B-CE66-4CDD-822E-E8480FF1497F}"/>
                  </a:ext>
                </a:extLst>
              </p:cNvPr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97;p29">
                <a:extLst>
                  <a:ext uri="{FF2B5EF4-FFF2-40B4-BE49-F238E27FC236}">
                    <a16:creationId xmlns:a16="http://schemas.microsoft.com/office/drawing/2014/main" id="{0B4BA74C-1B8B-420B-A2B7-20E61DCC8D5E}"/>
                  </a:ext>
                </a:extLst>
              </p:cNvPr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98;p29">
                <a:extLst>
                  <a:ext uri="{FF2B5EF4-FFF2-40B4-BE49-F238E27FC236}">
                    <a16:creationId xmlns:a16="http://schemas.microsoft.com/office/drawing/2014/main" id="{499F622F-1806-43C2-B455-D4A52636F212}"/>
                  </a:ext>
                </a:extLst>
              </p:cNvPr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99;p29">
                <a:extLst>
                  <a:ext uri="{FF2B5EF4-FFF2-40B4-BE49-F238E27FC236}">
                    <a16:creationId xmlns:a16="http://schemas.microsoft.com/office/drawing/2014/main" id="{F032DE54-3082-4C50-B75E-0C3EB12AAC8E}"/>
                  </a:ext>
                </a:extLst>
              </p:cNvPr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00;p29">
                <a:extLst>
                  <a:ext uri="{FF2B5EF4-FFF2-40B4-BE49-F238E27FC236}">
                    <a16:creationId xmlns:a16="http://schemas.microsoft.com/office/drawing/2014/main" id="{E2D9B876-A5FC-4010-93E0-5AC0B1F5DC8E}"/>
                  </a:ext>
                </a:extLst>
              </p:cNvPr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01;p29">
                <a:extLst>
                  <a:ext uri="{FF2B5EF4-FFF2-40B4-BE49-F238E27FC236}">
                    <a16:creationId xmlns:a16="http://schemas.microsoft.com/office/drawing/2014/main" id="{6F7D9255-94BA-46AB-9716-6E113AC94AF2}"/>
                  </a:ext>
                </a:extLst>
              </p:cNvPr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02;p29">
                <a:extLst>
                  <a:ext uri="{FF2B5EF4-FFF2-40B4-BE49-F238E27FC236}">
                    <a16:creationId xmlns:a16="http://schemas.microsoft.com/office/drawing/2014/main" id="{558B8197-8EDA-4EF4-A541-3DB5E229E648}"/>
                  </a:ext>
                </a:extLst>
              </p:cNvPr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03;p29">
                <a:extLst>
                  <a:ext uri="{FF2B5EF4-FFF2-40B4-BE49-F238E27FC236}">
                    <a16:creationId xmlns:a16="http://schemas.microsoft.com/office/drawing/2014/main" id="{D0CB4481-A9FE-4316-83A6-1DBA47315C9F}"/>
                  </a:ext>
                </a:extLst>
              </p:cNvPr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04;p29">
                <a:extLst>
                  <a:ext uri="{FF2B5EF4-FFF2-40B4-BE49-F238E27FC236}">
                    <a16:creationId xmlns:a16="http://schemas.microsoft.com/office/drawing/2014/main" id="{662D0D53-19FE-43C7-8B2A-4F5DFBAF2EFD}"/>
                  </a:ext>
                </a:extLst>
              </p:cNvPr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05;p29">
                <a:extLst>
                  <a:ext uri="{FF2B5EF4-FFF2-40B4-BE49-F238E27FC236}">
                    <a16:creationId xmlns:a16="http://schemas.microsoft.com/office/drawing/2014/main" id="{1C09DAD0-DA66-4DA3-B76B-2B0A036DFFBD}"/>
                  </a:ext>
                </a:extLst>
              </p:cNvPr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06;p29">
                <a:extLst>
                  <a:ext uri="{FF2B5EF4-FFF2-40B4-BE49-F238E27FC236}">
                    <a16:creationId xmlns:a16="http://schemas.microsoft.com/office/drawing/2014/main" id="{71A9A1A2-A447-4804-9D6E-30B4782EFE2A}"/>
                  </a:ext>
                </a:extLst>
              </p:cNvPr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07;p29">
                <a:extLst>
                  <a:ext uri="{FF2B5EF4-FFF2-40B4-BE49-F238E27FC236}">
                    <a16:creationId xmlns:a16="http://schemas.microsoft.com/office/drawing/2014/main" id="{C3265916-6629-443B-A659-F0530196734F}"/>
                  </a:ext>
                </a:extLst>
              </p:cNvPr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08;p29">
                <a:extLst>
                  <a:ext uri="{FF2B5EF4-FFF2-40B4-BE49-F238E27FC236}">
                    <a16:creationId xmlns:a16="http://schemas.microsoft.com/office/drawing/2014/main" id="{EF2273F8-D360-4A1D-A4B6-BD14EB1978AE}"/>
                  </a:ext>
                </a:extLst>
              </p:cNvPr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09;p29">
                <a:extLst>
                  <a:ext uri="{FF2B5EF4-FFF2-40B4-BE49-F238E27FC236}">
                    <a16:creationId xmlns:a16="http://schemas.microsoft.com/office/drawing/2014/main" id="{273B98C5-4529-42B4-824E-805CB651566C}"/>
                  </a:ext>
                </a:extLst>
              </p:cNvPr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10;p29">
                <a:extLst>
                  <a:ext uri="{FF2B5EF4-FFF2-40B4-BE49-F238E27FC236}">
                    <a16:creationId xmlns:a16="http://schemas.microsoft.com/office/drawing/2014/main" id="{A2C5C2ED-B6BC-4ACD-82E3-32B4E1CF437F}"/>
                  </a:ext>
                </a:extLst>
              </p:cNvPr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11;p29">
                <a:extLst>
                  <a:ext uri="{FF2B5EF4-FFF2-40B4-BE49-F238E27FC236}">
                    <a16:creationId xmlns:a16="http://schemas.microsoft.com/office/drawing/2014/main" id="{C09EBD4C-9DF4-42E9-9E69-4F4AD81791E5}"/>
                  </a:ext>
                </a:extLst>
              </p:cNvPr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12;p29">
                <a:extLst>
                  <a:ext uri="{FF2B5EF4-FFF2-40B4-BE49-F238E27FC236}">
                    <a16:creationId xmlns:a16="http://schemas.microsoft.com/office/drawing/2014/main" id="{B33AAC26-4B89-46FE-8719-FEA219E522F8}"/>
                  </a:ext>
                </a:extLst>
              </p:cNvPr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13;p29">
                <a:extLst>
                  <a:ext uri="{FF2B5EF4-FFF2-40B4-BE49-F238E27FC236}">
                    <a16:creationId xmlns:a16="http://schemas.microsoft.com/office/drawing/2014/main" id="{066F7393-35FC-4C17-81F8-E555A53D158B}"/>
                  </a:ext>
                </a:extLst>
              </p:cNvPr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1414;p29">
              <a:extLst>
                <a:ext uri="{FF2B5EF4-FFF2-40B4-BE49-F238E27FC236}">
                  <a16:creationId xmlns:a16="http://schemas.microsoft.com/office/drawing/2014/main" id="{844CAFA5-24BE-4C2A-8BAF-9363CF7420FD}"/>
                </a:ext>
              </a:extLst>
            </p:cNvPr>
            <p:cNvGrpSpPr/>
            <p:nvPr/>
          </p:nvGrpSpPr>
          <p:grpSpPr>
            <a:xfrm>
              <a:off x="347441" y="757786"/>
              <a:ext cx="1765922" cy="1596032"/>
              <a:chOff x="2854300" y="1168125"/>
              <a:chExt cx="2904000" cy="2668950"/>
            </a:xfrm>
          </p:grpSpPr>
          <p:sp>
            <p:nvSpPr>
              <p:cNvPr id="55" name="Google Shape;1415;p29">
                <a:extLst>
                  <a:ext uri="{FF2B5EF4-FFF2-40B4-BE49-F238E27FC236}">
                    <a16:creationId xmlns:a16="http://schemas.microsoft.com/office/drawing/2014/main" id="{BE668B93-1689-4A99-877C-096F9CFF359B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16;p29">
                <a:extLst>
                  <a:ext uri="{FF2B5EF4-FFF2-40B4-BE49-F238E27FC236}">
                    <a16:creationId xmlns:a16="http://schemas.microsoft.com/office/drawing/2014/main" id="{595AD1EB-3415-4717-B80D-411C7B221F3E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17;p29">
                <a:extLst>
                  <a:ext uri="{FF2B5EF4-FFF2-40B4-BE49-F238E27FC236}">
                    <a16:creationId xmlns:a16="http://schemas.microsoft.com/office/drawing/2014/main" id="{526870CB-3B61-4F8B-93CD-03D5E1B4E774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18;p29">
                <a:extLst>
                  <a:ext uri="{FF2B5EF4-FFF2-40B4-BE49-F238E27FC236}">
                    <a16:creationId xmlns:a16="http://schemas.microsoft.com/office/drawing/2014/main" id="{F8783048-3C49-468A-B5AD-6052A4AEE71B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19;p29">
                <a:extLst>
                  <a:ext uri="{FF2B5EF4-FFF2-40B4-BE49-F238E27FC236}">
                    <a16:creationId xmlns:a16="http://schemas.microsoft.com/office/drawing/2014/main" id="{589767DD-800D-40E3-B856-D2C81A77D1EB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20;p29">
                <a:extLst>
                  <a:ext uri="{FF2B5EF4-FFF2-40B4-BE49-F238E27FC236}">
                    <a16:creationId xmlns:a16="http://schemas.microsoft.com/office/drawing/2014/main" id="{B6AC34FA-A9DF-465B-9573-ADA230D7735D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21;p29">
                <a:extLst>
                  <a:ext uri="{FF2B5EF4-FFF2-40B4-BE49-F238E27FC236}">
                    <a16:creationId xmlns:a16="http://schemas.microsoft.com/office/drawing/2014/main" id="{94A39980-B22B-42B5-8739-31D3ACA48DD6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22;p29">
                <a:extLst>
                  <a:ext uri="{FF2B5EF4-FFF2-40B4-BE49-F238E27FC236}">
                    <a16:creationId xmlns:a16="http://schemas.microsoft.com/office/drawing/2014/main" id="{BF0D9FED-B58B-47D8-950E-E0C7511EC1DC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3;p29">
                <a:extLst>
                  <a:ext uri="{FF2B5EF4-FFF2-40B4-BE49-F238E27FC236}">
                    <a16:creationId xmlns:a16="http://schemas.microsoft.com/office/drawing/2014/main" id="{7FDCC259-13F6-4C91-A91F-F489FFBCA23E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24;p29">
                <a:extLst>
                  <a:ext uri="{FF2B5EF4-FFF2-40B4-BE49-F238E27FC236}">
                    <a16:creationId xmlns:a16="http://schemas.microsoft.com/office/drawing/2014/main" id="{28EDE007-2DB2-4543-B92E-9A588FC811AB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25;p29">
                <a:extLst>
                  <a:ext uri="{FF2B5EF4-FFF2-40B4-BE49-F238E27FC236}">
                    <a16:creationId xmlns:a16="http://schemas.microsoft.com/office/drawing/2014/main" id="{CC980183-0E59-44F5-A0BF-5D427EE226A4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26;p29">
                <a:extLst>
                  <a:ext uri="{FF2B5EF4-FFF2-40B4-BE49-F238E27FC236}">
                    <a16:creationId xmlns:a16="http://schemas.microsoft.com/office/drawing/2014/main" id="{738657B5-7EE9-4674-AD4D-B5790E665D2C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27;p29">
                <a:extLst>
                  <a:ext uri="{FF2B5EF4-FFF2-40B4-BE49-F238E27FC236}">
                    <a16:creationId xmlns:a16="http://schemas.microsoft.com/office/drawing/2014/main" id="{B5958AC9-4240-45EB-A5C5-8CE4F4619B0F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28;p29">
                <a:extLst>
                  <a:ext uri="{FF2B5EF4-FFF2-40B4-BE49-F238E27FC236}">
                    <a16:creationId xmlns:a16="http://schemas.microsoft.com/office/drawing/2014/main" id="{B955DA35-5FAF-4522-82C8-B1D29A5280A3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29;p29">
                <a:extLst>
                  <a:ext uri="{FF2B5EF4-FFF2-40B4-BE49-F238E27FC236}">
                    <a16:creationId xmlns:a16="http://schemas.microsoft.com/office/drawing/2014/main" id="{568E447D-2E2C-4C15-9137-654E316D3E65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30;p29">
                <a:extLst>
                  <a:ext uri="{FF2B5EF4-FFF2-40B4-BE49-F238E27FC236}">
                    <a16:creationId xmlns:a16="http://schemas.microsoft.com/office/drawing/2014/main" id="{08B4E5B5-1A78-4CFF-9431-D07854AAD296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31;p29">
                <a:extLst>
                  <a:ext uri="{FF2B5EF4-FFF2-40B4-BE49-F238E27FC236}">
                    <a16:creationId xmlns:a16="http://schemas.microsoft.com/office/drawing/2014/main" id="{7C6D923B-7FBC-4870-BBD2-60BEA7A9DEA0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32;p29">
                <a:extLst>
                  <a:ext uri="{FF2B5EF4-FFF2-40B4-BE49-F238E27FC236}">
                    <a16:creationId xmlns:a16="http://schemas.microsoft.com/office/drawing/2014/main" id="{3902E521-4038-47DC-840F-C5960CF5DDF3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33;p29">
                <a:extLst>
                  <a:ext uri="{FF2B5EF4-FFF2-40B4-BE49-F238E27FC236}">
                    <a16:creationId xmlns:a16="http://schemas.microsoft.com/office/drawing/2014/main" id="{6FE2C474-4CD4-47C8-A646-8C3322B290E0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34;p29">
                <a:extLst>
                  <a:ext uri="{FF2B5EF4-FFF2-40B4-BE49-F238E27FC236}">
                    <a16:creationId xmlns:a16="http://schemas.microsoft.com/office/drawing/2014/main" id="{A56438F3-E20F-48F2-8E16-773A62EE043B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35;p29">
                <a:extLst>
                  <a:ext uri="{FF2B5EF4-FFF2-40B4-BE49-F238E27FC236}">
                    <a16:creationId xmlns:a16="http://schemas.microsoft.com/office/drawing/2014/main" id="{DE54D56E-3C4E-45A1-A63B-FAB4EDA5AA7E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36;p29">
                <a:extLst>
                  <a:ext uri="{FF2B5EF4-FFF2-40B4-BE49-F238E27FC236}">
                    <a16:creationId xmlns:a16="http://schemas.microsoft.com/office/drawing/2014/main" id="{682B5E40-DC69-4163-A55D-712167E11B49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437;p29">
                <a:extLst>
                  <a:ext uri="{FF2B5EF4-FFF2-40B4-BE49-F238E27FC236}">
                    <a16:creationId xmlns:a16="http://schemas.microsoft.com/office/drawing/2014/main" id="{8EE55F20-A73E-4D16-8848-5B8915BD536E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38;p29">
                <a:extLst>
                  <a:ext uri="{FF2B5EF4-FFF2-40B4-BE49-F238E27FC236}">
                    <a16:creationId xmlns:a16="http://schemas.microsoft.com/office/drawing/2014/main" id="{8A2EFF9D-DDDE-4715-A1B9-3438A47A0732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439;p29">
                <a:extLst>
                  <a:ext uri="{FF2B5EF4-FFF2-40B4-BE49-F238E27FC236}">
                    <a16:creationId xmlns:a16="http://schemas.microsoft.com/office/drawing/2014/main" id="{B9DFA028-6A0C-4FAD-BE70-5DD93BDBADA7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440;p29">
                <a:extLst>
                  <a:ext uri="{FF2B5EF4-FFF2-40B4-BE49-F238E27FC236}">
                    <a16:creationId xmlns:a16="http://schemas.microsoft.com/office/drawing/2014/main" id="{F65B1891-CB61-4AB4-B4CE-CE42C3A294A9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C73C329-0484-4B4B-89E9-880C39EAA43A}"/>
              </a:ext>
            </a:extLst>
          </p:cNvPr>
          <p:cNvCxnSpPr>
            <a:cxnSpLocks/>
          </p:cNvCxnSpPr>
          <p:nvPr/>
        </p:nvCxnSpPr>
        <p:spPr>
          <a:xfrm>
            <a:off x="3560337" y="2334903"/>
            <a:ext cx="36337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4EFB5C65-4093-4D8E-BFBB-E7F3D3778275}"/>
              </a:ext>
            </a:extLst>
          </p:cNvPr>
          <p:cNvCxnSpPr>
            <a:cxnSpLocks/>
          </p:cNvCxnSpPr>
          <p:nvPr/>
        </p:nvCxnSpPr>
        <p:spPr>
          <a:xfrm>
            <a:off x="4504589" y="2737672"/>
            <a:ext cx="2544027" cy="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2B496EC-88D2-4BFF-9BD8-71086FF68146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5345434" y="3154952"/>
            <a:ext cx="1703182" cy="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内容占位符 2">
            <a:extLst>
              <a:ext uri="{FF2B5EF4-FFF2-40B4-BE49-F238E27FC236}">
                <a16:creationId xmlns:a16="http://schemas.microsoft.com/office/drawing/2014/main" id="{ABFF2259-7364-49E0-B41D-A685C73CF9A1}"/>
              </a:ext>
            </a:extLst>
          </p:cNvPr>
          <p:cNvSpPr txBox="1">
            <a:spLocks/>
          </p:cNvSpPr>
          <p:nvPr/>
        </p:nvSpPr>
        <p:spPr>
          <a:xfrm>
            <a:off x="5887043" y="2319866"/>
            <a:ext cx="1323818" cy="59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concat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47" name="内容占位符 2">
            <a:extLst>
              <a:ext uri="{FF2B5EF4-FFF2-40B4-BE49-F238E27FC236}">
                <a16:creationId xmlns:a16="http://schemas.microsoft.com/office/drawing/2014/main" id="{B26E8575-427D-428B-8CF6-FE75AF789233}"/>
              </a:ext>
            </a:extLst>
          </p:cNvPr>
          <p:cNvSpPr txBox="1">
            <a:spLocks/>
          </p:cNvSpPr>
          <p:nvPr/>
        </p:nvSpPr>
        <p:spPr>
          <a:xfrm>
            <a:off x="8796070" y="2531782"/>
            <a:ext cx="1323818" cy="59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Apply</a:t>
            </a:r>
            <a:r>
              <a:rPr lang="zh-CN" altLang="en-US" sz="18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151" name="内容占位符 2">
            <a:extLst>
              <a:ext uri="{FF2B5EF4-FFF2-40B4-BE49-F238E27FC236}">
                <a16:creationId xmlns:a16="http://schemas.microsoft.com/office/drawing/2014/main" id="{087E1381-35CD-4E21-8B4B-384F38A82006}"/>
              </a:ext>
            </a:extLst>
          </p:cNvPr>
          <p:cNvSpPr txBox="1">
            <a:spLocks/>
          </p:cNvSpPr>
          <p:nvPr/>
        </p:nvSpPr>
        <p:spPr>
          <a:xfrm>
            <a:off x="443008" y="2210251"/>
            <a:ext cx="879783" cy="6950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Normal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 image</a:t>
            </a:r>
          </a:p>
        </p:txBody>
      </p:sp>
      <p:sp>
        <p:nvSpPr>
          <p:cNvPr id="153" name="内容占位符 2">
            <a:extLst>
              <a:ext uri="{FF2B5EF4-FFF2-40B4-BE49-F238E27FC236}">
                <a16:creationId xmlns:a16="http://schemas.microsoft.com/office/drawing/2014/main" id="{0E3DD671-E05B-4968-882B-038EE267C17D}"/>
              </a:ext>
            </a:extLst>
          </p:cNvPr>
          <p:cNvSpPr txBox="1">
            <a:spLocks/>
          </p:cNvSpPr>
          <p:nvPr/>
        </p:nvSpPr>
        <p:spPr>
          <a:xfrm>
            <a:off x="454524" y="2963611"/>
            <a:ext cx="1041495" cy="924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	Test images</a:t>
            </a:r>
          </a:p>
        </p:txBody>
      </p:sp>
    </p:spTree>
    <p:extLst>
      <p:ext uri="{BB962C8B-B14F-4D97-AF65-F5344CB8AC3E}">
        <p14:creationId xmlns:p14="http://schemas.microsoft.com/office/powerpoint/2010/main" val="229828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B3EC5-EA83-4D4F-BD76-908CE5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42" y="5549718"/>
            <a:ext cx="1777718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Raw image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E01B9-89B8-4A0E-9CDE-3A1E22CC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42" y="1853754"/>
            <a:ext cx="7319715" cy="369596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AAC519F-94EE-4D83-804A-C96879D13F1A}"/>
              </a:ext>
            </a:extLst>
          </p:cNvPr>
          <p:cNvSpPr txBox="1">
            <a:spLocks/>
          </p:cNvSpPr>
          <p:nvPr/>
        </p:nvSpPr>
        <p:spPr>
          <a:xfrm>
            <a:off x="4309564" y="5458278"/>
            <a:ext cx="177771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Top normal neighbor image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B3F8B3-A0B2-411D-806D-95CFA568508C}"/>
              </a:ext>
            </a:extLst>
          </p:cNvPr>
          <p:cNvSpPr txBox="1">
            <a:spLocks/>
          </p:cNvSpPr>
          <p:nvPr/>
        </p:nvSpPr>
        <p:spPr>
          <a:xfrm>
            <a:off x="6549905" y="5473245"/>
            <a:ext cx="1095149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Detected Mask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99CE42-DBD8-45B6-BB3B-1CD54BF3085B}"/>
              </a:ext>
            </a:extLst>
          </p:cNvPr>
          <p:cNvSpPr txBox="1">
            <a:spLocks/>
          </p:cNvSpPr>
          <p:nvPr/>
        </p:nvSpPr>
        <p:spPr>
          <a:xfrm>
            <a:off x="8107677" y="5483496"/>
            <a:ext cx="1704749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Anomalous image pixels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6DD0A5-8747-4BED-A24B-CCB095CE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SPADE</a:t>
            </a:r>
            <a:br>
              <a:rPr lang="en-US" altLang="zh-CN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</a:br>
            <a:r>
              <a:rPr lang="en-US" altLang="zh-CN" cap="none" dirty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Detection Visualization Example</a:t>
            </a:r>
            <a:endParaRPr lang="zh-CN" altLang="en-US" dirty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9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523</Words>
  <Application>Microsoft Office PowerPoint</Application>
  <PresentationFormat>宽屏</PresentationFormat>
  <Paragraphs>106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Tahoma</vt:lpstr>
      <vt:lpstr>Times New Roman</vt:lpstr>
      <vt:lpstr>Office 主题​​</vt:lpstr>
      <vt:lpstr>  Sub-Image Anomaly Detection   with Deep Pyramid Correspondences </vt:lpstr>
      <vt:lpstr> Introduction</vt:lpstr>
      <vt:lpstr> Why KNN?</vt:lpstr>
      <vt:lpstr> Main Pipeline</vt:lpstr>
      <vt:lpstr>SPADE Feature Extraction at Initialization</vt:lpstr>
      <vt:lpstr>SPADE KNN Normal Image Retrieval</vt:lpstr>
      <vt:lpstr>SPADE Image Alignment &amp; Feature Pyramid Matching</vt:lpstr>
      <vt:lpstr>SPADE Image Alignment &amp; Feature Pyramid Matching</vt:lpstr>
      <vt:lpstr>SPADE Detection Visualization Example</vt:lpstr>
      <vt:lpstr>SPADE Detection Visualization Example</vt:lpstr>
      <vt:lpstr>SPADE Benchmark Evaluation</vt:lpstr>
      <vt:lpstr>SPADE Benchmark Evaluation</vt:lpstr>
      <vt:lpstr>SPADE Benchmark Evaluation</vt:lpstr>
      <vt:lpstr>SPADE Ablation</vt:lpstr>
      <vt:lpstr>SPADE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基于KNN的方法 </dc:title>
  <dc:creator>哲彦 章</dc:creator>
  <cp:lastModifiedBy>哲彦 章</cp:lastModifiedBy>
  <cp:revision>30</cp:revision>
  <dcterms:created xsi:type="dcterms:W3CDTF">2020-12-04T11:53:55Z</dcterms:created>
  <dcterms:modified xsi:type="dcterms:W3CDTF">2020-12-05T13:51:56Z</dcterms:modified>
</cp:coreProperties>
</file>