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1" r:id="rId3"/>
    <p:sldId id="262" r:id="rId4"/>
    <p:sldId id="279" r:id="rId5"/>
    <p:sldId id="280" r:id="rId6"/>
    <p:sldId id="274" r:id="rId7"/>
    <p:sldId id="281" r:id="rId8"/>
    <p:sldId id="282" r:id="rId9"/>
    <p:sldId id="277" r:id="rId10"/>
    <p:sldId id="267" r:id="rId11"/>
    <p:sldId id="284" r:id="rId12"/>
    <p:sldId id="268" r:id="rId13"/>
    <p:sldId id="27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灰 烬" initials="灰" lastIdx="1" clrIdx="0">
    <p:extLst>
      <p:ext uri="{19B8F6BF-5375-455C-9EA6-DF929625EA0E}">
        <p15:presenceInfo xmlns:p15="http://schemas.microsoft.com/office/powerpoint/2012/main" userId="265b3bec293064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a:tcStyle>
        <a:tcBdr/>
        <a:fill>
          <a:solidFill>
            <a:srgbClr val="E7E3D2">
              <a:alpha val="50000"/>
            </a:srgbClr>
          </a:solidFill>
        </a:fill>
      </a:tcStyle>
    </a:band2H>
    <a:firstCol>
      <a:tcTxStyle b="off" i="off">
        <a:fontRef idx="minor">
          <a:srgbClr val="FFFFFF"/>
        </a:fontRef>
        <a:srgbClr val="FFFFFF"/>
      </a:tcTxStyle>
      <a:tcStyle>
        <a:tcBdr>
          <a:left>
            <a:ln w="3175" cap="flat">
              <a:solidFill>
                <a:srgbClr val="FDF6DA"/>
              </a:solidFill>
              <a:prstDash val="solid"/>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3175"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3175"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solidFill>
                <a:srgbClr val="BDBBB3"/>
              </a:solidFill>
              <a:prstDash val="solid"/>
              <a:miter lim="400000"/>
            </a:ln>
          </a:insideV>
        </a:tcBdr>
        <a:fill>
          <a:solidFill>
            <a:srgbClr val="E7E3D2"/>
          </a:solidFill>
        </a:fill>
      </a:tcStyle>
    </a:wholeTbl>
    <a:band2H>
      <a:tcTxStyle/>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3175" cap="flat">
              <a:solidFill>
                <a:srgbClr val="BDBBB3"/>
              </a:solidFill>
              <a:prstDash val="solid"/>
              <a:miter lim="400000"/>
            </a:ln>
          </a:top>
          <a:bottom>
            <a:ln w="3175" cap="flat">
              <a:solidFill>
                <a:srgbClr val="BDBBB3"/>
              </a:solidFill>
              <a:prstDash val="solid"/>
              <a:miter lim="400000"/>
            </a:ln>
          </a:bottom>
          <a:insideH>
            <a:ln w="3175" cap="flat">
              <a:solidFill>
                <a:srgbClr val="BDBBB3"/>
              </a:solidFill>
              <a:prstDash val="solid"/>
              <a:miter lim="400000"/>
            </a:ln>
          </a:insideH>
          <a:insideV>
            <a:ln w="12700" cap="flat">
              <a:noFill/>
              <a:miter lim="400000"/>
            </a:ln>
          </a:insideV>
        </a:tcBdr>
        <a:fill>
          <a:solidFill>
            <a:srgbClr val="E6E3DA"/>
          </a:solidFill>
        </a:fill>
      </a:tcStyle>
    </a:wholeTbl>
    <a:band2H>
      <a:tcTxStyle/>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41" d="100"/>
          <a:sy n="41"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3" name="线条"/>
          <p:cNvSpPr/>
          <p:nvPr/>
        </p:nvSpPr>
        <p:spPr>
          <a:xfrm>
            <a:off x="952500" y="72898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标题文本"/>
          <p:cNvSpPr txBox="1">
            <a:spLocks noGrp="1"/>
          </p:cNvSpPr>
          <p:nvPr>
            <p:ph type="title"/>
          </p:nvPr>
        </p:nvSpPr>
        <p:spPr>
          <a:xfrm>
            <a:off x="952500" y="4229100"/>
            <a:ext cx="22479000" cy="2857500"/>
          </a:xfrm>
          <a:prstGeom prst="rect">
            <a:avLst/>
          </a:prstGeom>
        </p:spPr>
        <p:txBody>
          <a:bodyPr anchor="b"/>
          <a:lstStyle/>
          <a:p>
            <a:r>
              <a:t>标题文本</a:t>
            </a:r>
          </a:p>
        </p:txBody>
      </p:sp>
      <p:sp>
        <p:nvSpPr>
          <p:cNvPr id="15" name="正文级别 1…"/>
          <p:cNvSpPr txBox="1">
            <a:spLocks noGrp="1"/>
          </p:cNvSpPr>
          <p:nvPr>
            <p:ph type="body" sz="quarter" idx="1"/>
          </p:nvPr>
        </p:nvSpPr>
        <p:spPr>
          <a:xfrm>
            <a:off x="952500" y="7823200"/>
            <a:ext cx="22479000" cy="11557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6" name="幻灯片编号"/>
          <p:cNvSpPr txBox="1">
            <a:spLocks noGrp="1"/>
          </p:cNvSpPr>
          <p:nvPr>
            <p:ph type="sldNum" sz="quarter" idx="2"/>
          </p:nvPr>
        </p:nvSpPr>
        <p:spPr>
          <a:xfrm>
            <a:off x="22898100" y="12319000"/>
            <a:ext cx="419100"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9" name="–苏子柔"/>
          <p:cNvSpPr txBox="1">
            <a:spLocks noGrp="1"/>
          </p:cNvSpPr>
          <p:nvPr>
            <p:ph type="body" sz="quarter" idx="21"/>
          </p:nvPr>
        </p:nvSpPr>
        <p:spPr>
          <a:xfrm>
            <a:off x="952500" y="8318500"/>
            <a:ext cx="22479000" cy="850900"/>
          </a:xfrm>
          <a:prstGeom prst="rect">
            <a:avLst/>
          </a:prstGeom>
        </p:spPr>
        <p:txBody>
          <a:bodyPr anchor="t">
            <a:spAutoFit/>
          </a:bodyPr>
          <a:lstStyle>
            <a:lvl1pPr marL="0" indent="0" algn="ctr">
              <a:lnSpc>
                <a:spcPct val="140000"/>
              </a:lnSpc>
              <a:spcBef>
                <a:spcPts val="0"/>
              </a:spcBef>
              <a:buSzTx/>
              <a:buNone/>
              <a:defRPr sz="4200" i="1">
                <a:solidFill>
                  <a:srgbClr val="9D9D9D"/>
                </a:solidFill>
              </a:defRPr>
            </a:lvl1pPr>
          </a:lstStyle>
          <a:p>
            <a:r>
              <a:t>–苏子柔</a:t>
            </a:r>
          </a:p>
        </p:txBody>
      </p:sp>
      <p:sp>
        <p:nvSpPr>
          <p:cNvPr id="100" name="“在此键入引文。”"/>
          <p:cNvSpPr txBox="1">
            <a:spLocks noGrp="1"/>
          </p:cNvSpPr>
          <p:nvPr>
            <p:ph type="body" sz="quarter" idx="22"/>
          </p:nvPr>
        </p:nvSpPr>
        <p:spPr>
          <a:xfrm>
            <a:off x="2387600" y="5988248"/>
            <a:ext cx="19621500" cy="990601"/>
          </a:xfrm>
          <a:prstGeom prst="rect">
            <a:avLst/>
          </a:prstGeom>
        </p:spPr>
        <p:txBody>
          <a:bodyPr>
            <a:spAutoFit/>
          </a:bodyPr>
          <a:lstStyle>
            <a:lvl1pPr marL="0" indent="0" algn="ctr">
              <a:lnSpc>
                <a:spcPct val="120000"/>
              </a:lnSpc>
              <a:spcBef>
                <a:spcPts val="0"/>
              </a:spcBef>
              <a:buSzTx/>
              <a:buNone/>
              <a:defRPr sz="5000"/>
            </a:lvl1pPr>
          </a:lstStyle>
          <a:p>
            <a:r>
              <a:t>“在此键入引文。”</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8" name="142761833_2880x1921.jpeg"/>
          <p:cNvSpPr>
            <a:spLocks noGrp="1"/>
          </p:cNvSpPr>
          <p:nvPr>
            <p:ph type="pic" idx="21"/>
          </p:nvPr>
        </p:nvSpPr>
        <p:spPr>
          <a:xfrm>
            <a:off x="0" y="-876300"/>
            <a:ext cx="24384000" cy="16264467"/>
          </a:xfrm>
          <a:prstGeom prst="rect">
            <a:avLst/>
          </a:prstGeom>
        </p:spPr>
        <p:txBody>
          <a:bodyPr lIns="91439" tIns="45719" rIns="91439" bIns="45719" anchor="t">
            <a:noAutofit/>
          </a:bodyPr>
          <a:lstStyle/>
          <a:p>
            <a:endParaRP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3" name="图像"/>
          <p:cNvSpPr>
            <a:spLocks noGrp="1"/>
          </p:cNvSpPr>
          <p:nvPr>
            <p:ph type="pic" idx="21"/>
          </p:nvPr>
        </p:nvSpPr>
        <p:spPr>
          <a:xfrm>
            <a:off x="927100" y="-1765300"/>
            <a:ext cx="22529800" cy="15019865"/>
          </a:xfrm>
          <a:prstGeom prst="rect">
            <a:avLst/>
          </a:prstGeom>
          <a:ln w="9525">
            <a:round/>
          </a:ln>
        </p:spPr>
        <p:txBody>
          <a:bodyPr lIns="91439" tIns="45719" rIns="91439" bIns="45719" anchor="t">
            <a:noAutofit/>
          </a:bodyPr>
          <a:lstStyle/>
          <a:p>
            <a:endParaRPr/>
          </a:p>
        </p:txBody>
      </p:sp>
      <p:sp>
        <p:nvSpPr>
          <p:cNvPr id="24" name="标题文本"/>
          <p:cNvSpPr txBox="1">
            <a:spLocks noGrp="1"/>
          </p:cNvSpPr>
          <p:nvPr>
            <p:ph type="title"/>
          </p:nvPr>
        </p:nvSpPr>
        <p:spPr>
          <a:xfrm>
            <a:off x="952500" y="9982200"/>
            <a:ext cx="22479000" cy="1574800"/>
          </a:xfrm>
          <a:prstGeom prst="rect">
            <a:avLst/>
          </a:prstGeom>
        </p:spPr>
        <p:txBody>
          <a:bodyPr anchor="b"/>
          <a:lstStyle/>
          <a:p>
            <a:r>
              <a:t>标题文本</a:t>
            </a:r>
          </a:p>
        </p:txBody>
      </p:sp>
      <p:sp>
        <p:nvSpPr>
          <p:cNvPr id="25" name="正文级别 1…"/>
          <p:cNvSpPr txBox="1">
            <a:spLocks noGrp="1"/>
          </p:cNvSpPr>
          <p:nvPr>
            <p:ph type="body" sz="quarter" idx="1"/>
          </p:nvPr>
        </p:nvSpPr>
        <p:spPr>
          <a:xfrm>
            <a:off x="952500" y="11620500"/>
            <a:ext cx="22479000" cy="11811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3" name="标题文本"/>
          <p:cNvSpPr txBox="1">
            <a:spLocks noGrp="1"/>
          </p:cNvSpPr>
          <p:nvPr>
            <p:ph type="title"/>
          </p:nvPr>
        </p:nvSpPr>
        <p:spPr>
          <a:xfrm>
            <a:off x="952500" y="5435600"/>
            <a:ext cx="22479000" cy="2857500"/>
          </a:xfrm>
          <a:prstGeom prst="rect">
            <a:avLst/>
          </a:prstGeom>
        </p:spPr>
        <p:txBody>
          <a:bodyPr/>
          <a:lstStyle/>
          <a:p>
            <a:r>
              <a:t>标题文本</a:t>
            </a:r>
          </a:p>
        </p:txBody>
      </p:sp>
      <p:sp>
        <p:nvSpPr>
          <p:cNvPr id="3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41" name="图像"/>
          <p:cNvSpPr>
            <a:spLocks noGrp="1"/>
          </p:cNvSpPr>
          <p:nvPr>
            <p:ph type="pic" idx="21"/>
          </p:nvPr>
        </p:nvSpPr>
        <p:spPr>
          <a:xfrm>
            <a:off x="12623800" y="-1346200"/>
            <a:ext cx="10928468" cy="16319500"/>
          </a:xfrm>
          <a:prstGeom prst="rect">
            <a:avLst/>
          </a:prstGeom>
          <a:ln w="9525">
            <a:round/>
          </a:ln>
        </p:spPr>
        <p:txBody>
          <a:bodyPr lIns="91439" tIns="45719" rIns="91439" bIns="45719" anchor="t">
            <a:noAutofit/>
          </a:bodyPr>
          <a:lstStyle/>
          <a:p>
            <a:endParaRPr/>
          </a:p>
        </p:txBody>
      </p:sp>
      <p:sp>
        <p:nvSpPr>
          <p:cNvPr id="42" name="标题文本"/>
          <p:cNvSpPr txBox="1">
            <a:spLocks noGrp="1"/>
          </p:cNvSpPr>
          <p:nvPr>
            <p:ph type="title"/>
          </p:nvPr>
        </p:nvSpPr>
        <p:spPr>
          <a:xfrm>
            <a:off x="952500" y="3378200"/>
            <a:ext cx="10934700" cy="8534400"/>
          </a:xfrm>
          <a:prstGeom prst="rect">
            <a:avLst/>
          </a:prstGeom>
        </p:spPr>
        <p:txBody>
          <a:bodyPr anchor="t"/>
          <a:lstStyle/>
          <a:p>
            <a:r>
              <a:t>标题文本</a:t>
            </a:r>
          </a:p>
        </p:txBody>
      </p:sp>
      <p:sp>
        <p:nvSpPr>
          <p:cNvPr id="43" name="正文级别 1…"/>
          <p:cNvSpPr txBox="1">
            <a:spLocks noGrp="1"/>
          </p:cNvSpPr>
          <p:nvPr>
            <p:ph type="body" sz="quarter" idx="1"/>
          </p:nvPr>
        </p:nvSpPr>
        <p:spPr>
          <a:xfrm>
            <a:off x="952500" y="1638300"/>
            <a:ext cx="10934700" cy="11811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1" name="线条"/>
          <p:cNvSpPr/>
          <p:nvPr/>
        </p:nvSpPr>
        <p:spPr>
          <a:xfrm>
            <a:off x="952500" y="36195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2" name="标题文本"/>
          <p:cNvSpPr txBox="1">
            <a:spLocks noGrp="1"/>
          </p:cNvSpPr>
          <p:nvPr>
            <p:ph type="title"/>
          </p:nvPr>
        </p:nvSpPr>
        <p:spPr>
          <a:prstGeom prst="rect">
            <a:avLst/>
          </a:prstGeom>
        </p:spPr>
        <p:txBody>
          <a:bodyPr/>
          <a:lstStyle/>
          <a:p>
            <a:r>
              <a:t>标题文本</a:t>
            </a: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60" name="线条"/>
          <p:cNvSpPr/>
          <p:nvPr/>
        </p:nvSpPr>
        <p:spPr>
          <a:xfrm>
            <a:off x="952500" y="36195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1" name="标题文本"/>
          <p:cNvSpPr txBox="1">
            <a:spLocks noGrp="1"/>
          </p:cNvSpPr>
          <p:nvPr>
            <p:ph type="title"/>
          </p:nvPr>
        </p:nvSpPr>
        <p:spPr>
          <a:prstGeom prst="rect">
            <a:avLst/>
          </a:prstGeom>
        </p:spPr>
        <p:txBody>
          <a:bodyPr/>
          <a:lstStyle/>
          <a:p>
            <a:r>
              <a:t>标题文本</a:t>
            </a:r>
          </a:p>
        </p:txBody>
      </p:sp>
      <p:sp>
        <p:nvSpPr>
          <p:cNvPr id="62" name="正文级别 1…"/>
          <p:cNvSpPr txBox="1">
            <a:spLocks noGrp="1"/>
          </p:cNvSpPr>
          <p:nvPr>
            <p:ph type="body" idx="1"/>
          </p:nvPr>
        </p:nvSpPr>
        <p:spPr>
          <a:xfrm>
            <a:off x="952500" y="4267200"/>
            <a:ext cx="22479000" cy="80518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70" name="线条"/>
          <p:cNvSpPr/>
          <p:nvPr/>
        </p:nvSpPr>
        <p:spPr>
          <a:xfrm>
            <a:off x="952500" y="36195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1" name="图像"/>
          <p:cNvSpPr>
            <a:spLocks noGrp="1"/>
          </p:cNvSpPr>
          <p:nvPr>
            <p:ph type="pic" sz="half" idx="21"/>
          </p:nvPr>
        </p:nvSpPr>
        <p:spPr>
          <a:xfrm>
            <a:off x="381000" y="4229100"/>
            <a:ext cx="11684000" cy="7789334"/>
          </a:xfrm>
          <a:prstGeom prst="rect">
            <a:avLst/>
          </a:prstGeom>
          <a:ln w="9525">
            <a:round/>
          </a:ln>
        </p:spPr>
        <p:txBody>
          <a:bodyPr lIns="91439" tIns="45719" rIns="91439" bIns="45719" anchor="t">
            <a:noAutofit/>
          </a:bodyPr>
          <a:lstStyle/>
          <a:p>
            <a:endParaRPr/>
          </a:p>
        </p:txBody>
      </p:sp>
      <p:sp>
        <p:nvSpPr>
          <p:cNvPr id="72" name="标题文本"/>
          <p:cNvSpPr txBox="1">
            <a:spLocks noGrp="1"/>
          </p:cNvSpPr>
          <p:nvPr>
            <p:ph type="title"/>
          </p:nvPr>
        </p:nvSpPr>
        <p:spPr>
          <a:prstGeom prst="rect">
            <a:avLst/>
          </a:prstGeom>
        </p:spPr>
        <p:txBody>
          <a:bodyPr/>
          <a:lstStyle/>
          <a:p>
            <a:r>
              <a:t>标题文本</a:t>
            </a:r>
          </a:p>
        </p:txBody>
      </p:sp>
      <p:sp>
        <p:nvSpPr>
          <p:cNvPr id="73" name="正文级别 1…"/>
          <p:cNvSpPr txBox="1">
            <a:spLocks noGrp="1"/>
          </p:cNvSpPr>
          <p:nvPr>
            <p:ph type="body" sz="half" idx="1"/>
          </p:nvPr>
        </p:nvSpPr>
        <p:spPr>
          <a:xfrm>
            <a:off x="12687300" y="4114800"/>
            <a:ext cx="10744200" cy="7950200"/>
          </a:xfrm>
          <a:prstGeom prst="rect">
            <a:avLst/>
          </a:prstGeom>
        </p:spPr>
        <p:txBody>
          <a:bodyPr/>
          <a:lstStyle>
            <a:lvl1pPr marL="495300" indent="-495300">
              <a:spcBef>
                <a:spcPts val="4500"/>
              </a:spcBef>
              <a:buSzPct val="30000"/>
              <a:buBlip>
                <a:blip r:embed="rId2"/>
              </a:buBlip>
              <a:defRPr sz="4200"/>
            </a:lvl1pPr>
            <a:lvl2pPr marL="990600" indent="-495300">
              <a:spcBef>
                <a:spcPts val="4500"/>
              </a:spcBef>
              <a:buSzPct val="30000"/>
              <a:buBlip>
                <a:blip r:embed="rId2"/>
              </a:buBlip>
              <a:defRPr sz="4200"/>
            </a:lvl2pPr>
            <a:lvl3pPr marL="1485900" indent="-495300">
              <a:spcBef>
                <a:spcPts val="4500"/>
              </a:spcBef>
              <a:buSzPct val="30000"/>
              <a:buBlip>
                <a:blip r:embed="rId2"/>
              </a:buBlip>
              <a:defRPr sz="4200"/>
            </a:lvl3pPr>
            <a:lvl4pPr marL="1981200" indent="-495300">
              <a:spcBef>
                <a:spcPts val="4500"/>
              </a:spcBef>
              <a:buSzPct val="30000"/>
              <a:buBlip>
                <a:blip r:embed="rId2"/>
              </a:buBlip>
              <a:defRPr sz="4200"/>
            </a:lvl4pPr>
            <a:lvl5pPr marL="2476500" indent="-495300">
              <a:spcBef>
                <a:spcPts val="4500"/>
              </a:spcBef>
              <a:buSzPct val="30000"/>
              <a:buBlip>
                <a:blip r:embed="rId2"/>
              </a:buBlip>
              <a:defRPr sz="4200"/>
            </a:lvl5pPr>
          </a:lstStyle>
          <a:p>
            <a:r>
              <a:t>正文级别 1</a:t>
            </a:r>
          </a:p>
          <a:p>
            <a:pPr lvl="1"/>
            <a:r>
              <a:t>正文级别 2</a:t>
            </a:r>
          </a:p>
          <a:p>
            <a:pPr lvl="2"/>
            <a:r>
              <a:t>正文级别 3</a:t>
            </a:r>
          </a:p>
          <a:p>
            <a:pPr lvl="3"/>
            <a:r>
              <a:t>正文级别 4</a:t>
            </a:r>
          </a:p>
          <a:p>
            <a:pPr lvl="4"/>
            <a:r>
              <a:t>正文级别 5</a:t>
            </a:r>
          </a:p>
        </p:txBody>
      </p:sp>
      <p:sp>
        <p:nvSpPr>
          <p:cNvPr id="7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81" name="正文级别 1…"/>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8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9" name="图像"/>
          <p:cNvSpPr>
            <a:spLocks noGrp="1"/>
          </p:cNvSpPr>
          <p:nvPr>
            <p:ph type="pic" sz="half" idx="21"/>
          </p:nvPr>
        </p:nvSpPr>
        <p:spPr>
          <a:xfrm>
            <a:off x="13208000" y="520700"/>
            <a:ext cx="10909968" cy="7277100"/>
          </a:xfrm>
          <a:prstGeom prst="rect">
            <a:avLst/>
          </a:prstGeom>
          <a:ln w="9525">
            <a:round/>
          </a:ln>
        </p:spPr>
        <p:txBody>
          <a:bodyPr lIns="91439" tIns="45719" rIns="91439" bIns="45719" anchor="t">
            <a:noAutofit/>
          </a:bodyPr>
          <a:lstStyle/>
          <a:p>
            <a:endParaRPr/>
          </a:p>
        </p:txBody>
      </p:sp>
      <p:sp>
        <p:nvSpPr>
          <p:cNvPr id="90" name="图像"/>
          <p:cNvSpPr>
            <a:spLocks noGrp="1"/>
          </p:cNvSpPr>
          <p:nvPr>
            <p:ph type="pic" sz="half" idx="22"/>
          </p:nvPr>
        </p:nvSpPr>
        <p:spPr>
          <a:xfrm>
            <a:off x="13208000" y="6146800"/>
            <a:ext cx="10160000" cy="6773334"/>
          </a:xfrm>
          <a:prstGeom prst="rect">
            <a:avLst/>
          </a:prstGeom>
          <a:ln w="9525">
            <a:round/>
          </a:ln>
        </p:spPr>
        <p:txBody>
          <a:bodyPr lIns="91439" tIns="45719" rIns="91439" bIns="45719" anchor="t">
            <a:noAutofit/>
          </a:bodyPr>
          <a:lstStyle/>
          <a:p>
            <a:endParaRPr/>
          </a:p>
        </p:txBody>
      </p:sp>
      <p:sp>
        <p:nvSpPr>
          <p:cNvPr id="91" name="图像"/>
          <p:cNvSpPr>
            <a:spLocks noGrp="1"/>
          </p:cNvSpPr>
          <p:nvPr>
            <p:ph type="pic" idx="23"/>
          </p:nvPr>
        </p:nvSpPr>
        <p:spPr>
          <a:xfrm>
            <a:off x="736600" y="-1397000"/>
            <a:ext cx="11855474" cy="17703800"/>
          </a:xfrm>
          <a:prstGeom prst="rect">
            <a:avLst/>
          </a:prstGeom>
          <a:ln w="9525">
            <a:round/>
          </a:ln>
        </p:spPr>
        <p:txBody>
          <a:bodyPr lIns="91439" tIns="45719" rIns="91439" bIns="45719" anchor="t">
            <a:noAutofit/>
          </a:bodyPr>
          <a:lstStyle/>
          <a:p>
            <a:endParaRPr/>
          </a:p>
        </p:txBody>
      </p:sp>
      <p:sp>
        <p:nvSpPr>
          <p:cNvPr id="9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线条"/>
          <p:cNvSpPr/>
          <p:nvPr/>
        </p:nvSpPr>
        <p:spPr>
          <a:xfrm>
            <a:off x="952500" y="13004800"/>
            <a:ext cx="22479000" cy="0"/>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线条"/>
          <p:cNvSpPr/>
          <p:nvPr/>
        </p:nvSpPr>
        <p:spPr>
          <a:xfrm>
            <a:off x="952500" y="7112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正文级别 1…"/>
          <p:cNvSpPr txBox="1">
            <a:spLocks noGrp="1"/>
          </p:cNvSpPr>
          <p:nvPr>
            <p:ph type="body" idx="1"/>
          </p:nvPr>
        </p:nvSpPr>
        <p:spPr>
          <a:xfrm>
            <a:off x="952500" y="1384300"/>
            <a:ext cx="22479000" cy="10947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正文级别 1</a:t>
            </a:r>
          </a:p>
          <a:p>
            <a:pPr lvl="1"/>
            <a:r>
              <a:t>正文级别 2</a:t>
            </a:r>
          </a:p>
          <a:p>
            <a:pPr lvl="2"/>
            <a:r>
              <a:t>正文级别 3</a:t>
            </a:r>
          </a:p>
          <a:p>
            <a:pPr lvl="3"/>
            <a:r>
              <a:t>正文级别 4</a:t>
            </a:r>
          </a:p>
          <a:p>
            <a:pPr lvl="4"/>
            <a:r>
              <a:t>正文级别 5</a:t>
            </a:r>
          </a:p>
        </p:txBody>
      </p:sp>
      <p:sp>
        <p:nvSpPr>
          <p:cNvPr id="5" name="标题文本"/>
          <p:cNvSpPr txBox="1">
            <a:spLocks noGrp="1"/>
          </p:cNvSpPr>
          <p:nvPr>
            <p:ph type="title"/>
          </p:nvPr>
        </p:nvSpPr>
        <p:spPr>
          <a:xfrm>
            <a:off x="952500" y="838200"/>
            <a:ext cx="22479000" cy="2679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6" name="幻灯片编号"/>
          <p:cNvSpPr txBox="1">
            <a:spLocks noGrp="1"/>
          </p:cNvSpPr>
          <p:nvPr>
            <p:ph type="sldNum" sz="quarter" idx="2"/>
          </p:nvPr>
        </p:nvSpPr>
        <p:spPr>
          <a:xfrm>
            <a:off x="22923500" y="12319000"/>
            <a:ext cx="419100" cy="4572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1pPr>
      <a:lvl2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2pPr>
      <a:lvl3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3pPr>
      <a:lvl4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4pPr>
      <a:lvl5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5pPr>
      <a:lvl6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6pPr>
      <a:lvl7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7pPr>
      <a:lvl8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8pPr>
      <a:lvl9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9pPr>
    </p:titleStyle>
    <p:bodyStyle>
      <a:lvl1pPr marL="571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1pPr>
      <a:lvl2pPr marL="11430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2pPr>
      <a:lvl3pPr marL="1714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3pPr>
      <a:lvl4pPr marL="22860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4pPr>
      <a:lvl5pPr marL="2857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5pPr>
      <a:lvl6pPr marL="34290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6pPr>
      <a:lvl7pPr marL="4000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7pPr>
      <a:lvl8pPr marL="45720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8pPr>
      <a:lvl9pPr marL="5143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en-LaneNet: A Generalized and Scalable Approach for 3D Lane Detection ECCV 2020"/>
          <p:cNvSpPr txBox="1">
            <a:spLocks noGrp="1"/>
          </p:cNvSpPr>
          <p:nvPr>
            <p:ph type="ctrTitle"/>
          </p:nvPr>
        </p:nvSpPr>
        <p:spPr>
          <a:prstGeom prst="rect">
            <a:avLst/>
          </a:prstGeom>
        </p:spPr>
        <p:txBody>
          <a:bodyPr>
            <a:normAutofit/>
          </a:bodyPr>
          <a:lstStyle>
            <a:lvl1pPr algn="ctr">
              <a:lnSpc>
                <a:spcPct val="120000"/>
              </a:lnSpc>
              <a:defRPr sz="8000" cap="none">
                <a:latin typeface="+mn-lt"/>
                <a:ea typeface="+mn-ea"/>
                <a:cs typeface="+mn-cs"/>
                <a:sym typeface="Gill Sans"/>
              </a:defRPr>
            </a:lvl1pPr>
          </a:lstStyle>
          <a:p>
            <a:r>
              <a:rPr lang="en-US" altLang="zh-CN" dirty="0"/>
              <a:t>FCOS: Fully Convolutional One-Stage Object Detection</a:t>
            </a:r>
            <a:endParaRPr lang="en-US" dirty="0"/>
          </a:p>
        </p:txBody>
      </p:sp>
      <p:sp>
        <p:nvSpPr>
          <p:cNvPr id="126" name="Yuliang Guo*, Guang Chen, Peitao Zhao, Weide Zhang, Jinghao Miao, Jingao Wang, and Tae Eun Choe…"/>
          <p:cNvSpPr txBox="1">
            <a:spLocks noGrp="1"/>
          </p:cNvSpPr>
          <p:nvPr>
            <p:ph type="subTitle" sz="quarter" idx="1"/>
          </p:nvPr>
        </p:nvSpPr>
        <p:spPr>
          <a:xfrm>
            <a:off x="952500" y="8091702"/>
            <a:ext cx="22479000" cy="2595804"/>
          </a:xfrm>
          <a:prstGeom prst="rect">
            <a:avLst/>
          </a:prstGeom>
        </p:spPr>
        <p:txBody>
          <a:bodyPr/>
          <a:lstStyle/>
          <a:p>
            <a:pPr algn="ctr">
              <a:defRPr sz="4000"/>
            </a:pPr>
            <a:r>
              <a:rPr lang="en-US" altLang="zh-CN" dirty="0" err="1"/>
              <a:t>Zhi</a:t>
            </a:r>
            <a:r>
              <a:rPr lang="en-US" altLang="zh-CN" dirty="0"/>
              <a:t> Tian </a:t>
            </a:r>
            <a:r>
              <a:rPr lang="en-US" altLang="zh-CN" dirty="0" err="1"/>
              <a:t>Chunhua</a:t>
            </a:r>
            <a:r>
              <a:rPr lang="en-US" altLang="zh-CN" dirty="0"/>
              <a:t> Shen∗ Hao Chen Tong He The University of Adelaide, Australia</a:t>
            </a:r>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xperiment - Anchor Effect"/>
          <p:cNvSpPr txBox="1">
            <a:spLocks noGrp="1"/>
          </p:cNvSpPr>
          <p:nvPr>
            <p:ph type="title" idx="4294967295"/>
          </p:nvPr>
        </p:nvSpPr>
        <p:spPr>
          <a:xfrm>
            <a:off x="952500" y="838200"/>
            <a:ext cx="22479000" cy="1463090"/>
          </a:xfrm>
          <a:prstGeom prst="rect">
            <a:avLst/>
          </a:prstGeom>
        </p:spPr>
        <p:txBody>
          <a:bodyPr>
            <a:normAutofit fontScale="90000"/>
          </a:bodyPr>
          <a:lstStyle>
            <a:lvl1pPr>
              <a:lnSpc>
                <a:spcPct val="120000"/>
              </a:lnSpc>
              <a:defRPr sz="8000" cap="none"/>
            </a:lvl1pPr>
          </a:lstStyle>
          <a:p>
            <a:pPr algn="ctr"/>
            <a:r>
              <a:rPr b="1" dirty="0">
                <a:solidFill>
                  <a:schemeClr val="tx1">
                    <a:lumMod val="50000"/>
                  </a:schemeClr>
                </a:solidFill>
              </a:rPr>
              <a:t>Experiment</a:t>
            </a:r>
          </a:p>
        </p:txBody>
      </p:sp>
      <p:sp>
        <p:nvSpPr>
          <p:cNvPr id="9" name="文本框 8">
            <a:extLst>
              <a:ext uri="{FF2B5EF4-FFF2-40B4-BE49-F238E27FC236}">
                <a16:creationId xmlns:a16="http://schemas.microsoft.com/office/drawing/2014/main" id="{820C5715-15CC-4900-9575-F82B51AF231E}"/>
              </a:ext>
            </a:extLst>
          </p:cNvPr>
          <p:cNvSpPr txBox="1"/>
          <p:nvPr/>
        </p:nvSpPr>
        <p:spPr>
          <a:xfrm>
            <a:off x="1983727" y="5656302"/>
            <a:ext cx="6804349"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2800" b="0" i="0" dirty="0">
                <a:solidFill>
                  <a:srgbClr val="000000"/>
                </a:solidFill>
                <a:effectLst/>
                <a:latin typeface="Roboto"/>
              </a:rPr>
              <a:t>当使用</a:t>
            </a:r>
            <a:r>
              <a:rPr lang="en-US" altLang="zh-CN" sz="2800" b="0" i="0" dirty="0">
                <a:solidFill>
                  <a:srgbClr val="000000"/>
                </a:solidFill>
                <a:effectLst/>
                <a:latin typeface="Roboto"/>
              </a:rPr>
              <a:t>FPN</a:t>
            </a:r>
            <a:r>
              <a:rPr lang="zh-CN" altLang="en-US" sz="2800" b="0" i="0" dirty="0">
                <a:solidFill>
                  <a:srgbClr val="000000"/>
                </a:solidFill>
                <a:effectLst/>
                <a:latin typeface="Roboto"/>
              </a:rPr>
              <a:t>时，</a:t>
            </a:r>
            <a:r>
              <a:rPr lang="en-US" altLang="zh-CN" sz="2800" b="0" i="0" dirty="0">
                <a:solidFill>
                  <a:srgbClr val="000000"/>
                </a:solidFill>
                <a:effectLst/>
                <a:latin typeface="Roboto"/>
              </a:rPr>
              <a:t>FCOS</a:t>
            </a:r>
            <a:r>
              <a:rPr lang="zh-CN" altLang="en-US" sz="2800" b="0" i="0" dirty="0">
                <a:solidFill>
                  <a:srgbClr val="000000"/>
                </a:solidFill>
                <a:effectLst/>
                <a:latin typeface="Roboto"/>
              </a:rPr>
              <a:t>可以实现</a:t>
            </a:r>
            <a:r>
              <a:rPr lang="en-US" altLang="zh-CN" sz="2800" b="0" i="0" dirty="0">
                <a:solidFill>
                  <a:srgbClr val="000000"/>
                </a:solidFill>
                <a:effectLst/>
                <a:latin typeface="Roboto"/>
              </a:rPr>
              <a:t>98.40</a:t>
            </a:r>
            <a:r>
              <a:rPr lang="zh-CN" altLang="en-US" sz="2800" b="0" i="0" dirty="0">
                <a:solidFill>
                  <a:srgbClr val="000000"/>
                </a:solidFill>
                <a:effectLst/>
                <a:latin typeface="Roboto"/>
              </a:rPr>
              <a:t>％的</a:t>
            </a:r>
            <a:r>
              <a:rPr lang="en-US" altLang="zh-CN" sz="2800" b="0" i="0" dirty="0">
                <a:solidFill>
                  <a:srgbClr val="000000"/>
                </a:solidFill>
                <a:effectLst/>
                <a:latin typeface="Roboto"/>
              </a:rPr>
              <a:t>BPR</a:t>
            </a:r>
            <a:r>
              <a:rPr lang="zh-CN" altLang="en-US" sz="2800" b="0" i="0" dirty="0">
                <a:solidFill>
                  <a:srgbClr val="000000"/>
                </a:solidFill>
                <a:effectLst/>
                <a:latin typeface="Roboto"/>
              </a:rPr>
              <a:t>，非常接近基于锚的探测器通过使用所有低质量匹配项可以达到的最佳</a:t>
            </a:r>
            <a:r>
              <a:rPr lang="en-US" altLang="zh-CN" sz="2800" b="0" i="0" dirty="0">
                <a:solidFill>
                  <a:srgbClr val="000000"/>
                </a:solidFill>
                <a:effectLst/>
                <a:latin typeface="Roboto"/>
              </a:rPr>
              <a:t>BPR</a:t>
            </a:r>
            <a:endParaRPr lang="zh-CN" altLang="en-US" sz="2800" dirty="0"/>
          </a:p>
        </p:txBody>
      </p:sp>
      <p:pic>
        <p:nvPicPr>
          <p:cNvPr id="8" name="图片 7">
            <a:extLst>
              <a:ext uri="{FF2B5EF4-FFF2-40B4-BE49-F238E27FC236}">
                <a16:creationId xmlns:a16="http://schemas.microsoft.com/office/drawing/2014/main" id="{434A8ED7-9E81-4F01-8774-04BCDDFC53EC}"/>
              </a:ext>
            </a:extLst>
          </p:cNvPr>
          <p:cNvPicPr>
            <a:picLocks noChangeAspect="1"/>
          </p:cNvPicPr>
          <p:nvPr/>
        </p:nvPicPr>
        <p:blipFill>
          <a:blip r:embed="rId2"/>
          <a:stretch>
            <a:fillRect/>
          </a:stretch>
        </p:blipFill>
        <p:spPr>
          <a:xfrm>
            <a:off x="9983756" y="2360357"/>
            <a:ext cx="11751905" cy="4271915"/>
          </a:xfrm>
          <a:prstGeom prst="rect">
            <a:avLst/>
          </a:prstGeom>
        </p:spPr>
      </p:pic>
      <p:sp>
        <p:nvSpPr>
          <p:cNvPr id="13" name="文本框 12">
            <a:extLst>
              <a:ext uri="{FF2B5EF4-FFF2-40B4-BE49-F238E27FC236}">
                <a16:creationId xmlns:a16="http://schemas.microsoft.com/office/drawing/2014/main" id="{5F275D14-883A-4528-A621-E26CFEFFFE25}"/>
              </a:ext>
            </a:extLst>
          </p:cNvPr>
          <p:cNvSpPr txBox="1"/>
          <p:nvPr/>
        </p:nvSpPr>
        <p:spPr>
          <a:xfrm>
            <a:off x="9204649" y="6632272"/>
            <a:ext cx="1219511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2800" dirty="0">
                <a:solidFill>
                  <a:schemeClr val="tx1">
                    <a:lumMod val="50000"/>
                  </a:schemeClr>
                </a:solidFill>
              </a:rPr>
              <a:t>FCOS在AP和AR中都比基于锚的RetinaNet取得了更好的性能</a:t>
            </a:r>
          </a:p>
        </p:txBody>
      </p:sp>
      <p:pic>
        <p:nvPicPr>
          <p:cNvPr id="15" name="图片 14">
            <a:extLst>
              <a:ext uri="{FF2B5EF4-FFF2-40B4-BE49-F238E27FC236}">
                <a16:creationId xmlns:a16="http://schemas.microsoft.com/office/drawing/2014/main" id="{6AFA4F05-C42F-4304-8246-A3E78F817B2F}"/>
              </a:ext>
            </a:extLst>
          </p:cNvPr>
          <p:cNvPicPr>
            <a:picLocks noChangeAspect="1"/>
          </p:cNvPicPr>
          <p:nvPr/>
        </p:nvPicPr>
        <p:blipFill>
          <a:blip r:embed="rId3"/>
          <a:stretch>
            <a:fillRect/>
          </a:stretch>
        </p:blipFill>
        <p:spPr>
          <a:xfrm>
            <a:off x="2428097" y="2933423"/>
            <a:ext cx="5915608" cy="2660124"/>
          </a:xfrm>
          <a:prstGeom prst="rect">
            <a:avLst/>
          </a:prstGeom>
        </p:spPr>
      </p:pic>
      <p:pic>
        <p:nvPicPr>
          <p:cNvPr id="3" name="图片 2">
            <a:extLst>
              <a:ext uri="{FF2B5EF4-FFF2-40B4-BE49-F238E27FC236}">
                <a16:creationId xmlns:a16="http://schemas.microsoft.com/office/drawing/2014/main" id="{D1B4592A-50FE-47AE-94F6-A405E0561749}"/>
              </a:ext>
            </a:extLst>
          </p:cNvPr>
          <p:cNvPicPr>
            <a:picLocks noChangeAspect="1"/>
          </p:cNvPicPr>
          <p:nvPr/>
        </p:nvPicPr>
        <p:blipFill>
          <a:blip r:embed="rId4"/>
          <a:stretch>
            <a:fillRect/>
          </a:stretch>
        </p:blipFill>
        <p:spPr>
          <a:xfrm>
            <a:off x="1905388" y="9434543"/>
            <a:ext cx="7504534" cy="2270113"/>
          </a:xfrm>
          <a:prstGeom prst="rect">
            <a:avLst/>
          </a:prstGeom>
        </p:spPr>
      </p:pic>
      <p:sp>
        <p:nvSpPr>
          <p:cNvPr id="14" name="文本框 13">
            <a:extLst>
              <a:ext uri="{FF2B5EF4-FFF2-40B4-BE49-F238E27FC236}">
                <a16:creationId xmlns:a16="http://schemas.microsoft.com/office/drawing/2014/main" id="{A4A99EB5-3BEC-4E86-AC6D-34722D005FBB}"/>
              </a:ext>
            </a:extLst>
          </p:cNvPr>
          <p:cNvSpPr txBox="1"/>
          <p:nvPr/>
        </p:nvSpPr>
        <p:spPr>
          <a:xfrm>
            <a:off x="9983755" y="9169217"/>
            <a:ext cx="13006873"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如果不使用</a:t>
            </a:r>
            <a:r>
              <a:rPr lang="en-US" altLang="zh-CN" sz="4400" dirty="0">
                <a:solidFill>
                  <a:srgbClr val="000000"/>
                </a:solidFill>
                <a:effectLst/>
                <a:latin typeface="Helvetica" panose="020B0604020202020204" pitchFamily="34" charset="0"/>
                <a:ea typeface="等线" panose="02010600030101010101" pitchFamily="2" charset="-122"/>
              </a:rPr>
              <a:t>FPN</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且仅使用特征级别</a:t>
            </a:r>
            <a:r>
              <a:rPr lang="en-US" altLang="zh-CN" sz="4400" dirty="0">
                <a:solidFill>
                  <a:srgbClr val="000000"/>
                </a:solidFill>
                <a:effectLst/>
                <a:latin typeface="Helvetica" panose="020B0604020202020204" pitchFamily="34" charset="0"/>
                <a:ea typeface="等线" panose="02010600030101010101" pitchFamily="2" charset="-122"/>
              </a:rPr>
              <a:t>P4</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，则确实存在大量歧义样本（</a:t>
            </a:r>
            <a:r>
              <a:rPr lang="en-US" altLang="zh-CN" sz="4400" dirty="0">
                <a:solidFill>
                  <a:srgbClr val="000000"/>
                </a:solidFill>
                <a:effectLst/>
                <a:latin typeface="Helvetica" panose="020B0604020202020204" pitchFamily="34" charset="0"/>
                <a:ea typeface="等线" panose="02010600030101010101" pitchFamily="2" charset="-122"/>
              </a:rPr>
              <a:t>23</a:t>
            </a:r>
            <a:r>
              <a:rPr lang="en-US" altLang="zh-CN"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a:t>
            </a:r>
            <a:r>
              <a:rPr lang="en-US" altLang="zh-CN" sz="4400" dirty="0">
                <a:solidFill>
                  <a:srgbClr val="000000"/>
                </a:solidFill>
                <a:effectLst/>
                <a:latin typeface="Helvetica" panose="020B0604020202020204" pitchFamily="34" charset="0"/>
                <a:ea typeface="等线" panose="02010600030101010101" pitchFamily="2" charset="-122"/>
              </a:rPr>
              <a:t>16</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％）。但是，使用</a:t>
            </a:r>
            <a:r>
              <a:rPr lang="en-US" altLang="zh-CN" sz="4400" dirty="0">
                <a:solidFill>
                  <a:srgbClr val="000000"/>
                </a:solidFill>
                <a:effectLst/>
                <a:latin typeface="Helvetica" panose="020B0604020202020204" pitchFamily="34" charset="0"/>
                <a:ea typeface="等线" panose="02010600030101010101" pitchFamily="2" charset="-122"/>
              </a:rPr>
              <a:t>FPN</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时，由于大多数重叠对象被分配给不同的特征级别</a:t>
            </a:r>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，因此该比率可以显着降低到</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7</a:t>
            </a:r>
            <a:r>
              <a:rPr lang="en-US" altLang="zh-CN"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14</a:t>
            </a:r>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endParaRPr lang="zh-CN" altLang="en-US" sz="4400" dirty="0"/>
          </a:p>
        </p:txBody>
      </p:sp>
      <p:sp>
        <p:nvSpPr>
          <p:cNvPr id="16" name="文本框 15">
            <a:extLst>
              <a:ext uri="{FF2B5EF4-FFF2-40B4-BE49-F238E27FC236}">
                <a16:creationId xmlns:a16="http://schemas.microsoft.com/office/drawing/2014/main" id="{89287A7C-46C9-4F5C-B918-8A9B38744273}"/>
              </a:ext>
            </a:extLst>
          </p:cNvPr>
          <p:cNvSpPr txBox="1"/>
          <p:nvPr/>
        </p:nvSpPr>
        <p:spPr>
          <a:xfrm>
            <a:off x="-2211355" y="2028121"/>
            <a:ext cx="1219511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5400" dirty="0">
                <a:solidFill>
                  <a:srgbClr val="000000"/>
                </a:solidFill>
                <a:effectLst/>
                <a:latin typeface="NimbusRomNo9L-Medi"/>
                <a:ea typeface="等线" panose="02010600030101010101" pitchFamily="2" charset="-122"/>
                <a:cs typeface="Times New Roman" panose="02020603050405020304" pitchFamily="18" charset="0"/>
              </a:rPr>
              <a:t>Best Possible Recalls.</a:t>
            </a:r>
            <a:endParaRPr lang="zh-CN" altLang="en-US" dirty="0"/>
          </a:p>
        </p:txBody>
      </p:sp>
      <p:sp>
        <p:nvSpPr>
          <p:cNvPr id="17" name="文本框 16">
            <a:extLst>
              <a:ext uri="{FF2B5EF4-FFF2-40B4-BE49-F238E27FC236}">
                <a16:creationId xmlns:a16="http://schemas.microsoft.com/office/drawing/2014/main" id="{1DD2CF08-E634-46B6-AD41-D78DDEEA58E5}"/>
              </a:ext>
            </a:extLst>
          </p:cNvPr>
          <p:cNvSpPr txBox="1"/>
          <p:nvPr/>
        </p:nvSpPr>
        <p:spPr>
          <a:xfrm>
            <a:off x="-2626567" y="8251076"/>
            <a:ext cx="13296122"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5400" dirty="0">
                <a:solidFill>
                  <a:srgbClr val="000000"/>
                </a:solidFill>
                <a:effectLst/>
                <a:latin typeface="NimbusRomNo9L-Medi"/>
                <a:ea typeface="等线" panose="02010600030101010101" pitchFamily="2" charset="-122"/>
                <a:cs typeface="Times New Roman" panose="02020603050405020304" pitchFamily="18" charset="0"/>
              </a:rPr>
              <a:t>Ambiguous Samples.</a:t>
            </a:r>
            <a:endParaRPr lang="zh-CN" alt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xperiment - The Upper Bound of the Two-Stage Framework"/>
          <p:cNvSpPr txBox="1">
            <a:spLocks noGrp="1"/>
          </p:cNvSpPr>
          <p:nvPr>
            <p:ph type="title" idx="4294967295"/>
          </p:nvPr>
        </p:nvSpPr>
        <p:spPr>
          <a:xfrm>
            <a:off x="952500" y="838200"/>
            <a:ext cx="22479000" cy="1463090"/>
          </a:xfrm>
          <a:prstGeom prst="rect">
            <a:avLst/>
          </a:prstGeom>
        </p:spPr>
        <p:txBody>
          <a:bodyPr>
            <a:normAutofit/>
          </a:bodyPr>
          <a:lstStyle>
            <a:lvl1pPr defTabSz="751205">
              <a:lnSpc>
                <a:spcPct val="120000"/>
              </a:lnSpc>
              <a:defRPr sz="7280" cap="none"/>
            </a:lvl1pPr>
          </a:lstStyle>
          <a:p>
            <a:r>
              <a:rPr dirty="0"/>
              <a:t>Experiment </a:t>
            </a:r>
            <a:r>
              <a:rPr lang="en-US" altLang="zh-CN" dirty="0"/>
              <a:t>–</a:t>
            </a:r>
            <a:r>
              <a:rPr dirty="0"/>
              <a:t> </a:t>
            </a:r>
            <a:r>
              <a:rPr lang="en-US" altLang="zh-CN" dirty="0"/>
              <a:t>With or Without Center-ness</a:t>
            </a:r>
            <a:endParaRPr dirty="0"/>
          </a:p>
        </p:txBody>
      </p:sp>
      <p:pic>
        <p:nvPicPr>
          <p:cNvPr id="5" name="图片 4">
            <a:extLst>
              <a:ext uri="{FF2B5EF4-FFF2-40B4-BE49-F238E27FC236}">
                <a16:creationId xmlns:a16="http://schemas.microsoft.com/office/drawing/2014/main" id="{565DF0B3-3EB4-4F4C-8A46-9C720AB7C900}"/>
              </a:ext>
            </a:extLst>
          </p:cNvPr>
          <p:cNvPicPr>
            <a:picLocks noChangeAspect="1"/>
          </p:cNvPicPr>
          <p:nvPr/>
        </p:nvPicPr>
        <p:blipFill>
          <a:blip r:embed="rId2"/>
          <a:stretch>
            <a:fillRect/>
          </a:stretch>
        </p:blipFill>
        <p:spPr>
          <a:xfrm>
            <a:off x="5204150" y="2919421"/>
            <a:ext cx="11644602" cy="4889858"/>
          </a:xfrm>
          <a:prstGeom prst="rect">
            <a:avLst/>
          </a:prstGeom>
        </p:spPr>
      </p:pic>
      <p:sp>
        <p:nvSpPr>
          <p:cNvPr id="8" name="文本框 7">
            <a:extLst>
              <a:ext uri="{FF2B5EF4-FFF2-40B4-BE49-F238E27FC236}">
                <a16:creationId xmlns:a16="http://schemas.microsoft.com/office/drawing/2014/main" id="{D6423182-6401-433C-9253-3AFA6B0A783E}"/>
              </a:ext>
            </a:extLst>
          </p:cNvPr>
          <p:cNvSpPr txBox="1"/>
          <p:nvPr/>
        </p:nvSpPr>
        <p:spPr>
          <a:xfrm>
            <a:off x="3951514" y="8351650"/>
            <a:ext cx="14149874"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3200" dirty="0">
                <a:solidFill>
                  <a:schemeClr val="tx1">
                    <a:lumMod val="50000"/>
                  </a:schemeClr>
                </a:solidFill>
              </a:rPr>
              <a:t>最小分裂中心度分支的消融研究</a:t>
            </a:r>
            <a:r>
              <a:rPr lang="en-US" altLang="zh-CN" sz="3200" dirty="0">
                <a:solidFill>
                  <a:schemeClr val="tx1">
                    <a:lumMod val="50000"/>
                  </a:schemeClr>
                </a:solidFill>
              </a:rPr>
              <a:t>:</a:t>
            </a:r>
            <a:r>
              <a:rPr lang="zh-CN" altLang="en-US" sz="3200" dirty="0">
                <a:solidFill>
                  <a:schemeClr val="tx1">
                    <a:lumMod val="50000"/>
                  </a:schemeClr>
                </a:solidFill>
              </a:rPr>
              <a:t> “</a:t>
            </a:r>
            <a:r>
              <a:rPr lang="en-US" altLang="zh-CN" sz="3200" dirty="0">
                <a:solidFill>
                  <a:schemeClr val="tx1">
                    <a:lumMod val="50000"/>
                  </a:schemeClr>
                </a:solidFill>
              </a:rPr>
              <a:t>None”</a:t>
            </a:r>
            <a:r>
              <a:rPr lang="zh-CN" altLang="en-US" sz="3200" dirty="0">
                <a:solidFill>
                  <a:schemeClr val="tx1">
                    <a:lumMod val="50000"/>
                  </a:schemeClr>
                </a:solidFill>
              </a:rPr>
              <a:t>表示没有使用中心。“</a:t>
            </a:r>
            <a:r>
              <a:rPr lang="en-US" altLang="zh-CN" sz="3200" dirty="0">
                <a:solidFill>
                  <a:schemeClr val="tx1">
                    <a:lumMod val="50000"/>
                  </a:schemeClr>
                </a:solidFill>
              </a:rPr>
              <a:t>center-ness</a:t>
            </a:r>
            <a:r>
              <a:rPr lang="zh-CN" altLang="en-US" sz="3200" dirty="0">
                <a:solidFill>
                  <a:schemeClr val="tx1">
                    <a:lumMod val="50000"/>
                  </a:schemeClr>
                </a:solidFill>
              </a:rPr>
              <a:t>”表示使用预测回归向量计算得到的中心度。“中心度”是指利用提出的中心度分支预测的中心度。</a:t>
            </a:r>
          </a:p>
        </p:txBody>
      </p:sp>
      <p:sp>
        <p:nvSpPr>
          <p:cNvPr id="6" name="文本框 5">
            <a:extLst>
              <a:ext uri="{FF2B5EF4-FFF2-40B4-BE49-F238E27FC236}">
                <a16:creationId xmlns:a16="http://schemas.microsoft.com/office/drawing/2014/main" id="{46A9FAC4-C2B3-4E91-A2E2-52EA945E8166}"/>
              </a:ext>
            </a:extLst>
          </p:cNvPr>
          <p:cNvSpPr txBox="1"/>
          <p:nvPr/>
        </p:nvSpPr>
        <p:spPr>
          <a:xfrm>
            <a:off x="3677427" y="10244793"/>
            <a:ext cx="13938769"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中心度分支可以将</a:t>
            </a:r>
            <a:r>
              <a:rPr lang="en-US" altLang="zh-CN" sz="4400" dirty="0">
                <a:solidFill>
                  <a:srgbClr val="000000"/>
                </a:solidFill>
                <a:effectLst/>
                <a:latin typeface="Helvetica" panose="020B0604020202020204" pitchFamily="34" charset="0"/>
                <a:ea typeface="等线" panose="02010600030101010101" pitchFamily="2" charset="-122"/>
              </a:rPr>
              <a:t>AP</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从</a:t>
            </a:r>
            <a:r>
              <a:rPr lang="en-US" altLang="zh-CN" sz="4400" dirty="0">
                <a:solidFill>
                  <a:srgbClr val="000000"/>
                </a:solidFill>
                <a:effectLst/>
                <a:latin typeface="Helvetica" panose="020B0604020202020204" pitchFamily="34" charset="0"/>
                <a:ea typeface="等线" panose="02010600030101010101" pitchFamily="2" charset="-122"/>
              </a:rPr>
              <a:t>33</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4400" dirty="0">
                <a:solidFill>
                  <a:srgbClr val="000000"/>
                </a:solidFill>
                <a:effectLst/>
                <a:latin typeface="Helvetica" panose="020B0604020202020204" pitchFamily="34" charset="0"/>
                <a:ea typeface="等线" panose="02010600030101010101" pitchFamily="2" charset="-122"/>
              </a:rPr>
              <a:t>5</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％提升到</a:t>
            </a:r>
            <a:r>
              <a:rPr lang="en-US" altLang="zh-CN" sz="4400" dirty="0">
                <a:solidFill>
                  <a:srgbClr val="000000"/>
                </a:solidFill>
                <a:effectLst/>
                <a:latin typeface="Helvetica" panose="020B0604020202020204" pitchFamily="34" charset="0"/>
                <a:ea typeface="等线" panose="02010600030101010101" pitchFamily="2" charset="-122"/>
              </a:rPr>
              <a:t>37</a:t>
            </a:r>
            <a:r>
              <a:rPr lang="en-US" altLang="zh-CN"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a:t>
            </a:r>
            <a:r>
              <a:rPr lang="en-US" altLang="zh-CN" sz="4400" dirty="0">
                <a:solidFill>
                  <a:srgbClr val="000000"/>
                </a:solidFill>
                <a:effectLst/>
                <a:latin typeface="Helvetica" panose="020B0604020202020204" pitchFamily="34" charset="0"/>
                <a:ea typeface="等线" panose="02010600030101010101" pitchFamily="2" charset="-122"/>
              </a:rPr>
              <a:t>1</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％，从而使无锚的</a:t>
            </a:r>
            <a:r>
              <a:rPr lang="en-US" altLang="zh-CN" sz="4400" dirty="0">
                <a:solidFill>
                  <a:srgbClr val="000000"/>
                </a:solidFill>
                <a:effectLst/>
                <a:latin typeface="Helvetica" panose="020B0604020202020204" pitchFamily="34" charset="0"/>
                <a:ea typeface="等线" panose="02010600030101010101" pitchFamily="2" charset="-122"/>
              </a:rPr>
              <a:t>FCOS</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优于基于锚的</a:t>
            </a:r>
            <a:r>
              <a:rPr lang="en-US" altLang="zh-CN" sz="4400" dirty="0">
                <a:solidFill>
                  <a:srgbClr val="000000"/>
                </a:solidFill>
                <a:effectLst/>
                <a:latin typeface="Helvetica" panose="020B0604020202020204" pitchFamily="34" charset="0"/>
                <a:ea typeface="等线" panose="02010600030101010101" pitchFamily="2" charset="-122"/>
              </a:rPr>
              <a:t>Retina Net</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4400" dirty="0">
                <a:solidFill>
                  <a:srgbClr val="000000"/>
                </a:solidFill>
                <a:effectLst/>
                <a:latin typeface="Helvetica" panose="020B0604020202020204" pitchFamily="34" charset="0"/>
                <a:ea typeface="等线" panose="02010600030101010101" pitchFamily="2" charset="-122"/>
              </a:rPr>
              <a:t>35</a:t>
            </a:r>
            <a:r>
              <a:rPr lang="en-US" altLang="zh-CN"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a:t>
            </a:r>
            <a:r>
              <a:rPr lang="en-US" altLang="zh-CN" sz="4400" dirty="0">
                <a:solidFill>
                  <a:srgbClr val="000000"/>
                </a:solidFill>
                <a:effectLst/>
                <a:latin typeface="Helvetica" panose="020B0604020202020204" pitchFamily="34" charset="0"/>
                <a:ea typeface="等线" panose="02010600030101010101" pitchFamily="2" charset="-122"/>
              </a:rPr>
              <a:t>9</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endParaRPr lang="zh-CN" altLang="en-US" sz="4400" dirty="0"/>
          </a:p>
        </p:txBody>
      </p:sp>
    </p:spTree>
    <p:extLst>
      <p:ext uri="{BB962C8B-B14F-4D97-AF65-F5344CB8AC3E}">
        <p14:creationId xmlns:p14="http://schemas.microsoft.com/office/powerpoint/2010/main" val="396293008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xperiment - The Upper Bound of the Two-Stage Framework"/>
          <p:cNvSpPr txBox="1">
            <a:spLocks noGrp="1"/>
          </p:cNvSpPr>
          <p:nvPr>
            <p:ph type="title" idx="4294967295"/>
          </p:nvPr>
        </p:nvSpPr>
        <p:spPr>
          <a:xfrm>
            <a:off x="952500" y="838200"/>
            <a:ext cx="22479000" cy="1463090"/>
          </a:xfrm>
          <a:prstGeom prst="rect">
            <a:avLst/>
          </a:prstGeom>
        </p:spPr>
        <p:txBody>
          <a:bodyPr>
            <a:normAutofit/>
          </a:bodyPr>
          <a:lstStyle>
            <a:lvl1pPr defTabSz="751205">
              <a:lnSpc>
                <a:spcPct val="120000"/>
              </a:lnSpc>
              <a:defRPr sz="7280" cap="none"/>
            </a:lvl1pPr>
          </a:lstStyle>
          <a:p>
            <a:r>
              <a:rPr dirty="0"/>
              <a:t>Experiment </a:t>
            </a:r>
            <a:r>
              <a:rPr lang="en-US" altLang="zh-CN" dirty="0"/>
              <a:t>–</a:t>
            </a:r>
            <a:r>
              <a:rPr dirty="0"/>
              <a:t> </a:t>
            </a:r>
            <a:r>
              <a:rPr lang="en-US" altLang="zh-CN" dirty="0"/>
              <a:t>Comparison with State-of-the-art Detectors</a:t>
            </a:r>
            <a:endParaRPr dirty="0"/>
          </a:p>
        </p:txBody>
      </p:sp>
      <p:pic>
        <p:nvPicPr>
          <p:cNvPr id="4" name="图片 3">
            <a:extLst>
              <a:ext uri="{FF2B5EF4-FFF2-40B4-BE49-F238E27FC236}">
                <a16:creationId xmlns:a16="http://schemas.microsoft.com/office/drawing/2014/main" id="{7EB1BD54-1BA1-4409-B886-3A09262E5E36}"/>
              </a:ext>
            </a:extLst>
          </p:cNvPr>
          <p:cNvPicPr>
            <a:picLocks noChangeAspect="1"/>
          </p:cNvPicPr>
          <p:nvPr/>
        </p:nvPicPr>
        <p:blipFill>
          <a:blip r:embed="rId2"/>
          <a:stretch>
            <a:fillRect/>
          </a:stretch>
        </p:blipFill>
        <p:spPr>
          <a:xfrm>
            <a:off x="3023118" y="2301289"/>
            <a:ext cx="16496523" cy="6525470"/>
          </a:xfrm>
          <a:prstGeom prst="rect">
            <a:avLst/>
          </a:prstGeom>
        </p:spPr>
      </p:pic>
      <p:sp>
        <p:nvSpPr>
          <p:cNvPr id="12" name="文本框 11">
            <a:extLst>
              <a:ext uri="{FF2B5EF4-FFF2-40B4-BE49-F238E27FC236}">
                <a16:creationId xmlns:a16="http://schemas.microsoft.com/office/drawing/2014/main" id="{54C913FD-6AFD-4958-A914-F1C20AE8E50D}"/>
              </a:ext>
            </a:extLst>
          </p:cNvPr>
          <p:cNvSpPr txBox="1"/>
          <p:nvPr/>
        </p:nvSpPr>
        <p:spPr>
          <a:xfrm>
            <a:off x="4753947" y="9473405"/>
            <a:ext cx="1219511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4800" b="0" i="0" dirty="0">
                <a:solidFill>
                  <a:srgbClr val="121212"/>
                </a:solidFill>
                <a:effectLst/>
                <a:latin typeface="-apple-system"/>
              </a:rPr>
              <a:t>与目前最主流的一些一阶、二阶检测器对比，在检测</a:t>
            </a:r>
            <a:r>
              <a:rPr lang="zh-CN" altLang="en-US" sz="4800" dirty="0">
                <a:solidFill>
                  <a:srgbClr val="121212"/>
                </a:solidFill>
                <a:latin typeface="-apple-system"/>
              </a:rPr>
              <a:t>精度</a:t>
            </a:r>
            <a:r>
              <a:rPr lang="zh-CN" altLang="en-US" sz="4800" b="0" i="0" dirty="0">
                <a:solidFill>
                  <a:srgbClr val="121212"/>
                </a:solidFill>
                <a:effectLst/>
                <a:latin typeface="-apple-system"/>
              </a:rPr>
              <a:t>方面</a:t>
            </a:r>
            <a:r>
              <a:rPr lang="en-US" altLang="zh-CN" sz="4800" b="0" i="0" dirty="0">
                <a:solidFill>
                  <a:srgbClr val="121212"/>
                </a:solidFill>
                <a:effectLst/>
                <a:latin typeface="-apple-system"/>
              </a:rPr>
              <a:t>FCOS</a:t>
            </a:r>
            <a:r>
              <a:rPr lang="zh-CN" altLang="en-US" sz="4800" b="0" i="0" dirty="0">
                <a:solidFill>
                  <a:srgbClr val="121212"/>
                </a:solidFill>
                <a:effectLst/>
                <a:latin typeface="-apple-system"/>
              </a:rPr>
              <a:t>优于</a:t>
            </a:r>
            <a:r>
              <a:rPr lang="en-US" altLang="zh-CN" sz="4800" b="0" i="0" dirty="0">
                <a:solidFill>
                  <a:srgbClr val="121212"/>
                </a:solidFill>
                <a:effectLst/>
                <a:latin typeface="-apple-system"/>
              </a:rPr>
              <a:t>Faster R-CNN</a:t>
            </a:r>
            <a:r>
              <a:rPr lang="zh-CN" altLang="en-US" sz="4800" b="0" i="0" dirty="0">
                <a:solidFill>
                  <a:srgbClr val="121212"/>
                </a:solidFill>
                <a:effectLst/>
                <a:latin typeface="-apple-system"/>
              </a:rPr>
              <a:t>、</a:t>
            </a:r>
            <a:r>
              <a:rPr lang="en-US" altLang="zh-CN" sz="4800" b="0" i="0" dirty="0">
                <a:solidFill>
                  <a:srgbClr val="121212"/>
                </a:solidFill>
                <a:effectLst/>
                <a:latin typeface="-apple-system"/>
              </a:rPr>
              <a:t>YOLO</a:t>
            </a:r>
            <a:r>
              <a:rPr lang="zh-CN" altLang="en-US" sz="4800" b="0" i="0" dirty="0">
                <a:solidFill>
                  <a:srgbClr val="121212"/>
                </a:solidFill>
                <a:effectLst/>
                <a:latin typeface="-apple-system"/>
              </a:rPr>
              <a:t>、</a:t>
            </a:r>
            <a:r>
              <a:rPr lang="en-US" altLang="zh-CN" sz="4800" b="0" i="0" dirty="0">
                <a:solidFill>
                  <a:srgbClr val="121212"/>
                </a:solidFill>
                <a:effectLst/>
                <a:latin typeface="-apple-system"/>
              </a:rPr>
              <a:t>SSD</a:t>
            </a:r>
            <a:r>
              <a:rPr lang="zh-CN" altLang="en-US" sz="4800" b="0" i="0" dirty="0">
                <a:solidFill>
                  <a:srgbClr val="121212"/>
                </a:solidFill>
                <a:effectLst/>
                <a:latin typeface="-apple-system"/>
              </a:rPr>
              <a:t>这些经典算法。</a:t>
            </a:r>
            <a:endParaRPr lang="zh-CN" altLang="en-US" sz="48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xperiment - The Upper Bound of the Two-Stage Framework"/>
          <p:cNvSpPr txBox="1">
            <a:spLocks noGrp="1"/>
          </p:cNvSpPr>
          <p:nvPr>
            <p:ph type="title" idx="4294967295"/>
          </p:nvPr>
        </p:nvSpPr>
        <p:spPr>
          <a:xfrm>
            <a:off x="952500" y="838200"/>
            <a:ext cx="22479000" cy="1463090"/>
          </a:xfrm>
          <a:prstGeom prst="rect">
            <a:avLst/>
          </a:prstGeom>
        </p:spPr>
        <p:txBody>
          <a:bodyPr>
            <a:normAutofit/>
          </a:bodyPr>
          <a:lstStyle>
            <a:lvl1pPr defTabSz="751205">
              <a:lnSpc>
                <a:spcPct val="120000"/>
              </a:lnSpc>
              <a:defRPr sz="7280" cap="none"/>
            </a:lvl1pPr>
          </a:lstStyle>
          <a:p>
            <a:r>
              <a:rPr dirty="0"/>
              <a:t>Experiment</a:t>
            </a:r>
          </a:p>
        </p:txBody>
      </p:sp>
      <p:sp>
        <p:nvSpPr>
          <p:cNvPr id="8" name="文本框 7">
            <a:extLst>
              <a:ext uri="{FF2B5EF4-FFF2-40B4-BE49-F238E27FC236}">
                <a16:creationId xmlns:a16="http://schemas.microsoft.com/office/drawing/2014/main" id="{D6423182-6401-433C-9253-3AFA6B0A783E}"/>
              </a:ext>
            </a:extLst>
          </p:cNvPr>
          <p:cNvSpPr txBox="1"/>
          <p:nvPr/>
        </p:nvSpPr>
        <p:spPr>
          <a:xfrm>
            <a:off x="3823218" y="10980653"/>
            <a:ext cx="14149874"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3200" dirty="0">
                <a:solidFill>
                  <a:schemeClr val="tx1">
                    <a:lumMod val="50000"/>
                  </a:schemeClr>
                </a:solidFill>
              </a:rPr>
              <a:t>最小分裂的一些检测结果。</a:t>
            </a:r>
            <a:r>
              <a:rPr lang="en-US" altLang="zh-CN" sz="3200" dirty="0">
                <a:solidFill>
                  <a:schemeClr val="tx1">
                    <a:lumMod val="50000"/>
                  </a:schemeClr>
                </a:solidFill>
              </a:rPr>
              <a:t>Backbone</a:t>
            </a:r>
            <a:r>
              <a:rPr lang="zh-CN" altLang="en-US" sz="3200" dirty="0">
                <a:solidFill>
                  <a:schemeClr val="tx1">
                    <a:lumMod val="50000"/>
                  </a:schemeClr>
                </a:solidFill>
              </a:rPr>
              <a:t>为</a:t>
            </a:r>
            <a:r>
              <a:rPr lang="en-US" altLang="zh-CN" sz="3200" dirty="0">
                <a:solidFill>
                  <a:schemeClr val="tx1">
                    <a:lumMod val="50000"/>
                  </a:schemeClr>
                </a:solidFill>
              </a:rPr>
              <a:t>ResNet-50</a:t>
            </a:r>
            <a:r>
              <a:rPr lang="zh-CN" altLang="en-US" sz="3200" dirty="0">
                <a:solidFill>
                  <a:schemeClr val="tx1">
                    <a:lumMod val="50000"/>
                  </a:schemeClr>
                </a:solidFill>
              </a:rPr>
              <a:t>。 如图所示，</a:t>
            </a:r>
            <a:r>
              <a:rPr lang="en-US" altLang="zh-CN" sz="3200" dirty="0">
                <a:solidFill>
                  <a:schemeClr val="tx1">
                    <a:lumMod val="50000"/>
                  </a:schemeClr>
                </a:solidFill>
              </a:rPr>
              <a:t>FCOS</a:t>
            </a:r>
            <a:r>
              <a:rPr lang="zh-CN" altLang="en-US" sz="3200" dirty="0">
                <a:solidFill>
                  <a:schemeClr val="tx1">
                    <a:lumMod val="50000"/>
                  </a:schemeClr>
                </a:solidFill>
              </a:rPr>
              <a:t>适用于各种物体，包括拥挤，遮挡，高度重叠，极小和非常大的物体。</a:t>
            </a:r>
          </a:p>
        </p:txBody>
      </p:sp>
      <p:pic>
        <p:nvPicPr>
          <p:cNvPr id="3" name="图片 2">
            <a:extLst>
              <a:ext uri="{FF2B5EF4-FFF2-40B4-BE49-F238E27FC236}">
                <a16:creationId xmlns:a16="http://schemas.microsoft.com/office/drawing/2014/main" id="{7AC7A381-BD53-47FC-A094-1B85F306E6C3}"/>
              </a:ext>
            </a:extLst>
          </p:cNvPr>
          <p:cNvPicPr>
            <a:picLocks noChangeAspect="1"/>
          </p:cNvPicPr>
          <p:nvPr/>
        </p:nvPicPr>
        <p:blipFill>
          <a:blip r:embed="rId2"/>
          <a:stretch>
            <a:fillRect/>
          </a:stretch>
        </p:blipFill>
        <p:spPr>
          <a:xfrm>
            <a:off x="2985795" y="2274387"/>
            <a:ext cx="16963053" cy="8549123"/>
          </a:xfrm>
          <a:prstGeom prst="rect">
            <a:avLst/>
          </a:prstGeom>
        </p:spPr>
      </p:pic>
    </p:spTree>
    <p:extLst>
      <p:ext uri="{BB962C8B-B14F-4D97-AF65-F5344CB8AC3E}">
        <p14:creationId xmlns:p14="http://schemas.microsoft.com/office/powerpoint/2010/main" val="15815709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Motivation"/>
          <p:cNvSpPr txBox="1">
            <a:spLocks noGrp="1"/>
          </p:cNvSpPr>
          <p:nvPr>
            <p:ph type="title"/>
          </p:nvPr>
        </p:nvSpPr>
        <p:spPr>
          <a:xfrm>
            <a:off x="952500" y="838200"/>
            <a:ext cx="22479000" cy="1666240"/>
          </a:xfrm>
          <a:prstGeom prst="rect">
            <a:avLst/>
          </a:prstGeom>
        </p:spPr>
        <p:txBody>
          <a:bodyPr/>
          <a:lstStyle>
            <a:lvl1pPr>
              <a:lnSpc>
                <a:spcPct val="120000"/>
              </a:lnSpc>
              <a:defRPr sz="8000" cap="none"/>
            </a:lvl1pPr>
          </a:lstStyle>
          <a:p>
            <a:r>
              <a:rPr dirty="0"/>
              <a:t>Motivation</a:t>
            </a:r>
          </a:p>
        </p:txBody>
      </p:sp>
      <p:sp>
        <p:nvSpPr>
          <p:cNvPr id="143" name="3D LaneNet在锚定表示中使用了一个不合适的坐标系，其中地面真实车道与视觉特征不一致。…"/>
          <p:cNvSpPr txBox="1"/>
          <p:nvPr/>
        </p:nvSpPr>
        <p:spPr>
          <a:xfrm>
            <a:off x="1206407" y="3885458"/>
            <a:ext cx="22584268" cy="66274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496956" indent="-496956" algn="l">
              <a:lnSpc>
                <a:spcPct val="120000"/>
              </a:lnSpc>
              <a:buClr>
                <a:srgbClr val="BEBEBE"/>
              </a:buClr>
              <a:buSzPct val="125000"/>
              <a:buChar char="•"/>
              <a:defRPr sz="4000"/>
            </a:pPr>
            <a:r>
              <a:rPr lang="zh-CN" altLang="en-US" dirty="0">
                <a:solidFill>
                  <a:schemeClr val="tx1">
                    <a:lumMod val="50000"/>
                  </a:schemeClr>
                </a:solidFill>
              </a:rPr>
              <a:t>当前主流检测器，例如</a:t>
            </a:r>
            <a:r>
              <a:rPr lang="en-US" altLang="zh-CN" dirty="0">
                <a:solidFill>
                  <a:schemeClr val="tx1">
                    <a:lumMod val="50000"/>
                  </a:schemeClr>
                </a:solidFill>
              </a:rPr>
              <a:t>Faster R-CNN [24]</a:t>
            </a:r>
            <a:r>
              <a:rPr lang="zh-CN" altLang="en-US" dirty="0">
                <a:solidFill>
                  <a:schemeClr val="tx1">
                    <a:lumMod val="50000"/>
                  </a:schemeClr>
                </a:solidFill>
              </a:rPr>
              <a:t>，</a:t>
            </a:r>
            <a:r>
              <a:rPr lang="en-US" altLang="zh-CN" dirty="0">
                <a:solidFill>
                  <a:schemeClr val="tx1">
                    <a:lumMod val="50000"/>
                  </a:schemeClr>
                </a:solidFill>
              </a:rPr>
              <a:t>SSD [18]</a:t>
            </a:r>
            <a:r>
              <a:rPr lang="zh-CN" altLang="en-US" dirty="0">
                <a:solidFill>
                  <a:schemeClr val="tx1">
                    <a:lumMod val="50000"/>
                  </a:schemeClr>
                </a:solidFill>
              </a:rPr>
              <a:t>和</a:t>
            </a:r>
            <a:r>
              <a:rPr lang="en-US" altLang="zh-CN" dirty="0">
                <a:solidFill>
                  <a:schemeClr val="tx1">
                    <a:lumMod val="50000"/>
                  </a:schemeClr>
                </a:solidFill>
              </a:rPr>
              <a:t>YOLOv2</a:t>
            </a:r>
            <a:r>
              <a:rPr lang="zh-CN" altLang="en-US" dirty="0">
                <a:solidFill>
                  <a:schemeClr val="tx1">
                    <a:lumMod val="50000"/>
                  </a:schemeClr>
                </a:solidFill>
              </a:rPr>
              <a:t>，</a:t>
            </a:r>
            <a:r>
              <a:rPr lang="en-US" altLang="zh-CN" dirty="0">
                <a:solidFill>
                  <a:schemeClr val="tx1">
                    <a:lumMod val="50000"/>
                  </a:schemeClr>
                </a:solidFill>
              </a:rPr>
              <a:t>v3 [23]</a:t>
            </a:r>
            <a:r>
              <a:rPr lang="zh-CN" altLang="en-US" dirty="0">
                <a:solidFill>
                  <a:schemeClr val="tx1">
                    <a:lumMod val="50000"/>
                  </a:schemeClr>
                </a:solidFill>
              </a:rPr>
              <a:t>都依赖于一组预定义的锚框。</a:t>
            </a:r>
            <a:endParaRPr lang="en-US" altLang="zh-CN" dirty="0">
              <a:solidFill>
                <a:schemeClr val="tx1">
                  <a:lumMod val="50000"/>
                </a:schemeClr>
              </a:solidFill>
            </a:endParaRPr>
          </a:p>
          <a:p>
            <a:pPr marL="496956" indent="-496956" algn="l">
              <a:lnSpc>
                <a:spcPct val="120000"/>
              </a:lnSpc>
              <a:buClr>
                <a:srgbClr val="BEBEBE"/>
              </a:buClr>
              <a:buSzPct val="125000"/>
              <a:buChar char="•"/>
              <a:defRPr sz="4000"/>
            </a:pPr>
            <a:r>
              <a:rPr lang="zh-CN" altLang="en-US" dirty="0">
                <a:solidFill>
                  <a:schemeClr val="tx1">
                    <a:lumMod val="50000"/>
                  </a:schemeClr>
                </a:solidFill>
              </a:rPr>
              <a:t>锚框检测器缺点：</a:t>
            </a:r>
            <a:endParaRPr lang="en-US" altLang="zh-CN" dirty="0">
              <a:solidFill>
                <a:schemeClr val="tx1">
                  <a:lumMod val="50000"/>
                </a:schemeClr>
              </a:solidFill>
            </a:endParaRPr>
          </a:p>
          <a:p>
            <a:pPr marL="496956" indent="-496956" algn="l">
              <a:lnSpc>
                <a:spcPct val="120000"/>
              </a:lnSpc>
              <a:buClr>
                <a:srgbClr val="BEBEBE"/>
              </a:buClr>
              <a:buSzPct val="125000"/>
              <a:buChar char="•"/>
              <a:defRPr sz="4000"/>
            </a:pPr>
            <a:r>
              <a:rPr lang="en-US" altLang="zh-CN" dirty="0">
                <a:solidFill>
                  <a:schemeClr val="tx1">
                    <a:lumMod val="50000"/>
                  </a:schemeClr>
                </a:solidFill>
              </a:rPr>
              <a:t>1.</a:t>
            </a:r>
            <a:r>
              <a:rPr lang="zh-CN" altLang="en-US" dirty="0">
                <a:solidFill>
                  <a:schemeClr val="tx1">
                    <a:lumMod val="50000"/>
                  </a:schemeClr>
                </a:solidFill>
              </a:rPr>
              <a:t>锚盒的大小，纵横比和数量影响检测性能，导致这些超参数需要仔细调整。</a:t>
            </a:r>
            <a:endParaRPr lang="en-US" altLang="zh-CN" dirty="0">
              <a:solidFill>
                <a:schemeClr val="tx1">
                  <a:lumMod val="50000"/>
                </a:schemeClr>
              </a:solidFill>
            </a:endParaRPr>
          </a:p>
          <a:p>
            <a:pPr marL="496956" indent="-496956" algn="l">
              <a:lnSpc>
                <a:spcPct val="120000"/>
              </a:lnSpc>
              <a:buClr>
                <a:srgbClr val="BEBEBE"/>
              </a:buClr>
              <a:buSzPct val="125000"/>
              <a:buChar char="•"/>
              <a:defRPr sz="4000"/>
            </a:pPr>
            <a:r>
              <a:rPr lang="en-US" altLang="zh-CN" dirty="0">
                <a:solidFill>
                  <a:schemeClr val="tx1">
                    <a:lumMod val="50000"/>
                  </a:schemeClr>
                </a:solidFill>
              </a:rPr>
              <a:t>2</a:t>
            </a:r>
            <a:r>
              <a:rPr lang="en-US" altLang="zh-CN" sz="3900" dirty="0">
                <a:solidFill>
                  <a:schemeClr val="tx1">
                    <a:lumMod val="50000"/>
                  </a:schemeClr>
                </a:solidFill>
              </a:rPr>
              <a:t>.</a:t>
            </a:r>
            <a:r>
              <a:rPr lang="zh-CN" altLang="en-US" sz="3900" b="0" i="0" dirty="0">
                <a:solidFill>
                  <a:srgbClr val="000000"/>
                </a:solidFill>
                <a:effectLst/>
                <a:latin typeface="Roboto"/>
              </a:rPr>
              <a:t> 预定义的锚框妨碍了检测器的泛化能力，针对具有不同对象尺寸或纵横比的对象需要重新设计锚框。</a:t>
            </a:r>
            <a:endParaRPr lang="en-US" altLang="zh-CN" sz="3900" b="0" i="0" dirty="0">
              <a:solidFill>
                <a:srgbClr val="000000"/>
              </a:solidFill>
              <a:effectLst/>
              <a:latin typeface="Roboto"/>
            </a:endParaRPr>
          </a:p>
          <a:p>
            <a:pPr marL="496956" indent="-496956" algn="l">
              <a:lnSpc>
                <a:spcPct val="120000"/>
              </a:lnSpc>
              <a:buClr>
                <a:srgbClr val="BEBEBE"/>
              </a:buClr>
              <a:buSzPct val="125000"/>
              <a:buChar char="•"/>
              <a:defRPr sz="4000"/>
            </a:pPr>
            <a:r>
              <a:rPr lang="en-US" altLang="zh-CN" sz="3900" dirty="0">
                <a:solidFill>
                  <a:srgbClr val="000000"/>
                </a:solidFill>
                <a:latin typeface="Roboto"/>
              </a:rPr>
              <a:t>3.</a:t>
            </a:r>
            <a:r>
              <a:rPr lang="zh-CN" altLang="en-US" sz="3900" dirty="0">
                <a:solidFill>
                  <a:srgbClr val="000000"/>
                </a:solidFill>
                <a:latin typeface="Roboto"/>
              </a:rPr>
              <a:t>为了达到较高的召回率，需要使用基于锚点的检测器将锚点盒密集地放置在输入图像上。大多数这些锚框被标记为负样本。加剧训练中正样本与负样本之间的不平衡。 </a:t>
            </a:r>
            <a:endParaRPr lang="en-US" altLang="zh-CN" sz="3900" dirty="0">
              <a:solidFill>
                <a:srgbClr val="000000"/>
              </a:solidFill>
              <a:latin typeface="Roboto"/>
            </a:endParaRPr>
          </a:p>
          <a:p>
            <a:pPr marL="496956" indent="-496956" algn="l">
              <a:lnSpc>
                <a:spcPct val="120000"/>
              </a:lnSpc>
              <a:buClr>
                <a:srgbClr val="BEBEBE"/>
              </a:buClr>
              <a:buSzPct val="125000"/>
              <a:buChar char="•"/>
              <a:defRPr sz="4000"/>
            </a:pPr>
            <a:r>
              <a:rPr lang="en-US" altLang="zh-CN" sz="3900" dirty="0">
                <a:solidFill>
                  <a:schemeClr val="tx1">
                    <a:lumMod val="50000"/>
                  </a:schemeClr>
                </a:solidFill>
              </a:rPr>
              <a:t>4.</a:t>
            </a:r>
            <a:r>
              <a:rPr lang="zh-CN" altLang="en-US" sz="3900" dirty="0">
                <a:solidFill>
                  <a:schemeClr val="tx1">
                    <a:lumMod val="50000"/>
                  </a:schemeClr>
                </a:solidFill>
              </a:rPr>
              <a:t>锚定框涉及到复杂的计算</a:t>
            </a:r>
            <a:endParaRPr lang="en-US" altLang="zh-CN" sz="3900" dirty="0">
              <a:solidFill>
                <a:schemeClr val="tx1">
                  <a:lumMod val="50000"/>
                </a:schemeClr>
              </a:solidFill>
            </a:endParaRPr>
          </a:p>
          <a:p>
            <a:pPr algn="l">
              <a:lnSpc>
                <a:spcPct val="120000"/>
              </a:lnSpc>
              <a:buClr>
                <a:srgbClr val="BEBEBE"/>
              </a:buClr>
              <a:buSzPct val="125000"/>
              <a:defRPr sz="4000"/>
            </a:pPr>
            <a:endParaRPr lang="en-US" altLang="zh-CN" dirty="0">
              <a:solidFill>
                <a:schemeClr val="tx1">
                  <a:lumMod val="50000"/>
                </a:schemeClr>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ntributions"/>
          <p:cNvSpPr txBox="1">
            <a:spLocks noGrp="1"/>
          </p:cNvSpPr>
          <p:nvPr>
            <p:ph type="title" idx="4294967295"/>
          </p:nvPr>
        </p:nvSpPr>
        <p:spPr>
          <a:xfrm>
            <a:off x="952500" y="838200"/>
            <a:ext cx="22479000" cy="1381147"/>
          </a:xfrm>
          <a:prstGeom prst="rect">
            <a:avLst/>
          </a:prstGeom>
        </p:spPr>
        <p:txBody>
          <a:bodyPr>
            <a:normAutofit fontScale="90000"/>
          </a:bodyPr>
          <a:lstStyle>
            <a:lvl1pPr>
              <a:lnSpc>
                <a:spcPct val="120000"/>
              </a:lnSpc>
              <a:defRPr sz="8000" cap="none"/>
            </a:lvl1pPr>
          </a:lstStyle>
          <a:p>
            <a:r>
              <a:t>Contributions</a:t>
            </a:r>
          </a:p>
        </p:txBody>
      </p:sp>
      <p:sp>
        <p:nvSpPr>
          <p:cNvPr id="147" name="引入了一种新的几何导向车道锚定表示，采用特定的几何变换直接从网络输出三维车道点…"/>
          <p:cNvSpPr txBox="1"/>
          <p:nvPr/>
        </p:nvSpPr>
        <p:spPr>
          <a:xfrm>
            <a:off x="952500" y="4047913"/>
            <a:ext cx="22479001" cy="5221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96956" indent="-496956" algn="l">
              <a:lnSpc>
                <a:spcPct val="120000"/>
              </a:lnSpc>
              <a:buClr>
                <a:srgbClr val="BEBEBE"/>
              </a:buClr>
              <a:buSzPct val="125000"/>
              <a:buChar char="•"/>
              <a:defRPr sz="4000"/>
            </a:pPr>
            <a:endParaRPr lang="en-US" altLang="zh-CN" dirty="0"/>
          </a:p>
          <a:p>
            <a:pPr marL="496956" indent="-496956" algn="l">
              <a:lnSpc>
                <a:spcPct val="120000"/>
              </a:lnSpc>
              <a:buClr>
                <a:srgbClr val="BEBEBE"/>
              </a:buClr>
              <a:buSzPct val="125000"/>
              <a:buChar char="•"/>
              <a:defRPr sz="4000"/>
            </a:pPr>
            <a:r>
              <a:rPr lang="zh-CN" altLang="en-US" dirty="0">
                <a:solidFill>
                  <a:schemeClr val="tx1">
                    <a:lumMod val="50000"/>
                  </a:schemeClr>
                </a:solidFill>
              </a:rPr>
              <a:t>本文提出的检测器</a:t>
            </a:r>
            <a:r>
              <a:rPr lang="en-US" altLang="zh-CN" dirty="0">
                <a:solidFill>
                  <a:schemeClr val="tx1">
                    <a:lumMod val="50000"/>
                  </a:schemeClr>
                </a:solidFill>
              </a:rPr>
              <a:t>FCOS</a:t>
            </a:r>
            <a:r>
              <a:rPr lang="zh-CN" altLang="en-US" dirty="0">
                <a:solidFill>
                  <a:schemeClr val="tx1">
                    <a:lumMod val="50000"/>
                  </a:schemeClr>
                </a:solidFill>
              </a:rPr>
              <a:t>实现了</a:t>
            </a:r>
            <a:r>
              <a:rPr lang="en-US" altLang="zh-CN" dirty="0">
                <a:solidFill>
                  <a:schemeClr val="tx1">
                    <a:lumMod val="50000"/>
                  </a:schemeClr>
                </a:solidFill>
              </a:rPr>
              <a:t>proposal free</a:t>
            </a:r>
            <a:r>
              <a:rPr lang="zh-CN" altLang="en-US" dirty="0">
                <a:solidFill>
                  <a:schemeClr val="tx1">
                    <a:lumMod val="50000"/>
                  </a:schemeClr>
                </a:solidFill>
              </a:rPr>
              <a:t>和</a:t>
            </a:r>
            <a:r>
              <a:rPr lang="en-US" altLang="zh-CN" dirty="0">
                <a:solidFill>
                  <a:schemeClr val="tx1">
                    <a:lumMod val="50000"/>
                  </a:schemeClr>
                </a:solidFill>
              </a:rPr>
              <a:t>anchor free</a:t>
            </a:r>
            <a:r>
              <a:rPr lang="zh-CN" altLang="en-US" dirty="0">
                <a:solidFill>
                  <a:schemeClr val="tx1">
                    <a:lumMod val="50000"/>
                  </a:schemeClr>
                </a:solidFill>
              </a:rPr>
              <a:t>，显著的实边框之间的匹配，并将总训练内存占用空间减少了</a:t>
            </a:r>
            <a:r>
              <a:rPr lang="en-US" altLang="zh-CN" dirty="0">
                <a:solidFill>
                  <a:schemeClr val="tx1">
                    <a:lumMod val="50000"/>
                  </a:schemeClr>
                </a:solidFill>
              </a:rPr>
              <a:t>2</a:t>
            </a:r>
            <a:r>
              <a:rPr lang="zh-CN" altLang="en-US" dirty="0">
                <a:solidFill>
                  <a:schemeClr val="tx1">
                    <a:lumMod val="50000"/>
                  </a:schemeClr>
                </a:solidFill>
              </a:rPr>
              <a:t>倍左右。减少了设计参数的数目。另外，通过消除锚框，新探测器完全避免了复杂的</a:t>
            </a:r>
            <a:r>
              <a:rPr lang="en-US" altLang="zh-CN" dirty="0">
                <a:solidFill>
                  <a:schemeClr val="tx1">
                    <a:lumMod val="50000"/>
                  </a:schemeClr>
                </a:solidFill>
              </a:rPr>
              <a:t>IOU</a:t>
            </a:r>
            <a:r>
              <a:rPr lang="zh-CN" altLang="en-US" dirty="0">
                <a:solidFill>
                  <a:schemeClr val="tx1">
                    <a:lumMod val="50000"/>
                  </a:schemeClr>
                </a:solidFill>
              </a:rPr>
              <a:t>计算以及训练期间锚框和真</a:t>
            </a:r>
          </a:p>
          <a:p>
            <a:pPr marL="496956" indent="-496956" algn="l">
              <a:lnSpc>
                <a:spcPct val="120000"/>
              </a:lnSpc>
              <a:buClr>
                <a:srgbClr val="BEBEBE"/>
              </a:buClr>
              <a:buSzPct val="125000"/>
              <a:buFontTx/>
              <a:buChar char="•"/>
              <a:defRPr sz="4000"/>
            </a:pPr>
            <a:r>
              <a:rPr lang="zh-CN" altLang="en-US" dirty="0">
                <a:solidFill>
                  <a:schemeClr val="tx1">
                    <a:lumMod val="50000"/>
                  </a:schemeClr>
                </a:solidFill>
              </a:rPr>
              <a:t>同时，</a:t>
            </a:r>
            <a:r>
              <a:rPr lang="en-US" altLang="zh-CN" dirty="0">
                <a:solidFill>
                  <a:schemeClr val="tx1">
                    <a:lumMod val="50000"/>
                  </a:schemeClr>
                </a:solidFill>
              </a:rPr>
              <a:t>FCOS</a:t>
            </a:r>
            <a:r>
              <a:rPr lang="zh-CN" altLang="en-US" dirty="0">
                <a:solidFill>
                  <a:schemeClr val="tx1">
                    <a:lumMod val="50000"/>
                  </a:schemeClr>
                </a:solidFill>
              </a:rPr>
              <a:t>与许多基于</a:t>
            </a:r>
            <a:r>
              <a:rPr lang="en-US" altLang="zh-CN" dirty="0">
                <a:solidFill>
                  <a:schemeClr val="tx1">
                    <a:lumMod val="50000"/>
                  </a:schemeClr>
                </a:solidFill>
              </a:rPr>
              <a:t>FCN</a:t>
            </a:r>
            <a:r>
              <a:rPr lang="zh-CN" altLang="en-US" dirty="0">
                <a:solidFill>
                  <a:schemeClr val="tx1">
                    <a:lumMod val="50000"/>
                  </a:schemeClr>
                </a:solidFill>
              </a:rPr>
              <a:t>的思想是统一的，因此可以更轻松的重复使用这些任务的思路。</a:t>
            </a:r>
            <a:r>
              <a:rPr lang="en-US" altLang="zh-CN" dirty="0">
                <a:solidFill>
                  <a:schemeClr val="tx1">
                    <a:lumMod val="50000"/>
                  </a:schemeClr>
                </a:solidFill>
              </a:rPr>
              <a:t>FCOS</a:t>
            </a:r>
            <a:r>
              <a:rPr lang="zh-CN" altLang="en-US" dirty="0">
                <a:solidFill>
                  <a:schemeClr val="tx1">
                    <a:lumMod val="50000"/>
                  </a:schemeClr>
                </a:solidFill>
              </a:rPr>
              <a:t>可以可扩展到其他的视觉任务，包括实例分割、关键点检测，只需要很小的修改。</a:t>
            </a:r>
          </a:p>
          <a:p>
            <a:pPr marL="496956" indent="-496956" algn="l">
              <a:lnSpc>
                <a:spcPct val="120000"/>
              </a:lnSpc>
              <a:buClr>
                <a:srgbClr val="BEBEBE"/>
              </a:buClr>
              <a:buSzPct val="125000"/>
              <a:buFontTx/>
              <a:buChar char="•"/>
              <a:defRPr sz="4000"/>
            </a:pPr>
            <a:r>
              <a:rPr lang="en-US" altLang="zh-CN" dirty="0">
                <a:solidFill>
                  <a:schemeClr val="tx1">
                    <a:lumMod val="50000"/>
                  </a:schemeClr>
                </a:solidFill>
              </a:rPr>
              <a:t>FCOS</a:t>
            </a:r>
            <a:r>
              <a:rPr lang="zh-CN" altLang="en-US" dirty="0">
                <a:solidFill>
                  <a:schemeClr val="tx1">
                    <a:lumMod val="50000"/>
                  </a:schemeClr>
                </a:solidFill>
              </a:rPr>
              <a:t>可以作为二阶检测器的</a:t>
            </a:r>
            <a:r>
              <a:rPr lang="en-US" altLang="zh-CN" dirty="0">
                <a:solidFill>
                  <a:schemeClr val="tx1">
                    <a:lumMod val="50000"/>
                  </a:schemeClr>
                </a:solidFill>
              </a:rPr>
              <a:t>RPN</a:t>
            </a:r>
            <a:r>
              <a:rPr lang="zh-CN" altLang="en-US" dirty="0">
                <a:solidFill>
                  <a:schemeClr val="tx1">
                    <a:lumMod val="50000"/>
                  </a:schemeClr>
                </a:solidFill>
              </a:rPr>
              <a:t>，其性能明显优于基于锚点的</a:t>
            </a:r>
            <a:r>
              <a:rPr lang="en-US" altLang="zh-CN" dirty="0">
                <a:solidFill>
                  <a:schemeClr val="tx1">
                    <a:lumMod val="50000"/>
                  </a:schemeClr>
                </a:solidFill>
              </a:rPr>
              <a:t>RPN</a:t>
            </a:r>
            <a:r>
              <a:rPr lang="zh-CN" altLang="en-US" dirty="0">
                <a:solidFill>
                  <a:schemeClr val="tx1">
                    <a:lumMod val="50000"/>
                  </a:schemeClr>
                </a:solidFill>
              </a:rPr>
              <a:t>算法。</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CC6273E-0570-4C0C-B366-CD605216FF4E}"/>
              </a:ext>
            </a:extLst>
          </p:cNvPr>
          <p:cNvSpPr txBox="1"/>
          <p:nvPr/>
        </p:nvSpPr>
        <p:spPr>
          <a:xfrm>
            <a:off x="2160037" y="1035612"/>
            <a:ext cx="1689307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5400" b="1" dirty="0">
                <a:solidFill>
                  <a:srgbClr val="000000"/>
                </a:solidFill>
                <a:effectLst/>
                <a:latin typeface="NimbusRomNo9L-Medi"/>
                <a:ea typeface="等线" panose="02010600030101010101" pitchFamily="2" charset="-122"/>
                <a:cs typeface="Times New Roman" panose="02020603050405020304" pitchFamily="18" charset="0"/>
              </a:rPr>
              <a:t>Method-Fully Convolutional One-Stage Object Detector</a:t>
            </a:r>
            <a:endParaRPr lang="zh-CN" altLang="en-US" dirty="0"/>
          </a:p>
        </p:txBody>
      </p:sp>
      <p:sp>
        <p:nvSpPr>
          <p:cNvPr id="11" name="文本框 10">
            <a:extLst>
              <a:ext uri="{FF2B5EF4-FFF2-40B4-BE49-F238E27FC236}">
                <a16:creationId xmlns:a16="http://schemas.microsoft.com/office/drawing/2014/main" id="{6EF052FA-CF43-4B79-92CF-9C80FC4B04ED}"/>
              </a:ext>
            </a:extLst>
          </p:cNvPr>
          <p:cNvSpPr txBox="1"/>
          <p:nvPr/>
        </p:nvSpPr>
        <p:spPr>
          <a:xfrm>
            <a:off x="-3111" y="2934177"/>
            <a:ext cx="20959665"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400" dirty="0">
                <a:solidFill>
                  <a:srgbClr val="000000"/>
                </a:solidFill>
                <a:effectLst/>
                <a:latin typeface="Helvetica" panose="020B0604020202020204" pitchFamily="34" charset="0"/>
                <a:ea typeface="等线" panose="02010600030101010101" pitchFamily="2" charset="-122"/>
              </a:rPr>
              <a:t>Fi</a:t>
            </a:r>
            <a:r>
              <a:rPr lang="zh-CN" altLang="en-US" sz="4400" dirty="0">
                <a:solidFill>
                  <a:srgbClr val="000000"/>
                </a:solidFill>
                <a:effectLst/>
                <a:latin typeface="Helvetica" panose="020B0604020202020204" pitchFamily="34" charset="0"/>
                <a:ea typeface="等线" panose="02010600030101010101" pitchFamily="2" charset="-122"/>
              </a:rPr>
              <a:t>：</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主干</a:t>
            </a:r>
            <a:r>
              <a:rPr lang="en-US" altLang="zh-CN" sz="4400" dirty="0">
                <a:solidFill>
                  <a:srgbClr val="000000"/>
                </a:solidFill>
                <a:effectLst/>
                <a:latin typeface="Helvetica" panose="020B0604020202020204" pitchFamily="34" charset="0"/>
                <a:ea typeface="等线" panose="02010600030101010101" pitchFamily="2" charset="-122"/>
              </a:rPr>
              <a:t>CNN</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的第</a:t>
            </a:r>
            <a:r>
              <a:rPr lang="en-US" altLang="zh-CN" sz="4400" dirty="0" err="1">
                <a:solidFill>
                  <a:srgbClr val="000000"/>
                </a:solidFill>
                <a:effectLst/>
                <a:latin typeface="Helvetica" panose="020B0604020202020204" pitchFamily="34" charset="0"/>
                <a:ea typeface="等线" panose="02010600030101010101" pitchFamily="2" charset="-122"/>
              </a:rPr>
              <a:t>i</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层的特征图</a:t>
            </a:r>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             </a:t>
            </a:r>
            <a:r>
              <a:rPr lang="en-US" altLang="zh-CN" sz="4400" dirty="0">
                <a:solidFill>
                  <a:srgbClr val="000000"/>
                </a:solidFill>
                <a:effectLst/>
                <a:latin typeface="Helvetica" panose="020B0604020202020204" pitchFamily="34" charset="0"/>
                <a:ea typeface="等线" panose="02010600030101010101" pitchFamily="2" charset="-122"/>
              </a:rPr>
              <a:t>S</a:t>
            </a:r>
            <a:r>
              <a:rPr lang="zh-CN" altLang="en-US" sz="4400" dirty="0">
                <a:solidFill>
                  <a:srgbClr val="000000"/>
                </a:solidFill>
                <a:effectLst/>
                <a:latin typeface="Helvetica" panose="020B0604020202020204" pitchFamily="34" charset="0"/>
                <a:ea typeface="等线" panose="02010600030101010101" pitchFamily="2" charset="-122"/>
              </a:rPr>
              <a:t>：</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直至该层的总</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stride</a:t>
            </a:r>
          </a:p>
          <a:p>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对于特征图</a:t>
            </a:r>
            <a:r>
              <a:rPr lang="en-US" altLang="zh-CN" sz="4400" dirty="0">
                <a:solidFill>
                  <a:srgbClr val="000000"/>
                </a:solidFill>
                <a:effectLst/>
                <a:latin typeface="Helvetica" panose="020B0604020202020204" pitchFamily="34" charset="0"/>
                <a:ea typeface="等线" panose="02010600030101010101" pitchFamily="2" charset="-122"/>
              </a:rPr>
              <a:t>Fi</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上的每个位置（</a:t>
            </a:r>
            <a:r>
              <a:rPr lang="en-US" altLang="zh-CN" sz="4400" dirty="0">
                <a:solidFill>
                  <a:srgbClr val="000000"/>
                </a:solidFill>
                <a:effectLst/>
                <a:latin typeface="Helvetica" panose="020B0604020202020204" pitchFamily="34" charset="0"/>
                <a:ea typeface="等线" panose="02010600030101010101" pitchFamily="2" charset="-122"/>
              </a:rPr>
              <a:t>x; y</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），可以将其映射回输入图像上</a:t>
            </a:r>
            <a:endParaRPr lang="zh-CN" altLang="en-US" sz="4400" dirty="0"/>
          </a:p>
        </p:txBody>
      </p:sp>
      <p:pic>
        <p:nvPicPr>
          <p:cNvPr id="15" name="图片 14">
            <a:extLst>
              <a:ext uri="{FF2B5EF4-FFF2-40B4-BE49-F238E27FC236}">
                <a16:creationId xmlns:a16="http://schemas.microsoft.com/office/drawing/2014/main" id="{726950A7-FEFD-4C1A-98FA-92C4DFC2DA46}"/>
              </a:ext>
            </a:extLst>
          </p:cNvPr>
          <p:cNvPicPr>
            <a:picLocks noChangeAspect="1"/>
          </p:cNvPicPr>
          <p:nvPr/>
        </p:nvPicPr>
        <p:blipFill>
          <a:blip r:embed="rId2"/>
          <a:stretch>
            <a:fillRect/>
          </a:stretch>
        </p:blipFill>
        <p:spPr>
          <a:xfrm>
            <a:off x="6282085" y="6680016"/>
            <a:ext cx="6050902" cy="1227575"/>
          </a:xfrm>
          <a:prstGeom prst="rect">
            <a:avLst/>
          </a:prstGeom>
        </p:spPr>
      </p:pic>
      <p:pic>
        <p:nvPicPr>
          <p:cNvPr id="19" name="图片 18">
            <a:extLst>
              <a:ext uri="{FF2B5EF4-FFF2-40B4-BE49-F238E27FC236}">
                <a16:creationId xmlns:a16="http://schemas.microsoft.com/office/drawing/2014/main" id="{82C2A376-E23C-4C5D-9CAC-5FCC162C1936}"/>
              </a:ext>
            </a:extLst>
          </p:cNvPr>
          <p:cNvPicPr>
            <a:picLocks noChangeAspect="1"/>
          </p:cNvPicPr>
          <p:nvPr/>
        </p:nvPicPr>
        <p:blipFill>
          <a:blip r:embed="rId3"/>
          <a:stretch>
            <a:fillRect/>
          </a:stretch>
        </p:blipFill>
        <p:spPr>
          <a:xfrm>
            <a:off x="12969551" y="6702746"/>
            <a:ext cx="3662015" cy="1227576"/>
          </a:xfrm>
          <a:prstGeom prst="rect">
            <a:avLst/>
          </a:prstGeom>
        </p:spPr>
      </p:pic>
      <p:pic>
        <p:nvPicPr>
          <p:cNvPr id="21" name="图片 20">
            <a:extLst>
              <a:ext uri="{FF2B5EF4-FFF2-40B4-BE49-F238E27FC236}">
                <a16:creationId xmlns:a16="http://schemas.microsoft.com/office/drawing/2014/main" id="{D4FDF7E9-37CF-4BD8-B7E3-8B60B4D3AD4C}"/>
              </a:ext>
            </a:extLst>
          </p:cNvPr>
          <p:cNvPicPr>
            <a:picLocks noChangeAspect="1"/>
          </p:cNvPicPr>
          <p:nvPr/>
        </p:nvPicPr>
        <p:blipFill>
          <a:blip r:embed="rId4"/>
          <a:stretch>
            <a:fillRect/>
          </a:stretch>
        </p:blipFill>
        <p:spPr>
          <a:xfrm flipV="1">
            <a:off x="12255634" y="6691382"/>
            <a:ext cx="713917" cy="1227574"/>
          </a:xfrm>
          <a:prstGeom prst="rect">
            <a:avLst/>
          </a:prstGeom>
        </p:spPr>
      </p:pic>
      <p:pic>
        <p:nvPicPr>
          <p:cNvPr id="27" name="图片 26">
            <a:extLst>
              <a:ext uri="{FF2B5EF4-FFF2-40B4-BE49-F238E27FC236}">
                <a16:creationId xmlns:a16="http://schemas.microsoft.com/office/drawing/2014/main" id="{67F3A65A-7B83-4C86-840E-DE6387584DD3}"/>
              </a:ext>
            </a:extLst>
          </p:cNvPr>
          <p:cNvPicPr>
            <a:picLocks noChangeAspect="1"/>
          </p:cNvPicPr>
          <p:nvPr/>
        </p:nvPicPr>
        <p:blipFill>
          <a:blip r:embed="rId5"/>
          <a:stretch>
            <a:fillRect/>
          </a:stretch>
        </p:blipFill>
        <p:spPr>
          <a:xfrm>
            <a:off x="7493214" y="4529047"/>
            <a:ext cx="5967014" cy="1112731"/>
          </a:xfrm>
          <a:prstGeom prst="rect">
            <a:avLst/>
          </a:prstGeom>
        </p:spPr>
      </p:pic>
      <p:sp>
        <p:nvSpPr>
          <p:cNvPr id="29" name="文本框 28">
            <a:extLst>
              <a:ext uri="{FF2B5EF4-FFF2-40B4-BE49-F238E27FC236}">
                <a16:creationId xmlns:a16="http://schemas.microsoft.com/office/drawing/2014/main" id="{7C0C556B-1748-4418-A783-300032F5D655}"/>
              </a:ext>
            </a:extLst>
          </p:cNvPr>
          <p:cNvSpPr txBox="1"/>
          <p:nvPr/>
        </p:nvSpPr>
        <p:spPr>
          <a:xfrm>
            <a:off x="541177" y="8858473"/>
            <a:ext cx="22636064"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如果位置（</a:t>
            </a:r>
            <a:r>
              <a:rPr lang="en-US" altLang="zh-CN" sz="4400" dirty="0" err="1">
                <a:solidFill>
                  <a:srgbClr val="000000"/>
                </a:solidFill>
                <a:effectLst/>
                <a:latin typeface="Helvetica" panose="020B0604020202020204" pitchFamily="34" charset="0"/>
                <a:ea typeface="等线" panose="02010600030101010101" pitchFamily="2" charset="-122"/>
              </a:rPr>
              <a:t>x,y</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）落入任何一个真实的</a:t>
            </a:r>
            <a:r>
              <a:rPr lang="en-US" altLang="zh-CN"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box</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且该位置的类别标签</a:t>
            </a:r>
            <a:r>
              <a:rPr lang="en-US" altLang="zh-CN" sz="4400" dirty="0">
                <a:solidFill>
                  <a:srgbClr val="000000"/>
                </a:solidFill>
                <a:effectLst/>
                <a:latin typeface="Helvetica" panose="020B0604020202020204" pitchFamily="34" charset="0"/>
                <a:ea typeface="等线" panose="02010600030101010101" pitchFamily="2" charset="-122"/>
              </a:rPr>
              <a:t>c </a:t>
            </a:r>
            <a:r>
              <a:rPr lang="zh-CN" altLang="zh-CN" sz="4400" dirty="0">
                <a:solidFill>
                  <a:srgbClr val="000000"/>
                </a:solidFill>
                <a:effectLst/>
                <a:ea typeface="MS Gothic" panose="020B0609070205080204" pitchFamily="49" charset="-128"/>
                <a:cs typeface="MS Gothic" panose="020B0609070205080204" pitchFamily="49" charset="-128"/>
              </a:rPr>
              <a:t>∗</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是真实的盒子的类别标签，则该位置（</a:t>
            </a:r>
            <a:r>
              <a:rPr lang="en-US" altLang="zh-CN" sz="4400" dirty="0">
                <a:solidFill>
                  <a:srgbClr val="000000"/>
                </a:solidFill>
                <a:effectLst/>
                <a:latin typeface="Helvetica" panose="020B0604020202020204" pitchFamily="34" charset="0"/>
                <a:ea typeface="等线" panose="02010600030101010101" pitchFamily="2" charset="-122"/>
              </a:rPr>
              <a:t>x; y</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）被视为正样本。否则，它是一个负样本，并且</a:t>
            </a:r>
            <a:r>
              <a:rPr lang="en-US" altLang="zh-CN" sz="4400" dirty="0">
                <a:solidFill>
                  <a:srgbClr val="000000"/>
                </a:solidFill>
                <a:effectLst/>
                <a:latin typeface="Helvetica" panose="020B0604020202020204" pitchFamily="34" charset="0"/>
                <a:ea typeface="等线" panose="02010600030101010101" pitchFamily="2" charset="-122"/>
              </a:rPr>
              <a:t>c </a:t>
            </a:r>
            <a:r>
              <a:rPr lang="zh-CN" altLang="zh-CN" sz="4400" dirty="0">
                <a:solidFill>
                  <a:srgbClr val="000000"/>
                </a:solidFill>
                <a:effectLst/>
                <a:ea typeface="MS Gothic" panose="020B0609070205080204" pitchFamily="49" charset="-128"/>
                <a:cs typeface="MS Gothic" panose="020B0609070205080204" pitchFamily="49" charset="-128"/>
              </a:rPr>
              <a:t>∗</a:t>
            </a:r>
            <a:r>
              <a:rPr lang="en-US" altLang="zh-CN" sz="4400" dirty="0">
                <a:solidFill>
                  <a:srgbClr val="000000"/>
                </a:solidFill>
                <a:effectLst/>
                <a:latin typeface="Helvetica" panose="020B0604020202020204" pitchFamily="34" charset="0"/>
                <a:ea typeface="等线" panose="02010600030101010101" pitchFamily="2" charset="-122"/>
              </a:rPr>
              <a:t> = 0</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（背景类）。</a:t>
            </a:r>
            <a:endParaRPr lang="zh-CN" altLang="en-US" sz="4400" dirty="0"/>
          </a:p>
        </p:txBody>
      </p:sp>
      <p:sp>
        <p:nvSpPr>
          <p:cNvPr id="31" name="文本框 30">
            <a:extLst>
              <a:ext uri="{FF2B5EF4-FFF2-40B4-BE49-F238E27FC236}">
                <a16:creationId xmlns:a16="http://schemas.microsoft.com/office/drawing/2014/main" id="{A50DD119-2A06-48F6-ACF5-A726257286C7}"/>
              </a:ext>
            </a:extLst>
          </p:cNvPr>
          <p:cNvSpPr txBox="1"/>
          <p:nvPr/>
        </p:nvSpPr>
        <p:spPr>
          <a:xfrm>
            <a:off x="3018454" y="5773621"/>
            <a:ext cx="15176240"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输入图像的</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ground-truth bounding boxes</a:t>
            </a:r>
            <a:r>
              <a:rPr lang="en-US" altLang="zh-CN"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a:t>
            </a:r>
            <a:endParaRPr lang="zh-CN" altLang="en-US" sz="4400" dirty="0"/>
          </a:p>
        </p:txBody>
      </p:sp>
      <p:sp>
        <p:nvSpPr>
          <p:cNvPr id="33" name="文本框 32">
            <a:extLst>
              <a:ext uri="{FF2B5EF4-FFF2-40B4-BE49-F238E27FC236}">
                <a16:creationId xmlns:a16="http://schemas.microsoft.com/office/drawing/2014/main" id="{D0E56EE0-8ED4-4983-AFB4-AAD9C8EF2943}"/>
              </a:ext>
            </a:extLst>
          </p:cNvPr>
          <p:cNvSpPr txBox="1"/>
          <p:nvPr/>
        </p:nvSpPr>
        <p:spPr>
          <a:xfrm>
            <a:off x="4882200" y="2066372"/>
            <a:ext cx="12195110"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i="0" dirty="0">
                <a:solidFill>
                  <a:srgbClr val="121212"/>
                </a:solidFill>
                <a:effectLst/>
                <a:latin typeface="-apple-system"/>
              </a:rPr>
              <a:t>基于点的</a:t>
            </a:r>
            <a:r>
              <a:rPr lang="en-US" altLang="zh-CN" i="0" dirty="0">
                <a:solidFill>
                  <a:srgbClr val="121212"/>
                </a:solidFill>
                <a:effectLst/>
                <a:latin typeface="-apple-system"/>
              </a:rPr>
              <a:t>box</a:t>
            </a:r>
            <a:r>
              <a:rPr lang="zh-CN" altLang="en-US" i="0" dirty="0">
                <a:solidFill>
                  <a:srgbClr val="121212"/>
                </a:solidFill>
                <a:effectLst/>
                <a:latin typeface="-apple-system"/>
              </a:rPr>
              <a:t>回归预测：</a:t>
            </a:r>
            <a:endParaRPr lang="zh-CN" altLang="en-US" dirty="0"/>
          </a:p>
        </p:txBody>
      </p:sp>
    </p:spTree>
    <p:extLst>
      <p:ext uri="{BB962C8B-B14F-4D97-AF65-F5344CB8AC3E}">
        <p14:creationId xmlns:p14="http://schemas.microsoft.com/office/powerpoint/2010/main" val="40941552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CC6273E-0570-4C0C-B366-CD605216FF4E}"/>
              </a:ext>
            </a:extLst>
          </p:cNvPr>
          <p:cNvSpPr txBox="1"/>
          <p:nvPr/>
        </p:nvSpPr>
        <p:spPr>
          <a:xfrm>
            <a:off x="2160037" y="1035612"/>
            <a:ext cx="1689307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5400" b="1" dirty="0">
                <a:solidFill>
                  <a:srgbClr val="000000"/>
                </a:solidFill>
                <a:effectLst/>
                <a:latin typeface="NimbusRomNo9L-Medi"/>
                <a:ea typeface="等线" panose="02010600030101010101" pitchFamily="2" charset="-122"/>
                <a:cs typeface="Times New Roman" panose="02020603050405020304" pitchFamily="18" charset="0"/>
              </a:rPr>
              <a:t> Method-Fully Convolutional One-Stage Object Detector</a:t>
            </a:r>
            <a:endParaRPr lang="zh-CN" altLang="en-US" dirty="0"/>
          </a:p>
        </p:txBody>
      </p:sp>
      <p:sp>
        <p:nvSpPr>
          <p:cNvPr id="11" name="文本框 10">
            <a:extLst>
              <a:ext uri="{FF2B5EF4-FFF2-40B4-BE49-F238E27FC236}">
                <a16:creationId xmlns:a16="http://schemas.microsoft.com/office/drawing/2014/main" id="{6EF052FA-CF43-4B79-92CF-9C80FC4B04ED}"/>
              </a:ext>
            </a:extLst>
          </p:cNvPr>
          <p:cNvSpPr txBox="1"/>
          <p:nvPr/>
        </p:nvSpPr>
        <p:spPr>
          <a:xfrm>
            <a:off x="911289" y="2934177"/>
            <a:ext cx="20959665"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400" dirty="0">
                <a:solidFill>
                  <a:srgbClr val="000000"/>
                </a:solidFill>
                <a:effectLst/>
                <a:latin typeface="Helvetica" panose="020B0604020202020204" pitchFamily="34" charset="0"/>
                <a:ea typeface="等线" panose="02010600030101010101" pitchFamily="2" charset="-122"/>
              </a:rPr>
              <a:t>4D</a:t>
            </a:r>
            <a:r>
              <a:rPr lang="zh-CN" altLang="en-US" sz="4400" dirty="0">
                <a:solidFill>
                  <a:srgbClr val="000000"/>
                </a:solidFill>
                <a:effectLst/>
                <a:latin typeface="Helvetica" panose="020B0604020202020204" pitchFamily="34" charset="0"/>
                <a:ea typeface="等线" panose="02010600030101010101" pitchFamily="2" charset="-122"/>
              </a:rPr>
              <a:t>实向量</a:t>
            </a:r>
            <a:r>
              <a:rPr lang="en-US" altLang="zh-CN" sz="4400" dirty="0">
                <a:solidFill>
                  <a:srgbClr val="000000"/>
                </a:solidFill>
                <a:effectLst/>
                <a:latin typeface="Helvetica" panose="020B0604020202020204" pitchFamily="34" charset="0"/>
                <a:ea typeface="等线" panose="02010600030101010101" pitchFamily="2" charset="-122"/>
              </a:rPr>
              <a:t>t ∗ =</a:t>
            </a:r>
            <a:r>
              <a:rPr lang="zh-CN" altLang="en-US" sz="4400" dirty="0">
                <a:solidFill>
                  <a:srgbClr val="000000"/>
                </a:solidFill>
                <a:effectLst/>
                <a:latin typeface="Helvetica" panose="020B0604020202020204" pitchFamily="34" charset="0"/>
                <a:ea typeface="等线" panose="02010600030101010101" pitchFamily="2" charset="-122"/>
              </a:rPr>
              <a:t>（</a:t>
            </a:r>
            <a:r>
              <a:rPr lang="en-US" altLang="zh-CN" sz="4400" dirty="0">
                <a:solidFill>
                  <a:srgbClr val="000000"/>
                </a:solidFill>
                <a:effectLst/>
                <a:latin typeface="Helvetica" panose="020B0604020202020204" pitchFamily="34" charset="0"/>
                <a:ea typeface="等线" panose="02010600030101010101" pitchFamily="2" charset="-122"/>
              </a:rPr>
              <a:t>l ∗; t ∗; r ∗; b ∗</a:t>
            </a:r>
            <a:r>
              <a:rPr lang="zh-CN" altLang="en-US" sz="4400" dirty="0">
                <a:solidFill>
                  <a:srgbClr val="000000"/>
                </a:solidFill>
                <a:effectLst/>
                <a:latin typeface="Helvetica" panose="020B0604020202020204" pitchFamily="34" charset="0"/>
                <a:ea typeface="等线" panose="02010600030101010101" pitchFamily="2" charset="-122"/>
              </a:rPr>
              <a:t>）作为位置的回归目标。</a:t>
            </a:r>
            <a:endParaRPr lang="zh-CN" altLang="en-US" sz="4400" dirty="0"/>
          </a:p>
        </p:txBody>
      </p:sp>
      <p:pic>
        <p:nvPicPr>
          <p:cNvPr id="6" name="图片 5">
            <a:extLst>
              <a:ext uri="{FF2B5EF4-FFF2-40B4-BE49-F238E27FC236}">
                <a16:creationId xmlns:a16="http://schemas.microsoft.com/office/drawing/2014/main" id="{8A49BD97-3810-465D-A648-2A873B4CA269}"/>
              </a:ext>
            </a:extLst>
          </p:cNvPr>
          <p:cNvPicPr>
            <a:picLocks noChangeAspect="1"/>
          </p:cNvPicPr>
          <p:nvPr/>
        </p:nvPicPr>
        <p:blipFill>
          <a:blip r:embed="rId2"/>
          <a:stretch>
            <a:fillRect/>
          </a:stretch>
        </p:blipFill>
        <p:spPr>
          <a:xfrm>
            <a:off x="2160037" y="3703618"/>
            <a:ext cx="11761235" cy="6653361"/>
          </a:xfrm>
          <a:prstGeom prst="rect">
            <a:avLst/>
          </a:prstGeom>
        </p:spPr>
      </p:pic>
      <p:pic>
        <p:nvPicPr>
          <p:cNvPr id="14" name="图片 13">
            <a:extLst>
              <a:ext uri="{FF2B5EF4-FFF2-40B4-BE49-F238E27FC236}">
                <a16:creationId xmlns:a16="http://schemas.microsoft.com/office/drawing/2014/main" id="{6FF6AFAB-3BBB-4F39-B14C-E81314231770}"/>
              </a:ext>
            </a:extLst>
          </p:cNvPr>
          <p:cNvPicPr/>
          <p:nvPr/>
        </p:nvPicPr>
        <p:blipFill>
          <a:blip r:embed="rId3"/>
          <a:stretch>
            <a:fillRect/>
          </a:stretch>
        </p:blipFill>
        <p:spPr>
          <a:xfrm>
            <a:off x="14387804" y="4385388"/>
            <a:ext cx="7035282" cy="3209730"/>
          </a:xfrm>
          <a:prstGeom prst="rect">
            <a:avLst/>
          </a:prstGeom>
        </p:spPr>
      </p:pic>
      <p:sp>
        <p:nvSpPr>
          <p:cNvPr id="16" name="文本框 15">
            <a:extLst>
              <a:ext uri="{FF2B5EF4-FFF2-40B4-BE49-F238E27FC236}">
                <a16:creationId xmlns:a16="http://schemas.microsoft.com/office/drawing/2014/main" id="{C6AADFFD-6710-4A7E-A772-383759E29232}"/>
              </a:ext>
            </a:extLst>
          </p:cNvPr>
          <p:cNvSpPr txBox="1"/>
          <p:nvPr/>
        </p:nvSpPr>
        <p:spPr>
          <a:xfrm>
            <a:off x="2934087" y="10688651"/>
            <a:ext cx="16914068"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如果某个位置落入多个边界框，则将其视为歧义样本。</a:t>
            </a:r>
            <a:endParaRPr lang="zh-CN" altLang="en-US" sz="4400" dirty="0"/>
          </a:p>
        </p:txBody>
      </p:sp>
    </p:spTree>
    <p:extLst>
      <p:ext uri="{BB962C8B-B14F-4D97-AF65-F5344CB8AC3E}">
        <p14:creationId xmlns:p14="http://schemas.microsoft.com/office/powerpoint/2010/main" val="42609410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20410A2-17F9-430C-970B-F259FEBD1256}"/>
              </a:ext>
            </a:extLst>
          </p:cNvPr>
          <p:cNvPicPr>
            <a:picLocks noChangeAspect="1"/>
          </p:cNvPicPr>
          <p:nvPr/>
        </p:nvPicPr>
        <p:blipFill>
          <a:blip r:embed="rId2"/>
          <a:stretch>
            <a:fillRect/>
          </a:stretch>
        </p:blipFill>
        <p:spPr>
          <a:xfrm>
            <a:off x="1046971" y="3922722"/>
            <a:ext cx="10842171" cy="3923581"/>
          </a:xfrm>
          <a:prstGeom prst="rect">
            <a:avLst/>
          </a:prstGeom>
        </p:spPr>
      </p:pic>
      <p:sp>
        <p:nvSpPr>
          <p:cNvPr id="9" name="文本框 8">
            <a:extLst>
              <a:ext uri="{FF2B5EF4-FFF2-40B4-BE49-F238E27FC236}">
                <a16:creationId xmlns:a16="http://schemas.microsoft.com/office/drawing/2014/main" id="{6B266B0D-B428-4BA8-8A0E-FAFA29AEC8A0}"/>
              </a:ext>
            </a:extLst>
          </p:cNvPr>
          <p:cNvSpPr txBox="1"/>
          <p:nvPr/>
        </p:nvSpPr>
        <p:spPr>
          <a:xfrm>
            <a:off x="16211158" y="7076862"/>
            <a:ext cx="5882953"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400" b="0" i="0" dirty="0" err="1">
                <a:solidFill>
                  <a:srgbClr val="121212"/>
                </a:solidFill>
                <a:effectLst/>
                <a:latin typeface="-apple-system"/>
              </a:rPr>
              <a:t>Lreg</a:t>
            </a:r>
            <a:r>
              <a:rPr lang="zh-CN" altLang="en-US" sz="4400" b="0" i="0" dirty="0">
                <a:solidFill>
                  <a:srgbClr val="121212"/>
                </a:solidFill>
                <a:effectLst/>
                <a:latin typeface="-apple-system"/>
              </a:rPr>
              <a:t>为交并比损失</a:t>
            </a:r>
            <a:endParaRPr lang="zh-CN" altLang="en-US" sz="4400" dirty="0"/>
          </a:p>
        </p:txBody>
      </p:sp>
      <p:pic>
        <p:nvPicPr>
          <p:cNvPr id="3" name="图片 2">
            <a:extLst>
              <a:ext uri="{FF2B5EF4-FFF2-40B4-BE49-F238E27FC236}">
                <a16:creationId xmlns:a16="http://schemas.microsoft.com/office/drawing/2014/main" id="{ABC206D5-DA98-4A65-A429-AC336453394E}"/>
              </a:ext>
            </a:extLst>
          </p:cNvPr>
          <p:cNvPicPr>
            <a:picLocks noChangeAspect="1"/>
          </p:cNvPicPr>
          <p:nvPr/>
        </p:nvPicPr>
        <p:blipFill>
          <a:blip r:embed="rId3"/>
          <a:stretch>
            <a:fillRect/>
          </a:stretch>
        </p:blipFill>
        <p:spPr>
          <a:xfrm>
            <a:off x="16540064" y="5267129"/>
            <a:ext cx="5225143" cy="1590871"/>
          </a:xfrm>
          <a:prstGeom prst="rect">
            <a:avLst/>
          </a:prstGeom>
        </p:spPr>
      </p:pic>
      <p:sp>
        <p:nvSpPr>
          <p:cNvPr id="10" name="文本框 9">
            <a:extLst>
              <a:ext uri="{FF2B5EF4-FFF2-40B4-BE49-F238E27FC236}">
                <a16:creationId xmlns:a16="http://schemas.microsoft.com/office/drawing/2014/main" id="{942A140C-BABF-4258-8599-BE1B12D709A2}"/>
              </a:ext>
            </a:extLst>
          </p:cNvPr>
          <p:cNvSpPr txBox="1"/>
          <p:nvPr/>
        </p:nvSpPr>
        <p:spPr>
          <a:xfrm>
            <a:off x="624761" y="2654679"/>
            <a:ext cx="11686593"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训练</a:t>
            </a:r>
            <a:r>
              <a:rPr lang="en-US" altLang="zh-CN" sz="4400" dirty="0">
                <a:solidFill>
                  <a:srgbClr val="000000"/>
                </a:solidFill>
                <a:effectLst/>
                <a:latin typeface="Helvetica" panose="020B0604020202020204" pitchFamily="34" charset="0"/>
                <a:ea typeface="等线" panose="02010600030101010101" pitchFamily="2" charset="-122"/>
              </a:rPr>
              <a:t>C</a:t>
            </a:r>
            <a:r>
              <a:rPr lang="zh-CN" altLang="en-US" sz="4400" dirty="0">
                <a:solidFill>
                  <a:srgbClr val="000000"/>
                </a:solidFill>
                <a:effectLst/>
                <a:latin typeface="Helvetica" panose="020B0604020202020204" pitchFamily="34" charset="0"/>
                <a:ea typeface="等线" panose="02010600030101010101" pitchFamily="2" charset="-122"/>
              </a:rPr>
              <a:t>个</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二进制分类器，而不是训练多分类器</a:t>
            </a:r>
            <a:endParaRPr lang="zh-CN" altLang="en-US" sz="4400" dirty="0"/>
          </a:p>
        </p:txBody>
      </p:sp>
      <p:pic>
        <p:nvPicPr>
          <p:cNvPr id="7" name="图片 6">
            <a:extLst>
              <a:ext uri="{FF2B5EF4-FFF2-40B4-BE49-F238E27FC236}">
                <a16:creationId xmlns:a16="http://schemas.microsoft.com/office/drawing/2014/main" id="{C4608A39-4143-4DB9-8EDD-0D792391CAB5}"/>
              </a:ext>
            </a:extLst>
          </p:cNvPr>
          <p:cNvPicPr>
            <a:picLocks noChangeAspect="1"/>
          </p:cNvPicPr>
          <p:nvPr/>
        </p:nvPicPr>
        <p:blipFill>
          <a:blip r:embed="rId4"/>
          <a:stretch>
            <a:fillRect/>
          </a:stretch>
        </p:blipFill>
        <p:spPr>
          <a:xfrm>
            <a:off x="16540062" y="3647419"/>
            <a:ext cx="5225143" cy="1590871"/>
          </a:xfrm>
          <a:prstGeom prst="rect">
            <a:avLst/>
          </a:prstGeom>
        </p:spPr>
      </p:pic>
      <p:sp>
        <p:nvSpPr>
          <p:cNvPr id="13" name="文本框 12">
            <a:extLst>
              <a:ext uri="{FF2B5EF4-FFF2-40B4-BE49-F238E27FC236}">
                <a16:creationId xmlns:a16="http://schemas.microsoft.com/office/drawing/2014/main" id="{D6A51ABE-51D5-49DB-8970-C1ECF8FA079E}"/>
              </a:ext>
            </a:extLst>
          </p:cNvPr>
          <p:cNvSpPr txBox="1"/>
          <p:nvPr/>
        </p:nvSpPr>
        <p:spPr>
          <a:xfrm>
            <a:off x="16789660" y="2829329"/>
            <a:ext cx="4725955"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i="0" dirty="0" err="1">
                <a:solidFill>
                  <a:srgbClr val="121212"/>
                </a:solidFill>
                <a:effectLst/>
                <a:latin typeface="-apple-system"/>
              </a:rPr>
              <a:t>Lcls</a:t>
            </a:r>
            <a:r>
              <a:rPr lang="zh-CN" altLang="en-US" b="0" i="0" dirty="0">
                <a:solidFill>
                  <a:srgbClr val="121212"/>
                </a:solidFill>
                <a:effectLst/>
                <a:latin typeface="-apple-system"/>
              </a:rPr>
              <a:t>为类别损失</a:t>
            </a:r>
            <a:endParaRPr lang="zh-CN" altLang="en-US" dirty="0"/>
          </a:p>
        </p:txBody>
      </p:sp>
      <p:pic>
        <p:nvPicPr>
          <p:cNvPr id="1026" name="Picture 2">
            <a:extLst>
              <a:ext uri="{FF2B5EF4-FFF2-40B4-BE49-F238E27FC236}">
                <a16:creationId xmlns:a16="http://schemas.microsoft.com/office/drawing/2014/main" id="{77BFDAC5-E059-4CC6-B241-44C891833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8980" y="8065165"/>
            <a:ext cx="8093914" cy="4124763"/>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811AB703-3BDC-4AFF-842E-3D14B9B119E4}"/>
              </a:ext>
            </a:extLst>
          </p:cNvPr>
          <p:cNvSpPr txBox="1"/>
          <p:nvPr/>
        </p:nvSpPr>
        <p:spPr>
          <a:xfrm>
            <a:off x="-284584" y="9845603"/>
            <a:ext cx="12195110" cy="2431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5400" kern="0" dirty="0" err="1">
                <a:solidFill>
                  <a:srgbClr val="000000"/>
                </a:solidFill>
                <a:effectLst/>
                <a:latin typeface="宋体" panose="02010600030101010101" pitchFamily="2" charset="-122"/>
                <a:cs typeface="宋体" panose="02010600030101010101" pitchFamily="2" charset="-122"/>
              </a:rPr>
              <a:t>Npos</a:t>
            </a:r>
            <a:r>
              <a:rPr lang="zh-CN" altLang="zh-CN" sz="5400" kern="0" dirty="0">
                <a:solidFill>
                  <a:srgbClr val="000000"/>
                </a:solidFill>
                <a:effectLst/>
                <a:ea typeface="宋体" panose="02010600030101010101" pitchFamily="2" charset="-122"/>
                <a:cs typeface="宋体" panose="02010600030101010101" pitchFamily="2" charset="-122"/>
              </a:rPr>
              <a:t>表示</a:t>
            </a:r>
            <a:r>
              <a:rPr lang="zh-CN" altLang="en-US" sz="5400" dirty="0">
                <a:solidFill>
                  <a:srgbClr val="000000"/>
                </a:solidFill>
                <a:ea typeface="宋体" panose="02010600030101010101" pitchFamily="2" charset="-122"/>
                <a:cs typeface="宋体" panose="02010600030101010101" pitchFamily="2" charset="-122"/>
              </a:rPr>
              <a:t>正</a:t>
            </a:r>
            <a:r>
              <a:rPr lang="zh-CN" altLang="zh-CN" sz="5400" kern="0" dirty="0">
                <a:solidFill>
                  <a:srgbClr val="000000"/>
                </a:solidFill>
                <a:effectLst/>
                <a:ea typeface="宋体" panose="02010600030101010101" pitchFamily="2" charset="-122"/>
                <a:cs typeface="宋体" panose="02010600030101010101" pitchFamily="2" charset="-122"/>
              </a:rPr>
              <a:t>样本的数量</a:t>
            </a:r>
            <a:endParaRPr lang="en-US" altLang="zh-CN" sz="5400" kern="0" dirty="0">
              <a:solidFill>
                <a:srgbClr val="000000"/>
              </a:solidFill>
              <a:effectLst/>
              <a:ea typeface="宋体" panose="02010600030101010101" pitchFamily="2" charset="-122"/>
              <a:cs typeface="宋体" panose="02010600030101010101" pitchFamily="2" charset="-122"/>
            </a:endParaRPr>
          </a:p>
          <a:p>
            <a:r>
              <a:rPr lang="zh-CN" altLang="zh-CN" sz="4800" kern="0" dirty="0">
                <a:solidFill>
                  <a:srgbClr val="000000"/>
                </a:solidFill>
                <a:effectLst/>
                <a:ea typeface="宋体" panose="02010600030101010101" pitchFamily="2" charset="-122"/>
                <a:cs typeface="宋体" panose="02010600030101010101" pitchFamily="2" charset="-122"/>
              </a:rPr>
              <a:t>本文中λ为</a:t>
            </a:r>
            <a:r>
              <a:rPr lang="en-US" altLang="zh-CN" sz="4800" kern="0" dirty="0">
                <a:solidFill>
                  <a:srgbClr val="000000"/>
                </a:solidFill>
                <a:effectLst/>
                <a:ea typeface="宋体" panose="02010600030101010101" pitchFamily="2" charset="-122"/>
                <a:cs typeface="宋体" panose="02010600030101010101" pitchFamily="2" charset="-122"/>
              </a:rPr>
              <a:t>1</a:t>
            </a:r>
            <a:r>
              <a:rPr lang="zh-CN" altLang="en-US" sz="4800" kern="0" dirty="0">
                <a:solidFill>
                  <a:srgbClr val="000000"/>
                </a:solidFill>
                <a:effectLst/>
                <a:ea typeface="宋体" panose="02010600030101010101" pitchFamily="2" charset="-122"/>
                <a:cs typeface="宋体" panose="02010600030101010101" pitchFamily="2" charset="-122"/>
              </a:rPr>
              <a:t>，</a:t>
            </a:r>
            <a:r>
              <a:rPr lang="zh-CN" altLang="zh-CN" sz="4800" kern="0" dirty="0">
                <a:solidFill>
                  <a:srgbClr val="000000"/>
                </a:solidFill>
                <a:effectLst/>
                <a:ea typeface="宋体" panose="02010600030101010101" pitchFamily="2" charset="-122"/>
                <a:cs typeface="宋体" panose="02010600030101010101" pitchFamily="2" charset="-122"/>
              </a:rPr>
              <a:t>是</a:t>
            </a:r>
            <a:r>
              <a:rPr lang="en-US" altLang="zh-CN" sz="4800" kern="0" dirty="0" err="1">
                <a:solidFill>
                  <a:srgbClr val="000000"/>
                </a:solidFill>
                <a:effectLst/>
                <a:ea typeface="宋体" panose="02010600030101010101" pitchFamily="2" charset="-122"/>
                <a:cs typeface="宋体" panose="02010600030101010101" pitchFamily="2" charset="-122"/>
              </a:rPr>
              <a:t>Lreg</a:t>
            </a:r>
            <a:r>
              <a:rPr lang="zh-CN" altLang="zh-CN" sz="4800" kern="0" dirty="0">
                <a:solidFill>
                  <a:srgbClr val="000000"/>
                </a:solidFill>
                <a:effectLst/>
                <a:ea typeface="宋体" panose="02010600030101010101" pitchFamily="2" charset="-122"/>
                <a:cs typeface="宋体" panose="02010600030101010101" pitchFamily="2" charset="-122"/>
              </a:rPr>
              <a:t>的平衡权重。</a:t>
            </a:r>
            <a:endParaRPr lang="zh-CN" altLang="en-US" dirty="0"/>
          </a:p>
          <a:p>
            <a:endParaRPr lang="zh-CN" altLang="en-US" dirty="0"/>
          </a:p>
        </p:txBody>
      </p:sp>
      <p:pic>
        <p:nvPicPr>
          <p:cNvPr id="15" name="图片 14">
            <a:extLst>
              <a:ext uri="{FF2B5EF4-FFF2-40B4-BE49-F238E27FC236}">
                <a16:creationId xmlns:a16="http://schemas.microsoft.com/office/drawing/2014/main" id="{D299807C-8F0B-4178-AA5C-29CD73D73BB7}"/>
              </a:ext>
            </a:extLst>
          </p:cNvPr>
          <p:cNvPicPr>
            <a:picLocks noChangeAspect="1"/>
          </p:cNvPicPr>
          <p:nvPr/>
        </p:nvPicPr>
        <p:blipFill>
          <a:blip r:embed="rId6"/>
          <a:stretch>
            <a:fillRect/>
          </a:stretch>
        </p:blipFill>
        <p:spPr>
          <a:xfrm>
            <a:off x="1518308" y="8320468"/>
            <a:ext cx="4294663" cy="1161456"/>
          </a:xfrm>
          <a:prstGeom prst="rect">
            <a:avLst/>
          </a:prstGeom>
        </p:spPr>
      </p:pic>
      <p:sp>
        <p:nvSpPr>
          <p:cNvPr id="22" name="文本框 21">
            <a:extLst>
              <a:ext uri="{FF2B5EF4-FFF2-40B4-BE49-F238E27FC236}">
                <a16:creationId xmlns:a16="http://schemas.microsoft.com/office/drawing/2014/main" id="{0A3897E2-734B-42E5-BA50-D7C60E5E981C}"/>
              </a:ext>
            </a:extLst>
          </p:cNvPr>
          <p:cNvSpPr txBox="1"/>
          <p:nvPr/>
        </p:nvSpPr>
        <p:spPr>
          <a:xfrm>
            <a:off x="5812971" y="8587934"/>
            <a:ext cx="8953503"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3600" dirty="0">
                <a:solidFill>
                  <a:srgbClr val="000000"/>
                </a:solidFill>
                <a:ea typeface="宋体" panose="02010600030101010101" pitchFamily="2" charset="-122"/>
                <a:cs typeface="宋体" panose="02010600030101010101" pitchFamily="2" charset="-122"/>
              </a:rPr>
              <a:t>：</a:t>
            </a:r>
            <a:r>
              <a:rPr lang="zh-CN" altLang="zh-CN" sz="3600" kern="0" dirty="0">
                <a:solidFill>
                  <a:srgbClr val="000000"/>
                </a:solidFill>
                <a:effectLst/>
                <a:ea typeface="宋体" panose="02010600030101010101" pitchFamily="2" charset="-122"/>
                <a:cs typeface="宋体" panose="02010600030101010101" pitchFamily="2" charset="-122"/>
              </a:rPr>
              <a:t>指标函数，如果</a:t>
            </a:r>
            <a:r>
              <a:rPr lang="en-US" altLang="zh-CN" sz="3600" kern="0" dirty="0">
                <a:solidFill>
                  <a:srgbClr val="000000"/>
                </a:solidFill>
                <a:effectLst/>
                <a:ea typeface="宋体" panose="02010600030101010101" pitchFamily="2" charset="-122"/>
                <a:cs typeface="宋体" panose="02010600030101010101" pitchFamily="2" charset="-122"/>
              </a:rPr>
              <a:t>c </a:t>
            </a:r>
            <a:r>
              <a:rPr lang="zh-CN" altLang="zh-CN" sz="3600" kern="0" dirty="0">
                <a:solidFill>
                  <a:srgbClr val="000000"/>
                </a:solidFill>
                <a:effectLst/>
                <a:ea typeface="MS Gothic" panose="020B0609070205080204" pitchFamily="49" charset="-128"/>
                <a:cs typeface="MS Gothic" panose="020B0609070205080204" pitchFamily="49" charset="-128"/>
              </a:rPr>
              <a:t>∗</a:t>
            </a:r>
            <a:r>
              <a:rPr lang="en-US" altLang="zh-CN" sz="3600" kern="0" dirty="0">
                <a:solidFill>
                  <a:srgbClr val="000000"/>
                </a:solidFill>
                <a:effectLst/>
                <a:latin typeface="宋体" panose="02010600030101010101" pitchFamily="2" charset="-122"/>
                <a:cs typeface="宋体" panose="02010600030101010101" pitchFamily="2" charset="-122"/>
              </a:rPr>
              <a:t> </a:t>
            </a:r>
            <a:r>
              <a:rPr lang="en-US" altLang="zh-CN" sz="3600" kern="0" dirty="0" err="1">
                <a:solidFill>
                  <a:srgbClr val="000000"/>
                </a:solidFill>
                <a:effectLst/>
                <a:latin typeface="宋体" panose="02010600030101010101" pitchFamily="2" charset="-122"/>
                <a:cs typeface="宋体" panose="02010600030101010101" pitchFamily="2" charset="-122"/>
              </a:rPr>
              <a:t>i</a:t>
            </a:r>
            <a:r>
              <a:rPr lang="en-US" altLang="zh-CN" sz="3600" kern="0" dirty="0">
                <a:solidFill>
                  <a:srgbClr val="000000"/>
                </a:solidFill>
                <a:effectLst/>
                <a:latin typeface="宋体" panose="02010600030101010101" pitchFamily="2" charset="-122"/>
                <a:cs typeface="宋体" panose="02010600030101010101" pitchFamily="2" charset="-122"/>
              </a:rPr>
              <a:t>&gt; 0</a:t>
            </a:r>
            <a:r>
              <a:rPr lang="zh-CN" altLang="zh-CN" sz="3600" kern="0" dirty="0">
                <a:solidFill>
                  <a:srgbClr val="000000"/>
                </a:solidFill>
                <a:effectLst/>
                <a:ea typeface="宋体" panose="02010600030101010101" pitchFamily="2" charset="-122"/>
                <a:cs typeface="宋体" panose="02010600030101010101" pitchFamily="2" charset="-122"/>
              </a:rPr>
              <a:t>为</a:t>
            </a:r>
            <a:r>
              <a:rPr lang="en-US" altLang="zh-CN" sz="3600" kern="0" dirty="0">
                <a:solidFill>
                  <a:srgbClr val="000000"/>
                </a:solidFill>
                <a:effectLst/>
                <a:ea typeface="宋体" panose="02010600030101010101" pitchFamily="2" charset="-122"/>
                <a:cs typeface="宋体" panose="02010600030101010101" pitchFamily="2" charset="-122"/>
              </a:rPr>
              <a:t>1</a:t>
            </a:r>
            <a:r>
              <a:rPr lang="zh-CN" altLang="zh-CN" sz="3600" kern="0" dirty="0">
                <a:solidFill>
                  <a:srgbClr val="000000"/>
                </a:solidFill>
                <a:effectLst/>
                <a:ea typeface="宋体" panose="02010600030101010101" pitchFamily="2" charset="-122"/>
                <a:cs typeface="宋体" panose="02010600030101010101" pitchFamily="2" charset="-122"/>
              </a:rPr>
              <a:t>，否则为</a:t>
            </a:r>
            <a:r>
              <a:rPr lang="en-US" altLang="zh-CN" sz="3600" kern="0" dirty="0">
                <a:solidFill>
                  <a:srgbClr val="000000"/>
                </a:solidFill>
                <a:effectLst/>
                <a:ea typeface="宋体" panose="02010600030101010101" pitchFamily="2" charset="-122"/>
                <a:cs typeface="宋体" panose="02010600030101010101" pitchFamily="2" charset="-122"/>
              </a:rPr>
              <a:t>0</a:t>
            </a:r>
            <a:r>
              <a:rPr lang="zh-CN" altLang="zh-CN" sz="3600" kern="0" dirty="0">
                <a:solidFill>
                  <a:srgbClr val="000000"/>
                </a:solidFill>
                <a:effectLst/>
                <a:ea typeface="宋体" panose="02010600030101010101" pitchFamily="2" charset="-122"/>
                <a:cs typeface="宋体" panose="02010600030101010101" pitchFamily="2" charset="-122"/>
              </a:rPr>
              <a:t>。</a:t>
            </a:r>
            <a:endParaRPr lang="zh-CN" altLang="en-US" sz="3600" dirty="0"/>
          </a:p>
        </p:txBody>
      </p:sp>
      <p:sp>
        <p:nvSpPr>
          <p:cNvPr id="24" name="文本框 23">
            <a:extLst>
              <a:ext uri="{FF2B5EF4-FFF2-40B4-BE49-F238E27FC236}">
                <a16:creationId xmlns:a16="http://schemas.microsoft.com/office/drawing/2014/main" id="{D0127562-132E-459E-B870-828633D9D0A3}"/>
              </a:ext>
            </a:extLst>
          </p:cNvPr>
          <p:cNvSpPr txBox="1"/>
          <p:nvPr/>
        </p:nvSpPr>
        <p:spPr>
          <a:xfrm>
            <a:off x="2385523" y="1239531"/>
            <a:ext cx="16767110"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800" b="1" dirty="0">
                <a:solidFill>
                  <a:srgbClr val="000000"/>
                </a:solidFill>
                <a:effectLst/>
                <a:latin typeface="NimbusRomNo9L-Medi"/>
                <a:ea typeface="等线" panose="02010600030101010101" pitchFamily="2" charset="-122"/>
                <a:cs typeface="Times New Roman" panose="02020603050405020304" pitchFamily="18" charset="0"/>
              </a:rPr>
              <a:t>Loss Function</a:t>
            </a:r>
            <a:endParaRPr lang="zh-CN" altLang="en-US" dirty="0"/>
          </a:p>
        </p:txBody>
      </p:sp>
    </p:spTree>
    <p:extLst>
      <p:ext uri="{BB962C8B-B14F-4D97-AF65-F5344CB8AC3E}">
        <p14:creationId xmlns:p14="http://schemas.microsoft.com/office/powerpoint/2010/main" val="39868076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82BA30-A917-4851-9794-EB11DCBD23B6}"/>
              </a:ext>
            </a:extLst>
          </p:cNvPr>
          <p:cNvSpPr txBox="1"/>
          <p:nvPr/>
        </p:nvSpPr>
        <p:spPr>
          <a:xfrm>
            <a:off x="3652934" y="933238"/>
            <a:ext cx="1480301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5400" b="1" dirty="0">
                <a:solidFill>
                  <a:srgbClr val="000000"/>
                </a:solidFill>
                <a:effectLst/>
                <a:latin typeface="NimbusRomNo9L-Medi"/>
                <a:ea typeface="等线" panose="02010600030101010101" pitchFamily="2" charset="-122"/>
                <a:cs typeface="Times New Roman" panose="02020603050405020304" pitchFamily="18" charset="0"/>
              </a:rPr>
              <a:t>Method-Multi-level Prediction with FPN for FCOS</a:t>
            </a:r>
            <a:endParaRPr lang="zh-CN" altLang="en-US" dirty="0"/>
          </a:p>
        </p:txBody>
      </p:sp>
      <p:pic>
        <p:nvPicPr>
          <p:cNvPr id="5" name="图片 4">
            <a:extLst>
              <a:ext uri="{FF2B5EF4-FFF2-40B4-BE49-F238E27FC236}">
                <a16:creationId xmlns:a16="http://schemas.microsoft.com/office/drawing/2014/main" id="{F39F46C8-6317-410B-9502-E4C99C98BA96}"/>
              </a:ext>
            </a:extLst>
          </p:cNvPr>
          <p:cNvPicPr>
            <a:picLocks noChangeAspect="1"/>
          </p:cNvPicPr>
          <p:nvPr/>
        </p:nvPicPr>
        <p:blipFill>
          <a:blip r:embed="rId2"/>
          <a:stretch>
            <a:fillRect/>
          </a:stretch>
        </p:blipFill>
        <p:spPr>
          <a:xfrm>
            <a:off x="1366932" y="3424181"/>
            <a:ext cx="15166911" cy="6867638"/>
          </a:xfrm>
          <a:prstGeom prst="rect">
            <a:avLst/>
          </a:prstGeom>
        </p:spPr>
      </p:pic>
      <p:sp>
        <p:nvSpPr>
          <p:cNvPr id="7" name="文本框 6">
            <a:extLst>
              <a:ext uri="{FF2B5EF4-FFF2-40B4-BE49-F238E27FC236}">
                <a16:creationId xmlns:a16="http://schemas.microsoft.com/office/drawing/2014/main" id="{AF150EE5-CE71-4028-BB0C-35026F6506E7}"/>
              </a:ext>
            </a:extLst>
          </p:cNvPr>
          <p:cNvSpPr txBox="1"/>
          <p:nvPr/>
        </p:nvSpPr>
        <p:spPr>
          <a:xfrm>
            <a:off x="765109" y="10659102"/>
            <a:ext cx="22393469"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使用</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五个</a:t>
            </a:r>
            <a:r>
              <a:rPr lang="zh-CN" altLang="en-US"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等级</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的特征图</a:t>
            </a:r>
            <a:r>
              <a:rPr lang="en-US" altLang="zh-CN" sz="4400" dirty="0">
                <a:solidFill>
                  <a:srgbClr val="000000"/>
                </a:solidFill>
                <a:effectLst/>
                <a:latin typeface="Helvetica" panose="020B0604020202020204" pitchFamily="34" charset="0"/>
                <a:ea typeface="等线" panose="02010600030101010101" pitchFamily="2" charset="-122"/>
              </a:rPr>
              <a:t>P3</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4400" dirty="0">
                <a:solidFill>
                  <a:srgbClr val="000000"/>
                </a:solidFill>
                <a:effectLst/>
                <a:latin typeface="Helvetica" panose="020B0604020202020204" pitchFamily="34" charset="0"/>
                <a:ea typeface="等线" panose="02010600030101010101" pitchFamily="2" charset="-122"/>
              </a:rPr>
              <a:t>P4</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和</a:t>
            </a:r>
            <a:r>
              <a:rPr lang="en-US" altLang="zh-CN" sz="4400" dirty="0">
                <a:solidFill>
                  <a:srgbClr val="000000"/>
                </a:solidFill>
                <a:effectLst/>
                <a:latin typeface="Helvetica" panose="020B0604020202020204" pitchFamily="34" charset="0"/>
                <a:ea typeface="等线" panose="02010600030101010101" pitchFamily="2" charset="-122"/>
              </a:rPr>
              <a:t>P5</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由主干</a:t>
            </a:r>
            <a:r>
              <a:rPr lang="en-US" altLang="zh-CN" sz="4400" dirty="0">
                <a:solidFill>
                  <a:srgbClr val="000000"/>
                </a:solidFill>
                <a:effectLst/>
                <a:latin typeface="Helvetica" panose="020B0604020202020204" pitchFamily="34" charset="0"/>
                <a:ea typeface="等线" panose="02010600030101010101" pitchFamily="2" charset="-122"/>
              </a:rPr>
              <a:t>CNN</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的特征图</a:t>
            </a:r>
            <a:r>
              <a:rPr lang="en-US" altLang="zh-CN" sz="4400" dirty="0">
                <a:solidFill>
                  <a:srgbClr val="000000"/>
                </a:solidFill>
                <a:effectLst/>
                <a:latin typeface="Helvetica" panose="020B0604020202020204" pitchFamily="34" charset="0"/>
                <a:ea typeface="等线" panose="02010600030101010101" pitchFamily="2" charset="-122"/>
              </a:rPr>
              <a:t>C3</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4400" dirty="0">
                <a:solidFill>
                  <a:srgbClr val="000000"/>
                </a:solidFill>
                <a:effectLst/>
                <a:latin typeface="Helvetica" panose="020B0604020202020204" pitchFamily="34" charset="0"/>
                <a:ea typeface="等线" panose="02010600030101010101" pitchFamily="2" charset="-122"/>
              </a:rPr>
              <a:t>C4</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和</a:t>
            </a:r>
            <a:r>
              <a:rPr lang="en-US" altLang="zh-CN" sz="4400" dirty="0">
                <a:solidFill>
                  <a:srgbClr val="000000"/>
                </a:solidFill>
                <a:effectLst/>
                <a:latin typeface="Helvetica" panose="020B0604020202020204" pitchFamily="34" charset="0"/>
                <a:ea typeface="等线" panose="02010600030101010101" pitchFamily="2" charset="-122"/>
              </a:rPr>
              <a:t>C5</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生成</a:t>
            </a:r>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右图</a:t>
            </a:r>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endPar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endParaRPr>
          </a:p>
          <a:p>
            <a:r>
              <a:rPr lang="zh-CN" altLang="zh-CN" sz="4400" dirty="0">
                <a:solidFill>
                  <a:srgbClr val="000000"/>
                </a:solidFill>
                <a:effectLst/>
                <a:ea typeface="Helvetica" panose="020B0604020202020204" pitchFamily="34" charset="0"/>
              </a:rPr>
              <a:t> </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P6</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和</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P7</a:t>
            </a:r>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通过在</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P5</a:t>
            </a:r>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和</a:t>
            </a:r>
            <a:r>
              <a:rPr lang="en-US" altLang="zh-CN"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P6</a:t>
            </a:r>
            <a:r>
              <a:rPr lang="zh-CN" altLang="en-US" sz="4400" dirty="0">
                <a:solidFill>
                  <a:srgbClr val="000000"/>
                </a:solidFill>
                <a:latin typeface="Helvetica" panose="020B0604020202020204" pitchFamily="34" charset="0"/>
                <a:ea typeface="等线" panose="02010600030101010101" pitchFamily="2" charset="-122"/>
                <a:cs typeface="Helvetica" panose="020B0604020202020204" pitchFamily="34" charset="0"/>
              </a:rPr>
              <a:t>上</a:t>
            </a:r>
            <a:r>
              <a:rPr lang="zh-CN" altLang="en-US"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应用</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stride</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为</a:t>
            </a:r>
            <a:r>
              <a:rPr lang="en-US"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2</a:t>
            </a:r>
            <a:r>
              <a:rPr lang="zh-CN" altLang="zh-CN" sz="4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的卷积层来实现。</a:t>
            </a:r>
            <a:endParaRPr lang="zh-CN" altLang="en-US" sz="4400" dirty="0"/>
          </a:p>
        </p:txBody>
      </p:sp>
      <p:pic>
        <p:nvPicPr>
          <p:cNvPr id="9" name="图片 8">
            <a:extLst>
              <a:ext uri="{FF2B5EF4-FFF2-40B4-BE49-F238E27FC236}">
                <a16:creationId xmlns:a16="http://schemas.microsoft.com/office/drawing/2014/main" id="{B76BC668-36B2-4DEA-8F8D-14ADA8F15150}"/>
              </a:ext>
            </a:extLst>
          </p:cNvPr>
          <p:cNvPicPr>
            <a:picLocks noChangeAspect="1"/>
          </p:cNvPicPr>
          <p:nvPr/>
        </p:nvPicPr>
        <p:blipFill>
          <a:blip r:embed="rId3"/>
          <a:stretch>
            <a:fillRect/>
          </a:stretch>
        </p:blipFill>
        <p:spPr>
          <a:xfrm>
            <a:off x="17653517" y="3648269"/>
            <a:ext cx="5505061" cy="6419461"/>
          </a:xfrm>
          <a:prstGeom prst="rect">
            <a:avLst/>
          </a:prstGeom>
        </p:spPr>
      </p:pic>
      <p:sp>
        <p:nvSpPr>
          <p:cNvPr id="15" name="文本框 14">
            <a:extLst>
              <a:ext uri="{FF2B5EF4-FFF2-40B4-BE49-F238E27FC236}">
                <a16:creationId xmlns:a16="http://schemas.microsoft.com/office/drawing/2014/main" id="{0CD10044-1299-4A9F-A297-8ADAF09F3832}"/>
              </a:ext>
            </a:extLst>
          </p:cNvPr>
          <p:cNvSpPr txBox="1"/>
          <p:nvPr/>
        </p:nvSpPr>
        <p:spPr>
          <a:xfrm>
            <a:off x="765109" y="1856568"/>
            <a:ext cx="19636274"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3600" i="0" dirty="0">
                <a:solidFill>
                  <a:srgbClr val="121212"/>
                </a:solidFill>
                <a:effectLst/>
                <a:latin typeface="-apple-system"/>
              </a:rPr>
              <a:t>问题：</a:t>
            </a:r>
            <a:r>
              <a:rPr lang="en-US" altLang="zh-CN" sz="3600" i="0" dirty="0">
                <a:solidFill>
                  <a:srgbClr val="121212"/>
                </a:solidFill>
                <a:effectLst/>
                <a:latin typeface="-apple-system"/>
              </a:rPr>
              <a:t>1.CNN</a:t>
            </a:r>
            <a:r>
              <a:rPr lang="zh-CN" altLang="en-US" sz="3600" i="0" dirty="0">
                <a:solidFill>
                  <a:srgbClr val="121212"/>
                </a:solidFill>
                <a:effectLst/>
                <a:latin typeface="-apple-system"/>
              </a:rPr>
              <a:t>中的最后一层特征图的缩放比会降低召回率的上限</a:t>
            </a:r>
            <a:endParaRPr lang="en-US" altLang="zh-CN" sz="3600" i="0" dirty="0">
              <a:solidFill>
                <a:srgbClr val="121212"/>
              </a:solidFill>
              <a:effectLst/>
              <a:latin typeface="-apple-system"/>
            </a:endParaRPr>
          </a:p>
          <a:p>
            <a:r>
              <a:rPr lang="en-US" altLang="zh-CN" sz="3600" dirty="0">
                <a:solidFill>
                  <a:srgbClr val="121212"/>
                </a:solidFill>
                <a:latin typeface="-apple-system"/>
              </a:rPr>
              <a:t>2.</a:t>
            </a:r>
            <a:r>
              <a:rPr lang="zh-CN" altLang="en-US" sz="3600" dirty="0">
                <a:solidFill>
                  <a:srgbClr val="121212"/>
                </a:solidFill>
                <a:latin typeface="-apple-system"/>
              </a:rPr>
              <a:t>模糊样本重叠中的某个位置应该回归哪个边界框</a:t>
            </a:r>
            <a:endParaRPr lang="zh-CN" altLang="en-US" sz="3600" dirty="0"/>
          </a:p>
        </p:txBody>
      </p:sp>
    </p:spTree>
    <p:extLst>
      <p:ext uri="{BB962C8B-B14F-4D97-AF65-F5344CB8AC3E}">
        <p14:creationId xmlns:p14="http://schemas.microsoft.com/office/powerpoint/2010/main" val="28267985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82BA30-A917-4851-9794-EB11DCBD23B6}"/>
              </a:ext>
            </a:extLst>
          </p:cNvPr>
          <p:cNvSpPr txBox="1"/>
          <p:nvPr/>
        </p:nvSpPr>
        <p:spPr>
          <a:xfrm>
            <a:off x="3391677" y="877607"/>
            <a:ext cx="1482167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5400" b="1" dirty="0">
                <a:solidFill>
                  <a:srgbClr val="000000"/>
                </a:solidFill>
                <a:effectLst/>
                <a:latin typeface="NimbusRomNo9L-Medi"/>
                <a:ea typeface="等线" panose="02010600030101010101" pitchFamily="2" charset="-122"/>
                <a:cs typeface="Times New Roman" panose="02020603050405020304" pitchFamily="18" charset="0"/>
              </a:rPr>
              <a:t>Method-Multi-level Prediction with FPN for FCOS</a:t>
            </a:r>
            <a:endParaRPr lang="zh-CN" altLang="en-US" dirty="0"/>
          </a:p>
        </p:txBody>
      </p:sp>
      <p:sp>
        <p:nvSpPr>
          <p:cNvPr id="8" name="文本框 7">
            <a:extLst>
              <a:ext uri="{FF2B5EF4-FFF2-40B4-BE49-F238E27FC236}">
                <a16:creationId xmlns:a16="http://schemas.microsoft.com/office/drawing/2014/main" id="{FDAD0534-FDB8-435E-8A70-E14A66D5981C}"/>
              </a:ext>
            </a:extLst>
          </p:cNvPr>
          <p:cNvSpPr txBox="1"/>
          <p:nvPr/>
        </p:nvSpPr>
        <p:spPr>
          <a:xfrm>
            <a:off x="1824133" y="2611400"/>
            <a:ext cx="1902045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计算所有特征级别上每个位置的回归目标</a:t>
            </a:r>
            <a:r>
              <a:rPr lang="en-US" altLang="zh-CN" sz="5400" dirty="0">
                <a:solidFill>
                  <a:srgbClr val="000000"/>
                </a:solidFill>
                <a:effectLst/>
                <a:latin typeface="Helvetica" panose="020B0604020202020204" pitchFamily="34" charset="0"/>
                <a:ea typeface="等线" panose="02010600030101010101" pitchFamily="2" charset="-122"/>
              </a:rPr>
              <a:t>l </a:t>
            </a:r>
            <a:r>
              <a:rPr lang="zh-CN" altLang="zh-CN" sz="5400" dirty="0">
                <a:solidFill>
                  <a:srgbClr val="000000"/>
                </a:solidFill>
                <a:effectLst/>
                <a:ea typeface="MS Gothic" panose="020B0609070205080204" pitchFamily="49" charset="-128"/>
                <a:cs typeface="MS Gothic" panose="020B0609070205080204" pitchFamily="49" charset="-128"/>
              </a:rPr>
              <a:t>∗</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t </a:t>
            </a:r>
            <a:r>
              <a:rPr lang="zh-CN" altLang="zh-CN" sz="5400" dirty="0">
                <a:solidFill>
                  <a:srgbClr val="000000"/>
                </a:solidFill>
                <a:effectLst/>
                <a:ea typeface="MS Gothic" panose="020B0609070205080204" pitchFamily="49" charset="-128"/>
                <a:cs typeface="MS Gothic" panose="020B0609070205080204" pitchFamily="49" charset="-128"/>
              </a:rPr>
              <a:t>∗</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r </a:t>
            </a:r>
            <a:r>
              <a:rPr lang="zh-CN" altLang="zh-CN" sz="5400" dirty="0">
                <a:solidFill>
                  <a:srgbClr val="000000"/>
                </a:solidFill>
                <a:effectLst/>
                <a:ea typeface="MS Gothic" panose="020B0609070205080204" pitchFamily="49" charset="-128"/>
                <a:cs typeface="MS Gothic" panose="020B0609070205080204" pitchFamily="49" charset="-128"/>
              </a:rPr>
              <a:t>∗</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和</a:t>
            </a:r>
            <a:r>
              <a:rPr lang="en-US" altLang="zh-CN" sz="5400" dirty="0">
                <a:solidFill>
                  <a:srgbClr val="000000"/>
                </a:solidFill>
                <a:effectLst/>
                <a:latin typeface="Helvetica" panose="020B0604020202020204" pitchFamily="34" charset="0"/>
                <a:ea typeface="等线" panose="02010600030101010101" pitchFamily="2" charset="-122"/>
              </a:rPr>
              <a:t>b </a:t>
            </a:r>
            <a:r>
              <a:rPr lang="zh-CN" altLang="zh-CN" sz="5400" dirty="0">
                <a:solidFill>
                  <a:srgbClr val="000000"/>
                </a:solidFill>
                <a:effectLst/>
                <a:ea typeface="MS Gothic" panose="020B0609070205080204" pitchFamily="49" charset="-128"/>
                <a:cs typeface="MS Gothic" panose="020B0609070205080204" pitchFamily="49" charset="-128"/>
              </a:rPr>
              <a:t>∗</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endParaRPr lang="zh-CN" altLang="en-US" dirty="0"/>
          </a:p>
        </p:txBody>
      </p:sp>
      <p:sp>
        <p:nvSpPr>
          <p:cNvPr id="10" name="文本框 9">
            <a:extLst>
              <a:ext uri="{FF2B5EF4-FFF2-40B4-BE49-F238E27FC236}">
                <a16:creationId xmlns:a16="http://schemas.microsoft.com/office/drawing/2014/main" id="{82D78525-3CD6-43E9-B518-4DE0F6DF4DFD}"/>
              </a:ext>
            </a:extLst>
          </p:cNvPr>
          <p:cNvSpPr txBox="1"/>
          <p:nvPr/>
        </p:nvSpPr>
        <p:spPr>
          <a:xfrm>
            <a:off x="951722" y="3638195"/>
            <a:ext cx="2147907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如果某个位置满足</a:t>
            </a:r>
            <a:r>
              <a:rPr lang="en-US" altLang="zh-CN" sz="5400" dirty="0">
                <a:solidFill>
                  <a:srgbClr val="000000"/>
                </a:solidFill>
                <a:effectLst/>
                <a:latin typeface="Helvetica" panose="020B0604020202020204" pitchFamily="34" charset="0"/>
                <a:ea typeface="等线" panose="02010600030101010101" pitchFamily="2" charset="-122"/>
              </a:rPr>
              <a:t>max</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l </a:t>
            </a:r>
            <a:r>
              <a:rPr lang="zh-CN" altLang="zh-CN" sz="5400" dirty="0">
                <a:solidFill>
                  <a:srgbClr val="000000"/>
                </a:solidFill>
                <a:effectLst/>
                <a:ea typeface="MS Gothic" panose="020B0609070205080204" pitchFamily="49" charset="-128"/>
                <a:cs typeface="MS Gothic" panose="020B0609070205080204" pitchFamily="49" charset="-128"/>
              </a:rPr>
              <a:t>∗</a:t>
            </a:r>
            <a:r>
              <a:rPr lang="en-US" altLang="zh-CN" sz="5400" dirty="0">
                <a:solidFill>
                  <a:srgbClr val="000000"/>
                </a:solidFill>
                <a:effectLst/>
                <a:latin typeface="Helvetica" panose="020B0604020202020204" pitchFamily="34" charset="0"/>
                <a:ea typeface="等线" panose="02010600030101010101" pitchFamily="2" charset="-122"/>
              </a:rPr>
              <a:t>; t </a:t>
            </a:r>
            <a:r>
              <a:rPr lang="zh-CN" altLang="zh-CN" sz="5400" dirty="0">
                <a:solidFill>
                  <a:srgbClr val="000000"/>
                </a:solidFill>
                <a:effectLst/>
                <a:ea typeface="MS Gothic" panose="020B0609070205080204" pitchFamily="49" charset="-128"/>
                <a:cs typeface="MS Gothic" panose="020B0609070205080204" pitchFamily="49" charset="-128"/>
              </a:rPr>
              <a:t>∗</a:t>
            </a:r>
            <a:r>
              <a:rPr lang="en-US" altLang="zh-CN" sz="5400" dirty="0">
                <a:solidFill>
                  <a:srgbClr val="000000"/>
                </a:solidFill>
                <a:effectLst/>
                <a:latin typeface="Helvetica" panose="020B0604020202020204" pitchFamily="34" charset="0"/>
                <a:ea typeface="等线" panose="02010600030101010101" pitchFamily="2" charset="-122"/>
              </a:rPr>
              <a:t>; r </a:t>
            </a:r>
            <a:r>
              <a:rPr lang="zh-CN" altLang="zh-CN" sz="5400" dirty="0">
                <a:solidFill>
                  <a:srgbClr val="000000"/>
                </a:solidFill>
                <a:effectLst/>
                <a:ea typeface="MS Gothic" panose="020B0609070205080204" pitchFamily="49" charset="-128"/>
                <a:cs typeface="MS Gothic" panose="020B0609070205080204" pitchFamily="49" charset="-128"/>
              </a:rPr>
              <a:t>∗</a:t>
            </a:r>
            <a:r>
              <a:rPr lang="en-US" altLang="zh-CN" sz="5400" dirty="0">
                <a:solidFill>
                  <a:srgbClr val="000000"/>
                </a:solidFill>
                <a:effectLst/>
                <a:latin typeface="Helvetica" panose="020B0604020202020204" pitchFamily="34" charset="0"/>
                <a:ea typeface="等线" panose="02010600030101010101" pitchFamily="2" charset="-122"/>
              </a:rPr>
              <a:t>; b </a:t>
            </a:r>
            <a:r>
              <a:rPr lang="zh-CN" altLang="zh-CN" sz="5400" dirty="0">
                <a:solidFill>
                  <a:srgbClr val="000000"/>
                </a:solidFill>
                <a:effectLst/>
                <a:ea typeface="MS Gothic" panose="020B0609070205080204" pitchFamily="49" charset="-128"/>
                <a:cs typeface="MS Gothic" panose="020B0609070205080204" pitchFamily="49" charset="-128"/>
              </a:rPr>
              <a:t>∗</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&gt; mi</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或</a:t>
            </a:r>
            <a:r>
              <a:rPr lang="en-US" altLang="zh-CN" sz="5400" dirty="0">
                <a:solidFill>
                  <a:srgbClr val="000000"/>
                </a:solidFill>
                <a:effectLst/>
                <a:latin typeface="Helvetica" panose="020B0604020202020204" pitchFamily="34" charset="0"/>
                <a:ea typeface="等线" panose="02010600030101010101" pitchFamily="2" charset="-122"/>
              </a:rPr>
              <a:t>max</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l </a:t>
            </a:r>
            <a:r>
              <a:rPr lang="zh-CN" altLang="zh-CN" sz="5400" dirty="0">
                <a:solidFill>
                  <a:srgbClr val="000000"/>
                </a:solidFill>
                <a:effectLst/>
                <a:ea typeface="MS Gothic" panose="020B0609070205080204" pitchFamily="49" charset="-128"/>
                <a:cs typeface="MS Gothic" panose="020B0609070205080204" pitchFamily="49" charset="-128"/>
              </a:rPr>
              <a:t>∗</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t </a:t>
            </a:r>
            <a:r>
              <a:rPr lang="zh-CN" altLang="zh-CN" sz="5400" dirty="0">
                <a:solidFill>
                  <a:srgbClr val="000000"/>
                </a:solidFill>
                <a:effectLst/>
                <a:ea typeface="MS Gothic" panose="020B0609070205080204" pitchFamily="49" charset="-128"/>
                <a:cs typeface="MS Gothic" panose="020B0609070205080204" pitchFamily="49" charset="-128"/>
              </a:rPr>
              <a:t>∗</a:t>
            </a:r>
            <a:r>
              <a:rPr lang="en-US" altLang="zh-CN" sz="5400" dirty="0">
                <a:solidFill>
                  <a:srgbClr val="000000"/>
                </a:solidFill>
                <a:effectLst/>
                <a:latin typeface="Helvetica" panose="020B0604020202020204" pitchFamily="34" charset="0"/>
                <a:ea typeface="等线" panose="02010600030101010101" pitchFamily="2" charset="-122"/>
              </a:rPr>
              <a:t>; r </a:t>
            </a:r>
            <a:r>
              <a:rPr lang="zh-CN" altLang="zh-CN" sz="5400" dirty="0">
                <a:solidFill>
                  <a:srgbClr val="000000"/>
                </a:solidFill>
                <a:effectLst/>
                <a:ea typeface="MS Gothic" panose="020B0609070205080204" pitchFamily="49" charset="-128"/>
                <a:cs typeface="MS Gothic" panose="020B0609070205080204" pitchFamily="49" charset="-128"/>
              </a:rPr>
              <a:t>∗</a:t>
            </a:r>
            <a:r>
              <a:rPr lang="en-US" altLang="zh-CN" sz="5400" dirty="0">
                <a:solidFill>
                  <a:srgbClr val="000000"/>
                </a:solidFill>
                <a:effectLst/>
                <a:latin typeface="Helvetica" panose="020B0604020202020204" pitchFamily="34" charset="0"/>
                <a:ea typeface="等线" panose="02010600030101010101" pitchFamily="2" charset="-122"/>
              </a:rPr>
              <a:t>; b </a:t>
            </a:r>
            <a:r>
              <a:rPr lang="zh-CN" altLang="zh-CN" sz="5400" dirty="0">
                <a:solidFill>
                  <a:srgbClr val="000000"/>
                </a:solidFill>
                <a:effectLst/>
                <a:ea typeface="MS Gothic" panose="020B0609070205080204" pitchFamily="49" charset="-128"/>
                <a:cs typeface="MS Gothic" panose="020B0609070205080204" pitchFamily="49" charset="-128"/>
              </a:rPr>
              <a:t>∗</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&lt;mi-1</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，则将其设置为负样本，并因此，不再需要回归边界框。</a:t>
            </a:r>
            <a:endParaRPr lang="zh-CN" altLang="en-US" dirty="0"/>
          </a:p>
        </p:txBody>
      </p:sp>
      <p:sp>
        <p:nvSpPr>
          <p:cNvPr id="11" name="文本框 10">
            <a:extLst>
              <a:ext uri="{FF2B5EF4-FFF2-40B4-BE49-F238E27FC236}">
                <a16:creationId xmlns:a16="http://schemas.microsoft.com/office/drawing/2014/main" id="{DA96C5C4-1015-43EC-94B1-9FCCE48679C2}"/>
              </a:ext>
            </a:extLst>
          </p:cNvPr>
          <p:cNvSpPr txBox="1"/>
          <p:nvPr/>
        </p:nvSpPr>
        <p:spPr>
          <a:xfrm>
            <a:off x="499184" y="5855630"/>
            <a:ext cx="2177764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5400" dirty="0">
                <a:solidFill>
                  <a:srgbClr val="000000"/>
                </a:solidFill>
                <a:effectLst/>
                <a:latin typeface="Helvetica" panose="020B0604020202020204" pitchFamily="34" charset="0"/>
                <a:ea typeface="等线" panose="02010600030101010101" pitchFamily="2" charset="-122"/>
              </a:rPr>
              <a:t>mi</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是需要回归特征等级的最大距离。</a:t>
            </a:r>
            <a:r>
              <a:rPr lang="zh-CN" altLang="en-US"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这里</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将</a:t>
            </a:r>
            <a:r>
              <a:rPr lang="en-US" altLang="zh-CN" sz="5400" dirty="0">
                <a:solidFill>
                  <a:srgbClr val="000000"/>
                </a:solidFill>
                <a:effectLst/>
                <a:latin typeface="Helvetica" panose="020B0604020202020204" pitchFamily="34" charset="0"/>
                <a:ea typeface="等线" panose="02010600030101010101" pitchFamily="2" charset="-122"/>
              </a:rPr>
              <a:t>m2</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m3</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m4</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m5</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m6</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和</a:t>
            </a:r>
            <a:r>
              <a:rPr lang="en-US" altLang="zh-CN" sz="5400" dirty="0">
                <a:solidFill>
                  <a:srgbClr val="000000"/>
                </a:solidFill>
                <a:effectLst/>
                <a:latin typeface="Helvetica" panose="020B0604020202020204" pitchFamily="34" charset="0"/>
                <a:ea typeface="等线" panose="02010600030101010101" pitchFamily="2" charset="-122"/>
              </a:rPr>
              <a:t>m7</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分别设置为</a:t>
            </a:r>
            <a:r>
              <a:rPr lang="en-US" altLang="zh-CN" sz="5400" dirty="0">
                <a:solidFill>
                  <a:srgbClr val="000000"/>
                </a:solidFill>
                <a:effectLst/>
                <a:latin typeface="Helvetica" panose="020B0604020202020204" pitchFamily="34" charset="0"/>
                <a:ea typeface="等线" panose="02010600030101010101" pitchFamily="2" charset="-122"/>
              </a:rPr>
              <a:t>0</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64</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128</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256</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r>
              <a:rPr lang="en-US" altLang="zh-CN" sz="5400" dirty="0">
                <a:solidFill>
                  <a:srgbClr val="000000"/>
                </a:solidFill>
                <a:effectLst/>
                <a:latin typeface="Helvetica" panose="020B0604020202020204" pitchFamily="34" charset="0"/>
                <a:ea typeface="等线" panose="02010600030101010101" pitchFamily="2" charset="-122"/>
              </a:rPr>
              <a:t>512</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en-US" sz="5400" dirty="0">
                <a:solidFill>
                  <a:srgbClr val="000000"/>
                </a:solidFill>
                <a:latin typeface="Helvetica" panose="020B0604020202020204" pitchFamily="34" charset="0"/>
                <a:ea typeface="等线" panose="02010600030101010101" pitchFamily="2" charset="-122"/>
                <a:cs typeface="Helvetica" panose="020B0604020202020204" pitchFamily="34" charset="0"/>
              </a:rPr>
              <a:t>无穷</a:t>
            </a:r>
            <a:endParaRPr lang="zh-CN" altLang="en-US" dirty="0"/>
          </a:p>
        </p:txBody>
      </p:sp>
      <p:sp>
        <p:nvSpPr>
          <p:cNvPr id="15" name="文本框 14">
            <a:extLst>
              <a:ext uri="{FF2B5EF4-FFF2-40B4-BE49-F238E27FC236}">
                <a16:creationId xmlns:a16="http://schemas.microsoft.com/office/drawing/2014/main" id="{F0187B53-56CE-45FE-80E5-4CD2BBE5B915}"/>
              </a:ext>
            </a:extLst>
          </p:cNvPr>
          <p:cNvSpPr txBox="1"/>
          <p:nvPr/>
        </p:nvSpPr>
        <p:spPr>
          <a:xfrm>
            <a:off x="1681841" y="7791488"/>
            <a:ext cx="1878719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5400" dirty="0">
                <a:solidFill>
                  <a:srgbClr val="000000"/>
                </a:solidFill>
                <a:latin typeface="Helvetica" panose="020B0604020202020204" pitchFamily="34" charset="0"/>
                <a:ea typeface="等线" panose="02010600030101010101" pitchFamily="2" charset="-122"/>
                <a:cs typeface="Helvetica" panose="020B0604020202020204" pitchFamily="34" charset="0"/>
              </a:rPr>
              <a:t>这样就</a:t>
            </a:r>
            <a:r>
              <a:rPr lang="zh-CN" altLang="en-US"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将具有不同大小的对象分配给不同的特征级别，减少歧义样本（</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大多数重叠发生在具有明显不同大小的对象之间</a:t>
            </a:r>
            <a:r>
              <a:rPr lang="zh-CN" altLang="en-US"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a:t>
            </a:r>
            <a:endParaRPr lang="zh-CN" altLang="en-US" dirty="0"/>
          </a:p>
        </p:txBody>
      </p:sp>
      <p:sp>
        <p:nvSpPr>
          <p:cNvPr id="17" name="文本框 16">
            <a:extLst>
              <a:ext uri="{FF2B5EF4-FFF2-40B4-BE49-F238E27FC236}">
                <a16:creationId xmlns:a16="http://schemas.microsoft.com/office/drawing/2014/main" id="{3322A868-7509-42A8-BB50-8FF660E063E1}"/>
              </a:ext>
            </a:extLst>
          </p:cNvPr>
          <p:cNvSpPr txBox="1"/>
          <p:nvPr/>
        </p:nvSpPr>
        <p:spPr>
          <a:xfrm>
            <a:off x="2087724" y="9908879"/>
            <a:ext cx="2018910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如果即使使用了多级预测的位置仍被分配给多个</a:t>
            </a:r>
            <a:r>
              <a:rPr lang="en-US" altLang="zh-CN" sz="5400" dirty="0" err="1">
                <a:solidFill>
                  <a:srgbClr val="000000"/>
                </a:solidFill>
                <a:effectLst/>
                <a:latin typeface="Helvetica" panose="020B0604020202020204" pitchFamily="34" charset="0"/>
                <a:ea typeface="等线" panose="02010600030101010101" pitchFamily="2" charset="-122"/>
                <a:cs typeface="Helvetica" panose="020B0604020202020204" pitchFamily="34" charset="0"/>
              </a:rPr>
              <a:t>groundtruth</a:t>
            </a:r>
            <a:r>
              <a:rPr lang="en-US"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 box </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，我们只需选择面积最小的</a:t>
            </a:r>
            <a:r>
              <a:rPr lang="en-US" altLang="zh-CN" sz="5400" dirty="0" err="1">
                <a:solidFill>
                  <a:srgbClr val="000000"/>
                </a:solidFill>
                <a:effectLst/>
                <a:latin typeface="Helvetica" panose="020B0604020202020204" pitchFamily="34" charset="0"/>
                <a:ea typeface="等线" panose="02010600030101010101" pitchFamily="2" charset="-122"/>
                <a:cs typeface="Helvetica" panose="020B0604020202020204" pitchFamily="34" charset="0"/>
              </a:rPr>
              <a:t>groundtruth</a:t>
            </a:r>
            <a:r>
              <a:rPr lang="en-US"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 box</a:t>
            </a:r>
            <a:r>
              <a:rPr lang="zh-CN" altLang="zh-CN" sz="5400" dirty="0">
                <a:solidFill>
                  <a:srgbClr val="000000"/>
                </a:solidFill>
                <a:effectLst/>
                <a:latin typeface="Helvetica" panose="020B0604020202020204" pitchFamily="34" charset="0"/>
                <a:ea typeface="等线" panose="02010600030101010101" pitchFamily="2" charset="-122"/>
                <a:cs typeface="Helvetica" panose="020B0604020202020204" pitchFamily="34" charset="0"/>
              </a:rPr>
              <a:t>作为目标即可。</a:t>
            </a:r>
            <a:endParaRPr lang="zh-CN" altLang="en-US" dirty="0"/>
          </a:p>
        </p:txBody>
      </p:sp>
    </p:spTree>
    <p:extLst>
      <p:ext uri="{BB962C8B-B14F-4D97-AF65-F5344CB8AC3E}">
        <p14:creationId xmlns:p14="http://schemas.microsoft.com/office/powerpoint/2010/main" val="117828946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ntributions"/>
          <p:cNvSpPr txBox="1">
            <a:spLocks noGrp="1"/>
          </p:cNvSpPr>
          <p:nvPr>
            <p:ph type="title" idx="4294967295"/>
          </p:nvPr>
        </p:nvSpPr>
        <p:spPr>
          <a:xfrm>
            <a:off x="952500" y="838200"/>
            <a:ext cx="22479000" cy="2222241"/>
          </a:xfrm>
          <a:prstGeom prst="rect">
            <a:avLst/>
          </a:prstGeom>
        </p:spPr>
        <p:txBody>
          <a:bodyPr>
            <a:noAutofit/>
          </a:bodyPr>
          <a:lstStyle>
            <a:lvl1pPr>
              <a:lnSpc>
                <a:spcPct val="120000"/>
              </a:lnSpc>
              <a:defRPr sz="8000" cap="none"/>
            </a:lvl1pPr>
          </a:lstStyle>
          <a:p>
            <a:r>
              <a:rPr lang="en-US" altLang="zh-CN" sz="5400" b="1" dirty="0">
                <a:solidFill>
                  <a:srgbClr val="000000"/>
                </a:solidFill>
                <a:effectLst/>
                <a:latin typeface="NimbusRomNo9L-Medi"/>
                <a:ea typeface="等线" panose="02010600030101010101" pitchFamily="2" charset="-122"/>
                <a:cs typeface="Times New Roman" panose="02020603050405020304" pitchFamily="18" charset="0"/>
              </a:rPr>
              <a:t>Method-Center-ness</a:t>
            </a:r>
            <a:endParaRPr lang="zh-CN" altLang="en-US" sz="5400" b="1" dirty="0">
              <a:solidFill>
                <a:schemeClr val="tx1">
                  <a:lumMod val="50000"/>
                </a:schemeClr>
              </a:solidFill>
            </a:endParaRPr>
          </a:p>
        </p:txBody>
      </p:sp>
      <p:sp>
        <p:nvSpPr>
          <p:cNvPr id="147" name="引入了一种新的几何导向车道锚定表示，采用特定的几何变换直接从网络输出三维车道点…"/>
          <p:cNvSpPr txBox="1"/>
          <p:nvPr/>
        </p:nvSpPr>
        <p:spPr>
          <a:xfrm>
            <a:off x="952500" y="2883024"/>
            <a:ext cx="22479001" cy="3008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96956" indent="-496956" algn="l">
              <a:lnSpc>
                <a:spcPct val="120000"/>
              </a:lnSpc>
              <a:buClr>
                <a:srgbClr val="BEBEBE"/>
              </a:buClr>
              <a:buSzPct val="125000"/>
              <a:buChar char="•"/>
              <a:defRPr sz="4000"/>
            </a:pPr>
            <a:r>
              <a:rPr lang="en-US" altLang="zh-CN" b="0" i="0" dirty="0">
                <a:solidFill>
                  <a:srgbClr val="121212"/>
                </a:solidFill>
                <a:effectLst/>
                <a:latin typeface="-apple-system"/>
              </a:rPr>
              <a:t>FCOS</a:t>
            </a:r>
            <a:r>
              <a:rPr lang="zh-CN" altLang="en-US" b="0" i="0" dirty="0">
                <a:solidFill>
                  <a:srgbClr val="121212"/>
                </a:solidFill>
                <a:effectLst/>
                <a:latin typeface="-apple-system"/>
              </a:rPr>
              <a:t>在距离目标中心较远的位置产生很多低质量的预测边框</a:t>
            </a:r>
            <a:endParaRPr lang="en-US" altLang="zh-CN" b="0" i="0" dirty="0">
              <a:solidFill>
                <a:srgbClr val="121212"/>
              </a:solidFill>
              <a:effectLst/>
              <a:latin typeface="-apple-system"/>
            </a:endParaRPr>
          </a:p>
          <a:p>
            <a:pPr marL="496956" indent="-496956" algn="l">
              <a:lnSpc>
                <a:spcPct val="120000"/>
              </a:lnSpc>
              <a:buClr>
                <a:srgbClr val="BEBEBE"/>
              </a:buClr>
              <a:buSzPct val="125000"/>
              <a:buChar char="•"/>
              <a:defRPr sz="4000"/>
            </a:pPr>
            <a:r>
              <a:rPr lang="zh-CN" altLang="en-US" b="0" i="0" dirty="0">
                <a:solidFill>
                  <a:srgbClr val="121212"/>
                </a:solidFill>
                <a:effectLst/>
                <a:latin typeface="-apple-system"/>
              </a:rPr>
              <a:t>策略：添加单层分支，与分类分支并行，以预测</a:t>
            </a:r>
            <a:r>
              <a:rPr lang="en-US" altLang="zh-CN" b="0" i="0" dirty="0">
                <a:solidFill>
                  <a:srgbClr val="121212"/>
                </a:solidFill>
                <a:effectLst/>
                <a:latin typeface="-apple-system"/>
              </a:rPr>
              <a:t>"Center-ness"</a:t>
            </a:r>
            <a:r>
              <a:rPr lang="zh-CN" altLang="en-US" b="0" i="0" dirty="0">
                <a:solidFill>
                  <a:srgbClr val="121212"/>
                </a:solidFill>
                <a:effectLst/>
                <a:latin typeface="-apple-system"/>
              </a:rPr>
              <a:t>位置</a:t>
            </a:r>
            <a:endParaRPr lang="en-US" altLang="zh-CN" dirty="0">
              <a:solidFill>
                <a:srgbClr val="121212"/>
              </a:solidFill>
              <a:latin typeface="-apple-system"/>
            </a:endParaRPr>
          </a:p>
          <a:p>
            <a:pPr marL="496956" indent="-496956" algn="l">
              <a:lnSpc>
                <a:spcPct val="120000"/>
              </a:lnSpc>
              <a:buClr>
                <a:srgbClr val="BEBEBE"/>
              </a:buClr>
              <a:buSzPct val="125000"/>
              <a:buChar char="•"/>
              <a:defRPr sz="4000"/>
            </a:pPr>
            <a:endParaRPr lang="en-US" altLang="zh-CN" b="0" i="0" dirty="0">
              <a:solidFill>
                <a:srgbClr val="121212"/>
              </a:solidFill>
              <a:effectLst/>
              <a:latin typeface="-apple-system"/>
            </a:endParaRPr>
          </a:p>
          <a:p>
            <a:pPr marL="496956" indent="-496956" algn="l">
              <a:lnSpc>
                <a:spcPct val="120000"/>
              </a:lnSpc>
              <a:buClr>
                <a:srgbClr val="BEBEBE"/>
              </a:buClr>
              <a:buSzPct val="125000"/>
              <a:buChar char="•"/>
              <a:defRPr sz="4000"/>
            </a:pPr>
            <a:endParaRPr lang="en-US" altLang="zh-CN" dirty="0"/>
          </a:p>
        </p:txBody>
      </p:sp>
      <p:sp>
        <p:nvSpPr>
          <p:cNvPr id="3" name="AutoShape 2" descr="[公式]">
            <a:extLst>
              <a:ext uri="{FF2B5EF4-FFF2-40B4-BE49-F238E27FC236}">
                <a16:creationId xmlns:a16="http://schemas.microsoft.com/office/drawing/2014/main" id="{D7EE09C1-DC2A-4238-83B9-CDDEBAE67CC4}"/>
              </a:ext>
            </a:extLst>
          </p:cNvPr>
          <p:cNvSpPr>
            <a:spLocks noChangeAspect="1" noChangeArrowheads="1"/>
          </p:cNvSpPr>
          <p:nvPr/>
        </p:nvSpPr>
        <p:spPr bwMode="auto">
          <a:xfrm>
            <a:off x="24257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公式]">
            <a:extLst>
              <a:ext uri="{FF2B5EF4-FFF2-40B4-BE49-F238E27FC236}">
                <a16:creationId xmlns:a16="http://schemas.microsoft.com/office/drawing/2014/main" id="{7F027870-B2D1-4CEA-A526-8F961ACFD283}"/>
              </a:ext>
            </a:extLst>
          </p:cNvPr>
          <p:cNvSpPr>
            <a:spLocks noChangeAspect="1" noChangeArrowheads="1"/>
          </p:cNvSpPr>
          <p:nvPr/>
        </p:nvSpPr>
        <p:spPr bwMode="auto">
          <a:xfrm>
            <a:off x="25781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公式]">
            <a:extLst>
              <a:ext uri="{FF2B5EF4-FFF2-40B4-BE49-F238E27FC236}">
                <a16:creationId xmlns:a16="http://schemas.microsoft.com/office/drawing/2014/main" id="{B4B48136-43AA-4813-8FDF-167A69B5CC97}"/>
              </a:ext>
            </a:extLst>
          </p:cNvPr>
          <p:cNvSpPr>
            <a:spLocks noChangeAspect="1" noChangeArrowheads="1"/>
          </p:cNvSpPr>
          <p:nvPr/>
        </p:nvSpPr>
        <p:spPr bwMode="auto">
          <a:xfrm>
            <a:off x="1362075"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5FE5BD8E-199F-460E-8191-5F83006708E4}"/>
              </a:ext>
            </a:extLst>
          </p:cNvPr>
          <p:cNvPicPr>
            <a:picLocks noChangeAspect="1"/>
          </p:cNvPicPr>
          <p:nvPr/>
        </p:nvPicPr>
        <p:blipFill>
          <a:blip r:embed="rId2"/>
          <a:stretch>
            <a:fillRect/>
          </a:stretch>
        </p:blipFill>
        <p:spPr>
          <a:xfrm>
            <a:off x="3359021" y="5473660"/>
            <a:ext cx="11868540" cy="2351314"/>
          </a:xfrm>
          <a:prstGeom prst="rect">
            <a:avLst/>
          </a:prstGeom>
        </p:spPr>
      </p:pic>
      <p:sp>
        <p:nvSpPr>
          <p:cNvPr id="10" name="文本框 9">
            <a:extLst>
              <a:ext uri="{FF2B5EF4-FFF2-40B4-BE49-F238E27FC236}">
                <a16:creationId xmlns:a16="http://schemas.microsoft.com/office/drawing/2014/main" id="{33D5CA8A-D7BC-40CD-A2CA-54CEB586F271}"/>
              </a:ext>
            </a:extLst>
          </p:cNvPr>
          <p:cNvSpPr txBox="1"/>
          <p:nvPr/>
        </p:nvSpPr>
        <p:spPr>
          <a:xfrm>
            <a:off x="952501" y="7935851"/>
            <a:ext cx="18305884"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sz="4000" b="0" i="0" dirty="0">
                <a:solidFill>
                  <a:srgbClr val="121212"/>
                </a:solidFill>
                <a:effectLst/>
                <a:latin typeface="-apple-system"/>
              </a:rPr>
              <a:t>center-ness</a:t>
            </a:r>
            <a:r>
              <a:rPr lang="zh-CN" altLang="en-US" sz="4000" b="0" i="0" dirty="0">
                <a:solidFill>
                  <a:srgbClr val="121212"/>
                </a:solidFill>
                <a:effectLst/>
                <a:latin typeface="-apple-system"/>
              </a:rPr>
              <a:t>取值为</a:t>
            </a:r>
            <a:r>
              <a:rPr lang="en-US" altLang="zh-CN" sz="4000" b="0" i="0" dirty="0">
                <a:solidFill>
                  <a:srgbClr val="121212"/>
                </a:solidFill>
                <a:effectLst/>
                <a:latin typeface="-apple-system"/>
              </a:rPr>
              <a:t>0,1</a:t>
            </a:r>
            <a:r>
              <a:rPr lang="zh-CN" altLang="en-US" sz="4000" b="0" i="0" dirty="0">
                <a:solidFill>
                  <a:srgbClr val="121212"/>
                </a:solidFill>
                <a:effectLst/>
                <a:latin typeface="-apple-system"/>
              </a:rPr>
              <a:t>之间，使用交叉熵损失进行训练。并把损失加入前面提到的损失函数中。</a:t>
            </a:r>
            <a:endParaRPr lang="en-US" altLang="zh-CN" sz="4000" b="0" i="0" dirty="0">
              <a:solidFill>
                <a:srgbClr val="121212"/>
              </a:solidFill>
              <a:effectLst/>
              <a:latin typeface="-apple-system"/>
            </a:endParaRPr>
          </a:p>
          <a:p>
            <a:pPr algn="l"/>
            <a:r>
              <a:rPr lang="zh-CN" altLang="en-US" sz="4000" b="0" i="0" dirty="0">
                <a:solidFill>
                  <a:srgbClr val="121212"/>
                </a:solidFill>
                <a:effectLst/>
                <a:latin typeface="-apple-system"/>
              </a:rPr>
              <a:t>测试时，将预测的中心度与相应的分类</a:t>
            </a:r>
            <a:r>
              <a:rPr lang="en-US" altLang="zh-CN" sz="4000" b="0" i="0" dirty="0">
                <a:solidFill>
                  <a:srgbClr val="121212"/>
                </a:solidFill>
                <a:effectLst/>
                <a:latin typeface="-apple-system"/>
              </a:rPr>
              <a:t>score</a:t>
            </a:r>
            <a:r>
              <a:rPr lang="zh-CN" altLang="en-US" sz="4000" b="0" i="0" dirty="0">
                <a:solidFill>
                  <a:srgbClr val="121212"/>
                </a:solidFill>
                <a:effectLst/>
                <a:latin typeface="-apple-system"/>
              </a:rPr>
              <a:t>相乘，计算最终</a:t>
            </a:r>
            <a:r>
              <a:rPr lang="en-US" altLang="zh-CN" sz="4000" dirty="0">
                <a:solidFill>
                  <a:srgbClr val="121212"/>
                </a:solidFill>
                <a:latin typeface="-apple-system"/>
              </a:rPr>
              <a:t>score</a:t>
            </a:r>
            <a:r>
              <a:rPr lang="en-US" altLang="zh-CN" sz="4000" b="0" i="0" dirty="0">
                <a:solidFill>
                  <a:srgbClr val="121212"/>
                </a:solidFill>
                <a:effectLst/>
                <a:latin typeface="-apple-system"/>
              </a:rPr>
              <a:t>(</a:t>
            </a:r>
            <a:r>
              <a:rPr lang="zh-CN" altLang="en-US" sz="4000" b="0" i="0" dirty="0">
                <a:solidFill>
                  <a:srgbClr val="121212"/>
                </a:solidFill>
                <a:effectLst/>
                <a:latin typeface="-apple-system"/>
              </a:rPr>
              <a:t>用于对检测到的边界框进行排序</a:t>
            </a:r>
            <a:r>
              <a:rPr lang="en-US" altLang="zh-CN" sz="4000" b="0" i="0" dirty="0">
                <a:solidFill>
                  <a:srgbClr val="121212"/>
                </a:solidFill>
                <a:effectLst/>
                <a:latin typeface="-apple-system"/>
              </a:rPr>
              <a:t>)</a:t>
            </a:r>
            <a:r>
              <a:rPr lang="zh-CN" altLang="en-US" sz="4000" b="0" i="0" dirty="0">
                <a:solidFill>
                  <a:srgbClr val="121212"/>
                </a:solidFill>
                <a:effectLst/>
                <a:latin typeface="-apple-system"/>
              </a:rPr>
              <a:t>。因此，中心度可以降低远离对象中心的边界框的权重。因此这些低质量边界框很可能被最终的非最大抑制（</a:t>
            </a:r>
            <a:r>
              <a:rPr lang="en-US" altLang="zh-CN" sz="4000" b="0" i="0" dirty="0">
                <a:solidFill>
                  <a:srgbClr val="121212"/>
                </a:solidFill>
                <a:effectLst/>
                <a:latin typeface="-apple-system"/>
              </a:rPr>
              <a:t>NMS</a:t>
            </a:r>
            <a:r>
              <a:rPr lang="zh-CN" altLang="en-US" sz="4000" b="0" i="0" dirty="0">
                <a:solidFill>
                  <a:srgbClr val="121212"/>
                </a:solidFill>
                <a:effectLst/>
                <a:latin typeface="-apple-system"/>
              </a:rPr>
              <a:t>）过程滤除</a:t>
            </a:r>
            <a:endParaRPr lang="en-US" altLang="zh-CN" sz="4000" b="0" i="0" dirty="0">
              <a:solidFill>
                <a:srgbClr val="121212"/>
              </a:solidFill>
              <a:effectLst/>
              <a:latin typeface="-apple-system"/>
            </a:endParaRPr>
          </a:p>
          <a:p>
            <a:pPr algn="l"/>
            <a:r>
              <a:rPr lang="en-US" altLang="zh-CN" sz="4000" b="0" i="0" dirty="0">
                <a:solidFill>
                  <a:srgbClr val="121212"/>
                </a:solidFill>
                <a:effectLst/>
                <a:latin typeface="-apple-system"/>
              </a:rPr>
              <a:t>center-ness</a:t>
            </a:r>
            <a:r>
              <a:rPr lang="zh-CN" altLang="en-US" sz="4000" dirty="0"/>
              <a:t>只有在测试时才起作用</a:t>
            </a:r>
          </a:p>
        </p:txBody>
      </p:sp>
      <p:sp>
        <p:nvSpPr>
          <p:cNvPr id="11" name="文本框 10">
            <a:extLst>
              <a:ext uri="{FF2B5EF4-FFF2-40B4-BE49-F238E27FC236}">
                <a16:creationId xmlns:a16="http://schemas.microsoft.com/office/drawing/2014/main" id="{39380952-28C7-4211-AEA8-8325BFDDD2F7}"/>
              </a:ext>
            </a:extLst>
          </p:cNvPr>
          <p:cNvSpPr txBox="1"/>
          <p:nvPr/>
        </p:nvSpPr>
        <p:spPr>
          <a:xfrm>
            <a:off x="0" y="4609667"/>
            <a:ext cx="18460616"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400" dirty="0">
                <a:effectLst/>
                <a:ea typeface="等线" panose="02010600030101010101" pitchFamily="2" charset="-122"/>
                <a:cs typeface="Times New Roman" panose="02020603050405020304" pitchFamily="18" charset="0"/>
              </a:rPr>
              <a:t>center-ness</a:t>
            </a:r>
            <a:r>
              <a:rPr lang="zh-CN" altLang="en-US" sz="4400" dirty="0">
                <a:effectLst/>
                <a:ea typeface="等线" panose="02010600030101010101" pitchFamily="2" charset="-122"/>
                <a:cs typeface="Times New Roman" panose="02020603050405020304" pitchFamily="18" charset="0"/>
              </a:rPr>
              <a:t>用来度量当前位置和物体中心间的距离</a:t>
            </a:r>
            <a:endParaRPr lang="zh-CN" altLang="en-US" sz="4400" dirty="0"/>
          </a:p>
        </p:txBody>
      </p:sp>
      <p:pic>
        <p:nvPicPr>
          <p:cNvPr id="12" name="图片 11">
            <a:extLst>
              <a:ext uri="{FF2B5EF4-FFF2-40B4-BE49-F238E27FC236}">
                <a16:creationId xmlns:a16="http://schemas.microsoft.com/office/drawing/2014/main" id="{685B8FC8-2159-4553-8A3B-F433C3E7F673}"/>
              </a:ext>
            </a:extLst>
          </p:cNvPr>
          <p:cNvPicPr>
            <a:picLocks noChangeAspect="1"/>
          </p:cNvPicPr>
          <p:nvPr/>
        </p:nvPicPr>
        <p:blipFill>
          <a:blip r:embed="rId3"/>
          <a:stretch>
            <a:fillRect/>
          </a:stretch>
        </p:blipFill>
        <p:spPr>
          <a:xfrm>
            <a:off x="17224311" y="1212981"/>
            <a:ext cx="5169159" cy="6432096"/>
          </a:xfrm>
          <a:prstGeom prst="rect">
            <a:avLst/>
          </a:prstGeom>
        </p:spPr>
      </p:pic>
    </p:spTree>
    <p:extLst>
      <p:ext uri="{BB962C8B-B14F-4D97-AF65-F5344CB8AC3E}">
        <p14:creationId xmlns:p14="http://schemas.microsoft.com/office/powerpoint/2010/main" val="3120040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5400000" rotWithShape="0">
              <a:srgbClr val="000000">
                <a:alpha val="60000"/>
              </a:srgbClr>
            </a:outerShdw>
          </a:effectLst>
        </a:effectStyle>
        <a:effectStyle>
          <a:effectLst>
            <a:outerShdw blurRad="50800" dist="25400" dir="54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254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5400000" rotWithShape="0">
              <a:srgbClr val="000000">
                <a:alpha val="60000"/>
              </a:srgbClr>
            </a:outerShdw>
          </a:effectLst>
        </a:effectStyle>
        <a:effectStyle>
          <a:effectLst>
            <a:outerShdw blurRad="50800" dist="25400" dir="54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254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478</TotalTime>
  <Words>1198</Words>
  <Application>Microsoft Office PowerPoint</Application>
  <PresentationFormat>自定义</PresentationFormat>
  <Paragraphs>61</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-apple-system</vt:lpstr>
      <vt:lpstr>Gill Sans</vt:lpstr>
      <vt:lpstr>Gill Sans Light</vt:lpstr>
      <vt:lpstr>Helvetica Neue</vt:lpstr>
      <vt:lpstr>NimbusRomNo9L-Medi</vt:lpstr>
      <vt:lpstr>Roboto</vt:lpstr>
      <vt:lpstr>宋体</vt:lpstr>
      <vt:lpstr>Arial</vt:lpstr>
      <vt:lpstr>Helvetica</vt:lpstr>
      <vt:lpstr>New_Template3</vt:lpstr>
      <vt:lpstr>FCOS: Fully Convolutional One-Stage Object Detection</vt:lpstr>
      <vt:lpstr>Motivation</vt:lpstr>
      <vt:lpstr>Contributions</vt:lpstr>
      <vt:lpstr>PowerPoint 演示文稿</vt:lpstr>
      <vt:lpstr>PowerPoint 演示文稿</vt:lpstr>
      <vt:lpstr>PowerPoint 演示文稿</vt:lpstr>
      <vt:lpstr>PowerPoint 演示文稿</vt:lpstr>
      <vt:lpstr>PowerPoint 演示文稿</vt:lpstr>
      <vt:lpstr>Method-Center-ness</vt:lpstr>
      <vt:lpstr>Experiment</vt:lpstr>
      <vt:lpstr>Experiment – With or Without Center-ness</vt:lpstr>
      <vt:lpstr>Experiment – Comparison with State-of-the-art Detectors</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Gen-LaneNet: A Generalized and Scalable Approach for 3D Lane Detection ECCV 2020</dc:title>
  <dc:creator>天乐</dc:creator>
  <cp:lastModifiedBy>灰 烬</cp:lastModifiedBy>
  <cp:revision>41</cp:revision>
  <dcterms:modified xsi:type="dcterms:W3CDTF">2021-01-02T05:48:43Z</dcterms:modified>
</cp:coreProperties>
</file>