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6" r:id="rId4"/>
    <p:sldId id="267" r:id="rId5"/>
    <p:sldId id="271" r:id="rId6"/>
    <p:sldId id="268" r:id="rId7"/>
    <p:sldId id="269" r:id="rId8"/>
    <p:sldId id="270" r:id="rId9"/>
    <p:sldId id="275" r:id="rId10"/>
    <p:sldId id="272" r:id="rId11"/>
    <p:sldId id="274" r:id="rId12"/>
    <p:sldId id="273" r:id="rId13"/>
    <p:sldId id="276" r:id="rId14"/>
    <p:sldId id="281" r:id="rId15"/>
    <p:sldId id="27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7700" y="1319530"/>
            <a:ext cx="10895965" cy="1258570"/>
          </a:xfrm>
        </p:spPr>
        <p:txBody>
          <a:bodyPr>
            <a:noAutofit/>
          </a:bodyPr>
          <a:lstStyle/>
          <a:p>
            <a:r>
              <a:rPr lang="zh-CN" altLang="en-US" sz="4000">
                <a:latin typeface="Times New Roman" panose="02020603050405020304" charset="0"/>
              </a:rPr>
              <a:t>UC-Net: Uncertainty Inspired RGB-D Saliency Detection via Conditional Variational Autoencoders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32585" y="5039360"/>
            <a:ext cx="9072245" cy="363220"/>
          </a:xfrm>
        </p:spPr>
        <p:txBody>
          <a:bodyPr>
            <a:noAutofit/>
          </a:bodyPr>
          <a:lstStyle/>
          <a:p>
            <a:r>
              <a:rPr lang="en-US" altLang="zh-CN">
                <a:latin typeface="Times New Roman" panose="02020603050405020304" charset="0"/>
              </a:rPr>
              <a:t>CVPR 2020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35" y="3161030"/>
            <a:ext cx="9288780" cy="11315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838200" y="346075"/>
            <a:ext cx="10515600" cy="713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Times New Roman" panose="02020603050405020304" charset="0"/>
              </a:rPr>
              <a:t>Method — PredictionNet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3410" y="1425892"/>
            <a:ext cx="105549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06400" algn="l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1740828767"/>
                </a:ext>
              </a:extLst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PredictionNet 使用 SaliencyNet  得到的 M 通道的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确定特征图 S</a:t>
            </a:r>
            <a:r>
              <a:rPr lang="zh-CN" altLang="en-US" sz="1600" baseline="30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(deterministic)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以及 LatentNet 得到的 K 通道的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随机特征图 S</a:t>
            </a:r>
            <a:r>
              <a:rPr lang="en-US" altLang="zh-CN" sz="1600" baseline="30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(stochastic)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作为输入，输出预测显著性图。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936" y="2666907"/>
            <a:ext cx="6451431" cy="198581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15280" y="3433768"/>
            <a:ext cx="360045" cy="266065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325620" y="3998958"/>
            <a:ext cx="368300" cy="288925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13410" y="5046345"/>
            <a:ext cx="105549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06400" algn="l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1740828767"/>
                </a:ext>
              </a:extLst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LatentNet 输出一个 K 维的隐变量 z，其中，每一维服从均值和方差分别为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charset="-122"/>
              </a:rPr>
              <a:t>μ</a:t>
            </a:r>
            <a:r>
              <a:rPr lang="en-US" altLang="zh-CN" sz="1600" baseline="30000" dirty="0" err="1">
                <a:latin typeface="Arial" panose="020B0604020202020204" pitchFamily="34" charset="0"/>
                <a:ea typeface="微软雅黑" panose="020B0503020204020204" charset="-122"/>
              </a:rPr>
              <a:t>k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charset="-122"/>
              </a:rPr>
              <a:t>,σ</a:t>
            </a:r>
            <a:r>
              <a:rPr lang="en-US" altLang="zh-CN" sz="1600" baseline="30000" dirty="0" err="1">
                <a:latin typeface="Arial" panose="020B0604020202020204" pitchFamily="34" charset="0"/>
                <a:ea typeface="微软雅黑" panose="020B0503020204020204" charset="-122"/>
              </a:rPr>
              <a:t>k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charset="-122"/>
              </a:rPr>
              <a:t>)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的正态分布，通过采样 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</a:rPr>
              <a:t>z</a:t>
            </a:r>
            <a:r>
              <a:rPr lang="en-US" altLang="zh-CN" sz="1600" baseline="30000" dirty="0" err="1"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σ</a:t>
            </a:r>
            <a:r>
              <a:rPr lang="zh-CN" altLang="en-US" sz="1600" baseline="30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⊙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ϵ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μ</a:t>
            </a:r>
            <a:r>
              <a:rPr lang="en-US" altLang="zh-CN" sz="1600" baseline="30000" dirty="0" err="1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k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，可以得到一个 K 维的特征，为了与 SaliencyNet 生成的特征图进行聚合，需要对 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</a:rPr>
              <a:t>z</a:t>
            </a:r>
            <a:r>
              <a:rPr lang="en-US" altLang="zh-CN" sz="1600" baseline="30000" dirty="0" err="1"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进行扩展，通过将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ϵ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作为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二维高斯分布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，可以生成一个 K 通道的随机特征图 S</a:t>
            </a:r>
            <a:r>
              <a:rPr lang="zh-CN" altLang="en-US" sz="1600" baseline="30000" dirty="0"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838200" y="346075"/>
            <a:ext cx="10515600" cy="713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Times New Roman" panose="02020603050405020304" charset="0"/>
              </a:rPr>
              <a:t>Method — Saliency Consensus Module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0080" y="1320165"/>
            <a:ext cx="112452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>
                <a:latin typeface="微软雅黑" panose="020B0503020204020204" charset="-122"/>
                <a:ea typeface="微软雅黑" panose="020B0503020204020204" charset="-122"/>
              </a:rPr>
              <a:t>显著性共识（Saliency Consensus）模块模拟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数据标注的</a:t>
            </a:r>
            <a:r>
              <a:rPr>
                <a:latin typeface="微软雅黑" panose="020B0503020204020204" charset="-122"/>
                <a:ea typeface="微软雅黑" panose="020B0503020204020204" charset="-122"/>
              </a:rPr>
              <a:t>过程，使用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由</a:t>
            </a:r>
            <a:r>
              <a:rPr>
                <a:latin typeface="微软雅黑" panose="020B0503020204020204" charset="-122"/>
                <a:ea typeface="微软雅黑" panose="020B0503020204020204" charset="-122"/>
              </a:rPr>
              <a:t> CVAE 多次采样得到的多种预测结果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zh-CN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多数投票法</a:t>
            </a:r>
            <a:r>
              <a:rPr>
                <a:latin typeface="微软雅黑" panose="020B0503020204020204" charset="-122"/>
                <a:ea typeface="微软雅黑" panose="020B0503020204020204" charset="-122"/>
              </a:rPr>
              <a:t>来生成最终的显著性图。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2435225"/>
            <a:ext cx="5440045" cy="10712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880" y="4756785"/>
            <a:ext cx="1318895" cy="10248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650" y="3792220"/>
            <a:ext cx="891540" cy="6934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4330" y="4882515"/>
            <a:ext cx="902335" cy="69977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196330" y="2754630"/>
            <a:ext cx="2205990" cy="651510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4330" y="5952490"/>
            <a:ext cx="902335" cy="6997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1795" y="4885055"/>
            <a:ext cx="902335" cy="699770"/>
          </a:xfrm>
          <a:prstGeom prst="rect">
            <a:avLst/>
          </a:prstGeom>
        </p:spPr>
      </p:pic>
      <p:cxnSp>
        <p:nvCxnSpPr>
          <p:cNvPr id="14" name="直接连接符 13"/>
          <p:cNvCxnSpPr>
            <a:stCxn id="8" idx="3"/>
            <a:endCxn id="9" idx="1"/>
          </p:cNvCxnSpPr>
          <p:nvPr/>
        </p:nvCxnSpPr>
        <p:spPr>
          <a:xfrm flipV="1">
            <a:off x="3787775" y="4138930"/>
            <a:ext cx="1666875" cy="113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8" idx="3"/>
            <a:endCxn id="10" idx="1"/>
          </p:cNvCxnSpPr>
          <p:nvPr/>
        </p:nvCxnSpPr>
        <p:spPr>
          <a:xfrm flipV="1">
            <a:off x="3787775" y="5232400"/>
            <a:ext cx="1646555" cy="36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3"/>
            <a:endCxn id="12" idx="1"/>
          </p:cNvCxnSpPr>
          <p:nvPr/>
        </p:nvCxnSpPr>
        <p:spPr>
          <a:xfrm>
            <a:off x="3787775" y="5269230"/>
            <a:ext cx="1646555" cy="1033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9" idx="3"/>
            <a:endCxn id="13" idx="1"/>
          </p:cNvCxnSpPr>
          <p:nvPr/>
        </p:nvCxnSpPr>
        <p:spPr>
          <a:xfrm>
            <a:off x="6346190" y="4138930"/>
            <a:ext cx="1665605" cy="1096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0" idx="3"/>
            <a:endCxn id="13" idx="1"/>
          </p:cNvCxnSpPr>
          <p:nvPr/>
        </p:nvCxnSpPr>
        <p:spPr>
          <a:xfrm>
            <a:off x="6336665" y="5232400"/>
            <a:ext cx="1675130" cy="2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2" idx="3"/>
            <a:endCxn id="13" idx="1"/>
          </p:cNvCxnSpPr>
          <p:nvPr/>
        </p:nvCxnSpPr>
        <p:spPr>
          <a:xfrm flipV="1">
            <a:off x="6336665" y="5234940"/>
            <a:ext cx="1675130" cy="1067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838200" y="346075"/>
            <a:ext cx="10515600" cy="713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Times New Roman" panose="02020603050405020304" charset="0"/>
              </a:rPr>
              <a:t>Experiment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0080" y="1320165"/>
            <a:ext cx="1124521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>
                <a:latin typeface="微软雅黑" panose="020B0503020204020204" charset="-122"/>
                <a:ea typeface="微软雅黑" panose="020B0503020204020204" charset="-122"/>
              </a:rPr>
              <a:t>在 6 个 RGB-D 显著性检测数据集上的结果：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525" y="2018030"/>
            <a:ext cx="7346950" cy="39846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838200" y="346075"/>
            <a:ext cx="10515600" cy="713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Times New Roman" panose="02020603050405020304" charset="0"/>
              </a:rPr>
              <a:t>Experiment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8200" y="1210310"/>
            <a:ext cx="3217545" cy="506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 fontAlgn="auto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</a:rPr>
              <a:t>Ablation Study：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80" y="1868170"/>
            <a:ext cx="4681855" cy="46310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24880" y="1642745"/>
            <a:ext cx="5860415" cy="50825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06400" algn="l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1740828767"/>
                </a:ext>
              </a:extLst>
            </a:pPr>
            <a:r>
              <a:rPr sz="1600">
                <a:latin typeface="微软雅黑" panose="020B0503020204020204" charset="-122"/>
                <a:ea typeface="微软雅黑" panose="020B0503020204020204" charset="-122"/>
              </a:rPr>
              <a:t>几种变体：</a:t>
            </a:r>
          </a:p>
          <a:p>
            <a:pPr indent="406400" algn="l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1740828767"/>
                </a:ext>
              </a:extLst>
            </a:pPr>
            <a:r>
              <a:rPr sz="1600">
                <a:latin typeface="微软雅黑" panose="020B0503020204020204" charset="-122"/>
                <a:ea typeface="微软雅黑" panose="020B0503020204020204" charset="-122"/>
              </a:rPr>
              <a:t>M1：对隐变量 z 的维数 K 进行测试，UC-Net 的 K=8，M1 为 K=32 的结果；</a:t>
            </a:r>
          </a:p>
          <a:p>
            <a:pPr indent="406400" algn="l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1740828767"/>
                </a:ext>
              </a:extLst>
            </a:pPr>
            <a:r>
              <a:rPr sz="1600">
                <a:latin typeface="微软雅黑" panose="020B0503020204020204" charset="-122"/>
                <a:ea typeface="微软雅黑" panose="020B0503020204020204" charset="-122"/>
              </a:rPr>
              <a:t>M2：去除 DepthCorrectionNet 的结果；</a:t>
            </a:r>
          </a:p>
          <a:p>
            <a:pPr indent="406400" algn="l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1740828767"/>
                </a:ext>
              </a:extLst>
            </a:pPr>
            <a:r>
              <a:rPr sz="1600">
                <a:latin typeface="微软雅黑" panose="020B0503020204020204" charset="-122"/>
                <a:ea typeface="微软雅黑" panose="020B0503020204020204" charset="-122"/>
              </a:rPr>
              <a:t>M3：测试显著性共识（Saliency Consencus）模块，M3 为仅采样一次的结果；</a:t>
            </a:r>
          </a:p>
          <a:p>
            <a:pPr indent="406400" algn="l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1740828767"/>
                </a:ext>
              </a:extLst>
            </a:pPr>
            <a:r>
              <a:rPr sz="1600">
                <a:latin typeface="微软雅黑" panose="020B0503020204020204" charset="-122"/>
                <a:ea typeface="微软雅黑" panose="020B0503020204020204" charset="-122"/>
              </a:rPr>
              <a:t>M4：对 VAE 和 CVAE 进行比较，M4 为 VAE 的结果；</a:t>
            </a:r>
          </a:p>
          <a:p>
            <a:pPr indent="406400" algn="l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1740828767"/>
                </a:ext>
              </a:extLst>
            </a:pPr>
            <a:r>
              <a:rPr sz="1600">
                <a:latin typeface="微软雅黑" panose="020B0503020204020204" charset="-122"/>
                <a:ea typeface="微软雅黑" panose="020B0503020204020204" charset="-122"/>
              </a:rPr>
              <a:t>M5：Multi-head（使用</a:t>
            </a:r>
            <a:r>
              <a:rPr sz="16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多个 decoder</a:t>
            </a:r>
            <a:r>
              <a:rPr sz="1600">
                <a:latin typeface="微软雅黑" panose="020B0503020204020204" charset="-122"/>
                <a:ea typeface="微软雅黑" panose="020B0503020204020204" charset="-122"/>
              </a:rPr>
              <a:t>）的结果；</a:t>
            </a:r>
          </a:p>
          <a:p>
            <a:pPr indent="406400" algn="l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1740828767"/>
                </a:ext>
              </a:extLst>
            </a:pPr>
            <a:r>
              <a:rPr sz="1600">
                <a:latin typeface="微软雅黑" panose="020B0503020204020204" charset="-122"/>
                <a:ea typeface="微软雅黑" panose="020B0503020204020204" charset="-122"/>
              </a:rPr>
              <a:t>M6：</a:t>
            </a:r>
            <a:r>
              <a:rPr sz="16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Monte-Carlo Dropout</a:t>
            </a:r>
            <a:r>
              <a:rPr sz="1600">
                <a:latin typeface="微软雅黑" panose="020B0503020204020204" charset="-122"/>
                <a:ea typeface="微软雅黑" panose="020B0503020204020204" charset="-122"/>
              </a:rPr>
              <a:t> 的结果；</a:t>
            </a:r>
          </a:p>
          <a:p>
            <a:pPr indent="406400" algn="l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1740828767"/>
                </a:ext>
              </a:extLst>
            </a:pPr>
            <a:r>
              <a:rPr sz="1600">
                <a:latin typeface="微软雅黑" panose="020B0503020204020204" charset="-122"/>
                <a:ea typeface="微软雅黑" panose="020B0503020204020204" charset="-122"/>
              </a:rPr>
              <a:t>M7：使用 HHA 作为深度图的输入的结果；</a:t>
            </a:r>
          </a:p>
          <a:p>
            <a:pPr indent="406400" algn="l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1740828767"/>
                </a:ext>
              </a:extLst>
            </a:pPr>
            <a:r>
              <a:rPr sz="1600">
                <a:latin typeface="微软雅黑" panose="020B0503020204020204" charset="-122"/>
                <a:ea typeface="微软雅黑" panose="020B0503020204020204" charset="-122"/>
              </a:rPr>
              <a:t>M8 和 M9：测试 GT 生成的效果，直接使用 SaliencyNet 生成预测图，其中，M8 为仅使用单一的 GT 进行训练的结果，M9 为使用生成的多个 GT 训练的结果。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838200" y="346075"/>
            <a:ext cx="10515600" cy="713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Times New Roman" panose="02020603050405020304" charset="0"/>
              </a:rPr>
              <a:t>Experiment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8200" y="1115060"/>
            <a:ext cx="3217545" cy="506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en-US">
                <a:latin typeface="微软雅黑" panose="020B0503020204020204" charset="-122"/>
                <a:ea typeface="微软雅黑" panose="020B0503020204020204" charset="-122"/>
              </a:rPr>
              <a:t>Qualitative Result</a:t>
            </a:r>
            <a:r>
              <a:rPr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33095" y="5936615"/>
            <a:ext cx="10198100" cy="6756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06400" algn="l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1740828767"/>
                </a:ext>
              </a:extLst>
            </a:pPr>
            <a:r>
              <a:rPr lang="zh-CN" sz="1600">
                <a:latin typeface="微软雅黑" panose="020B0503020204020204" charset="-122"/>
                <a:ea typeface="微软雅黑" panose="020B0503020204020204" charset="-122"/>
              </a:rPr>
              <a:t>相比于 Multi-head 和 Monte-Carlo Dropout，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UCNet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生成的结果更具有多样性。</a:t>
            </a:r>
            <a:endParaRPr sz="1600">
              <a:latin typeface="微软雅黑" panose="020B0503020204020204" charset="-122"/>
              <a:ea typeface="微软雅黑" panose="020B0503020204020204" charset="-122"/>
            </a:endParaRPr>
          </a:p>
          <a:p>
            <a:pPr indent="406400" algn="l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1740828767"/>
                </a:ext>
              </a:extLst>
            </a:pPr>
            <a:endParaRPr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035" y="1837055"/>
            <a:ext cx="8837930" cy="38836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745740"/>
            <a:ext cx="9144000" cy="1037590"/>
          </a:xfrm>
        </p:spPr>
        <p:txBody>
          <a:bodyPr/>
          <a:lstStyle/>
          <a:p>
            <a:r>
              <a:rPr lang="en-US" altLang="zh-CN">
                <a:latin typeface="Times New Roman" panose="02020603050405020304" charset="0"/>
              </a:rPr>
              <a:t>Thanks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4965"/>
            <a:ext cx="10515600" cy="713105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anose="02020603050405020304" charset="0"/>
              </a:rPr>
              <a:t>Motivation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755"/>
            <a:ext cx="10515600" cy="2139315"/>
          </a:xfrm>
        </p:spPr>
        <p:txBody>
          <a:bodyPr>
            <a:noAutofit/>
          </a:bodyPr>
          <a:lstStyle/>
          <a:p>
            <a:pPr marL="0" indent="508000" fontAlgn="auto">
              <a:lnSpc>
                <a:spcPct val="150000"/>
              </a:lnSpc>
              <a:buNone/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在显著性检测</a:t>
            </a:r>
            <a:r>
              <a:rPr lang="zh-CN" altLang="en-US"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数据集标注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时，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由于每个人对图像的显著性区域有不同的偏好，所以不同的标注者可能会对同一张图有不同的标注结果。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508000" fontAlgn="auto">
              <a:lnSpc>
                <a:spcPct val="150000"/>
              </a:lnSpc>
              <a:buNone/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因此，显著性检测所使用的数据集，在标注时，一般使用多个标注者的标注结果进行</a:t>
            </a:r>
            <a:r>
              <a:rPr lang="en-US" altLang="zh-CN"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多数投票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，得到最终的 ground truth。</a:t>
            </a:r>
          </a:p>
          <a:p>
            <a:pPr marL="0" indent="508000" fontAlgn="auto">
              <a:lnSpc>
                <a:spcPct val="150000"/>
              </a:lnSpc>
              <a:buNone/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5" y="3613150"/>
            <a:ext cx="5068570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838200" y="354965"/>
            <a:ext cx="10515600" cy="713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Times New Roman" panose="02020603050405020304" charset="0"/>
              </a:rPr>
              <a:t>Motivation</a:t>
            </a: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838200" y="1214755"/>
            <a:ext cx="10515600" cy="2139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08000" fontAlgn="auto">
              <a:lnSpc>
                <a:spcPct val="150000"/>
              </a:lnSpc>
              <a:buNone/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现有的 RGB-D 显著性检测的方法都是仅生成一个确定的显著性图，然而本文</a:t>
            </a:r>
            <a:r>
              <a:rPr lang="zh-CN" altLang="en-US"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模仿</a:t>
            </a:r>
            <a:r>
              <a:rPr lang="en-US" altLang="zh-CN"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数据标注过程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，设计了一个基于条件变分自编码器（CVAE）的显著性检测框架，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通过对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隐空间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多次采样，对于一张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输入的图片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可以生成</a:t>
            </a:r>
            <a:r>
              <a:rPr lang="en-US" altLang="zh-CN"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多种检测结果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，并使用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多数投票法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生成最终检测结果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508000" fontAlgn="auto">
              <a:lnSpc>
                <a:spcPct val="150000"/>
              </a:lnSpc>
              <a:buNone/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755" y="3354070"/>
            <a:ext cx="7222490" cy="26663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838200" y="354965"/>
            <a:ext cx="10515600" cy="713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Times New Roman" panose="02020603050405020304" charset="0"/>
              </a:rPr>
              <a:t>Contributions</a:t>
            </a: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838200" y="1569720"/>
            <a:ext cx="10515600" cy="3274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08000" fontAlgn="auto">
              <a:lnSpc>
                <a:spcPct val="150000"/>
              </a:lnSpc>
              <a:buNone/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（1）提出了一种基于条件概率分布的 RGB-D 显著性检测模型，可以对于同一张图生成</a:t>
            </a:r>
            <a:r>
              <a:rPr lang="en-US" altLang="zh-CN"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多种检测结果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；</a:t>
            </a:r>
          </a:p>
          <a:p>
            <a:pPr marL="0" indent="508000" fontAlgn="auto">
              <a:lnSpc>
                <a:spcPct val="150000"/>
              </a:lnSpc>
              <a:buNone/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（2）设计了一个显著性共识（Saliency Consensus）模块来</a:t>
            </a:r>
            <a:r>
              <a:rPr lang="en-US" altLang="zh-CN"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模拟显著性图标注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的过程；</a:t>
            </a:r>
          </a:p>
          <a:p>
            <a:pPr marL="0" indent="508000" fontAlgn="auto">
              <a:lnSpc>
                <a:spcPct val="150000"/>
              </a:lnSpc>
              <a:buNone/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（3）使用一个</a:t>
            </a:r>
            <a:r>
              <a:rPr lang="en-US" altLang="zh-CN"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深度图修正网络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来减少深度图中含有的噪声；</a:t>
            </a:r>
          </a:p>
          <a:p>
            <a:pPr marL="0" indent="508000" fontAlgn="auto">
              <a:lnSpc>
                <a:spcPct val="150000"/>
              </a:lnSpc>
              <a:buNone/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（4）在现有的 RGB-D 显著性检测数据集上的性能显示了本文方法的有效性。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846455" y="354965"/>
            <a:ext cx="10515600" cy="713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Times New Roman" panose="02020603050405020304" charset="0"/>
              </a:rPr>
              <a:t>Method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6455" y="1202055"/>
            <a:ext cx="32499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自编码器（autoencoder）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46455" y="4128135"/>
            <a:ext cx="50933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变分自编码器（variational autoencoder）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6359" t="13042" r="6480" b="12068"/>
          <a:stretch>
            <a:fillRect/>
          </a:stretch>
        </p:blipFill>
        <p:spPr>
          <a:xfrm>
            <a:off x="2327910" y="1755775"/>
            <a:ext cx="5161915" cy="19386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l="4465" t="16601" r="6057" b="10639"/>
          <a:stretch>
            <a:fillRect/>
          </a:stretch>
        </p:blipFill>
        <p:spPr>
          <a:xfrm>
            <a:off x="2529205" y="4705985"/>
            <a:ext cx="4759325" cy="19151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32075" y="316928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257165" y="1356995"/>
            <a:ext cx="3079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z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911340" y="3169285"/>
            <a:ext cx="3771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x'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197215" y="1982470"/>
            <a:ext cx="34798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AE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特点：对于一个输入，只能生成</a:t>
            </a:r>
            <a:r>
              <a:rPr lang="zh-CN" altLang="en-US"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一个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确定的输出。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197215" y="4705985"/>
            <a:ext cx="37306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VAE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特点：将隐变量表示为</a:t>
            </a:r>
            <a:r>
              <a:rPr lang="zh-CN" altLang="en-US"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高斯分布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而不是确定值，因此通过采样可以生成</a:t>
            </a:r>
            <a:r>
              <a:rPr lang="zh-CN" altLang="en-US"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多种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预测结果。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660390" y="4626610"/>
            <a:ext cx="737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(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μ, σ)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838200" y="346075"/>
            <a:ext cx="10515600" cy="713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Times New Roman" panose="02020603050405020304" charset="0"/>
              </a:rPr>
              <a:t>Method — pipeline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939" y="1779741"/>
            <a:ext cx="6222310" cy="28151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950" y="5415460"/>
            <a:ext cx="5605681" cy="110418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3410" y="1235075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训练阶段：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38200" y="4785360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测试阶段：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488045" y="1508759"/>
            <a:ext cx="35234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网络主要包括五个模块：</a:t>
            </a:r>
          </a:p>
          <a:p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LatentNet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：将输入 X 映射到隐变量 z 中；</a:t>
            </a:r>
          </a:p>
          <a:p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DepthCorrectionNet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：对深度图进行修正；</a:t>
            </a:r>
          </a:p>
          <a:p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SaliencyNet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：提取特征；</a:t>
            </a:r>
          </a:p>
          <a:p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PredictionNet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：使用随机特征和确定特征作为输入，得到分割结果；</a:t>
            </a:r>
          </a:p>
          <a:p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Saliency Consensus Module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：使用多数投票法得到最终预测结果。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838200" y="346075"/>
            <a:ext cx="10515600" cy="713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Times New Roman" panose="02020603050405020304" charset="0"/>
              </a:rPr>
              <a:t>Method — LatentNet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60144" y="1362377"/>
            <a:ext cx="11340465" cy="133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LatentNet 是一个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onditional variational autoencoders（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CVAE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）结构， 分为两个模块：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PriorNet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PosteriorNet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，其中 PriorNet 仅使用 RGB-D 图作为输入（X），PosteriorNet 使用 RGB-D 图和 ground truth 作为输入（X，Y）。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1" y="3061970"/>
            <a:ext cx="6066155" cy="27451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581" y="3684270"/>
            <a:ext cx="4100830" cy="7448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93256" y="300164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损失函数：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993256" y="4650753"/>
            <a:ext cx="498348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其中，第一项衡量了重构误差，第二项衡量了 PriorNet 和 PosteriorNet 得到的隐变量 z 的分布的差异。</a:t>
            </a:r>
          </a:p>
        </p:txBody>
      </p:sp>
      <p:sp>
        <p:nvSpPr>
          <p:cNvPr id="11" name="矩形 10"/>
          <p:cNvSpPr/>
          <p:nvPr/>
        </p:nvSpPr>
        <p:spPr>
          <a:xfrm>
            <a:off x="2196466" y="3061970"/>
            <a:ext cx="3758565" cy="756285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838200" y="346075"/>
            <a:ext cx="10515600" cy="713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Times New Roman" panose="02020603050405020304" charset="0"/>
              </a:rPr>
              <a:t>Method — Generate Multiple GTs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0098"/>
            <a:ext cx="5914390" cy="22955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F129603-EFE5-42D4-BE3D-D530C991F4DE}"/>
              </a:ext>
            </a:extLst>
          </p:cNvPr>
          <p:cNvSpPr txBox="1"/>
          <p:nvPr/>
        </p:nvSpPr>
        <p:spPr>
          <a:xfrm>
            <a:off x="657799" y="1473091"/>
            <a:ext cx="11340465" cy="133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457200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xmlns:lc="http://schemas.openxmlformats.org/drawingml/2006/lockedCanvas" val="200" checksum="59296752"/>
                </a:ext>
              </a:extLst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生成多个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GT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CVAE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在训练时，一般需要多种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GT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来生成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z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，以保证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z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中的每一维可以学习到输入的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的不同分布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，而现有的显著性检测数据集只有一个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GT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，若只使用这一个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GT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来训练，会使得网络最终输出一个确定的预测结果，因此提出一种方法来生成不同的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GT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35AF3E-7522-4DA8-9016-213D7F423160}"/>
              </a:ext>
            </a:extLst>
          </p:cNvPr>
          <p:cNvSpPr txBox="1"/>
          <p:nvPr/>
        </p:nvSpPr>
        <p:spPr>
          <a:xfrm>
            <a:off x="7402518" y="3223073"/>
            <a:ext cx="4336415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xmlns:lc="http://schemas.openxmlformats.org/drawingml/2006/lockedCanvas" val="200" checksum="59296752"/>
                </a:ext>
              </a:extLs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对于一张图片，迭代地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使用图像均值填充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GT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中已经检测出来的区域，并使用填充后的图片作为输入，用现有的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RGB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显著性检测网络来生成新的显著性区域作为另一个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GT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838200" y="346075"/>
            <a:ext cx="10515600" cy="713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Times New Roman" panose="02020603050405020304" charset="0"/>
              </a:rPr>
              <a:t>Method — DepthCorrectionNet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5155" y="1235075"/>
            <a:ext cx="112452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>
                <a:latin typeface="微软雅黑" panose="020B0503020204020204" charset="-122"/>
                <a:ea typeface="微软雅黑" panose="020B0503020204020204" charset="-122"/>
              </a:rPr>
              <a:t>DepthCorrectionNet 主要根据深度图的边缘与 RGB 图的边缘对齐来对深度图进行修正，因此使用如下损失函数：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695" y="2218055"/>
            <a:ext cx="3203575" cy="5727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5155" y="3059430"/>
            <a:ext cx="112452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>
                <a:latin typeface="微软雅黑" panose="020B0503020204020204" charset="-122"/>
                <a:ea typeface="微软雅黑" panose="020B0503020204020204" charset="-122"/>
              </a:rPr>
              <a:t>其中 L</a:t>
            </a:r>
            <a:r>
              <a:rPr baseline="30000">
                <a:latin typeface="微软雅黑" panose="020B0503020204020204" charset="-122"/>
                <a:ea typeface="微软雅黑" panose="020B0503020204020204" charset="-122"/>
              </a:rPr>
              <a:t>sl</a:t>
            </a:r>
            <a:r>
              <a:rPr>
                <a:latin typeface="微软雅黑" panose="020B0503020204020204" charset="-122"/>
                <a:ea typeface="微软雅黑" panose="020B0503020204020204" charset="-122"/>
              </a:rPr>
              <a:t> 是对于原始深度图 D 和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生成的</a:t>
            </a:r>
            <a:r>
              <a:rPr>
                <a:latin typeface="微软雅黑" panose="020B0503020204020204" charset="-122"/>
                <a:ea typeface="微软雅黑" panose="020B0503020204020204" charset="-122"/>
              </a:rPr>
              <a:t>修正后的深度图 D' 的 smooth l1 损失函数，L</a:t>
            </a:r>
            <a:r>
              <a:rPr baseline="30000">
                <a:latin typeface="微软雅黑" panose="020B0503020204020204" charset="-122"/>
                <a:ea typeface="微软雅黑" panose="020B0503020204020204" charset="-122"/>
              </a:rPr>
              <a:t>Ioub</a:t>
            </a:r>
            <a:r>
              <a:rPr>
                <a:latin typeface="微软雅黑" panose="020B0503020204020204" charset="-122"/>
                <a:ea typeface="微软雅黑" panose="020B0503020204020204" charset="-122"/>
              </a:rPr>
              <a:t> 是修正后的深度图 D' 和 RGB 图的 intensity 图 Ig 之间的边缘 IOU 损失，计算方式如下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450" y="4151630"/>
            <a:ext cx="3314700" cy="8388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5155" y="5160645"/>
            <a:ext cx="1124521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其中，gD' 和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gI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 是 D' 和 Ig 的梯度。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796</Words>
  <Application>Microsoft Office PowerPoint</Application>
  <PresentationFormat>宽屏</PresentationFormat>
  <Paragraphs>68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UC-Net: Uncertainty Inspired RGB-D Saliency Detection via Conditional Variational Autoencoders</vt:lpstr>
      <vt:lpstr>Motivation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UC-Net: Uncertainty Inspired RGB-D Saliency Detection via Conditional Variational Autoencoders</dc:title>
  <dc:creator>Dell</dc:creator>
  <cp:lastModifiedBy>Dell</cp:lastModifiedBy>
  <cp:revision>54</cp:revision>
  <dcterms:created xsi:type="dcterms:W3CDTF">2015-05-05T08:02:00Z</dcterms:created>
  <dcterms:modified xsi:type="dcterms:W3CDTF">2021-01-02T09:31:39Z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