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303" r:id="rId4"/>
    <p:sldId id="306" r:id="rId5"/>
    <p:sldId id="304" r:id="rId6"/>
    <p:sldId id="305" r:id="rId7"/>
    <p:sldId id="292" r:id="rId8"/>
    <p:sldId id="307" r:id="rId9"/>
    <p:sldId id="308" r:id="rId10"/>
    <p:sldId id="290" r:id="rId11"/>
    <p:sldId id="309" r:id="rId12"/>
    <p:sldId id="310" r:id="rId13"/>
    <p:sldId id="312" r:id="rId14"/>
    <p:sldId id="291" r:id="rId15"/>
    <p:sldId id="29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爱学习の竹子" initials="爱学习の竹子" lastIdx="1" clrIdx="0">
    <p:extLst>
      <p:ext uri="{19B8F6BF-5375-455C-9EA6-DF929625EA0E}">
        <p15:presenceInfo xmlns:p15="http://schemas.microsoft.com/office/powerpoint/2012/main" userId="爱学习の竹子"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6" autoAdjust="0"/>
    <p:restoredTop sz="82181" autoAdjust="0"/>
  </p:normalViewPr>
  <p:slideViewPr>
    <p:cSldViewPr snapToGrid="0">
      <p:cViewPr>
        <p:scale>
          <a:sx n="100" d="100"/>
          <a:sy n="100" d="100"/>
        </p:scale>
        <p:origin x="12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3892F5-DF10-442C-B02A-246EBAA8EEFC}" type="datetimeFigureOut">
              <a:rPr lang="zh-CN" altLang="en-US" smtClean="0"/>
              <a:t>2020/11/7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7FC586-228C-4B70-AD8B-29E465DA57CC}" type="slidenum">
              <a:rPr lang="zh-CN" altLang="en-US" smtClean="0"/>
              <a:t>‹#›</a:t>
            </a:fld>
            <a:endParaRPr lang="zh-CN" altLang="en-US"/>
          </a:p>
        </p:txBody>
      </p:sp>
    </p:spTree>
    <p:extLst>
      <p:ext uri="{BB962C8B-B14F-4D97-AF65-F5344CB8AC3E}">
        <p14:creationId xmlns:p14="http://schemas.microsoft.com/office/powerpoint/2010/main" val="2283327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87FC586-228C-4B70-AD8B-29E465DA57CC}" type="slidenum">
              <a:rPr lang="zh-CN" altLang="en-US" smtClean="0"/>
              <a:t>1</a:t>
            </a:fld>
            <a:endParaRPr lang="zh-CN" altLang="en-US"/>
          </a:p>
        </p:txBody>
      </p:sp>
    </p:spTree>
    <p:extLst>
      <p:ext uri="{BB962C8B-B14F-4D97-AF65-F5344CB8AC3E}">
        <p14:creationId xmlns:p14="http://schemas.microsoft.com/office/powerpoint/2010/main" val="215051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2E3033"/>
                </a:solidFill>
                <a:effectLst/>
                <a:latin typeface="Arial" panose="020B0604020202020204" pitchFamily="34" charset="0"/>
              </a:rPr>
              <a:t>加入</a:t>
            </a:r>
            <a:r>
              <a:rPr lang="en-US" altLang="zh-CN" b="0" i="0">
                <a:solidFill>
                  <a:srgbClr val="2E3033"/>
                </a:solidFill>
                <a:effectLst/>
                <a:latin typeface="Arial" panose="020B0604020202020204" pitchFamily="34" charset="0"/>
              </a:rPr>
              <a:t>LI-Fusion</a:t>
            </a:r>
            <a:r>
              <a:rPr lang="zh-CN" altLang="en-US" b="0" i="0">
                <a:solidFill>
                  <a:srgbClr val="2E3033"/>
                </a:solidFill>
                <a:effectLst/>
                <a:latin typeface="Arial" panose="020B0604020202020204" pitchFamily="34" charset="0"/>
              </a:rPr>
              <a:t>模块后，三维</a:t>
            </a:r>
            <a:r>
              <a:rPr lang="en-US" altLang="zh-CN" b="0" i="0">
                <a:solidFill>
                  <a:srgbClr val="2E3033"/>
                </a:solidFill>
                <a:effectLst/>
                <a:latin typeface="Arial" panose="020B0604020202020204" pitchFamily="34" charset="0"/>
              </a:rPr>
              <a:t>mAP</a:t>
            </a:r>
            <a:r>
              <a:rPr lang="zh-CN" altLang="en-US" b="0" i="0">
                <a:solidFill>
                  <a:srgbClr val="2E3033"/>
                </a:solidFill>
                <a:effectLst/>
                <a:latin typeface="Arial" panose="020B0604020202020204" pitchFamily="34" charset="0"/>
              </a:rPr>
              <a:t>提高了</a:t>
            </a:r>
            <a:r>
              <a:rPr lang="en-US" altLang="zh-CN" b="0" i="0">
                <a:solidFill>
                  <a:srgbClr val="2E3033"/>
                </a:solidFill>
                <a:effectLst/>
                <a:latin typeface="Arial" panose="020B0604020202020204" pitchFamily="34" charset="0"/>
              </a:rPr>
              <a:t>1.73%</a:t>
            </a:r>
            <a:r>
              <a:rPr lang="zh-CN" altLang="en-US" b="0" i="0">
                <a:solidFill>
                  <a:srgbClr val="2E3033"/>
                </a:solidFill>
                <a:effectLst/>
                <a:latin typeface="Arial" panose="020B0604020202020204" pitchFamily="34" charset="0"/>
              </a:rPr>
              <a:t>，证明了融合点特征和语义特征的有效性。</a:t>
            </a:r>
            <a:endParaRPr lang="en-US" altLang="zh-CN" b="0" i="0">
              <a:solidFill>
                <a:srgbClr val="2E3033"/>
              </a:solidFill>
              <a:effectLst/>
              <a:latin typeface="Arial" panose="020B0604020202020204" pitchFamily="34" charset="0"/>
            </a:endParaRPr>
          </a:p>
          <a:p>
            <a:endParaRPr lang="en-US" altLang="zh-CN" b="0" i="0">
              <a:solidFill>
                <a:srgbClr val="2E3033"/>
              </a:solidFill>
              <a:effectLst/>
              <a:latin typeface="Arial" panose="020B0604020202020204" pitchFamily="34" charset="0"/>
            </a:endParaRPr>
          </a:p>
          <a:p>
            <a:r>
              <a:rPr lang="en-US" altLang="zh-CN" b="0" i="0">
                <a:solidFill>
                  <a:srgbClr val="2E3033"/>
                </a:solidFill>
                <a:effectLst/>
                <a:latin typeface="Arial" panose="020B0604020202020204" pitchFamily="34" charset="0"/>
              </a:rPr>
              <a:t>SC</a:t>
            </a:r>
            <a:r>
              <a:rPr lang="zh-CN" altLang="en-US" b="0" i="0">
                <a:solidFill>
                  <a:srgbClr val="2E3033"/>
                </a:solidFill>
                <a:effectLst/>
                <a:latin typeface="Arial" panose="020B0604020202020204" pitchFamily="34" charset="0"/>
              </a:rPr>
              <a:t>的融合方式是将相机图像的</a:t>
            </a:r>
            <a:r>
              <a:rPr lang="en-US" altLang="zh-CN" b="0" i="0">
                <a:solidFill>
                  <a:srgbClr val="2E3033"/>
                </a:solidFill>
                <a:effectLst/>
                <a:latin typeface="Arial" panose="020B0604020202020204" pitchFamily="34" charset="0"/>
              </a:rPr>
              <a:t>RGB</a:t>
            </a:r>
            <a:r>
              <a:rPr lang="zh-CN" altLang="en-US" b="0" i="0">
                <a:solidFill>
                  <a:srgbClr val="2E3033"/>
                </a:solidFill>
                <a:effectLst/>
                <a:latin typeface="Arial" panose="020B0604020202020204" pitchFamily="34" charset="0"/>
              </a:rPr>
              <a:t>通道以拼接方式附加到激光雷达点云的空间坐标通道中。在</a:t>
            </a:r>
            <a:r>
              <a:rPr lang="en-US" altLang="zh-CN" b="0" i="0">
                <a:solidFill>
                  <a:srgbClr val="2E3033"/>
                </a:solidFill>
                <a:effectLst/>
                <a:latin typeface="Arial" panose="020B0604020202020204" pitchFamily="34" charset="0"/>
              </a:rPr>
              <a:t>SC</a:t>
            </a:r>
            <a:r>
              <a:rPr lang="zh-CN" altLang="en-US" b="0" i="0">
                <a:solidFill>
                  <a:srgbClr val="2E3033"/>
                </a:solidFill>
                <a:effectLst/>
                <a:latin typeface="Arial" panose="020B0604020202020204" pitchFamily="34" charset="0"/>
              </a:rPr>
              <a:t>中没有使用图像流。</a:t>
            </a:r>
            <a:endParaRPr lang="en-US" altLang="zh-CN" b="0" i="0">
              <a:solidFill>
                <a:srgbClr val="2E3033"/>
              </a:solidFill>
              <a:effectLst/>
              <a:latin typeface="Arial" panose="020B0604020202020204" pitchFamily="34" charset="0"/>
            </a:endParaRPr>
          </a:p>
          <a:p>
            <a:r>
              <a:rPr lang="en-US" altLang="zh-CN" b="0" i="0">
                <a:solidFill>
                  <a:srgbClr val="2E3033"/>
                </a:solidFill>
                <a:effectLst/>
                <a:latin typeface="Arial" panose="020B0604020202020204" pitchFamily="34" charset="0"/>
              </a:rPr>
              <a:t>SS</a:t>
            </a:r>
            <a:r>
              <a:rPr lang="zh-CN" altLang="en-US" b="0" i="0">
                <a:solidFill>
                  <a:srgbClr val="2E3033"/>
                </a:solidFill>
                <a:effectLst/>
                <a:latin typeface="Arial" panose="020B0604020202020204" pitchFamily="34" charset="0"/>
              </a:rPr>
              <a:t>的融合方式是将几何流中</a:t>
            </a:r>
            <a:r>
              <a:rPr lang="en-US" altLang="zh-CN" b="0" i="0">
                <a:solidFill>
                  <a:srgbClr val="2E3033"/>
                </a:solidFill>
                <a:effectLst/>
                <a:latin typeface="Arial" panose="020B0604020202020204" pitchFamily="34" charset="0"/>
              </a:rPr>
              <a:t>SA</a:t>
            </a:r>
            <a:r>
              <a:rPr lang="zh-CN" altLang="en-US" b="0" i="0">
                <a:solidFill>
                  <a:srgbClr val="2E3033"/>
                </a:solidFill>
                <a:effectLst/>
                <a:latin typeface="Arial" panose="020B0604020202020204" pitchFamily="34" charset="0"/>
              </a:rPr>
              <a:t>层的</a:t>
            </a:r>
            <a:r>
              <a:rPr lang="en-US" altLang="zh-CN" b="0" i="0">
                <a:solidFill>
                  <a:srgbClr val="2E3033"/>
                </a:solidFill>
                <a:effectLst/>
                <a:latin typeface="Arial" panose="020B0604020202020204" pitchFamily="34" charset="0"/>
              </a:rPr>
              <a:t>LI-Fusion</a:t>
            </a:r>
            <a:r>
              <a:rPr lang="zh-CN" altLang="en-US" b="0" i="0">
                <a:solidFill>
                  <a:srgbClr val="2E3033"/>
                </a:solidFill>
                <a:effectLst/>
                <a:latin typeface="Arial" panose="020B0604020202020204" pitchFamily="34" charset="0"/>
              </a:rPr>
              <a:t>模块都移除了，只在最后的</a:t>
            </a:r>
            <a:r>
              <a:rPr lang="en-US" altLang="zh-CN" b="0" i="0">
                <a:solidFill>
                  <a:srgbClr val="2E3033"/>
                </a:solidFill>
                <a:effectLst/>
                <a:latin typeface="Arial" panose="020B0604020202020204" pitchFamily="34" charset="0"/>
              </a:rPr>
              <a:t>FP</a:t>
            </a:r>
            <a:r>
              <a:rPr lang="zh-CN" altLang="en-US" b="0" i="0">
                <a:solidFill>
                  <a:srgbClr val="2E3033"/>
                </a:solidFill>
                <a:effectLst/>
                <a:latin typeface="Arial" panose="020B0604020202020204" pitchFamily="34" charset="0"/>
              </a:rPr>
              <a:t>层使用了</a:t>
            </a:r>
            <a:r>
              <a:rPr lang="en-US" altLang="zh-CN" b="0" i="0">
                <a:solidFill>
                  <a:srgbClr val="2E3033"/>
                </a:solidFill>
                <a:effectLst/>
                <a:latin typeface="Arial" panose="020B0604020202020204" pitchFamily="34" charset="0"/>
              </a:rPr>
              <a:t>LI-Fusion</a:t>
            </a:r>
            <a:r>
              <a:rPr lang="zh-CN" altLang="en-US" b="0" i="0">
                <a:solidFill>
                  <a:srgbClr val="2E3033"/>
                </a:solidFill>
                <a:effectLst/>
                <a:latin typeface="Arial" panose="020B0604020202020204" pitchFamily="34" charset="0"/>
              </a:rPr>
              <a:t>。</a:t>
            </a:r>
            <a:endParaRPr lang="en-US" altLang="zh-CN" b="0" i="0">
              <a:solidFill>
                <a:srgbClr val="2E3033"/>
              </a:solidFill>
              <a:effectLst/>
              <a:latin typeface="Arial" panose="020B0604020202020204" pitchFamily="34" charset="0"/>
            </a:endParaRPr>
          </a:p>
          <a:p>
            <a:endParaRPr lang="zh-CN" altLang="en-US"/>
          </a:p>
        </p:txBody>
      </p:sp>
      <p:sp>
        <p:nvSpPr>
          <p:cNvPr id="4" name="灯片编号占位符 3"/>
          <p:cNvSpPr>
            <a:spLocks noGrp="1"/>
          </p:cNvSpPr>
          <p:nvPr>
            <p:ph type="sldNum" sz="quarter" idx="5"/>
          </p:nvPr>
        </p:nvSpPr>
        <p:spPr/>
        <p:txBody>
          <a:bodyPr/>
          <a:lstStyle/>
          <a:p>
            <a:fld id="{D87FC586-228C-4B70-AD8B-29E465DA57CC}" type="slidenum">
              <a:rPr lang="zh-CN" altLang="en-US" smtClean="0"/>
              <a:t>10</a:t>
            </a:fld>
            <a:endParaRPr lang="zh-CN" altLang="en-US"/>
          </a:p>
        </p:txBody>
      </p:sp>
    </p:spTree>
    <p:extLst>
      <p:ext uri="{BB962C8B-B14F-4D97-AF65-F5344CB8AC3E}">
        <p14:creationId xmlns:p14="http://schemas.microsoft.com/office/powerpoint/2010/main" val="3499154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2E3033"/>
                </a:solidFill>
                <a:effectLst/>
                <a:latin typeface="Arial" panose="020B0604020202020204" pitchFamily="34" charset="0"/>
              </a:rPr>
              <a:t>在真实场景中，相机图像通常会受到光照的干扰，出现曝光不足或者曝光过度的情况。</a:t>
            </a:r>
            <a:endParaRPr lang="zh-CN" altLang="en-US"/>
          </a:p>
          <a:p>
            <a:r>
              <a:rPr lang="zh-CN" altLang="en-US" b="0" i="0">
                <a:solidFill>
                  <a:srgbClr val="2E3033"/>
                </a:solidFill>
                <a:effectLst/>
                <a:latin typeface="Arial" panose="020B0604020202020204" pitchFamily="34" charset="0"/>
              </a:rPr>
              <a:t>为了探究权值</a:t>
            </a:r>
            <a:r>
              <a:rPr lang="en-US" altLang="zh-CN" b="0" i="0">
                <a:solidFill>
                  <a:srgbClr val="2E3033"/>
                </a:solidFill>
                <a:effectLst/>
                <a:latin typeface="Arial" panose="020B0604020202020204" pitchFamily="34" charset="0"/>
              </a:rPr>
              <a:t>map w</a:t>
            </a:r>
            <a:r>
              <a:rPr lang="zh-CN" altLang="en-US" b="0" i="0">
                <a:solidFill>
                  <a:srgbClr val="2E3033"/>
                </a:solidFill>
                <a:effectLst/>
                <a:latin typeface="Arial" panose="020B0604020202020204" pitchFamily="34" charset="0"/>
              </a:rPr>
              <a:t>缓解相机造成的干扰信息的有效性，通过改变相机图像的光照来模拟真实环境。</a:t>
            </a:r>
            <a:endParaRPr lang="en-US" altLang="zh-CN" b="0" i="0">
              <a:solidFill>
                <a:srgbClr val="2E3033"/>
              </a:solidFill>
              <a:effectLst/>
              <a:latin typeface="Arial" panose="020B0604020202020204" pitchFamily="34" charset="0"/>
            </a:endParaRPr>
          </a:p>
          <a:p>
            <a:r>
              <a:rPr lang="zh-CN" altLang="en-US" b="0" i="0">
                <a:solidFill>
                  <a:srgbClr val="2E3033"/>
                </a:solidFill>
                <a:effectLst/>
                <a:latin typeface="Arial" panose="020B0604020202020204" pitchFamily="34" charset="0"/>
              </a:rPr>
              <a:t>实验结果表明，引入权值图可以自适应地选择有利的特征，忽略有害的特征。</a:t>
            </a:r>
            <a:endParaRPr lang="en-US" altLang="zh-CN" b="0" i="0">
              <a:solidFill>
                <a:srgbClr val="2E3033"/>
              </a:solidFill>
              <a:effectLst/>
              <a:latin typeface="Arial" panose="020B0604020202020204" pitchFamily="34" charset="0"/>
            </a:endParaRPr>
          </a:p>
          <a:p>
            <a:endParaRPr lang="en-US" altLang="zh-CN" b="0" i="0">
              <a:solidFill>
                <a:srgbClr val="2E30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a:solidFill>
                  <a:srgbClr val="2E3033"/>
                </a:solidFill>
                <a:effectLst/>
                <a:latin typeface="Arial" panose="020B0604020202020204" pitchFamily="34" charset="0"/>
              </a:rPr>
              <a:t>使用</a:t>
            </a:r>
            <a:r>
              <a:rPr lang="en-US" altLang="zh-CN" b="0" i="0">
                <a:solidFill>
                  <a:srgbClr val="2E3033"/>
                </a:solidFill>
                <a:effectLst/>
                <a:latin typeface="Arial" panose="020B0604020202020204" pitchFamily="34" charset="0"/>
              </a:rPr>
              <a:t>CE loss</a:t>
            </a:r>
            <a:r>
              <a:rPr lang="zh-CN" altLang="en-US" b="0" i="0">
                <a:solidFill>
                  <a:srgbClr val="2E3033"/>
                </a:solidFill>
                <a:effectLst/>
                <a:latin typeface="Arial" panose="020B0604020202020204" pitchFamily="34" charset="0"/>
              </a:rPr>
              <a:t>相比于</a:t>
            </a:r>
            <a:r>
              <a:rPr lang="en-US" altLang="zh-CN" b="0" i="0">
                <a:solidFill>
                  <a:srgbClr val="2E3033"/>
                </a:solidFill>
                <a:effectLst/>
                <a:latin typeface="Arial" panose="020B0604020202020204" pitchFamily="34" charset="0"/>
              </a:rPr>
              <a:t>IoU loss</a:t>
            </a:r>
            <a:r>
              <a:rPr lang="zh-CN" altLang="en-US" b="0" i="0">
                <a:solidFill>
                  <a:srgbClr val="2E3033"/>
                </a:solidFill>
                <a:effectLst/>
                <a:latin typeface="Arial" panose="020B0604020202020204" pitchFamily="34" charset="0"/>
              </a:rPr>
              <a:t>使得</a:t>
            </a:r>
            <a:r>
              <a:rPr lang="en-US" altLang="zh-CN" b="0" i="0">
                <a:solidFill>
                  <a:srgbClr val="2E3033"/>
                </a:solidFill>
                <a:effectLst/>
                <a:latin typeface="Arial" panose="020B0604020202020204" pitchFamily="34" charset="0"/>
              </a:rPr>
              <a:t>3D mAP</a:t>
            </a:r>
            <a:r>
              <a:rPr lang="zh-CN" altLang="en-US" b="0" i="0">
                <a:solidFill>
                  <a:srgbClr val="2E3033"/>
                </a:solidFill>
                <a:effectLst/>
                <a:latin typeface="Arial" panose="020B0604020202020204" pitchFamily="34" charset="0"/>
              </a:rPr>
              <a:t>提高了</a:t>
            </a:r>
            <a:r>
              <a:rPr lang="en-US" altLang="zh-CN" b="0" i="0">
                <a:solidFill>
                  <a:srgbClr val="2E3033"/>
                </a:solidFill>
                <a:effectLst/>
                <a:latin typeface="Arial" panose="020B0604020202020204" pitchFamily="34" charset="0"/>
              </a:rPr>
              <a:t>1.28%</a:t>
            </a:r>
          </a:p>
          <a:p>
            <a:endParaRPr lang="en-US" altLang="zh-CN" b="0" i="0">
              <a:solidFill>
                <a:srgbClr val="2E3033"/>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D87FC586-228C-4B70-AD8B-29E465DA57CC}" type="slidenum">
              <a:rPr lang="zh-CN" altLang="en-US" smtClean="0"/>
              <a:t>11</a:t>
            </a:fld>
            <a:endParaRPr lang="zh-CN" altLang="en-US"/>
          </a:p>
        </p:txBody>
      </p:sp>
    </p:spTree>
    <p:extLst>
      <p:ext uri="{BB962C8B-B14F-4D97-AF65-F5344CB8AC3E}">
        <p14:creationId xmlns:p14="http://schemas.microsoft.com/office/powerpoint/2010/main" val="4283069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a:solidFill>
                  <a:srgbClr val="2E3033"/>
                </a:solidFill>
                <a:effectLst/>
                <a:latin typeface="Arial" panose="020B0604020202020204" pitchFamily="34" charset="0"/>
              </a:rPr>
              <a:t>MMF[17]</a:t>
            </a:r>
            <a:r>
              <a:rPr lang="zh-CN" altLang="en-US" b="0" i="0">
                <a:solidFill>
                  <a:srgbClr val="2E3033"/>
                </a:solidFill>
                <a:effectLst/>
                <a:latin typeface="Arial" panose="020B0604020202020204" pitchFamily="34" charset="0"/>
              </a:rPr>
              <a:t>利用了很多额外的注释</a:t>
            </a:r>
            <a:endParaRPr lang="zh-CN" altLang="en-US"/>
          </a:p>
        </p:txBody>
      </p:sp>
      <p:sp>
        <p:nvSpPr>
          <p:cNvPr id="4" name="灯片编号占位符 3"/>
          <p:cNvSpPr>
            <a:spLocks noGrp="1"/>
          </p:cNvSpPr>
          <p:nvPr>
            <p:ph type="sldNum" sz="quarter" idx="5"/>
          </p:nvPr>
        </p:nvSpPr>
        <p:spPr/>
        <p:txBody>
          <a:bodyPr/>
          <a:lstStyle/>
          <a:p>
            <a:fld id="{D87FC586-228C-4B70-AD8B-29E465DA57CC}" type="slidenum">
              <a:rPr lang="zh-CN" altLang="en-US" smtClean="0"/>
              <a:t>12</a:t>
            </a:fld>
            <a:endParaRPr lang="zh-CN" altLang="en-US"/>
          </a:p>
        </p:txBody>
      </p:sp>
    </p:spTree>
    <p:extLst>
      <p:ext uri="{BB962C8B-B14F-4D97-AF65-F5344CB8AC3E}">
        <p14:creationId xmlns:p14="http://schemas.microsoft.com/office/powerpoint/2010/main" val="1431883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87FC586-228C-4B70-AD8B-29E465DA57CC}" type="slidenum">
              <a:rPr lang="zh-CN" altLang="en-US" smtClean="0"/>
              <a:t>13</a:t>
            </a:fld>
            <a:endParaRPr lang="zh-CN" altLang="en-US"/>
          </a:p>
        </p:txBody>
      </p:sp>
    </p:spTree>
    <p:extLst>
      <p:ext uri="{BB962C8B-B14F-4D97-AF65-F5344CB8AC3E}">
        <p14:creationId xmlns:p14="http://schemas.microsoft.com/office/powerpoint/2010/main" val="1901109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87FC586-228C-4B70-AD8B-29E465DA57CC}" type="slidenum">
              <a:rPr lang="zh-CN" altLang="en-US" smtClean="0"/>
              <a:t>14</a:t>
            </a:fld>
            <a:endParaRPr lang="zh-CN" altLang="en-US"/>
          </a:p>
        </p:txBody>
      </p:sp>
    </p:spTree>
    <p:extLst>
      <p:ext uri="{BB962C8B-B14F-4D97-AF65-F5344CB8AC3E}">
        <p14:creationId xmlns:p14="http://schemas.microsoft.com/office/powerpoint/2010/main" val="2486805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2E3033"/>
                </a:solidFill>
                <a:effectLst/>
                <a:latin typeface="Arial" panose="020B0604020202020204" pitchFamily="34" charset="0"/>
              </a:rPr>
              <a:t>由于白色椅子和黄色椅子的几何结构相似，导致座椅的候选框分布混乱，单靠激光雷达点云很难区分它们。但是加上图像数据之后，可以看到，两个椅子很好的区分开了。</a:t>
            </a:r>
            <a:endParaRPr lang="zh-CN" altLang="en-US"/>
          </a:p>
        </p:txBody>
      </p:sp>
      <p:sp>
        <p:nvSpPr>
          <p:cNvPr id="4" name="灯片编号占位符 3"/>
          <p:cNvSpPr>
            <a:spLocks noGrp="1"/>
          </p:cNvSpPr>
          <p:nvPr>
            <p:ph type="sldNum" sz="quarter" idx="5"/>
          </p:nvPr>
        </p:nvSpPr>
        <p:spPr/>
        <p:txBody>
          <a:bodyPr/>
          <a:lstStyle/>
          <a:p>
            <a:fld id="{D87FC586-228C-4B70-AD8B-29E465DA57CC}" type="slidenum">
              <a:rPr lang="zh-CN" altLang="en-US" smtClean="0"/>
              <a:t>2</a:t>
            </a:fld>
            <a:endParaRPr lang="zh-CN" altLang="en-US"/>
          </a:p>
        </p:txBody>
      </p:sp>
    </p:spTree>
    <p:extLst>
      <p:ext uri="{BB962C8B-B14F-4D97-AF65-F5344CB8AC3E}">
        <p14:creationId xmlns:p14="http://schemas.microsoft.com/office/powerpoint/2010/main" val="3331708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87FC586-228C-4B70-AD8B-29E465DA57CC}" type="slidenum">
              <a:rPr lang="zh-CN" altLang="en-US" smtClean="0"/>
              <a:t>3</a:t>
            </a:fld>
            <a:endParaRPr lang="zh-CN" altLang="en-US"/>
          </a:p>
        </p:txBody>
      </p:sp>
    </p:spTree>
    <p:extLst>
      <p:ext uri="{BB962C8B-B14F-4D97-AF65-F5344CB8AC3E}">
        <p14:creationId xmlns:p14="http://schemas.microsoft.com/office/powerpoint/2010/main" val="2865494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从左图中可以看到，有高分类置信度的候选框却只有一个降低的定位置信度。</a:t>
            </a:r>
          </a:p>
        </p:txBody>
      </p:sp>
      <p:sp>
        <p:nvSpPr>
          <p:cNvPr id="4" name="灯片编号占位符 3"/>
          <p:cNvSpPr>
            <a:spLocks noGrp="1"/>
          </p:cNvSpPr>
          <p:nvPr>
            <p:ph type="sldNum" sz="quarter" idx="5"/>
          </p:nvPr>
        </p:nvSpPr>
        <p:spPr/>
        <p:txBody>
          <a:bodyPr/>
          <a:lstStyle/>
          <a:p>
            <a:fld id="{D87FC586-228C-4B70-AD8B-29E465DA57CC}" type="slidenum">
              <a:rPr lang="zh-CN" altLang="en-US" smtClean="0"/>
              <a:t>4</a:t>
            </a:fld>
            <a:endParaRPr lang="zh-CN" altLang="en-US"/>
          </a:p>
        </p:txBody>
      </p:sp>
    </p:spTree>
    <p:extLst>
      <p:ext uri="{BB962C8B-B14F-4D97-AF65-F5344CB8AC3E}">
        <p14:creationId xmlns:p14="http://schemas.microsoft.com/office/powerpoint/2010/main" val="97215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87FC586-228C-4B70-AD8B-29E465DA57CC}" type="slidenum">
              <a:rPr lang="zh-CN" altLang="en-US" smtClean="0"/>
              <a:t>5</a:t>
            </a:fld>
            <a:endParaRPr lang="zh-CN" altLang="en-US"/>
          </a:p>
        </p:txBody>
      </p:sp>
    </p:spTree>
    <p:extLst>
      <p:ext uri="{BB962C8B-B14F-4D97-AF65-F5344CB8AC3E}">
        <p14:creationId xmlns:p14="http://schemas.microsoft.com/office/powerpoint/2010/main" val="609979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87FC586-228C-4B70-AD8B-29E465DA57CC}" type="slidenum">
              <a:rPr lang="zh-CN" altLang="en-US" smtClean="0"/>
              <a:t>6</a:t>
            </a:fld>
            <a:endParaRPr lang="zh-CN" altLang="en-US"/>
          </a:p>
        </p:txBody>
      </p:sp>
    </p:spTree>
    <p:extLst>
      <p:ext uri="{BB962C8B-B14F-4D97-AF65-F5344CB8AC3E}">
        <p14:creationId xmlns:p14="http://schemas.microsoft.com/office/powerpoint/2010/main" val="1041974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image stream</a:t>
            </a:r>
          </a:p>
          <a:p>
            <a:r>
              <a:rPr lang="zh-CN" altLang="en-US"/>
              <a:t>图像流以摄像机图像为输入，通过一组卷积运算提取图像语义信息。</a:t>
            </a:r>
          </a:p>
          <a:p>
            <a:r>
              <a:rPr lang="zh-CN" altLang="en-US"/>
              <a:t>图像流由四个轻量级卷积块组成，每一个卷积块的输出是</a:t>
            </a:r>
            <a:r>
              <a:rPr lang="en-US" altLang="zh-CN"/>
              <a:t>Fi</a:t>
            </a:r>
            <a:r>
              <a:rPr lang="zh-CN" altLang="en-US"/>
              <a:t>。</a:t>
            </a:r>
          </a:p>
          <a:p>
            <a:r>
              <a:rPr lang="en-US" altLang="zh-CN"/>
              <a:t>Fi</a:t>
            </a:r>
            <a:r>
              <a:rPr lang="zh-CN" altLang="en-US"/>
              <a:t>提供了足够的语义图像信息来丰富不同尺度下的激光雷达点特征。</a:t>
            </a:r>
          </a:p>
          <a:p>
            <a:r>
              <a:rPr lang="zh-CN" altLang="en-US"/>
              <a:t>进一步采用四个不同跨距的平行转置卷积层来恢复图像分辨率，得到与原始图像相同大小的</a:t>
            </a:r>
            <a:r>
              <a:rPr lang="en-US" altLang="zh-CN"/>
              <a:t>feature map</a:t>
            </a:r>
            <a:r>
              <a:rPr lang="zh-CN" altLang="en-US"/>
              <a:t>，将它们</a:t>
            </a:r>
            <a:r>
              <a:rPr lang="en-US" altLang="zh-CN"/>
              <a:t>concat</a:t>
            </a:r>
            <a:r>
              <a:rPr lang="zh-CN" altLang="en-US"/>
              <a:t>到一起。最后再经过一个卷积块处理，得到包含丰富语义图像信息的特征图</a:t>
            </a:r>
            <a:r>
              <a:rPr lang="en-US" altLang="zh-CN"/>
              <a:t>Fu</a:t>
            </a:r>
            <a:r>
              <a:rPr lang="zh-CN" altLang="en-US"/>
              <a:t>，</a:t>
            </a:r>
            <a:r>
              <a:rPr lang="en-US" altLang="zh-CN"/>
              <a:t>Fu</a:t>
            </a:r>
            <a:r>
              <a:rPr lang="zh-CN" altLang="en-US"/>
              <a:t>也被用来增强激光雷达的点特征，以产生更准确的候选框。</a:t>
            </a:r>
            <a:endParaRPr lang="en-US" altLang="zh-CN"/>
          </a:p>
          <a:p>
            <a:endParaRPr lang="en-US" altLang="zh-CN"/>
          </a:p>
          <a:p>
            <a:r>
              <a:rPr lang="en-US" altLang="zh-CN"/>
              <a:t>geometric stream</a:t>
            </a:r>
          </a:p>
          <a:p>
            <a:r>
              <a:rPr lang="zh-CN" altLang="en-US"/>
              <a:t>几何流以点云为输入，生成检测目标的三维候选框。</a:t>
            </a:r>
          </a:p>
          <a:p>
            <a:r>
              <a:rPr lang="zh-CN" altLang="en-US"/>
              <a:t>几何流包括用于特征提取的四对</a:t>
            </a:r>
            <a:r>
              <a:rPr lang="en-US" altLang="zh-CN"/>
              <a:t>SA</a:t>
            </a:r>
            <a:r>
              <a:rPr lang="zh-CN" altLang="en-US"/>
              <a:t>和</a:t>
            </a:r>
            <a:r>
              <a:rPr lang="en-US" altLang="zh-CN"/>
              <a:t>FP</a:t>
            </a:r>
            <a:r>
              <a:rPr lang="zh-CN" altLang="en-US"/>
              <a:t>层。</a:t>
            </a:r>
          </a:p>
          <a:p>
            <a:r>
              <a:rPr lang="zh-CN" altLang="en-US"/>
              <a:t>通过</a:t>
            </a:r>
            <a:r>
              <a:rPr lang="en-US" altLang="zh-CN"/>
              <a:t>LI-Fusion</a:t>
            </a:r>
            <a:r>
              <a:rPr lang="zh-CN" altLang="en-US"/>
              <a:t>模块，将点特征</a:t>
            </a:r>
            <a:r>
              <a:rPr lang="en-US" altLang="zh-CN"/>
              <a:t>Si</a:t>
            </a:r>
            <a:r>
              <a:rPr lang="zh-CN" altLang="en-US"/>
              <a:t>与语义图像特征</a:t>
            </a:r>
            <a:r>
              <a:rPr lang="en-US" altLang="zh-CN"/>
              <a:t>Fi</a:t>
            </a:r>
            <a:r>
              <a:rPr lang="zh-CN" altLang="en-US"/>
              <a:t>进行结合。</a:t>
            </a:r>
          </a:p>
          <a:p>
            <a:r>
              <a:rPr lang="zh-CN" altLang="en-US"/>
              <a:t>此外，通过多尺度图像特征</a:t>
            </a:r>
            <a:r>
              <a:rPr lang="en-US" altLang="zh-CN"/>
              <a:t>Fu</a:t>
            </a:r>
            <a:r>
              <a:rPr lang="zh-CN" altLang="en-US"/>
              <a:t>进一步丰富点特征</a:t>
            </a:r>
            <a:r>
              <a:rPr lang="en-US" altLang="zh-CN"/>
              <a:t>P4</a:t>
            </a:r>
            <a:r>
              <a:rPr lang="zh-CN" altLang="en-US"/>
              <a:t>，最后用于前景点分割和三维候选框生成。</a:t>
            </a:r>
          </a:p>
        </p:txBody>
      </p:sp>
      <p:sp>
        <p:nvSpPr>
          <p:cNvPr id="4" name="灯片编号占位符 3"/>
          <p:cNvSpPr>
            <a:spLocks noGrp="1"/>
          </p:cNvSpPr>
          <p:nvPr>
            <p:ph type="sldNum" sz="quarter" idx="5"/>
          </p:nvPr>
        </p:nvSpPr>
        <p:spPr/>
        <p:txBody>
          <a:bodyPr/>
          <a:lstStyle/>
          <a:p>
            <a:fld id="{D87FC586-228C-4B70-AD8B-29E465DA57CC}" type="slidenum">
              <a:rPr lang="zh-CN" altLang="en-US" smtClean="0"/>
              <a:t>7</a:t>
            </a:fld>
            <a:endParaRPr lang="zh-CN" altLang="en-US"/>
          </a:p>
        </p:txBody>
      </p:sp>
    </p:spTree>
    <p:extLst>
      <p:ext uri="{BB962C8B-B14F-4D97-AF65-F5344CB8AC3E}">
        <p14:creationId xmlns:p14="http://schemas.microsoft.com/office/powerpoint/2010/main" val="2762721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LI-Fusion</a:t>
            </a:r>
            <a:r>
              <a:rPr lang="zh-CN" altLang="en-US"/>
              <a:t>模块包括两部分，分别是逐点对应关系生成和雷达引导的融合。</a:t>
            </a:r>
          </a:p>
          <a:p>
            <a:r>
              <a:rPr lang="zh-CN" altLang="en-US"/>
              <a:t>首先将激光雷达点云投影到相机图像上，映射矩阵为</a:t>
            </a:r>
            <a:r>
              <a:rPr lang="en-US" altLang="zh-CN"/>
              <a:t>M</a:t>
            </a:r>
            <a:r>
              <a:rPr lang="zh-CN" altLang="en-US"/>
              <a:t>。网格生成器以激光雷达点云和映射矩阵</a:t>
            </a:r>
            <a:r>
              <a:rPr lang="en-US" altLang="zh-CN"/>
              <a:t>M</a:t>
            </a:r>
            <a:r>
              <a:rPr lang="zh-CN" altLang="en-US"/>
              <a:t>为输入，输出不同分辨率下激光雷达点与相机图像的逐点对应关系。</a:t>
            </a:r>
          </a:p>
          <a:p>
            <a:r>
              <a:rPr lang="zh-CN" altLang="en-US"/>
              <a:t>在建立对应关系后，使用一个图像采样器来获得每个点的语义特征表示。图像采样器将采样位置</a:t>
            </a:r>
            <a:r>
              <a:rPr lang="en-US" altLang="zh-CN"/>
              <a:t>p'</a:t>
            </a:r>
            <a:r>
              <a:rPr lang="zh-CN" altLang="en-US"/>
              <a:t>和图像</a:t>
            </a:r>
            <a:r>
              <a:rPr lang="en-US" altLang="zh-CN"/>
              <a:t>feature map F</a:t>
            </a:r>
            <a:r>
              <a:rPr lang="zh-CN" altLang="en-US"/>
              <a:t>作为输入，为每个采样位置生成一个图像特征表示</a:t>
            </a:r>
            <a:r>
              <a:rPr lang="en-US" altLang="zh-CN"/>
              <a:t>V</a:t>
            </a:r>
            <a:r>
              <a:rPr lang="zh-CN" altLang="en-US"/>
              <a:t>。</a:t>
            </a:r>
          </a:p>
          <a:p>
            <a:r>
              <a:rPr lang="zh-CN" altLang="en-US"/>
              <a:t>利用激光雷达特征点自适应地估计图像特征的重要性</a:t>
            </a:r>
          </a:p>
          <a:p>
            <a:r>
              <a:rPr lang="zh-CN" altLang="en-US"/>
              <a:t>在融合部分，首先将雷达点云特征</a:t>
            </a:r>
            <a:r>
              <a:rPr lang="en-US" altLang="zh-CN"/>
              <a:t>Fp</a:t>
            </a:r>
            <a:r>
              <a:rPr lang="zh-CN" altLang="en-US"/>
              <a:t>和前面得到的图像特征</a:t>
            </a:r>
            <a:r>
              <a:rPr lang="en-US" altLang="zh-CN"/>
              <a:t>FI</a:t>
            </a:r>
            <a:r>
              <a:rPr lang="zh-CN" altLang="en-US"/>
              <a:t>通过全连接层映射到同一个</a:t>
            </a:r>
            <a:r>
              <a:rPr lang="en-US" altLang="zh-CN"/>
              <a:t>channel</a:t>
            </a:r>
            <a:r>
              <a:rPr lang="zh-CN" altLang="en-US"/>
              <a:t>中，然后将它们加在一起，再通过另一个全连接层把它压缩成一个单通道的权值</a:t>
            </a:r>
            <a:r>
              <a:rPr lang="en-US" altLang="zh-CN"/>
              <a:t>map</a:t>
            </a:r>
            <a:r>
              <a:rPr lang="zh-CN" altLang="en-US"/>
              <a:t>，</a:t>
            </a:r>
            <a:r>
              <a:rPr lang="en-US" altLang="zh-CN"/>
              <a:t>w</a:t>
            </a:r>
            <a:r>
              <a:rPr lang="zh-CN" altLang="en-US"/>
              <a:t>。最后将</a:t>
            </a:r>
            <a:r>
              <a:rPr lang="en-US" altLang="zh-CN"/>
              <a:t>FI</a:t>
            </a:r>
            <a:r>
              <a:rPr lang="zh-CN" altLang="en-US"/>
              <a:t>和</a:t>
            </a:r>
            <a:r>
              <a:rPr lang="en-US" altLang="zh-CN"/>
              <a:t>w</a:t>
            </a:r>
            <a:r>
              <a:rPr lang="zh-CN" altLang="en-US"/>
              <a:t>相乘，与</a:t>
            </a:r>
            <a:r>
              <a:rPr lang="en-US" altLang="zh-CN"/>
              <a:t>Fp concat</a:t>
            </a:r>
            <a:r>
              <a:rPr lang="zh-CN" altLang="en-US"/>
              <a:t>在一起得到</a:t>
            </a:r>
            <a:r>
              <a:rPr lang="en-US" altLang="zh-CN"/>
              <a:t>FLI</a:t>
            </a:r>
            <a:r>
              <a:rPr lang="zh-CN" altLang="en-US"/>
              <a:t>。</a:t>
            </a:r>
          </a:p>
        </p:txBody>
      </p:sp>
      <p:sp>
        <p:nvSpPr>
          <p:cNvPr id="4" name="灯片编号占位符 3"/>
          <p:cNvSpPr>
            <a:spLocks noGrp="1"/>
          </p:cNvSpPr>
          <p:nvPr>
            <p:ph type="sldNum" sz="quarter" idx="5"/>
          </p:nvPr>
        </p:nvSpPr>
        <p:spPr/>
        <p:txBody>
          <a:bodyPr/>
          <a:lstStyle/>
          <a:p>
            <a:fld id="{D87FC586-228C-4B70-AD8B-29E465DA57CC}" type="slidenum">
              <a:rPr lang="zh-CN" altLang="en-US" smtClean="0"/>
              <a:t>8</a:t>
            </a:fld>
            <a:endParaRPr lang="zh-CN" altLang="en-US"/>
          </a:p>
        </p:txBody>
      </p:sp>
    </p:spTree>
    <p:extLst>
      <p:ext uri="{BB962C8B-B14F-4D97-AF65-F5344CB8AC3E}">
        <p14:creationId xmlns:p14="http://schemas.microsoft.com/office/powerpoint/2010/main" val="3329426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2E3033"/>
                </a:solidFill>
                <a:effectLst/>
                <a:latin typeface="Arial" panose="020B0604020202020204" pitchFamily="34" charset="0"/>
              </a:rPr>
              <a:t>通过引入这个</a:t>
            </a:r>
            <a:r>
              <a:rPr lang="en-US" altLang="zh-CN" b="0" i="0">
                <a:solidFill>
                  <a:srgbClr val="2E3033"/>
                </a:solidFill>
                <a:effectLst/>
                <a:latin typeface="Arial" panose="020B0604020202020204" pitchFamily="34" charset="0"/>
              </a:rPr>
              <a:t>CE loss</a:t>
            </a:r>
            <a:r>
              <a:rPr lang="zh-CN" altLang="en-US" b="0" i="0">
                <a:solidFill>
                  <a:srgbClr val="2E3033"/>
                </a:solidFill>
                <a:effectLst/>
                <a:latin typeface="Arial" panose="020B0604020202020204" pitchFamily="34" charset="0"/>
              </a:rPr>
              <a:t>，具有较大重叠的</a:t>
            </a:r>
            <a:r>
              <a:rPr lang="en-US" altLang="zh-CN" b="0" i="0">
                <a:solidFill>
                  <a:srgbClr val="2E3033"/>
                </a:solidFill>
                <a:effectLst/>
                <a:latin typeface="Arial" panose="020B0604020202020204" pitchFamily="34" charset="0"/>
              </a:rPr>
              <a:t>bounding box</a:t>
            </a:r>
            <a:r>
              <a:rPr lang="zh-CN" altLang="en-US" b="0" i="0">
                <a:solidFill>
                  <a:srgbClr val="2E3033"/>
                </a:solidFill>
                <a:effectLst/>
                <a:latin typeface="Arial" panose="020B0604020202020204" pitchFamily="34" charset="0"/>
              </a:rPr>
              <a:t>将具有较高的分类可能性，并且在</a:t>
            </a:r>
            <a:r>
              <a:rPr lang="en-US" altLang="zh-CN" b="0" i="0">
                <a:solidFill>
                  <a:srgbClr val="2E3033"/>
                </a:solidFill>
                <a:effectLst/>
                <a:latin typeface="Arial" panose="020B0604020202020204" pitchFamily="34" charset="0"/>
              </a:rPr>
              <a:t>NMS</a:t>
            </a:r>
            <a:r>
              <a:rPr lang="zh-CN" altLang="en-US" b="0" i="0">
                <a:solidFill>
                  <a:srgbClr val="2E3033"/>
                </a:solidFill>
                <a:effectLst/>
                <a:latin typeface="Arial" panose="020B0604020202020204" pitchFamily="34" charset="0"/>
              </a:rPr>
              <a:t>过程中保留下来。</a:t>
            </a:r>
            <a:endParaRPr lang="zh-CN" altLang="en-US"/>
          </a:p>
        </p:txBody>
      </p:sp>
      <p:sp>
        <p:nvSpPr>
          <p:cNvPr id="4" name="灯片编号占位符 3"/>
          <p:cNvSpPr>
            <a:spLocks noGrp="1"/>
          </p:cNvSpPr>
          <p:nvPr>
            <p:ph type="sldNum" sz="quarter" idx="5"/>
          </p:nvPr>
        </p:nvSpPr>
        <p:spPr/>
        <p:txBody>
          <a:bodyPr/>
          <a:lstStyle/>
          <a:p>
            <a:fld id="{D87FC586-228C-4B70-AD8B-29E465DA57CC}" type="slidenum">
              <a:rPr lang="zh-CN" altLang="en-US" smtClean="0"/>
              <a:t>9</a:t>
            </a:fld>
            <a:endParaRPr lang="zh-CN" altLang="en-US"/>
          </a:p>
        </p:txBody>
      </p:sp>
    </p:spTree>
    <p:extLst>
      <p:ext uri="{BB962C8B-B14F-4D97-AF65-F5344CB8AC3E}">
        <p14:creationId xmlns:p14="http://schemas.microsoft.com/office/powerpoint/2010/main" val="1370303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10FECF-6FA3-443F-8446-140912917743}"/>
              </a:ext>
            </a:extLst>
          </p:cNvPr>
          <p:cNvSpPr>
            <a:spLocks noGrp="1"/>
          </p:cNvSpPr>
          <p:nvPr>
            <p:ph type="ctrTitle"/>
          </p:nvPr>
        </p:nvSpPr>
        <p:spPr>
          <a:xfrm>
            <a:off x="958787" y="1057012"/>
            <a:ext cx="10274423" cy="1412715"/>
          </a:xfrm>
        </p:spPr>
        <p:txBody>
          <a:bodyPr>
            <a:normAutofit/>
          </a:bodyPr>
          <a:lstStyle/>
          <a:p>
            <a:r>
              <a:rPr lang="en-US" altLang="zh-CN" sz="4400"/>
              <a:t>EPNet: Enhancing Point Features with Image Semantics for 3D Object Detection</a:t>
            </a:r>
            <a:endParaRPr lang="zh-CN" altLang="en-US" sz="4400"/>
          </a:p>
        </p:txBody>
      </p:sp>
      <p:sp>
        <p:nvSpPr>
          <p:cNvPr id="6" name="文本框 5">
            <a:extLst>
              <a:ext uri="{FF2B5EF4-FFF2-40B4-BE49-F238E27FC236}">
                <a16:creationId xmlns:a16="http://schemas.microsoft.com/office/drawing/2014/main" id="{88B3CA72-ED79-4EB6-97A7-DE7AE769B6FD}"/>
              </a:ext>
            </a:extLst>
          </p:cNvPr>
          <p:cNvSpPr txBox="1"/>
          <p:nvPr/>
        </p:nvSpPr>
        <p:spPr>
          <a:xfrm>
            <a:off x="4911754" y="4388273"/>
            <a:ext cx="2368492" cy="1138773"/>
          </a:xfrm>
          <a:prstGeom prst="rect">
            <a:avLst/>
          </a:prstGeom>
          <a:noFill/>
        </p:spPr>
        <p:txBody>
          <a:bodyPr wrap="square" rtlCol="0">
            <a:spAutoFit/>
          </a:bodyPr>
          <a:lstStyle/>
          <a:p>
            <a:pPr algn="ctr"/>
            <a:r>
              <a:rPr lang="en-US" altLang="zh-CN" sz="2400"/>
              <a:t>ECCV 2020</a:t>
            </a:r>
          </a:p>
          <a:p>
            <a:pPr algn="ctr"/>
            <a:endParaRPr lang="en-US" altLang="zh-CN" sz="2400"/>
          </a:p>
          <a:p>
            <a:pPr algn="ctr"/>
            <a:r>
              <a:rPr lang="en-US" altLang="zh-CN" sz="2000"/>
              <a:t>Speaker: Zhu Hu</a:t>
            </a:r>
            <a:endParaRPr lang="zh-CN" altLang="en-US" sz="1600"/>
          </a:p>
        </p:txBody>
      </p:sp>
      <p:pic>
        <p:nvPicPr>
          <p:cNvPr id="8" name="图片 7">
            <a:extLst>
              <a:ext uri="{FF2B5EF4-FFF2-40B4-BE49-F238E27FC236}">
                <a16:creationId xmlns:a16="http://schemas.microsoft.com/office/drawing/2014/main" id="{F1658C95-C19A-4B3D-B7BC-F6928CA84FE0}"/>
              </a:ext>
            </a:extLst>
          </p:cNvPr>
          <p:cNvPicPr>
            <a:picLocks noChangeAspect="1"/>
          </p:cNvPicPr>
          <p:nvPr/>
        </p:nvPicPr>
        <p:blipFill>
          <a:blip r:embed="rId3"/>
          <a:stretch>
            <a:fillRect/>
          </a:stretch>
        </p:blipFill>
        <p:spPr>
          <a:xfrm>
            <a:off x="2205683" y="2750456"/>
            <a:ext cx="7780630" cy="1357087"/>
          </a:xfrm>
          <a:prstGeom prst="rect">
            <a:avLst/>
          </a:prstGeom>
        </p:spPr>
      </p:pic>
    </p:spTree>
    <p:extLst>
      <p:ext uri="{BB962C8B-B14F-4D97-AF65-F5344CB8AC3E}">
        <p14:creationId xmlns:p14="http://schemas.microsoft.com/office/powerpoint/2010/main" val="72878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Experiments  </a:t>
            </a:r>
          </a:p>
        </p:txBody>
      </p:sp>
      <p:pic>
        <p:nvPicPr>
          <p:cNvPr id="14" name="图片 13">
            <a:extLst>
              <a:ext uri="{FF2B5EF4-FFF2-40B4-BE49-F238E27FC236}">
                <a16:creationId xmlns:a16="http://schemas.microsoft.com/office/drawing/2014/main" id="{916D171B-1898-4A83-9E92-459666395F51}"/>
              </a:ext>
            </a:extLst>
          </p:cNvPr>
          <p:cNvPicPr>
            <a:picLocks noChangeAspect="1"/>
          </p:cNvPicPr>
          <p:nvPr/>
        </p:nvPicPr>
        <p:blipFill>
          <a:blip r:embed="rId3"/>
          <a:stretch>
            <a:fillRect/>
          </a:stretch>
        </p:blipFill>
        <p:spPr>
          <a:xfrm>
            <a:off x="719137" y="2015349"/>
            <a:ext cx="5053013" cy="1951002"/>
          </a:xfrm>
          <a:prstGeom prst="rect">
            <a:avLst/>
          </a:prstGeom>
        </p:spPr>
      </p:pic>
      <p:pic>
        <p:nvPicPr>
          <p:cNvPr id="16" name="图片 15">
            <a:extLst>
              <a:ext uri="{FF2B5EF4-FFF2-40B4-BE49-F238E27FC236}">
                <a16:creationId xmlns:a16="http://schemas.microsoft.com/office/drawing/2014/main" id="{27F9240D-FB0C-4981-87D4-BF6178954296}"/>
              </a:ext>
            </a:extLst>
          </p:cNvPr>
          <p:cNvPicPr>
            <a:picLocks noChangeAspect="1"/>
          </p:cNvPicPr>
          <p:nvPr/>
        </p:nvPicPr>
        <p:blipFill>
          <a:blip r:embed="rId4"/>
          <a:stretch>
            <a:fillRect/>
          </a:stretch>
        </p:blipFill>
        <p:spPr>
          <a:xfrm>
            <a:off x="6096000" y="2015349"/>
            <a:ext cx="5257800" cy="2045613"/>
          </a:xfrm>
          <a:prstGeom prst="rect">
            <a:avLst/>
          </a:prstGeom>
        </p:spPr>
      </p:pic>
      <p:sp>
        <p:nvSpPr>
          <p:cNvPr id="17" name="文本框 16">
            <a:extLst>
              <a:ext uri="{FF2B5EF4-FFF2-40B4-BE49-F238E27FC236}">
                <a16:creationId xmlns:a16="http://schemas.microsoft.com/office/drawing/2014/main" id="{2874908B-84D9-4ADB-AEE3-B11A05771911}"/>
              </a:ext>
            </a:extLst>
          </p:cNvPr>
          <p:cNvSpPr txBox="1"/>
          <p:nvPr/>
        </p:nvSpPr>
        <p:spPr>
          <a:xfrm>
            <a:off x="7786687" y="4291772"/>
            <a:ext cx="1876425" cy="369332"/>
          </a:xfrm>
          <a:prstGeom prst="rect">
            <a:avLst/>
          </a:prstGeom>
          <a:noFill/>
        </p:spPr>
        <p:txBody>
          <a:bodyPr wrap="square" rtlCol="0">
            <a:spAutoFit/>
          </a:bodyPr>
          <a:lstStyle/>
          <a:p>
            <a:r>
              <a:rPr lang="en-US" altLang="zh-CN">
                <a:latin typeface="Times New Roman" panose="02020603050405020304" charset="0"/>
                <a:cs typeface="Times New Roman" panose="02020603050405020304" charset="0"/>
              </a:rPr>
              <a:t>LI-Fusion Module</a:t>
            </a:r>
            <a:endParaRPr lang="zh-CN" altLang="en-US"/>
          </a:p>
        </p:txBody>
      </p:sp>
    </p:spTree>
    <p:extLst>
      <p:ext uri="{BB962C8B-B14F-4D97-AF65-F5344CB8AC3E}">
        <p14:creationId xmlns:p14="http://schemas.microsoft.com/office/powerpoint/2010/main" val="3999746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Experiments  </a:t>
            </a:r>
          </a:p>
        </p:txBody>
      </p:sp>
      <p:pic>
        <p:nvPicPr>
          <p:cNvPr id="3" name="图片 2">
            <a:extLst>
              <a:ext uri="{FF2B5EF4-FFF2-40B4-BE49-F238E27FC236}">
                <a16:creationId xmlns:a16="http://schemas.microsoft.com/office/drawing/2014/main" id="{C213374A-3C2D-4963-A1DE-8C842DA9750A}"/>
              </a:ext>
            </a:extLst>
          </p:cNvPr>
          <p:cNvPicPr>
            <a:picLocks noChangeAspect="1"/>
          </p:cNvPicPr>
          <p:nvPr/>
        </p:nvPicPr>
        <p:blipFill>
          <a:blip r:embed="rId3"/>
          <a:stretch>
            <a:fillRect/>
          </a:stretch>
        </p:blipFill>
        <p:spPr>
          <a:xfrm>
            <a:off x="476250" y="2023789"/>
            <a:ext cx="5619750" cy="2372272"/>
          </a:xfrm>
          <a:prstGeom prst="rect">
            <a:avLst/>
          </a:prstGeom>
        </p:spPr>
      </p:pic>
      <p:pic>
        <p:nvPicPr>
          <p:cNvPr id="6" name="图片 5">
            <a:extLst>
              <a:ext uri="{FF2B5EF4-FFF2-40B4-BE49-F238E27FC236}">
                <a16:creationId xmlns:a16="http://schemas.microsoft.com/office/drawing/2014/main" id="{41BDFD1F-EBF0-4CB9-8652-C45DF6FE66A7}"/>
              </a:ext>
            </a:extLst>
          </p:cNvPr>
          <p:cNvPicPr>
            <a:picLocks noChangeAspect="1"/>
          </p:cNvPicPr>
          <p:nvPr/>
        </p:nvPicPr>
        <p:blipFill>
          <a:blip r:embed="rId4"/>
          <a:stretch>
            <a:fillRect/>
          </a:stretch>
        </p:blipFill>
        <p:spPr>
          <a:xfrm>
            <a:off x="6648450" y="1057275"/>
            <a:ext cx="4552950" cy="3810000"/>
          </a:xfrm>
          <a:prstGeom prst="rect">
            <a:avLst/>
          </a:prstGeom>
        </p:spPr>
      </p:pic>
    </p:spTree>
    <p:extLst>
      <p:ext uri="{BB962C8B-B14F-4D97-AF65-F5344CB8AC3E}">
        <p14:creationId xmlns:p14="http://schemas.microsoft.com/office/powerpoint/2010/main" val="3287436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Experiments  </a:t>
            </a:r>
          </a:p>
        </p:txBody>
      </p:sp>
      <p:pic>
        <p:nvPicPr>
          <p:cNvPr id="6" name="图片 5">
            <a:extLst>
              <a:ext uri="{FF2B5EF4-FFF2-40B4-BE49-F238E27FC236}">
                <a16:creationId xmlns:a16="http://schemas.microsoft.com/office/drawing/2014/main" id="{CB038D0D-21C2-4CCD-BC0E-813888E4F766}"/>
              </a:ext>
            </a:extLst>
          </p:cNvPr>
          <p:cNvPicPr>
            <a:picLocks noChangeAspect="1"/>
          </p:cNvPicPr>
          <p:nvPr/>
        </p:nvPicPr>
        <p:blipFill>
          <a:blip r:embed="rId3"/>
          <a:stretch>
            <a:fillRect/>
          </a:stretch>
        </p:blipFill>
        <p:spPr>
          <a:xfrm>
            <a:off x="866774" y="1583846"/>
            <a:ext cx="10791825" cy="3690308"/>
          </a:xfrm>
          <a:prstGeom prst="rect">
            <a:avLst/>
          </a:prstGeom>
        </p:spPr>
      </p:pic>
    </p:spTree>
    <p:extLst>
      <p:ext uri="{BB962C8B-B14F-4D97-AF65-F5344CB8AC3E}">
        <p14:creationId xmlns:p14="http://schemas.microsoft.com/office/powerpoint/2010/main" val="88434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Experiments  </a:t>
            </a:r>
          </a:p>
        </p:txBody>
      </p:sp>
      <p:pic>
        <p:nvPicPr>
          <p:cNvPr id="2" name="图片 1">
            <a:extLst>
              <a:ext uri="{FF2B5EF4-FFF2-40B4-BE49-F238E27FC236}">
                <a16:creationId xmlns:a16="http://schemas.microsoft.com/office/drawing/2014/main" id="{22208A75-7E82-4BE5-A796-EF139E5595C8}"/>
              </a:ext>
            </a:extLst>
          </p:cNvPr>
          <p:cNvPicPr>
            <a:picLocks noChangeAspect="1"/>
          </p:cNvPicPr>
          <p:nvPr/>
        </p:nvPicPr>
        <p:blipFill>
          <a:blip r:embed="rId3"/>
          <a:stretch>
            <a:fillRect/>
          </a:stretch>
        </p:blipFill>
        <p:spPr>
          <a:xfrm>
            <a:off x="485776" y="1971196"/>
            <a:ext cx="10872788" cy="2915608"/>
          </a:xfrm>
          <a:prstGeom prst="rect">
            <a:avLst/>
          </a:prstGeom>
        </p:spPr>
      </p:pic>
    </p:spTree>
    <p:extLst>
      <p:ext uri="{BB962C8B-B14F-4D97-AF65-F5344CB8AC3E}">
        <p14:creationId xmlns:p14="http://schemas.microsoft.com/office/powerpoint/2010/main" val="747374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Conclusion</a:t>
            </a:r>
          </a:p>
        </p:txBody>
      </p:sp>
      <p:sp>
        <p:nvSpPr>
          <p:cNvPr id="2" name="文本框 1">
            <a:extLst>
              <a:ext uri="{FF2B5EF4-FFF2-40B4-BE49-F238E27FC236}">
                <a16:creationId xmlns:a16="http://schemas.microsoft.com/office/drawing/2014/main" id="{89392E85-9F4A-4EBE-9FBF-25D4F96F3467}"/>
              </a:ext>
            </a:extLst>
          </p:cNvPr>
          <p:cNvSpPr txBox="1"/>
          <p:nvPr/>
        </p:nvSpPr>
        <p:spPr>
          <a:xfrm>
            <a:off x="772079" y="1415207"/>
            <a:ext cx="11419921" cy="2166619"/>
          </a:xfrm>
          <a:prstGeom prst="rect">
            <a:avLst/>
          </a:prstGeom>
          <a:noFill/>
        </p:spPr>
        <p:txBody>
          <a:bodyPr wrap="square" rtlCol="0">
            <a:spAutoFit/>
          </a:bodyPr>
          <a:lstStyle/>
          <a:p>
            <a:pPr>
              <a:lnSpc>
                <a:spcPct val="150000"/>
              </a:lnSpc>
            </a:pPr>
            <a:r>
              <a:rPr lang="zh-CN" altLang="en-US" sz="2000" b="0" i="0">
                <a:solidFill>
                  <a:srgbClr val="2E3033"/>
                </a:solidFill>
                <a:effectLst/>
                <a:latin typeface="Arial" panose="020B0604020202020204" pitchFamily="34" charset="0"/>
              </a:rPr>
              <a:t>        与之前的方法相比，本文的多传感器数据融合方法有四个主要优点</a:t>
            </a:r>
            <a:r>
              <a:rPr lang="en-US" altLang="zh-CN" sz="2000" b="0" i="0">
                <a:solidFill>
                  <a:srgbClr val="2E3033"/>
                </a:solidFill>
                <a:effectLst/>
                <a:latin typeface="Arial" panose="020B0604020202020204" pitchFamily="34" charset="0"/>
              </a:rPr>
              <a:t>:</a:t>
            </a:r>
          </a:p>
          <a:p>
            <a:pPr>
              <a:lnSpc>
                <a:spcPct val="150000"/>
              </a:lnSpc>
            </a:pPr>
            <a:r>
              <a:rPr lang="en-US" altLang="zh-CN">
                <a:solidFill>
                  <a:srgbClr val="2E3033"/>
                </a:solidFill>
                <a:latin typeface="Arial" panose="020B0604020202020204" pitchFamily="34" charset="0"/>
              </a:rPr>
              <a:t>1.</a:t>
            </a:r>
            <a:r>
              <a:rPr lang="zh-CN" altLang="en-US">
                <a:solidFill>
                  <a:srgbClr val="2E3033"/>
                </a:solidFill>
                <a:latin typeface="Arial" panose="020B0604020202020204" pitchFamily="34" charset="0"/>
              </a:rPr>
              <a:t>无需复杂的</a:t>
            </a:r>
            <a:r>
              <a:rPr lang="en-US" altLang="zh-CN">
                <a:solidFill>
                  <a:srgbClr val="2E3033"/>
                </a:solidFill>
                <a:latin typeface="Arial" panose="020B0604020202020204" pitchFamily="34" charset="0"/>
              </a:rPr>
              <a:t>BEV</a:t>
            </a:r>
            <a:r>
              <a:rPr lang="zh-CN" altLang="en-US">
                <a:solidFill>
                  <a:srgbClr val="2E3033"/>
                </a:solidFill>
                <a:latin typeface="Arial" panose="020B0604020202020204" pitchFamily="34" charset="0"/>
              </a:rPr>
              <a:t>数据生成过程，通过简单的</a:t>
            </a:r>
            <a:r>
              <a:rPr lang="en-US" altLang="zh-CN">
                <a:solidFill>
                  <a:srgbClr val="2E3033"/>
                </a:solidFill>
                <a:latin typeface="Arial" panose="020B0604020202020204" pitchFamily="34" charset="0"/>
              </a:rPr>
              <a:t>pipeline</a:t>
            </a:r>
            <a:r>
              <a:rPr lang="zh-CN" altLang="en-US">
                <a:solidFill>
                  <a:srgbClr val="2E3033"/>
                </a:solidFill>
                <a:latin typeface="Arial" panose="020B0604020202020204" pitchFamily="34" charset="0"/>
              </a:rPr>
              <a:t>实现了激光雷达与相机图像数据的</a:t>
            </a:r>
            <a:r>
              <a:rPr lang="zh-CN" altLang="en-US">
                <a:solidFill>
                  <a:srgbClr val="C00000"/>
                </a:solidFill>
                <a:latin typeface="Arial" panose="020B0604020202020204" pitchFamily="34" charset="0"/>
              </a:rPr>
              <a:t>细粒度点对应</a:t>
            </a:r>
            <a:r>
              <a:rPr lang="en-US" altLang="zh-CN">
                <a:solidFill>
                  <a:srgbClr val="2E3033"/>
                </a:solidFill>
                <a:latin typeface="Arial" panose="020B0604020202020204" pitchFamily="34" charset="0"/>
              </a:rPr>
              <a:t>;</a:t>
            </a:r>
          </a:p>
          <a:p>
            <a:pPr>
              <a:lnSpc>
                <a:spcPct val="150000"/>
              </a:lnSpc>
            </a:pPr>
            <a:r>
              <a:rPr lang="en-US" altLang="zh-CN">
                <a:latin typeface="Arial" panose="020B0604020202020204" pitchFamily="34" charset="0"/>
              </a:rPr>
              <a:t>2.</a:t>
            </a:r>
            <a:r>
              <a:rPr lang="zh-CN" altLang="en-US">
                <a:latin typeface="Arial" panose="020B0604020202020204" pitchFamily="34" charset="0"/>
              </a:rPr>
              <a:t>保持</a:t>
            </a:r>
            <a:r>
              <a:rPr lang="zh-CN" altLang="en-US">
                <a:solidFill>
                  <a:srgbClr val="C00000"/>
                </a:solidFill>
                <a:latin typeface="Arial" panose="020B0604020202020204" pitchFamily="34" charset="0"/>
              </a:rPr>
              <a:t>原始几何结构</a:t>
            </a:r>
            <a:r>
              <a:rPr lang="zh-CN" altLang="en-US">
                <a:solidFill>
                  <a:srgbClr val="2E3033"/>
                </a:solidFill>
                <a:latin typeface="Arial" panose="020B0604020202020204" pitchFamily="34" charset="0"/>
              </a:rPr>
              <a:t>，不丢失信息</a:t>
            </a:r>
            <a:r>
              <a:rPr lang="en-US" altLang="zh-CN">
                <a:solidFill>
                  <a:srgbClr val="2E3033"/>
                </a:solidFill>
                <a:latin typeface="Arial" panose="020B0604020202020204" pitchFamily="34" charset="0"/>
              </a:rPr>
              <a:t>;</a:t>
            </a:r>
          </a:p>
          <a:p>
            <a:pPr>
              <a:lnSpc>
                <a:spcPct val="150000"/>
              </a:lnSpc>
            </a:pPr>
            <a:r>
              <a:rPr lang="en-US" altLang="zh-CN">
                <a:solidFill>
                  <a:srgbClr val="2E3033"/>
                </a:solidFill>
                <a:latin typeface="Arial" panose="020B0604020202020204" pitchFamily="34" charset="0"/>
              </a:rPr>
              <a:t>3.</a:t>
            </a:r>
            <a:r>
              <a:rPr lang="zh-CN" altLang="en-US">
                <a:solidFill>
                  <a:srgbClr val="2E3033"/>
                </a:solidFill>
                <a:latin typeface="Arial" panose="020B0604020202020204" pitchFamily="34" charset="0"/>
              </a:rPr>
              <a:t>解决相机图像可能带来的</a:t>
            </a:r>
            <a:r>
              <a:rPr lang="zh-CN" altLang="en-US">
                <a:solidFill>
                  <a:srgbClr val="C00000"/>
                </a:solidFill>
                <a:latin typeface="Arial" panose="020B0604020202020204" pitchFamily="34" charset="0"/>
              </a:rPr>
              <a:t>干扰信息问题</a:t>
            </a:r>
            <a:r>
              <a:rPr lang="en-US" altLang="zh-CN">
                <a:solidFill>
                  <a:srgbClr val="2E3033"/>
                </a:solidFill>
                <a:latin typeface="Arial" panose="020B0604020202020204" pitchFamily="34" charset="0"/>
              </a:rPr>
              <a:t>;</a:t>
            </a:r>
          </a:p>
          <a:p>
            <a:pPr>
              <a:lnSpc>
                <a:spcPct val="150000"/>
              </a:lnSpc>
            </a:pPr>
            <a:r>
              <a:rPr lang="en-US" altLang="zh-CN">
                <a:solidFill>
                  <a:srgbClr val="2E3033"/>
                </a:solidFill>
                <a:latin typeface="Arial" panose="020B0604020202020204" pitchFamily="34" charset="0"/>
              </a:rPr>
              <a:t>4.</a:t>
            </a:r>
            <a:r>
              <a:rPr lang="zh-CN" altLang="en-US">
                <a:solidFill>
                  <a:srgbClr val="2E3033"/>
                </a:solidFill>
                <a:latin typeface="Arial" panose="020B0604020202020204" pitchFamily="34" charset="0"/>
              </a:rPr>
              <a:t>与以往工作不同，该方法</a:t>
            </a:r>
            <a:r>
              <a:rPr lang="zh-CN" altLang="en-US">
                <a:solidFill>
                  <a:srgbClr val="C00000"/>
                </a:solidFill>
                <a:latin typeface="Arial" panose="020B0604020202020204" pitchFamily="34" charset="0"/>
              </a:rPr>
              <a:t>不需要图像标注</a:t>
            </a:r>
            <a:r>
              <a:rPr lang="zh-CN" altLang="en-US">
                <a:solidFill>
                  <a:srgbClr val="2E3033"/>
                </a:solidFill>
                <a:latin typeface="Arial" panose="020B0604020202020204" pitchFamily="34" charset="0"/>
              </a:rPr>
              <a:t>（即</a:t>
            </a:r>
            <a:r>
              <a:rPr lang="en-US" altLang="zh-CN">
                <a:solidFill>
                  <a:srgbClr val="2E3033"/>
                </a:solidFill>
                <a:latin typeface="Arial" panose="020B0604020202020204" pitchFamily="34" charset="0"/>
              </a:rPr>
              <a:t>2D</a:t>
            </a:r>
            <a:r>
              <a:rPr lang="zh-CN" altLang="en-US">
                <a:solidFill>
                  <a:srgbClr val="2E3033"/>
                </a:solidFill>
                <a:latin typeface="Arial" panose="020B0604020202020204" pitchFamily="34" charset="0"/>
              </a:rPr>
              <a:t>边框标注）。</a:t>
            </a:r>
            <a:endParaRPr lang="en-US" altLang="zh-CN">
              <a:solidFill>
                <a:srgbClr val="2E3033"/>
              </a:solidFill>
              <a:latin typeface="Arial" panose="020B0604020202020204" pitchFamily="34" charset="0"/>
            </a:endParaRPr>
          </a:p>
        </p:txBody>
      </p:sp>
    </p:spTree>
    <p:extLst>
      <p:ext uri="{BB962C8B-B14F-4D97-AF65-F5344CB8AC3E}">
        <p14:creationId xmlns:p14="http://schemas.microsoft.com/office/powerpoint/2010/main" val="1887758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52D04E7-94E0-4298-A4D5-6F4B3B65529B}"/>
              </a:ext>
            </a:extLst>
          </p:cNvPr>
          <p:cNvSpPr txBox="1"/>
          <p:nvPr/>
        </p:nvSpPr>
        <p:spPr>
          <a:xfrm>
            <a:off x="3582000" y="1666741"/>
            <a:ext cx="5027999" cy="2069797"/>
          </a:xfrm>
          <a:prstGeom prst="rect">
            <a:avLst/>
          </a:prstGeom>
          <a:noFill/>
        </p:spPr>
        <p:txBody>
          <a:bodyPr wrap="square" rtlCol="0">
            <a:spAutoFit/>
          </a:bodyPr>
          <a:lstStyle/>
          <a:p>
            <a:pPr>
              <a:lnSpc>
                <a:spcPct val="150000"/>
              </a:lnSpc>
            </a:pPr>
            <a:r>
              <a:rPr lang="en-US" altLang="zh-CN" sz="9600">
                <a:latin typeface="Arial" panose="020B0604020202020204" pitchFamily="34" charset="0"/>
              </a:rPr>
              <a:t>Thanks!</a:t>
            </a:r>
            <a:endParaRPr lang="zh-CN" altLang="en-US" sz="9600"/>
          </a:p>
        </p:txBody>
      </p:sp>
    </p:spTree>
    <p:extLst>
      <p:ext uri="{BB962C8B-B14F-4D97-AF65-F5344CB8AC3E}">
        <p14:creationId xmlns:p14="http://schemas.microsoft.com/office/powerpoint/2010/main" val="4029530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Introduction  </a:t>
            </a:r>
          </a:p>
        </p:txBody>
      </p:sp>
      <p:sp>
        <p:nvSpPr>
          <p:cNvPr id="2" name="文本框 1">
            <a:extLst>
              <a:ext uri="{FF2B5EF4-FFF2-40B4-BE49-F238E27FC236}">
                <a16:creationId xmlns:a16="http://schemas.microsoft.com/office/drawing/2014/main" id="{89392E85-9F4A-4EBE-9FBF-25D4F96F3467}"/>
              </a:ext>
            </a:extLst>
          </p:cNvPr>
          <p:cNvSpPr txBox="1"/>
          <p:nvPr/>
        </p:nvSpPr>
        <p:spPr>
          <a:xfrm>
            <a:off x="627077" y="1148876"/>
            <a:ext cx="10199501" cy="1884106"/>
          </a:xfrm>
          <a:prstGeom prst="rect">
            <a:avLst/>
          </a:prstGeom>
          <a:noFill/>
        </p:spPr>
        <p:txBody>
          <a:bodyPr wrap="square" rtlCol="0">
            <a:spAutoFit/>
          </a:bodyPr>
          <a:lstStyle/>
          <a:p>
            <a:pPr>
              <a:lnSpc>
                <a:spcPct val="150000"/>
              </a:lnSpc>
            </a:pPr>
            <a:r>
              <a:rPr lang="en-US" altLang="zh-CN" sz="2000">
                <a:solidFill>
                  <a:srgbClr val="2E3033"/>
                </a:solidFill>
                <a:latin typeface="Arial" panose="020B0604020202020204" pitchFamily="34" charset="0"/>
              </a:rPr>
              <a:t>        </a:t>
            </a:r>
            <a:r>
              <a:rPr lang="zh-CN" altLang="en-US" sz="2000">
                <a:latin typeface="Arial" panose="020B0604020202020204" pitchFamily="34" charset="0"/>
              </a:rPr>
              <a:t>三维目标检测任务可以使用不同的传感器实现，图像数据包含有大量的</a:t>
            </a:r>
            <a:r>
              <a:rPr lang="zh-CN" altLang="en-US" sz="2000">
                <a:solidFill>
                  <a:srgbClr val="C00000"/>
                </a:solidFill>
                <a:latin typeface="Arial" panose="020B0604020202020204" pitchFamily="34" charset="0"/>
              </a:rPr>
              <a:t>语义特征</a:t>
            </a:r>
            <a:r>
              <a:rPr lang="zh-CN" altLang="en-US" sz="2000">
                <a:latin typeface="Arial" panose="020B0604020202020204" pitchFamily="34" charset="0"/>
              </a:rPr>
              <a:t>（颜色，文本等等），但是缺少深度信息。点云数据提供了</a:t>
            </a:r>
            <a:r>
              <a:rPr lang="zh-CN" altLang="en-US" sz="2000">
                <a:solidFill>
                  <a:srgbClr val="C00000"/>
                </a:solidFill>
                <a:latin typeface="Arial" panose="020B0604020202020204" pitchFamily="34" charset="0"/>
              </a:rPr>
              <a:t>深度和几何结构信息</a:t>
            </a:r>
            <a:r>
              <a:rPr lang="zh-CN" altLang="en-US" sz="2000">
                <a:latin typeface="Arial" panose="020B0604020202020204" pitchFamily="34" charset="0"/>
              </a:rPr>
              <a:t>，能够有效帮助三维场景的理解，然而点云数据通常是稀疏、无序和非均匀分布的。两种方式各有优劣。</a:t>
            </a:r>
            <a:endParaRPr lang="en-US" altLang="zh-CN" sz="2000">
              <a:latin typeface="Arial" panose="020B0604020202020204" pitchFamily="34" charset="0"/>
            </a:endParaRPr>
          </a:p>
          <a:p>
            <a:pPr>
              <a:lnSpc>
                <a:spcPct val="150000"/>
              </a:lnSpc>
            </a:pPr>
            <a:r>
              <a:rPr lang="zh-CN" altLang="en-US" sz="2000">
                <a:latin typeface="Arial" panose="020B0604020202020204" pitchFamily="34" charset="0"/>
              </a:rPr>
              <a:t>        下图是一个利用图像数据来辅助提高基于点云的三维检测任务的典型例子。</a:t>
            </a:r>
            <a:endParaRPr lang="en-US" altLang="zh-CN" sz="2000">
              <a:latin typeface="Arial" panose="020B0604020202020204" pitchFamily="34" charset="0"/>
            </a:endParaRPr>
          </a:p>
        </p:txBody>
      </p:sp>
      <p:pic>
        <p:nvPicPr>
          <p:cNvPr id="4" name="图片 3">
            <a:extLst>
              <a:ext uri="{FF2B5EF4-FFF2-40B4-BE49-F238E27FC236}">
                <a16:creationId xmlns:a16="http://schemas.microsoft.com/office/drawing/2014/main" id="{C8B7CA10-DE31-444D-A9C0-9F9E6CAFF1B0}"/>
              </a:ext>
            </a:extLst>
          </p:cNvPr>
          <p:cNvPicPr>
            <a:picLocks noChangeAspect="1"/>
          </p:cNvPicPr>
          <p:nvPr/>
        </p:nvPicPr>
        <p:blipFill>
          <a:blip r:embed="rId3"/>
          <a:stretch>
            <a:fillRect/>
          </a:stretch>
        </p:blipFill>
        <p:spPr>
          <a:xfrm>
            <a:off x="1552644" y="3180425"/>
            <a:ext cx="9086711" cy="3211497"/>
          </a:xfrm>
          <a:prstGeom prst="rect">
            <a:avLst/>
          </a:prstGeom>
        </p:spPr>
      </p:pic>
    </p:spTree>
    <p:extLst>
      <p:ext uri="{BB962C8B-B14F-4D97-AF65-F5344CB8AC3E}">
        <p14:creationId xmlns:p14="http://schemas.microsoft.com/office/powerpoint/2010/main" val="207465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Introduction  </a:t>
            </a:r>
          </a:p>
        </p:txBody>
      </p:sp>
      <p:sp>
        <p:nvSpPr>
          <p:cNvPr id="2" name="文本框 1">
            <a:extLst>
              <a:ext uri="{FF2B5EF4-FFF2-40B4-BE49-F238E27FC236}">
                <a16:creationId xmlns:a16="http://schemas.microsoft.com/office/drawing/2014/main" id="{89392E85-9F4A-4EBE-9FBF-25D4F96F3467}"/>
              </a:ext>
            </a:extLst>
          </p:cNvPr>
          <p:cNvSpPr txBox="1"/>
          <p:nvPr/>
        </p:nvSpPr>
        <p:spPr>
          <a:xfrm>
            <a:off x="627077" y="1148876"/>
            <a:ext cx="10199501" cy="1422441"/>
          </a:xfrm>
          <a:prstGeom prst="rect">
            <a:avLst/>
          </a:prstGeom>
          <a:noFill/>
        </p:spPr>
        <p:txBody>
          <a:bodyPr wrap="square" rtlCol="0">
            <a:spAutoFit/>
          </a:bodyPr>
          <a:lstStyle/>
          <a:p>
            <a:pPr>
              <a:lnSpc>
                <a:spcPct val="150000"/>
              </a:lnSpc>
            </a:pPr>
            <a:r>
              <a:rPr lang="en-US" altLang="zh-CN" sz="2000">
                <a:solidFill>
                  <a:srgbClr val="2E3033"/>
                </a:solidFill>
                <a:latin typeface="Arial" panose="020B0604020202020204" pitchFamily="34" charset="0"/>
              </a:rPr>
              <a:t>        </a:t>
            </a:r>
            <a:r>
              <a:rPr lang="zh-CN" altLang="en-US" sz="2000" b="0" i="0">
                <a:solidFill>
                  <a:srgbClr val="2E3033"/>
                </a:solidFill>
                <a:effectLst/>
                <a:latin typeface="Arial" panose="020B0604020202020204" pitchFamily="34" charset="0"/>
              </a:rPr>
              <a:t>然而，将激光雷达的点云与相机图像融合是一项艰巨的任务，首先它们具有</a:t>
            </a:r>
            <a:r>
              <a:rPr lang="zh-CN" altLang="en-US" sz="2000" b="0" i="0">
                <a:solidFill>
                  <a:srgbClr val="C00000"/>
                </a:solidFill>
                <a:effectLst/>
                <a:latin typeface="Arial" panose="020B0604020202020204" pitchFamily="34" charset="0"/>
              </a:rPr>
              <a:t>截然不同的数据特征</a:t>
            </a:r>
            <a:r>
              <a:rPr lang="zh-CN" altLang="en-US" sz="2000" b="0" i="0">
                <a:solidFill>
                  <a:srgbClr val="2E3033"/>
                </a:solidFill>
                <a:effectLst/>
                <a:latin typeface="Arial" panose="020B0604020202020204" pitchFamily="34" charset="0"/>
              </a:rPr>
              <a:t>。其次，相机图像对</a:t>
            </a:r>
            <a:r>
              <a:rPr lang="zh-CN" altLang="en-US" sz="2000" b="0" i="0">
                <a:solidFill>
                  <a:srgbClr val="C00000"/>
                </a:solidFill>
                <a:effectLst/>
                <a:latin typeface="Arial" panose="020B0604020202020204" pitchFamily="34" charset="0"/>
              </a:rPr>
              <a:t>光照、遮挡</a:t>
            </a:r>
            <a:r>
              <a:rPr lang="zh-CN" altLang="en-US" sz="2000" b="0" i="0">
                <a:solidFill>
                  <a:srgbClr val="2E3033"/>
                </a:solidFill>
                <a:effectLst/>
                <a:latin typeface="Arial" panose="020B0604020202020204" pitchFamily="34" charset="0"/>
              </a:rPr>
              <a:t>等十分敏感，可能引入影响三维目标检测任务的</a:t>
            </a:r>
            <a:r>
              <a:rPr lang="zh-CN" altLang="en-US" sz="2000" b="0" i="0">
                <a:solidFill>
                  <a:srgbClr val="C00000"/>
                </a:solidFill>
                <a:effectLst/>
                <a:latin typeface="Arial" panose="020B0604020202020204" pitchFamily="34" charset="0"/>
              </a:rPr>
              <a:t>干扰信息</a:t>
            </a:r>
            <a:r>
              <a:rPr lang="zh-CN" altLang="en-US" sz="2000" b="0" i="0">
                <a:solidFill>
                  <a:srgbClr val="2E3033"/>
                </a:solidFill>
                <a:effectLst/>
                <a:latin typeface="Arial" panose="020B0604020202020204" pitchFamily="34" charset="0"/>
              </a:rPr>
              <a:t>。</a:t>
            </a:r>
            <a:endParaRPr lang="en-US" altLang="zh-CN" sz="2000">
              <a:latin typeface="Arial" panose="020B0604020202020204" pitchFamily="34" charset="0"/>
            </a:endParaRPr>
          </a:p>
        </p:txBody>
      </p:sp>
      <p:pic>
        <p:nvPicPr>
          <p:cNvPr id="5" name="图片 4">
            <a:extLst>
              <a:ext uri="{FF2B5EF4-FFF2-40B4-BE49-F238E27FC236}">
                <a16:creationId xmlns:a16="http://schemas.microsoft.com/office/drawing/2014/main" id="{E321FDD5-75BC-419E-8DFA-94EF9CC0A5F4}"/>
              </a:ext>
            </a:extLst>
          </p:cNvPr>
          <p:cNvPicPr>
            <a:picLocks noChangeAspect="1"/>
          </p:cNvPicPr>
          <p:nvPr/>
        </p:nvPicPr>
        <p:blipFill>
          <a:blip r:embed="rId3"/>
          <a:stretch>
            <a:fillRect/>
          </a:stretch>
        </p:blipFill>
        <p:spPr>
          <a:xfrm>
            <a:off x="1664414" y="2867459"/>
            <a:ext cx="8124825" cy="2838450"/>
          </a:xfrm>
          <a:prstGeom prst="rect">
            <a:avLst/>
          </a:prstGeom>
        </p:spPr>
      </p:pic>
    </p:spTree>
    <p:extLst>
      <p:ext uri="{BB962C8B-B14F-4D97-AF65-F5344CB8AC3E}">
        <p14:creationId xmlns:p14="http://schemas.microsoft.com/office/powerpoint/2010/main" val="4258689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Introduction  </a:t>
            </a:r>
          </a:p>
        </p:txBody>
      </p:sp>
      <p:sp>
        <p:nvSpPr>
          <p:cNvPr id="2" name="文本框 1">
            <a:extLst>
              <a:ext uri="{FF2B5EF4-FFF2-40B4-BE49-F238E27FC236}">
                <a16:creationId xmlns:a16="http://schemas.microsoft.com/office/drawing/2014/main" id="{89392E85-9F4A-4EBE-9FBF-25D4F96F3467}"/>
              </a:ext>
            </a:extLst>
          </p:cNvPr>
          <p:cNvSpPr txBox="1"/>
          <p:nvPr/>
        </p:nvSpPr>
        <p:spPr>
          <a:xfrm>
            <a:off x="5851014" y="2486947"/>
            <a:ext cx="5956287" cy="1884106"/>
          </a:xfrm>
          <a:prstGeom prst="rect">
            <a:avLst/>
          </a:prstGeom>
          <a:noFill/>
        </p:spPr>
        <p:txBody>
          <a:bodyPr wrap="square" rtlCol="0">
            <a:spAutoFit/>
          </a:bodyPr>
          <a:lstStyle/>
          <a:p>
            <a:pPr>
              <a:lnSpc>
                <a:spcPct val="150000"/>
              </a:lnSpc>
            </a:pPr>
            <a:r>
              <a:rPr lang="en-US" altLang="zh-CN" sz="2000">
                <a:solidFill>
                  <a:srgbClr val="2E3033"/>
                </a:solidFill>
                <a:latin typeface="Arial" panose="020B0604020202020204" pitchFamily="34" charset="0"/>
              </a:rPr>
              <a:t>        </a:t>
            </a:r>
            <a:r>
              <a:rPr lang="zh-CN" altLang="en-US" sz="2000" b="0" i="0">
                <a:solidFill>
                  <a:srgbClr val="2E3033"/>
                </a:solidFill>
                <a:effectLst/>
                <a:latin typeface="Arial" panose="020B0604020202020204" pitchFamily="34" charset="0"/>
              </a:rPr>
              <a:t>此外，三维目标检测中还存在着</a:t>
            </a:r>
            <a:r>
              <a:rPr lang="zh-CN" altLang="en-US" sz="2000" b="0" i="0">
                <a:solidFill>
                  <a:srgbClr val="C00000"/>
                </a:solidFill>
                <a:effectLst/>
                <a:latin typeface="Arial" panose="020B0604020202020204" pitchFamily="34" charset="0"/>
              </a:rPr>
              <a:t>分类置信度与定位置信度不一致</a:t>
            </a:r>
            <a:r>
              <a:rPr lang="zh-CN" altLang="en-US" sz="2000" b="0" i="0">
                <a:solidFill>
                  <a:srgbClr val="2E3033"/>
                </a:solidFill>
                <a:effectLst/>
                <a:latin typeface="Arial" panose="020B0604020202020204" pitchFamily="34" charset="0"/>
              </a:rPr>
              <a:t>的问题。这种不一致性将导致检测性能下降，因为</a:t>
            </a:r>
            <a:r>
              <a:rPr lang="en-US" altLang="zh-CN" sz="2000" b="0" i="0">
                <a:solidFill>
                  <a:srgbClr val="2E3033"/>
                </a:solidFill>
                <a:effectLst/>
                <a:latin typeface="Arial" panose="020B0604020202020204" pitchFamily="34" charset="0"/>
              </a:rPr>
              <a:t>NMS</a:t>
            </a:r>
            <a:r>
              <a:rPr lang="zh-CN" altLang="en-US" sz="2000" b="0" i="0">
                <a:solidFill>
                  <a:srgbClr val="2E3033"/>
                </a:solidFill>
                <a:effectLst/>
                <a:latin typeface="Arial" panose="020B0604020202020204" pitchFamily="34" charset="0"/>
              </a:rPr>
              <a:t>程序会</a:t>
            </a:r>
            <a:r>
              <a:rPr lang="zh-CN" altLang="en-US" sz="2000" b="0" i="0">
                <a:solidFill>
                  <a:srgbClr val="C00000"/>
                </a:solidFill>
                <a:effectLst/>
                <a:latin typeface="Arial" panose="020B0604020202020204" pitchFamily="34" charset="0"/>
              </a:rPr>
              <a:t>自动过滤掉</a:t>
            </a:r>
            <a:r>
              <a:rPr lang="zh-CN" altLang="en-US" sz="2000" b="0" i="0">
                <a:solidFill>
                  <a:srgbClr val="2E3033"/>
                </a:solidFill>
                <a:effectLst/>
                <a:latin typeface="Arial" panose="020B0604020202020204" pitchFamily="34" charset="0"/>
              </a:rPr>
              <a:t>具有较大重叠但分类置信度较低的候选框。</a:t>
            </a:r>
            <a:endParaRPr lang="en-US" altLang="zh-CN" sz="2000">
              <a:latin typeface="Arial" panose="020B0604020202020204" pitchFamily="34" charset="0"/>
            </a:endParaRPr>
          </a:p>
        </p:txBody>
      </p:sp>
      <p:pic>
        <p:nvPicPr>
          <p:cNvPr id="4" name="图片 3">
            <a:extLst>
              <a:ext uri="{FF2B5EF4-FFF2-40B4-BE49-F238E27FC236}">
                <a16:creationId xmlns:a16="http://schemas.microsoft.com/office/drawing/2014/main" id="{C7AEDE4C-7FF4-43E0-A5C3-47B4AE6052B5}"/>
              </a:ext>
            </a:extLst>
          </p:cNvPr>
          <p:cNvPicPr>
            <a:picLocks noChangeAspect="1"/>
          </p:cNvPicPr>
          <p:nvPr/>
        </p:nvPicPr>
        <p:blipFill>
          <a:blip r:embed="rId3"/>
          <a:stretch>
            <a:fillRect/>
          </a:stretch>
        </p:blipFill>
        <p:spPr>
          <a:xfrm>
            <a:off x="806278" y="1262802"/>
            <a:ext cx="4762500" cy="5095875"/>
          </a:xfrm>
          <a:prstGeom prst="rect">
            <a:avLst/>
          </a:prstGeom>
        </p:spPr>
      </p:pic>
    </p:spTree>
    <p:extLst>
      <p:ext uri="{BB962C8B-B14F-4D97-AF65-F5344CB8AC3E}">
        <p14:creationId xmlns:p14="http://schemas.microsoft.com/office/powerpoint/2010/main" val="649590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Motivation  </a:t>
            </a:r>
          </a:p>
        </p:txBody>
      </p:sp>
      <p:sp>
        <p:nvSpPr>
          <p:cNvPr id="2" name="文本框 1">
            <a:extLst>
              <a:ext uri="{FF2B5EF4-FFF2-40B4-BE49-F238E27FC236}">
                <a16:creationId xmlns:a16="http://schemas.microsoft.com/office/drawing/2014/main" id="{89392E85-9F4A-4EBE-9FBF-25D4F96F3467}"/>
              </a:ext>
            </a:extLst>
          </p:cNvPr>
          <p:cNvSpPr txBox="1"/>
          <p:nvPr/>
        </p:nvSpPr>
        <p:spPr>
          <a:xfrm>
            <a:off x="627077" y="1148876"/>
            <a:ext cx="10780729" cy="4931093"/>
          </a:xfrm>
          <a:prstGeom prst="rect">
            <a:avLst/>
          </a:prstGeom>
          <a:noFill/>
        </p:spPr>
        <p:txBody>
          <a:bodyPr wrap="square" rtlCol="0">
            <a:spAutoFit/>
          </a:bodyPr>
          <a:lstStyle/>
          <a:p>
            <a:pPr>
              <a:lnSpc>
                <a:spcPct val="150000"/>
              </a:lnSpc>
            </a:pPr>
            <a:r>
              <a:rPr lang="en-US" altLang="zh-CN" sz="2000">
                <a:solidFill>
                  <a:srgbClr val="2E3033"/>
                </a:solidFill>
                <a:latin typeface="Arial" panose="020B0604020202020204" pitchFamily="34" charset="0"/>
              </a:rPr>
              <a:t>       </a:t>
            </a:r>
            <a:r>
              <a:rPr lang="zh-CN" altLang="en-US" sz="2000">
                <a:solidFill>
                  <a:srgbClr val="2E3033"/>
                </a:solidFill>
                <a:latin typeface="Arial" panose="020B0604020202020204" pitchFamily="34" charset="0"/>
              </a:rPr>
              <a:t>在数据融合中，</a:t>
            </a:r>
            <a:r>
              <a:rPr lang="zh-CN" altLang="en-US" sz="2000" b="0" i="0">
                <a:solidFill>
                  <a:srgbClr val="2E3033"/>
                </a:solidFill>
                <a:effectLst/>
                <a:latin typeface="Arial" panose="020B0604020202020204" pitchFamily="34" charset="0"/>
              </a:rPr>
              <a:t>根据使用传感器的不同方式，可以将之前的工作总结为两大类：</a:t>
            </a:r>
            <a:endParaRPr lang="en-US" altLang="zh-CN" sz="2000" b="0" i="0">
              <a:solidFill>
                <a:srgbClr val="2E3033"/>
              </a:solidFill>
              <a:effectLst/>
              <a:latin typeface="Arial" panose="020B0604020202020204" pitchFamily="34" charset="0"/>
            </a:endParaRPr>
          </a:p>
          <a:p>
            <a:pPr lvl="1">
              <a:lnSpc>
                <a:spcPct val="150000"/>
              </a:lnSpc>
            </a:pPr>
            <a:r>
              <a:rPr lang="en-US" altLang="zh-CN" b="0" i="0">
                <a:solidFill>
                  <a:srgbClr val="2E3033"/>
                </a:solidFill>
                <a:effectLst/>
                <a:latin typeface="Arial" panose="020B0604020202020204" pitchFamily="34" charset="0"/>
              </a:rPr>
              <a:t>1)</a:t>
            </a:r>
            <a:r>
              <a:rPr lang="zh-CN" altLang="en-US" b="0" i="0">
                <a:solidFill>
                  <a:srgbClr val="2E3033"/>
                </a:solidFill>
                <a:effectLst/>
                <a:latin typeface="Arial" panose="020B0604020202020204" pitchFamily="34" charset="0"/>
              </a:rPr>
              <a:t>在不同阶段使用不同传感器的</a:t>
            </a:r>
            <a:r>
              <a:rPr lang="zh-CN" altLang="en-US" b="0" i="0">
                <a:solidFill>
                  <a:srgbClr val="C00000"/>
                </a:solidFill>
                <a:effectLst/>
                <a:latin typeface="Arial" panose="020B0604020202020204" pitchFamily="34" charset="0"/>
              </a:rPr>
              <a:t>级联方法</a:t>
            </a:r>
            <a:r>
              <a:rPr lang="zh-CN" altLang="en-US" b="0" i="0">
                <a:solidFill>
                  <a:srgbClr val="2E3033"/>
                </a:solidFill>
                <a:effectLst/>
                <a:latin typeface="Arial" panose="020B0604020202020204" pitchFamily="34" charset="0"/>
              </a:rPr>
              <a:t>。</a:t>
            </a:r>
            <a:endParaRPr lang="en-US" altLang="zh-CN" b="0" i="0">
              <a:solidFill>
                <a:srgbClr val="2E3033"/>
              </a:solidFill>
              <a:effectLst/>
              <a:latin typeface="Arial" panose="020B0604020202020204" pitchFamily="34" charset="0"/>
            </a:endParaRPr>
          </a:p>
          <a:p>
            <a:pPr lvl="1">
              <a:lnSpc>
                <a:spcPct val="150000"/>
              </a:lnSpc>
            </a:pPr>
            <a:r>
              <a:rPr lang="en-US" altLang="zh-CN" b="0" i="0">
                <a:solidFill>
                  <a:srgbClr val="2E3033"/>
                </a:solidFill>
                <a:effectLst/>
                <a:latin typeface="Arial" panose="020B0604020202020204" pitchFamily="34" charset="0"/>
              </a:rPr>
              <a:t>2)</a:t>
            </a:r>
            <a:r>
              <a:rPr lang="zh-CN" altLang="en-US" b="0" i="0">
                <a:solidFill>
                  <a:srgbClr val="2E3033"/>
                </a:solidFill>
                <a:effectLst/>
                <a:latin typeface="Arial" panose="020B0604020202020204" pitchFamily="34" charset="0"/>
              </a:rPr>
              <a:t>在多传感器输入中进行联合推理的</a:t>
            </a:r>
            <a:r>
              <a:rPr lang="zh-CN" altLang="en-US" b="0" i="0">
                <a:solidFill>
                  <a:srgbClr val="C00000"/>
                </a:solidFill>
                <a:effectLst/>
                <a:latin typeface="Arial" panose="020B0604020202020204" pitchFamily="34" charset="0"/>
              </a:rPr>
              <a:t>融合方法</a:t>
            </a:r>
            <a:r>
              <a:rPr lang="zh-CN" altLang="en-US" b="0" i="0">
                <a:solidFill>
                  <a:srgbClr val="2E3033"/>
                </a:solidFill>
                <a:effectLst/>
                <a:latin typeface="Arial" panose="020B0604020202020204" pitchFamily="34" charset="0"/>
              </a:rPr>
              <a:t>。</a:t>
            </a:r>
            <a:endParaRPr lang="en-US" altLang="zh-CN" b="0" i="0">
              <a:solidFill>
                <a:srgbClr val="2E3033"/>
              </a:solidFill>
              <a:effectLst/>
              <a:latin typeface="Arial" panose="020B0604020202020204" pitchFamily="34" charset="0"/>
            </a:endParaRPr>
          </a:p>
          <a:p>
            <a:pPr lvl="1">
              <a:lnSpc>
                <a:spcPct val="150000"/>
              </a:lnSpc>
            </a:pPr>
            <a:endParaRPr lang="en-US" altLang="zh-CN" sz="2000" b="0" i="0">
              <a:solidFill>
                <a:srgbClr val="2E3033"/>
              </a:solidFill>
              <a:effectLst/>
              <a:latin typeface="Arial" panose="020B0604020202020204" pitchFamily="34" charset="0"/>
            </a:endParaRPr>
          </a:p>
          <a:p>
            <a:pPr lvl="1">
              <a:lnSpc>
                <a:spcPct val="150000"/>
              </a:lnSpc>
            </a:pPr>
            <a:r>
              <a:rPr lang="zh-CN" altLang="en-US" sz="2000" b="0" i="0">
                <a:solidFill>
                  <a:srgbClr val="2E3033"/>
                </a:solidFill>
                <a:effectLst/>
                <a:latin typeface="Arial" panose="020B0604020202020204" pitchFamily="34" charset="0"/>
              </a:rPr>
              <a:t>这些方法虽然有效，但也有一些局限性：</a:t>
            </a:r>
            <a:endParaRPr lang="en-US" altLang="zh-CN" sz="2000" b="0" i="0">
              <a:solidFill>
                <a:srgbClr val="2E3033"/>
              </a:solidFill>
              <a:effectLst/>
              <a:latin typeface="Arial" panose="020B0604020202020204" pitchFamily="34" charset="0"/>
            </a:endParaRPr>
          </a:p>
          <a:p>
            <a:pPr lvl="1">
              <a:lnSpc>
                <a:spcPct val="150000"/>
              </a:lnSpc>
            </a:pPr>
            <a:r>
              <a:rPr lang="en-US" altLang="zh-CN">
                <a:solidFill>
                  <a:srgbClr val="2E3033"/>
                </a:solidFill>
                <a:latin typeface="Arial" panose="020B0604020202020204" pitchFamily="34" charset="0"/>
              </a:rPr>
              <a:t>1)</a:t>
            </a:r>
            <a:r>
              <a:rPr lang="zh-CN" altLang="en-US" b="0" i="0">
                <a:solidFill>
                  <a:srgbClr val="2E3033"/>
                </a:solidFill>
                <a:effectLst/>
                <a:latin typeface="Arial" panose="020B0604020202020204" pitchFamily="34" charset="0"/>
              </a:rPr>
              <a:t>级联方法</a:t>
            </a:r>
            <a:r>
              <a:rPr lang="zh-CN" altLang="en-US" b="0" i="0">
                <a:solidFill>
                  <a:srgbClr val="C00000"/>
                </a:solidFill>
                <a:effectLst/>
                <a:latin typeface="Arial" panose="020B0604020202020204" pitchFamily="34" charset="0"/>
              </a:rPr>
              <a:t>不能利用</a:t>
            </a:r>
            <a:r>
              <a:rPr lang="zh-CN" altLang="en-US" b="0" i="0">
                <a:solidFill>
                  <a:srgbClr val="2E3033"/>
                </a:solidFill>
                <a:effectLst/>
                <a:latin typeface="Arial" panose="020B0604020202020204" pitchFamily="34" charset="0"/>
              </a:rPr>
              <a:t>不同传感器之间的</a:t>
            </a:r>
            <a:r>
              <a:rPr lang="zh-CN" altLang="en-US" b="0" i="0">
                <a:solidFill>
                  <a:srgbClr val="C00000"/>
                </a:solidFill>
                <a:effectLst/>
                <a:latin typeface="Arial" panose="020B0604020202020204" pitchFamily="34" charset="0"/>
              </a:rPr>
              <a:t>互补性</a:t>
            </a:r>
            <a:r>
              <a:rPr lang="zh-CN" altLang="en-US" b="0" i="0">
                <a:solidFill>
                  <a:srgbClr val="2E3033"/>
                </a:solidFill>
                <a:effectLst/>
                <a:latin typeface="Arial" panose="020B0604020202020204" pitchFamily="34" charset="0"/>
              </a:rPr>
              <a:t>，并且性能受每个阶段的限制。</a:t>
            </a:r>
            <a:endParaRPr lang="en-US" altLang="zh-CN" b="0" i="0">
              <a:solidFill>
                <a:srgbClr val="2E3033"/>
              </a:solidFill>
              <a:effectLst/>
              <a:latin typeface="Arial" panose="020B0604020202020204" pitchFamily="34" charset="0"/>
            </a:endParaRPr>
          </a:p>
          <a:p>
            <a:pPr lvl="1">
              <a:lnSpc>
                <a:spcPct val="150000"/>
              </a:lnSpc>
            </a:pPr>
            <a:r>
              <a:rPr lang="en-US" altLang="zh-CN">
                <a:solidFill>
                  <a:srgbClr val="2E3033"/>
                </a:solidFill>
                <a:latin typeface="Arial" panose="020B0604020202020204" pitchFamily="34" charset="0"/>
              </a:rPr>
              <a:t>2)</a:t>
            </a:r>
            <a:r>
              <a:rPr lang="zh-CN" altLang="en-US" b="0" i="0">
                <a:solidFill>
                  <a:srgbClr val="2E3033"/>
                </a:solidFill>
                <a:effectLst/>
                <a:latin typeface="Arial" panose="020B0604020202020204" pitchFamily="34" charset="0"/>
              </a:rPr>
              <a:t>融合方法需要通过透视投影和体素化生成</a:t>
            </a:r>
            <a:r>
              <a:rPr lang="en-US" altLang="zh-CN" b="0" i="0">
                <a:solidFill>
                  <a:srgbClr val="2E3033"/>
                </a:solidFill>
                <a:effectLst/>
                <a:latin typeface="Arial" panose="020B0604020202020204" pitchFamily="34" charset="0"/>
              </a:rPr>
              <a:t>BEV</a:t>
            </a:r>
            <a:r>
              <a:rPr lang="zh-CN" altLang="en-US" b="0" i="0">
                <a:solidFill>
                  <a:srgbClr val="2E3033"/>
                </a:solidFill>
                <a:effectLst/>
                <a:latin typeface="Arial" panose="020B0604020202020204" pitchFamily="34" charset="0"/>
              </a:rPr>
              <a:t>（鸟瞰图）数据，不可避免地会导致</a:t>
            </a:r>
            <a:r>
              <a:rPr lang="zh-CN" altLang="en-US" b="0" i="0">
                <a:solidFill>
                  <a:srgbClr val="C00000"/>
                </a:solidFill>
                <a:effectLst/>
                <a:latin typeface="Arial" panose="020B0604020202020204" pitchFamily="34" charset="0"/>
              </a:rPr>
              <a:t>信息丢失</a:t>
            </a:r>
            <a:r>
              <a:rPr lang="zh-CN" altLang="en-US" b="0" i="0">
                <a:solidFill>
                  <a:srgbClr val="2E3033"/>
                </a:solidFill>
                <a:effectLst/>
                <a:latin typeface="Arial" panose="020B0604020202020204" pitchFamily="34" charset="0"/>
              </a:rPr>
              <a:t>。</a:t>
            </a:r>
            <a:endParaRPr lang="en-US" altLang="zh-CN">
              <a:solidFill>
                <a:srgbClr val="2E3033"/>
              </a:solidFill>
              <a:latin typeface="Arial" panose="020B0604020202020204" pitchFamily="34" charset="0"/>
            </a:endParaRPr>
          </a:p>
          <a:p>
            <a:pPr lvl="1">
              <a:lnSpc>
                <a:spcPct val="150000"/>
              </a:lnSpc>
            </a:pPr>
            <a:endParaRPr lang="en-US" altLang="zh-CN" sz="2000" b="0" i="0">
              <a:solidFill>
                <a:srgbClr val="2E3033"/>
              </a:solidFill>
              <a:effectLst/>
              <a:latin typeface="Arial" panose="020B0604020202020204" pitchFamily="34" charset="0"/>
            </a:endParaRPr>
          </a:p>
          <a:p>
            <a:pPr lvl="1">
              <a:lnSpc>
                <a:spcPct val="150000"/>
              </a:lnSpc>
            </a:pPr>
            <a:r>
              <a:rPr lang="zh-CN" altLang="en-US" sz="2000" b="0" i="0">
                <a:solidFill>
                  <a:srgbClr val="2E3033"/>
                </a:solidFill>
                <a:effectLst/>
                <a:latin typeface="Arial" panose="020B0604020202020204" pitchFamily="34" charset="0"/>
              </a:rPr>
              <a:t>而且</a:t>
            </a:r>
            <a:r>
              <a:rPr lang="zh-CN" altLang="en-US" sz="2000">
                <a:solidFill>
                  <a:srgbClr val="2E3033"/>
                </a:solidFill>
                <a:latin typeface="Arial" panose="020B0604020202020204" pitchFamily="34" charset="0"/>
              </a:rPr>
              <a:t>上述方法</a:t>
            </a:r>
            <a:r>
              <a:rPr lang="zh-CN" altLang="en-US" sz="2000" b="0" i="0">
                <a:solidFill>
                  <a:srgbClr val="2E3033"/>
                </a:solidFill>
                <a:effectLst/>
                <a:latin typeface="Arial" panose="020B0604020202020204" pitchFamily="34" charset="0"/>
              </a:rPr>
              <a:t>只能在体素特征和语义图像特征之间近似地建立</a:t>
            </a:r>
            <a:r>
              <a:rPr lang="zh-CN" altLang="en-US" sz="2000" b="0" i="0">
                <a:solidFill>
                  <a:schemeClr val="tx1">
                    <a:lumMod val="85000"/>
                    <a:lumOff val="15000"/>
                  </a:schemeClr>
                </a:solidFill>
                <a:effectLst/>
                <a:latin typeface="Arial" panose="020B0604020202020204" pitchFamily="34" charset="0"/>
              </a:rPr>
              <a:t>相对</a:t>
            </a:r>
            <a:r>
              <a:rPr lang="zh-CN" altLang="en-US" sz="2000" b="0" i="0">
                <a:solidFill>
                  <a:srgbClr val="C00000"/>
                </a:solidFill>
                <a:effectLst/>
                <a:latin typeface="Arial" panose="020B0604020202020204" pitchFamily="34" charset="0"/>
              </a:rPr>
              <a:t>粗糙</a:t>
            </a:r>
            <a:r>
              <a:rPr lang="zh-CN" altLang="en-US" sz="2000" b="0" i="0">
                <a:solidFill>
                  <a:schemeClr val="tx1">
                    <a:lumMod val="85000"/>
                    <a:lumOff val="15000"/>
                  </a:schemeClr>
                </a:solidFill>
                <a:effectLst/>
                <a:latin typeface="Arial" panose="020B0604020202020204" pitchFamily="34" charset="0"/>
              </a:rPr>
              <a:t>的对应关系</a:t>
            </a:r>
            <a:r>
              <a:rPr lang="zh-CN" altLang="en-US" sz="2000">
                <a:solidFill>
                  <a:srgbClr val="2E3033"/>
                </a:solidFill>
                <a:latin typeface="Arial" panose="020B0604020202020204" pitchFamily="34" charset="0"/>
              </a:rPr>
              <a:t>。</a:t>
            </a:r>
            <a:endParaRPr lang="en-US" altLang="zh-CN" sz="2000">
              <a:solidFill>
                <a:srgbClr val="2E3033"/>
              </a:solidFill>
              <a:latin typeface="Arial" panose="020B0604020202020204" pitchFamily="34" charset="0"/>
            </a:endParaRPr>
          </a:p>
          <a:p>
            <a:pPr marL="0" lvl="1" indent="457200">
              <a:lnSpc>
                <a:spcPct val="150000"/>
              </a:lnSpc>
            </a:pPr>
            <a:r>
              <a:rPr lang="zh-CN" altLang="en-US" sz="2000">
                <a:solidFill>
                  <a:srgbClr val="2E3033"/>
                </a:solidFill>
                <a:latin typeface="Arial" panose="020B0604020202020204" pitchFamily="34" charset="0"/>
              </a:rPr>
              <a:t>因此需要设计一种能够有效融合不同传感器数据的模块，来得到一个更加准确的三维目标检测器。同时需要解决分类与定位不一致的问题。</a:t>
            </a:r>
          </a:p>
        </p:txBody>
      </p:sp>
    </p:spTree>
    <p:extLst>
      <p:ext uri="{BB962C8B-B14F-4D97-AF65-F5344CB8AC3E}">
        <p14:creationId xmlns:p14="http://schemas.microsoft.com/office/powerpoint/2010/main" val="2672116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Contributions  </a:t>
            </a:r>
          </a:p>
        </p:txBody>
      </p:sp>
      <p:sp>
        <p:nvSpPr>
          <p:cNvPr id="2" name="文本框 1">
            <a:extLst>
              <a:ext uri="{FF2B5EF4-FFF2-40B4-BE49-F238E27FC236}">
                <a16:creationId xmlns:a16="http://schemas.microsoft.com/office/drawing/2014/main" id="{89392E85-9F4A-4EBE-9FBF-25D4F96F3467}"/>
              </a:ext>
            </a:extLst>
          </p:cNvPr>
          <p:cNvSpPr txBox="1"/>
          <p:nvPr/>
        </p:nvSpPr>
        <p:spPr>
          <a:xfrm>
            <a:off x="781096" y="1415207"/>
            <a:ext cx="10629808" cy="3269100"/>
          </a:xfrm>
          <a:prstGeom prst="rect">
            <a:avLst/>
          </a:prstGeom>
          <a:noFill/>
        </p:spPr>
        <p:txBody>
          <a:bodyPr wrap="square" rtlCol="0">
            <a:spAutoFit/>
          </a:bodyPr>
          <a:lstStyle/>
          <a:p>
            <a:pPr>
              <a:lnSpc>
                <a:spcPct val="150000"/>
              </a:lnSpc>
            </a:pPr>
            <a:r>
              <a:rPr lang="en-US" altLang="zh-CN" sz="2000">
                <a:solidFill>
                  <a:srgbClr val="2E3033"/>
                </a:solidFill>
                <a:latin typeface="Arial" panose="020B0604020202020204" pitchFamily="34" charset="0"/>
              </a:rPr>
              <a:t>        1.</a:t>
            </a:r>
            <a:r>
              <a:rPr lang="zh-CN" altLang="en-US" sz="2000" b="0" i="0">
                <a:solidFill>
                  <a:srgbClr val="2E3033"/>
                </a:solidFill>
                <a:effectLst/>
                <a:latin typeface="Arial" panose="020B0604020202020204" pitchFamily="34" charset="0"/>
              </a:rPr>
              <a:t> 提出了一种</a:t>
            </a:r>
            <a:r>
              <a:rPr lang="en-US" altLang="zh-CN" sz="2000" b="0" i="0">
                <a:solidFill>
                  <a:srgbClr val="2E3033"/>
                </a:solidFill>
                <a:effectLst/>
                <a:latin typeface="Arial" panose="020B0604020202020204" pitchFamily="34" charset="0"/>
              </a:rPr>
              <a:t>LiDAR-guided Image Fusion (</a:t>
            </a:r>
            <a:r>
              <a:rPr lang="en-US" altLang="zh-CN" sz="2000" b="0" i="0">
                <a:solidFill>
                  <a:srgbClr val="C00000"/>
                </a:solidFill>
                <a:effectLst/>
                <a:latin typeface="Arial" panose="020B0604020202020204" pitchFamily="34" charset="0"/>
              </a:rPr>
              <a:t>LI-Fusion</a:t>
            </a:r>
            <a:r>
              <a:rPr lang="en-US" altLang="zh-CN" sz="2000" b="0" i="0">
                <a:solidFill>
                  <a:srgbClr val="2E3033"/>
                </a:solidFill>
                <a:effectLst/>
                <a:latin typeface="Arial" panose="020B0604020202020204" pitchFamily="34" charset="0"/>
              </a:rPr>
              <a:t>)</a:t>
            </a:r>
            <a:r>
              <a:rPr lang="zh-CN" altLang="en-US" sz="2000" b="0" i="0">
                <a:solidFill>
                  <a:srgbClr val="2E3033"/>
                </a:solidFill>
                <a:effectLst/>
                <a:latin typeface="Arial" panose="020B0604020202020204" pitchFamily="34" charset="0"/>
              </a:rPr>
              <a:t>模块来解决多传感器数据融合问题。</a:t>
            </a:r>
            <a:r>
              <a:rPr lang="en-US" altLang="zh-CN" sz="2000" b="0" i="0">
                <a:solidFill>
                  <a:srgbClr val="2E3033"/>
                </a:solidFill>
                <a:effectLst/>
                <a:latin typeface="Arial" panose="020B0604020202020204" pitchFamily="34" charset="0"/>
              </a:rPr>
              <a:t>LI-Fusion</a:t>
            </a:r>
            <a:r>
              <a:rPr lang="zh-CN" altLang="en-US" sz="2000" b="0" i="0">
                <a:solidFill>
                  <a:srgbClr val="2E3033"/>
                </a:solidFill>
                <a:effectLst/>
                <a:latin typeface="Arial" panose="020B0604020202020204" pitchFamily="34" charset="0"/>
              </a:rPr>
              <a:t>模块直接在激光雷达点云和相机图像上运行，在</a:t>
            </a:r>
            <a:r>
              <a:rPr lang="zh-CN" altLang="en-US" sz="2000" b="0" i="0">
                <a:solidFill>
                  <a:srgbClr val="C00000"/>
                </a:solidFill>
                <a:effectLst/>
                <a:latin typeface="Arial" panose="020B0604020202020204" pitchFamily="34" charset="0"/>
              </a:rPr>
              <a:t>不需要图像标注</a:t>
            </a:r>
            <a:r>
              <a:rPr lang="zh-CN" altLang="en-US" sz="2000" b="0" i="0">
                <a:solidFill>
                  <a:srgbClr val="2E3033"/>
                </a:solidFill>
                <a:effectLst/>
                <a:latin typeface="Arial" panose="020B0604020202020204" pitchFamily="34" charset="0"/>
              </a:rPr>
              <a:t>的情况下，以逐点的方式用语义图像特征对点特征进行增强。</a:t>
            </a:r>
            <a:endParaRPr lang="en-US" altLang="zh-CN" sz="2000" b="0" i="0">
              <a:solidFill>
                <a:srgbClr val="2E3033"/>
              </a:solidFill>
              <a:effectLst/>
              <a:latin typeface="Arial" panose="020B0604020202020204" pitchFamily="34" charset="0"/>
            </a:endParaRPr>
          </a:p>
          <a:p>
            <a:pPr>
              <a:lnSpc>
                <a:spcPct val="150000"/>
              </a:lnSpc>
            </a:pPr>
            <a:r>
              <a:rPr lang="en-US" altLang="zh-CN" sz="2000" b="0" i="0">
                <a:solidFill>
                  <a:srgbClr val="2E3033"/>
                </a:solidFill>
                <a:effectLst/>
                <a:latin typeface="Arial" panose="020B0604020202020204" pitchFamily="34" charset="0"/>
              </a:rPr>
              <a:t>        2.</a:t>
            </a:r>
            <a:r>
              <a:rPr lang="zh-CN" altLang="en-US" sz="2000" b="0" i="0">
                <a:solidFill>
                  <a:srgbClr val="2E3033"/>
                </a:solidFill>
                <a:effectLst/>
                <a:latin typeface="Arial" panose="020B0604020202020204" pitchFamily="34" charset="0"/>
              </a:rPr>
              <a:t>提出了一个</a:t>
            </a:r>
            <a:r>
              <a:rPr lang="en-US" altLang="zh-CN" sz="2000" b="0" i="0">
                <a:solidFill>
                  <a:srgbClr val="2E3033"/>
                </a:solidFill>
                <a:effectLst/>
                <a:latin typeface="Arial" panose="020B0604020202020204" pitchFamily="34" charset="0"/>
              </a:rPr>
              <a:t>consistency enforcing</a:t>
            </a:r>
            <a:r>
              <a:rPr lang="zh-CN" altLang="en-US" sz="2000" b="0" i="0">
                <a:solidFill>
                  <a:srgbClr val="2E3033"/>
                </a:solidFill>
                <a:effectLst/>
                <a:latin typeface="Arial" panose="020B0604020202020204" pitchFamily="34" charset="0"/>
              </a:rPr>
              <a:t>（</a:t>
            </a:r>
            <a:r>
              <a:rPr lang="en-US" altLang="zh-CN" sz="2000" b="0" i="0">
                <a:solidFill>
                  <a:srgbClr val="C00000"/>
                </a:solidFill>
                <a:effectLst/>
                <a:latin typeface="Arial" panose="020B0604020202020204" pitchFamily="34" charset="0"/>
              </a:rPr>
              <a:t>CE</a:t>
            </a:r>
            <a:r>
              <a:rPr lang="zh-CN" altLang="en-US" sz="2000" b="0" i="0">
                <a:solidFill>
                  <a:srgbClr val="2E3033"/>
                </a:solidFill>
                <a:effectLst/>
                <a:latin typeface="Arial" panose="020B0604020202020204" pitchFamily="34" charset="0"/>
              </a:rPr>
              <a:t>）</a:t>
            </a:r>
            <a:r>
              <a:rPr lang="en-US" altLang="zh-CN" sz="2000" b="0" i="0">
                <a:solidFill>
                  <a:srgbClr val="2E3033"/>
                </a:solidFill>
                <a:effectLst/>
                <a:latin typeface="Arial" panose="020B0604020202020204" pitchFamily="34" charset="0"/>
              </a:rPr>
              <a:t>loss</a:t>
            </a:r>
            <a:r>
              <a:rPr lang="zh-CN" altLang="en-US" sz="2000" b="0" i="0">
                <a:solidFill>
                  <a:srgbClr val="2E3033"/>
                </a:solidFill>
                <a:effectLst/>
                <a:latin typeface="Arial" panose="020B0604020202020204" pitchFamily="34" charset="0"/>
              </a:rPr>
              <a:t>，来保证分类和定位置信度之间的</a:t>
            </a:r>
            <a:r>
              <a:rPr lang="zh-CN" altLang="en-US" sz="2000" b="0" i="0">
                <a:solidFill>
                  <a:srgbClr val="C00000"/>
                </a:solidFill>
                <a:effectLst/>
                <a:latin typeface="Arial" panose="020B0604020202020204" pitchFamily="34" charset="0"/>
              </a:rPr>
              <a:t>一致性</a:t>
            </a:r>
            <a:r>
              <a:rPr lang="zh-CN" altLang="en-US" sz="2000" b="0" i="0">
                <a:solidFill>
                  <a:srgbClr val="2E3033"/>
                </a:solidFill>
                <a:effectLst/>
                <a:latin typeface="Arial" panose="020B0604020202020204" pitchFamily="34" charset="0"/>
              </a:rPr>
              <a:t>，获得更准确的检测结果。</a:t>
            </a:r>
            <a:endParaRPr lang="en-US" altLang="zh-CN" sz="2000">
              <a:solidFill>
                <a:srgbClr val="2E3033"/>
              </a:solidFill>
              <a:latin typeface="Arial" panose="020B0604020202020204" pitchFamily="34" charset="0"/>
            </a:endParaRPr>
          </a:p>
          <a:p>
            <a:pPr>
              <a:lnSpc>
                <a:spcPct val="150000"/>
              </a:lnSpc>
            </a:pPr>
            <a:r>
              <a:rPr lang="en-US" altLang="zh-CN" sz="2000" b="0" i="0">
                <a:solidFill>
                  <a:srgbClr val="2E3033"/>
                </a:solidFill>
                <a:effectLst/>
                <a:latin typeface="Arial" panose="020B0604020202020204" pitchFamily="34" charset="0"/>
              </a:rPr>
              <a:t>        3.</a:t>
            </a:r>
            <a:r>
              <a:rPr lang="zh-CN" altLang="en-US" sz="2000" b="0" i="0">
                <a:solidFill>
                  <a:srgbClr val="2E3033"/>
                </a:solidFill>
                <a:effectLst/>
                <a:latin typeface="Arial" panose="020B0604020202020204" pitchFamily="34" charset="0"/>
              </a:rPr>
              <a:t> 将</a:t>
            </a:r>
            <a:r>
              <a:rPr lang="en-US" altLang="zh-CN" sz="2000" b="0" i="0">
                <a:solidFill>
                  <a:srgbClr val="2E3033"/>
                </a:solidFill>
                <a:effectLst/>
                <a:latin typeface="Arial" panose="020B0604020202020204" pitchFamily="34" charset="0"/>
              </a:rPr>
              <a:t>LI-Fusion</a:t>
            </a:r>
            <a:r>
              <a:rPr lang="zh-CN" altLang="en-US" sz="2000" b="0" i="0">
                <a:solidFill>
                  <a:srgbClr val="2E3033"/>
                </a:solidFill>
                <a:effectLst/>
                <a:latin typeface="Arial" panose="020B0604020202020204" pitchFamily="34" charset="0"/>
              </a:rPr>
              <a:t>模块和</a:t>
            </a:r>
            <a:r>
              <a:rPr lang="en-US" altLang="zh-CN" sz="2000" b="0" i="0">
                <a:solidFill>
                  <a:srgbClr val="2E3033"/>
                </a:solidFill>
                <a:effectLst/>
                <a:latin typeface="Arial" panose="020B0604020202020204" pitchFamily="34" charset="0"/>
              </a:rPr>
              <a:t>CE</a:t>
            </a:r>
            <a:r>
              <a:rPr lang="zh-CN" altLang="en-US" sz="2000" b="0" i="0">
                <a:solidFill>
                  <a:srgbClr val="2E3033"/>
                </a:solidFill>
                <a:effectLst/>
                <a:latin typeface="Arial" panose="020B0604020202020204" pitchFamily="34" charset="0"/>
              </a:rPr>
              <a:t> </a:t>
            </a:r>
            <a:r>
              <a:rPr lang="en-US" altLang="zh-CN" sz="2000" b="0" i="0">
                <a:solidFill>
                  <a:srgbClr val="2E3033"/>
                </a:solidFill>
                <a:effectLst/>
                <a:latin typeface="Arial" panose="020B0604020202020204" pitchFamily="34" charset="0"/>
              </a:rPr>
              <a:t>loss</a:t>
            </a:r>
            <a:r>
              <a:rPr lang="zh-CN" altLang="en-US" sz="2000" b="0" i="0">
                <a:solidFill>
                  <a:srgbClr val="2E3033"/>
                </a:solidFill>
                <a:effectLst/>
                <a:latin typeface="Arial" panose="020B0604020202020204" pitchFamily="34" charset="0"/>
              </a:rPr>
              <a:t>集成到一个新架构中，命名为</a:t>
            </a:r>
            <a:r>
              <a:rPr lang="en-US" altLang="zh-CN" sz="2000" b="0" i="0">
                <a:solidFill>
                  <a:srgbClr val="C00000"/>
                </a:solidFill>
                <a:effectLst/>
                <a:latin typeface="Arial" panose="020B0604020202020204" pitchFamily="34" charset="0"/>
              </a:rPr>
              <a:t>EPNet</a:t>
            </a:r>
            <a:r>
              <a:rPr lang="zh-CN" altLang="en-US" sz="2000">
                <a:solidFill>
                  <a:srgbClr val="2E3033"/>
                </a:solidFill>
                <a:latin typeface="Arial" panose="020B0604020202020204" pitchFamily="34" charset="0"/>
              </a:rPr>
              <a:t>。</a:t>
            </a:r>
            <a:r>
              <a:rPr lang="en-US" altLang="zh-CN" sz="2000" b="0" i="0">
                <a:solidFill>
                  <a:srgbClr val="2E3033"/>
                </a:solidFill>
                <a:effectLst/>
                <a:latin typeface="Arial" panose="020B0604020202020204" pitchFamily="34" charset="0"/>
              </a:rPr>
              <a:t>EPNet</a:t>
            </a:r>
            <a:r>
              <a:rPr lang="zh-CN" altLang="en-US" sz="2000" b="0" i="0">
                <a:solidFill>
                  <a:srgbClr val="2E3033"/>
                </a:solidFill>
                <a:effectLst/>
                <a:latin typeface="Arial" panose="020B0604020202020204" pitchFamily="34" charset="0"/>
              </a:rPr>
              <a:t>在</a:t>
            </a:r>
            <a:r>
              <a:rPr lang="en-US" altLang="zh-CN" sz="2000" b="0" i="0">
                <a:solidFill>
                  <a:srgbClr val="2E3033"/>
                </a:solidFill>
                <a:effectLst/>
                <a:latin typeface="Arial" panose="020B0604020202020204" pitchFamily="34" charset="0"/>
              </a:rPr>
              <a:t>KITTI</a:t>
            </a:r>
            <a:r>
              <a:rPr lang="zh-CN" altLang="en-US" sz="2000" b="0" i="0">
                <a:solidFill>
                  <a:srgbClr val="2E3033"/>
                </a:solidFill>
                <a:effectLst/>
                <a:latin typeface="Arial" panose="020B0604020202020204" pitchFamily="34" charset="0"/>
              </a:rPr>
              <a:t>数据集和</a:t>
            </a:r>
            <a:r>
              <a:rPr lang="en-US" altLang="zh-CN" sz="2000" b="0" i="0">
                <a:solidFill>
                  <a:srgbClr val="2E3033"/>
                </a:solidFill>
                <a:effectLst/>
                <a:latin typeface="Arial" panose="020B0604020202020204" pitchFamily="34" charset="0"/>
              </a:rPr>
              <a:t>SUN-RGBD</a:t>
            </a:r>
            <a:r>
              <a:rPr lang="zh-CN" altLang="en-US" sz="2000" b="0" i="0">
                <a:solidFill>
                  <a:srgbClr val="2E3033"/>
                </a:solidFill>
                <a:effectLst/>
                <a:latin typeface="Arial" panose="020B0604020202020204" pitchFamily="34" charset="0"/>
              </a:rPr>
              <a:t>数据集上实现了</a:t>
            </a:r>
            <a:r>
              <a:rPr lang="en-US" altLang="zh-CN" sz="2000" b="0" i="0">
                <a:solidFill>
                  <a:srgbClr val="2E3033"/>
                </a:solidFill>
                <a:effectLst/>
                <a:latin typeface="Arial" panose="020B0604020202020204" pitchFamily="34" charset="0"/>
              </a:rPr>
              <a:t>state-of-the-art</a:t>
            </a:r>
            <a:r>
              <a:rPr lang="zh-CN" altLang="en-US" sz="2000" b="0" i="0">
                <a:solidFill>
                  <a:srgbClr val="2E3033"/>
                </a:solidFill>
                <a:effectLst/>
                <a:latin typeface="Arial" panose="020B0604020202020204" pitchFamily="34" charset="0"/>
              </a:rPr>
              <a:t>的结果。</a:t>
            </a:r>
            <a:endParaRPr lang="en-US" altLang="zh-CN" sz="2000" b="0" i="0">
              <a:solidFill>
                <a:srgbClr val="2E3033"/>
              </a:solidFill>
              <a:effectLst/>
              <a:latin typeface="Arial" panose="020B0604020202020204" pitchFamily="34" charset="0"/>
            </a:endParaRPr>
          </a:p>
        </p:txBody>
      </p:sp>
    </p:spTree>
    <p:extLst>
      <p:ext uri="{BB962C8B-B14F-4D97-AF65-F5344CB8AC3E}">
        <p14:creationId xmlns:p14="http://schemas.microsoft.com/office/powerpoint/2010/main" val="1819728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Method — EPNet Architecture  </a:t>
            </a:r>
          </a:p>
        </p:txBody>
      </p:sp>
      <p:pic>
        <p:nvPicPr>
          <p:cNvPr id="3" name="图片 2">
            <a:extLst>
              <a:ext uri="{FF2B5EF4-FFF2-40B4-BE49-F238E27FC236}">
                <a16:creationId xmlns:a16="http://schemas.microsoft.com/office/drawing/2014/main" id="{8D0AD535-C7C3-42B3-AA73-8BB4372C35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285" y="1034302"/>
            <a:ext cx="10491430" cy="4789396"/>
          </a:xfrm>
          <a:prstGeom prst="rect">
            <a:avLst/>
          </a:prstGeom>
        </p:spPr>
      </p:pic>
    </p:spTree>
    <p:extLst>
      <p:ext uri="{BB962C8B-B14F-4D97-AF65-F5344CB8AC3E}">
        <p14:creationId xmlns:p14="http://schemas.microsoft.com/office/powerpoint/2010/main" val="2240481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Method — LI-Fusion Module  </a:t>
            </a:r>
          </a:p>
        </p:txBody>
      </p:sp>
      <p:pic>
        <p:nvPicPr>
          <p:cNvPr id="4" name="图片 3">
            <a:extLst>
              <a:ext uri="{FF2B5EF4-FFF2-40B4-BE49-F238E27FC236}">
                <a16:creationId xmlns:a16="http://schemas.microsoft.com/office/drawing/2014/main" id="{9B4AFCA8-513F-4C16-A865-C55E49F8AF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978" y="1543942"/>
            <a:ext cx="11561685" cy="3770115"/>
          </a:xfrm>
          <a:prstGeom prst="rect">
            <a:avLst/>
          </a:prstGeom>
        </p:spPr>
      </p:pic>
    </p:spTree>
    <p:extLst>
      <p:ext uri="{BB962C8B-B14F-4D97-AF65-F5344CB8AC3E}">
        <p14:creationId xmlns:p14="http://schemas.microsoft.com/office/powerpoint/2010/main" val="2245569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Method — Consistency Enforcing Loss  </a:t>
            </a:r>
          </a:p>
        </p:txBody>
      </p:sp>
      <p:pic>
        <p:nvPicPr>
          <p:cNvPr id="2" name="图片 1">
            <a:extLst>
              <a:ext uri="{FF2B5EF4-FFF2-40B4-BE49-F238E27FC236}">
                <a16:creationId xmlns:a16="http://schemas.microsoft.com/office/drawing/2014/main" id="{5DF395DF-3DF4-4126-8D02-4A91DC96C727}"/>
              </a:ext>
            </a:extLst>
          </p:cNvPr>
          <p:cNvPicPr>
            <a:picLocks noChangeAspect="1"/>
          </p:cNvPicPr>
          <p:nvPr/>
        </p:nvPicPr>
        <p:blipFill>
          <a:blip r:embed="rId3"/>
          <a:stretch>
            <a:fillRect/>
          </a:stretch>
        </p:blipFill>
        <p:spPr>
          <a:xfrm>
            <a:off x="4076700" y="2339132"/>
            <a:ext cx="4038600" cy="990600"/>
          </a:xfrm>
          <a:prstGeom prst="rect">
            <a:avLst/>
          </a:prstGeom>
        </p:spPr>
      </p:pic>
      <p:sp>
        <p:nvSpPr>
          <p:cNvPr id="3" name="文本框 2">
            <a:extLst>
              <a:ext uri="{FF2B5EF4-FFF2-40B4-BE49-F238E27FC236}">
                <a16:creationId xmlns:a16="http://schemas.microsoft.com/office/drawing/2014/main" id="{7C76A0D0-C6D7-4D09-924C-C2C952E723B6}"/>
              </a:ext>
            </a:extLst>
          </p:cNvPr>
          <p:cNvSpPr txBox="1"/>
          <p:nvPr/>
        </p:nvSpPr>
        <p:spPr>
          <a:xfrm>
            <a:off x="1252537" y="3521928"/>
            <a:ext cx="9686925" cy="830997"/>
          </a:xfrm>
          <a:prstGeom prst="rect">
            <a:avLst/>
          </a:prstGeom>
          <a:noFill/>
        </p:spPr>
        <p:txBody>
          <a:bodyPr wrap="square" rtlCol="0">
            <a:spAutoFit/>
          </a:bodyPr>
          <a:lstStyle/>
          <a:p>
            <a:r>
              <a:rPr lang="en-US" altLang="zh-CN" sz="2400"/>
              <a:t>where </a:t>
            </a:r>
            <a:r>
              <a:rPr lang="en-US" altLang="zh-CN" sz="2400">
                <a:solidFill>
                  <a:srgbClr val="C00000"/>
                </a:solidFill>
              </a:rPr>
              <a:t>D</a:t>
            </a:r>
            <a:r>
              <a:rPr lang="en-US" altLang="zh-CN" sz="2400"/>
              <a:t> and </a:t>
            </a:r>
            <a:r>
              <a:rPr lang="en-US" altLang="zh-CN" sz="2400">
                <a:solidFill>
                  <a:srgbClr val="C00000"/>
                </a:solidFill>
              </a:rPr>
              <a:t>G</a:t>
            </a:r>
            <a:r>
              <a:rPr lang="en-US" altLang="zh-CN" sz="2400"/>
              <a:t> represents the predicted bounding box and the ground truth.</a:t>
            </a:r>
          </a:p>
          <a:p>
            <a:r>
              <a:rPr lang="en-US" altLang="zh-CN" sz="2400">
                <a:solidFill>
                  <a:srgbClr val="C00000"/>
                </a:solidFill>
              </a:rPr>
              <a:t>c</a:t>
            </a:r>
            <a:r>
              <a:rPr lang="en-US" altLang="zh-CN" sz="2400"/>
              <a:t> denotes the classification confidence for </a:t>
            </a:r>
            <a:r>
              <a:rPr lang="en-US" altLang="zh-CN" sz="2400">
                <a:solidFill>
                  <a:srgbClr val="C00000"/>
                </a:solidFill>
              </a:rPr>
              <a:t>D</a:t>
            </a:r>
            <a:r>
              <a:rPr lang="en-US" altLang="zh-CN" sz="2400"/>
              <a:t>.</a:t>
            </a:r>
            <a:endParaRPr lang="zh-CN" altLang="en-US" sz="2400"/>
          </a:p>
        </p:txBody>
      </p:sp>
    </p:spTree>
    <p:extLst>
      <p:ext uri="{BB962C8B-B14F-4D97-AF65-F5344CB8AC3E}">
        <p14:creationId xmlns:p14="http://schemas.microsoft.com/office/powerpoint/2010/main" val="38806202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10577</TotalTime>
  <Words>1325</Words>
  <Application>Microsoft Office PowerPoint</Application>
  <PresentationFormat>宽屏</PresentationFormat>
  <Paragraphs>86</Paragraphs>
  <Slides>15</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Arial</vt:lpstr>
      <vt:lpstr>Calibri</vt:lpstr>
      <vt:lpstr>Times New Roman</vt:lpstr>
      <vt:lpstr>Office 主题</vt:lpstr>
      <vt:lpstr>EPNet: Enhancing Point Features with Image Semantics for 3D Object Detection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爱学习の竹子</dc:creator>
  <cp:lastModifiedBy>爱学习の竹子</cp:lastModifiedBy>
  <cp:revision>219</cp:revision>
  <dcterms:created xsi:type="dcterms:W3CDTF">2020-07-31T02:15:50Z</dcterms:created>
  <dcterms:modified xsi:type="dcterms:W3CDTF">2020-11-07T13:41:59Z</dcterms:modified>
</cp:coreProperties>
</file>