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91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E785C-FDAF-436C-A3DE-84C0A55291E1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3DC6-0EBB-48F7-AB5C-94861ED4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0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3DC6-0EBB-48F7-AB5C-94861ED40E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3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D810-8FBD-4337-83AD-653BC591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ECFE8-76C5-4BF3-9C14-0791254B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543AC-8DE3-4DBB-A7F7-930A4AEC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013FE-20F8-466B-BE17-0E65F3D8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75866-2EB8-4AFB-B9CD-6440BDB2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22F2-612F-4336-B7F4-4F8A1688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350DA-0D29-4A68-9BBA-B04D0514E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6CC9A-249B-4C3C-AC9A-786C78D4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FDCA2-9A92-47B1-95B4-6C1AE3DA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F3C36-EAE5-49D4-9F79-E4733914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C21FDD-1389-484A-9418-EE7B8756E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C77FC-39F4-4870-808B-FEB287A08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0B618-6E75-4135-A0A8-9BBF52F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D24DA-897A-428A-8652-22554349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7DB6F-6413-41EF-A5CC-7D16BC5F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2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BCC7A-51CD-4A8C-8E18-F774E0C1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6CA89-5D66-4AE3-A629-43AECF4B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48B1E-DF2B-4C61-9F3D-969F6ECF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6E82-055E-4998-961B-F5D91101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77A4C-D94B-4691-8F6D-F6B75A91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CBCB-D3DF-4BDB-8C59-4C5667C7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47BF4-8A94-4C01-ADB5-B35E3F8C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0D3D4-0137-4197-BD40-9894C389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8B171-5EB0-45AA-AB36-F8C5193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49854-B982-46A7-B239-1BA59213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5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12DDC-6C6F-472C-8784-C9BA41E9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548FB-455A-4DA7-AC4C-40EFF3E15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59FEE-4D4C-461C-B00D-7E9C8AC90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EFEAA-1FA8-478D-8299-5A22D94E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58C4A-CF6D-483D-9A3F-62C1C61F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526AF-A6E4-47FD-BB4B-B39B400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8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77420-FE1B-4857-B121-06B4637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D3E31-F4CE-4C5E-805C-B9614F8DD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2F931-5B0C-4679-936E-3E131DE93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6E47A7-3DF4-4DF3-9E54-0927C830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F980B-F4FE-4980-A84D-B84927D7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79658F-60C5-4ACD-9D20-B07DA77F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4F067B-52F5-4C05-B30A-9856CF96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254FC2-52C1-410E-B292-B436E4A8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1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5897F-D4B8-428D-84E0-18F8F588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E81415-FA4E-4F53-AA33-0DCFCD30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83DFA-7E22-4E30-A0B9-52B4314A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1C44FC-F335-4C3A-9E29-55B3B92B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8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2B5B6-BEA8-48C6-B5C5-3B34504C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5161A-F190-46F3-A252-CF253099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95315-F46D-42FF-8DA2-6F3276EF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3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60930-1DB1-418D-8FE4-68DD2F67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F46B7-AEB1-4244-A116-ECE41B1F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F76F0-6C00-4C82-8E43-4AF0CAD3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723F5-C850-4438-AF0F-2AA29649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56601-E251-4AAD-BBBD-1747A3C2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55772-47F1-47E9-945B-A96161C9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C84F-A940-4BFB-9DAB-7DDBB5EC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BEFB78-A2CB-4583-A07F-EB9276D8B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EA0ED-D126-4BAA-82E9-EDEE8FC39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48F3A-EA06-47D5-BFEE-DAAF5C4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B798A-6B21-4D72-9514-05143979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79613-1464-4078-B5C9-63C9A3AA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EFC364-AC65-473D-B2D9-2E68D80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3CCA0-A305-417E-96D2-48142FFA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0378A-9026-462F-8F44-8EF9DD29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A7E0-9F12-4F6A-9955-C8F20DC3277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98FD1-7439-4856-B4C8-959F80B6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D36A2-4B2C-4D1B-826C-EA79B947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EEE8-0B25-44EB-A214-2BD26CA6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B4B27-5A7B-4B44-A445-5CE55D81F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3289"/>
            <a:ext cx="9144000" cy="1148503"/>
          </a:xfrm>
        </p:spPr>
        <p:txBody>
          <a:bodyPr>
            <a:normAutofit/>
          </a:bodyPr>
          <a:lstStyle/>
          <a:p>
            <a:r>
              <a:rPr lang="en-US" altLang="zh-CN" sz="3200" b="1" i="0" dirty="0">
                <a:solidFill>
                  <a:srgbClr val="000000"/>
                </a:solidFill>
                <a:effectLst/>
                <a:latin typeface="NimbusRomNo9L-Medi"/>
              </a:rPr>
              <a:t>Hierarchical Semantic Aggregation for Contrastive Representation Learning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C97C0-EBED-45F7-B196-163604BE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7026"/>
            <a:ext cx="12192000" cy="11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B25A9-1664-4B34-9FCE-5AD520E1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F8CB6-6B07-44C4-BC2D-4A3398BE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978"/>
            <a:ext cx="4877282" cy="48490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EC79FB-AE0E-40C9-9D12-D2088041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11" y="1580978"/>
            <a:ext cx="4877282" cy="17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6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B25A9-1664-4B34-9FCE-5AD520E1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9693E5-EABF-44F6-A3CA-C2FC5DE6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8" y="1547812"/>
            <a:ext cx="6254323" cy="45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90AAB-D112-48D4-BFA1-FC3BE0D9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8BB85D-D622-4234-B024-B62F33552C1D}"/>
              </a:ext>
            </a:extLst>
          </p:cNvPr>
          <p:cNvSpPr txBox="1"/>
          <p:nvPr/>
        </p:nvSpPr>
        <p:spPr>
          <a:xfrm>
            <a:off x="838199" y="1438462"/>
            <a:ext cx="105156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contrastive learning</a:t>
            </a:r>
            <a:r>
              <a:rPr lang="zh-CN" altLang="en-US" sz="32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属于自监督学习，对于预训练很有效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目标：学习一个编码器，将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 pairs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映射到相似的表征，在特征空间中将负样本推开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每张图片及其扩增作为单独的一类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将同一图像的不同变换拉得更近，而将其他所有图像视为负样本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50DF6-2AB4-4A65-A16F-24EC043BB0E9}"/>
              </a:ext>
            </a:extLst>
          </p:cNvPr>
          <p:cNvSpPr txBox="1"/>
          <p:nvPr/>
        </p:nvSpPr>
        <p:spPr>
          <a:xfrm>
            <a:off x="838199" y="3969107"/>
            <a:ext cx="105156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Invariance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只从低级变换中编码（裁剪、模糊、颜色抖动等）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未对语义相似图像的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Invariance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建模（语义相似的图像反而也被作为负样本推开）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梯度消失，现有的基于对比学习的方法在中间层识别能力较低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87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90AAB-D112-48D4-BFA1-FC3BE0D9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9401FA-FA70-4B25-8A05-46468719B105}"/>
              </a:ext>
            </a:extLst>
          </p:cNvPr>
          <p:cNvSpPr txBox="1"/>
          <p:nvPr/>
        </p:nvSpPr>
        <p:spPr>
          <a:xfrm>
            <a:off x="628650" y="1690688"/>
            <a:ext cx="54673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contrastive loss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，使其兼容多个正样本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显式地为语义相似的图像建模不变性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提出层次化训练策略，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将语义聚合扩展到前面的层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使特征表示在整个网络中更具鉴别性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7C8F6-8745-453A-A0CD-A0C8F104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690688"/>
            <a:ext cx="6229350" cy="33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DDB5-F7F6-4AC3-8D37-3F6D0151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Overview of Contrastive Learning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DD2B3CF-9780-4214-863F-C847585C292D}"/>
                  </a:ext>
                </a:extLst>
              </p:cNvPr>
              <p:cNvSpPr txBox="1"/>
              <p:nvPr/>
            </p:nvSpPr>
            <p:spPr>
              <a:xfrm>
                <a:off x="838200" y="1762911"/>
                <a:ext cx="5934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及其增广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所有的其他图片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DD2B3CF-9780-4214-863F-C847585C2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2911"/>
                <a:ext cx="5934075" cy="461665"/>
              </a:xfrm>
              <a:prstGeom prst="rect">
                <a:avLst/>
              </a:prstGeom>
              <a:blipFill>
                <a:blip r:embed="rId2"/>
                <a:stretch>
                  <a:fillRect l="-164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DB15935E-EEC1-4749-B303-643DE324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66" y="2660446"/>
            <a:ext cx="1897198" cy="5729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1B712F5-A621-42E1-B56D-1C38F80D9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745050"/>
            <a:ext cx="1752600" cy="5063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7E030A-436B-4510-8AC5-04B6B6F95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1" y="3699622"/>
            <a:ext cx="1752600" cy="50630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02941D6-EDCD-4B2C-9B69-7A8F17D50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1" y="3624576"/>
            <a:ext cx="4591049" cy="50729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4F8FA41-23EC-4A56-93FC-DEDCADE81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2368" y="4817983"/>
            <a:ext cx="5331308" cy="11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7AAFA-B6BF-457A-9AA9-C8FA298E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96675" cy="16160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 Sample Selection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30CE2A-2DDD-456B-9484-79E0E6B361BE}"/>
              </a:ext>
            </a:extLst>
          </p:cNvPr>
          <p:cNvSpPr txBox="1"/>
          <p:nvPr/>
        </p:nvSpPr>
        <p:spPr>
          <a:xfrm>
            <a:off x="1019175" y="1857375"/>
            <a:ext cx="658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不只用数据增广方式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320166-59DE-4AF5-BCC2-5C771BAB22B3}"/>
              </a:ext>
            </a:extLst>
          </p:cNvPr>
          <p:cNvSpPr txBox="1"/>
          <p:nvPr/>
        </p:nvSpPr>
        <p:spPr>
          <a:xfrm>
            <a:off x="1019174" y="2643633"/>
            <a:ext cx="682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在特征空间寻找语义相似图像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44A704-9D17-4D86-91EB-1650C18F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86" y="4541970"/>
            <a:ext cx="7488789" cy="359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5E28EF-5FBF-4B14-848F-15D5AAB6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36" y="3875043"/>
            <a:ext cx="6155289" cy="3757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1F1AB4-24F6-46F9-9873-9A1764ED047B}"/>
                  </a:ext>
                </a:extLst>
              </p:cNvPr>
              <p:cNvSpPr txBox="1"/>
              <p:nvPr/>
            </p:nvSpPr>
            <p:spPr>
              <a:xfrm>
                <a:off x="1352550" y="5256554"/>
                <a:ext cx="514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anchor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选前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个余弦相似度最接近的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1F1AB4-24F6-46F9-9873-9A1764ED0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5256554"/>
                <a:ext cx="5148249" cy="369332"/>
              </a:xfrm>
              <a:prstGeom prst="rect">
                <a:avLst/>
              </a:prstGeom>
              <a:blipFill>
                <a:blip r:embed="rId4"/>
                <a:stretch>
                  <a:fillRect l="-10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0741DEA3-B4D9-4DCE-9E6E-66C1D2AB2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50" y="5192801"/>
            <a:ext cx="2695600" cy="4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5B8AD-69E9-4CDA-90EC-E3A25F76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F9F706-06C8-4642-AE2C-4850BB213394}"/>
              </a:ext>
            </a:extLst>
          </p:cNvPr>
          <p:cNvSpPr txBox="1"/>
          <p:nvPr/>
        </p:nvSpPr>
        <p:spPr>
          <a:xfrm>
            <a:off x="923925" y="1600830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A8678-A4B5-47FB-BCAB-06AD0923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55" y="1600946"/>
            <a:ext cx="3071126" cy="7163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A0110C-3726-4E8E-B201-91B3B2322D9D}"/>
                  </a:ext>
                </a:extLst>
              </p:cNvPr>
              <p:cNvSpPr txBox="1"/>
              <p:nvPr/>
            </p:nvSpPr>
            <p:spPr>
              <a:xfrm>
                <a:off x="923925" y="2879025"/>
                <a:ext cx="1695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新：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anchor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A0110C-3726-4E8E-B201-91B3B232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2879025"/>
                <a:ext cx="1695450" cy="1077218"/>
              </a:xfrm>
              <a:prstGeom prst="rect">
                <a:avLst/>
              </a:prstGeom>
              <a:blipFill>
                <a:blip r:embed="rId3"/>
                <a:stretch>
                  <a:fillRect l="-7554" t="-5650" b="-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9CAE30B-F8F5-4177-98A2-D0EF56D68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558" y="3359756"/>
            <a:ext cx="4935017" cy="13387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8E3D49-98D6-4862-B85E-87A1A42DD9AE}"/>
              </a:ext>
            </a:extLst>
          </p:cNvPr>
          <p:cNvSpPr txBox="1"/>
          <p:nvPr/>
        </p:nvSpPr>
        <p:spPr>
          <a:xfrm>
            <a:off x="923925" y="50451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F7C335-0095-41D7-AC45-7B5578AED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304" y="5050166"/>
            <a:ext cx="892706" cy="3124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42B7639-D6EF-47FE-B7DC-815508C80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5568301"/>
            <a:ext cx="2297065" cy="3693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BFA74C7-CF14-451D-B016-FC2E89E23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304" y="4867639"/>
            <a:ext cx="4754321" cy="12997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B0DE63-2B06-411E-AFA5-E2A11CC2A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6558" y="558362"/>
            <a:ext cx="8084697" cy="6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31E44-132E-4FF8-9524-58BB941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Expanding the Neighborhood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3B5FEE-7AE6-4D9D-9ED1-3C7F8F837804}"/>
              </a:ext>
            </a:extLst>
          </p:cNvPr>
          <p:cNvSpPr txBox="1"/>
          <p:nvPr/>
        </p:nvSpPr>
        <p:spPr>
          <a:xfrm>
            <a:off x="952500" y="1690688"/>
            <a:ext cx="762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难以设置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太小  性能提升有限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太大  引入噪声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247451-A9E1-4900-AF89-50EABBCE9D34}"/>
              </a:ext>
            </a:extLst>
          </p:cNvPr>
          <p:cNvSpPr txBox="1"/>
          <p:nvPr/>
        </p:nvSpPr>
        <p:spPr>
          <a:xfrm>
            <a:off x="952500" y="2901951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CutMix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44057E-AA7A-47AE-9A96-5159CA5D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98" y="2834594"/>
            <a:ext cx="4175052" cy="527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6E8B34-BDE1-41DC-B9F2-2103550A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62" y="4086954"/>
            <a:ext cx="5136325" cy="13945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16FC3A-A22F-4FFB-A896-2302AD4F5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233" y="5636808"/>
            <a:ext cx="4764335" cy="634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E6F947-B9B0-4F00-A0FC-585897FED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568" y="2838505"/>
            <a:ext cx="2553407" cy="506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B2BDF3-481B-479B-8FFF-EF8C986444FD}"/>
                  </a:ext>
                </a:extLst>
              </p:cNvPr>
              <p:cNvSpPr txBox="1"/>
              <p:nvPr/>
            </p:nvSpPr>
            <p:spPr>
              <a:xfrm>
                <a:off x="1219200" y="3562350"/>
                <a:ext cx="4086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b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b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作为新的正样本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B2BDF3-481B-479B-8FFF-EF8C98644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562350"/>
                <a:ext cx="4086225" cy="369332"/>
              </a:xfrm>
              <a:prstGeom prst="rect">
                <a:avLst/>
              </a:prstGeom>
              <a:blipFill>
                <a:blip r:embed="rId6"/>
                <a:stretch>
                  <a:fillRect l="-11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CD6802A1-710E-4392-967B-0BF7F76AE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162" y="1471997"/>
            <a:ext cx="6210838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A26D-A5C7-4A29-AA29-D3FF8428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Contrastive Learning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548AF2-6ED3-4925-BE0E-358F805F4C0D}"/>
              </a:ext>
            </a:extLst>
          </p:cNvPr>
          <p:cNvSpPr txBox="1"/>
          <p:nvPr/>
        </p:nvSpPr>
        <p:spPr>
          <a:xfrm>
            <a:off x="838200" y="1690688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中间层欠拟合，判别能力弱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65E95-33CA-4318-9954-9649454B7D33}"/>
              </a:ext>
            </a:extLst>
          </p:cNvPr>
          <p:cNvSpPr txBox="1"/>
          <p:nvPr/>
        </p:nvSpPr>
        <p:spPr>
          <a:xfrm>
            <a:off x="838200" y="2396912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将提出的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扩展到中间层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577B47-26F0-45D8-8683-ADC2E02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01" y="1348024"/>
            <a:ext cx="6118254" cy="34374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25CC57-8DBF-42C8-94B0-A9B2BFEE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329"/>
            <a:ext cx="5057051" cy="14173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4386B4-5BE6-4773-BC5F-869F541D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85488"/>
            <a:ext cx="3305175" cy="4655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7D6CD6-A5DD-42D9-AA33-6A25979D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41674"/>
            <a:ext cx="2898882" cy="6234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84125E-695F-4A1C-B828-49C1FDCDC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319" y="4904486"/>
            <a:ext cx="3314781" cy="12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B25A9-1664-4B34-9FCE-5AD520E1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A1D84E-B89C-4FD5-AD4D-CCF76F03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936"/>
            <a:ext cx="4943475" cy="4561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E625F8-88A5-44E5-A5A8-509AD72B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7" y="1521936"/>
            <a:ext cx="5019675" cy="3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宽屏</PresentationFormat>
  <Paragraphs>51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NimbusRomNo9L-Medi</vt:lpstr>
      <vt:lpstr>NimbusRomNo9L-Regu</vt:lpstr>
      <vt:lpstr>等线</vt:lpstr>
      <vt:lpstr>等线 Light</vt:lpstr>
      <vt:lpstr>微软雅黑</vt:lpstr>
      <vt:lpstr>Arial</vt:lpstr>
      <vt:lpstr>Cambria Math</vt:lpstr>
      <vt:lpstr>Office 主题​​</vt:lpstr>
      <vt:lpstr>Hierarchical Semantic Aggregation for Contrastive Representation Learning </vt:lpstr>
      <vt:lpstr>Introduction</vt:lpstr>
      <vt:lpstr>Introduction</vt:lpstr>
      <vt:lpstr>An Overview of Contrastive Learning </vt:lpstr>
      <vt:lpstr>Positive Sample Selection </vt:lpstr>
      <vt:lpstr>Loss Function</vt:lpstr>
      <vt:lpstr>Expanding the Neighborhood </vt:lpstr>
      <vt:lpstr>Hierarchical Contrastive Learning 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Semantic Aggregation for Contrastive Representation Learning </dc:title>
  <dc:creator>蔡 煜</dc:creator>
  <cp:lastModifiedBy>蔡 煜</cp:lastModifiedBy>
  <cp:revision>98</cp:revision>
  <dcterms:created xsi:type="dcterms:W3CDTF">2020-12-19T07:29:45Z</dcterms:created>
  <dcterms:modified xsi:type="dcterms:W3CDTF">2020-12-19T13:39:24Z</dcterms:modified>
</cp:coreProperties>
</file>