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71" r:id="rId4"/>
    <p:sldId id="259" r:id="rId5"/>
    <p:sldId id="270" r:id="rId6"/>
    <p:sldId id="272" r:id="rId7"/>
    <p:sldId id="273" r:id="rId8"/>
    <p:sldId id="27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07" autoAdjust="0"/>
    <p:restoredTop sz="94660"/>
  </p:normalViewPr>
  <p:slideViewPr>
    <p:cSldViewPr snapToGrid="0">
      <p:cViewPr>
        <p:scale>
          <a:sx n="82" d="100"/>
          <a:sy n="82" d="100"/>
        </p:scale>
        <p:origin x="-60"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4BA91-ECB1-4AC2-B1A0-672450EB2AF8}" type="datetimeFigureOut">
              <a:rPr lang="zh-CN" altLang="en-US" smtClean="0"/>
              <a:t>2020/12/19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62946-F1AC-4AD9-9EF1-556903E223B8}" type="slidenum">
              <a:rPr lang="zh-CN" altLang="en-US" smtClean="0"/>
              <a:t>‹#›</a:t>
            </a:fld>
            <a:endParaRPr lang="zh-CN" altLang="en-US"/>
          </a:p>
        </p:txBody>
      </p:sp>
    </p:spTree>
    <p:extLst>
      <p:ext uri="{BB962C8B-B14F-4D97-AF65-F5344CB8AC3E}">
        <p14:creationId xmlns:p14="http://schemas.microsoft.com/office/powerpoint/2010/main" val="39201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主要亮点是清晰地阐明了之前的孪生网络追踪器存在的不合理性问题，以及定义了一套基于</a:t>
            </a:r>
            <a:r>
              <a:rPr lang="en-US" altLang="zh-CN" b="0" i="0" dirty="0">
                <a:solidFill>
                  <a:srgbClr val="121212"/>
                </a:solidFill>
                <a:effectLst/>
                <a:latin typeface="-apple-system"/>
              </a:rPr>
              <a:t>anchor-free</a:t>
            </a:r>
            <a:r>
              <a:rPr lang="zh-CN" altLang="en-US" b="0" i="0" dirty="0">
                <a:solidFill>
                  <a:srgbClr val="121212"/>
                </a:solidFill>
                <a:effectLst/>
                <a:latin typeface="-apple-system"/>
              </a:rPr>
              <a:t>的目标估计的回归线路</a:t>
            </a:r>
            <a:endParaRPr lang="zh-CN" altLang="en-US" dirty="0"/>
          </a:p>
        </p:txBody>
      </p:sp>
      <p:sp>
        <p:nvSpPr>
          <p:cNvPr id="4" name="灯片编号占位符 3"/>
          <p:cNvSpPr>
            <a:spLocks noGrp="1"/>
          </p:cNvSpPr>
          <p:nvPr>
            <p:ph type="sldNum" sz="quarter" idx="5"/>
          </p:nvPr>
        </p:nvSpPr>
        <p:spPr/>
        <p:txBody>
          <a:bodyPr/>
          <a:lstStyle/>
          <a:p>
            <a:fld id="{94D62946-F1AC-4AD9-9EF1-556903E223B8}" type="slidenum">
              <a:rPr lang="zh-CN" altLang="en-US" smtClean="0"/>
              <a:t>1</a:t>
            </a:fld>
            <a:endParaRPr lang="zh-CN" altLang="en-US"/>
          </a:p>
        </p:txBody>
      </p:sp>
    </p:spTree>
    <p:extLst>
      <p:ext uri="{BB962C8B-B14F-4D97-AF65-F5344CB8AC3E}">
        <p14:creationId xmlns:p14="http://schemas.microsoft.com/office/powerpoint/2010/main" val="205368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当前的一些</a:t>
            </a:r>
            <a:r>
              <a:rPr lang="en-US" altLang="zh-CN" b="0" i="0" dirty="0">
                <a:solidFill>
                  <a:srgbClr val="121212"/>
                </a:solidFill>
                <a:effectLst/>
                <a:latin typeface="-apple-system"/>
              </a:rPr>
              <a:t>tracking</a:t>
            </a:r>
            <a:r>
              <a:rPr lang="zh-CN" altLang="en-US" b="0" i="0" dirty="0">
                <a:solidFill>
                  <a:srgbClr val="121212"/>
                </a:solidFill>
                <a:effectLst/>
                <a:latin typeface="-apple-system"/>
              </a:rPr>
              <a:t>方法，虽然利用各种</a:t>
            </a:r>
            <a:r>
              <a:rPr lang="en-US" altLang="zh-CN" b="0" i="0" dirty="0">
                <a:solidFill>
                  <a:srgbClr val="121212"/>
                </a:solidFill>
                <a:effectLst/>
                <a:latin typeface="-apple-system"/>
              </a:rPr>
              <a:t>trick</a:t>
            </a:r>
            <a:r>
              <a:rPr lang="zh-CN" altLang="en-US" b="0" i="0" dirty="0">
                <a:solidFill>
                  <a:srgbClr val="121212"/>
                </a:solidFill>
                <a:effectLst/>
                <a:latin typeface="-apple-system"/>
              </a:rPr>
              <a:t>挖掘到了目标状态的潜在可能性，但是很少考虑到视觉跟踪问题本身存在的特性。</a:t>
            </a:r>
            <a:endParaRPr lang="zh-CN" altLang="en-US" dirty="0"/>
          </a:p>
        </p:txBody>
      </p:sp>
      <p:sp>
        <p:nvSpPr>
          <p:cNvPr id="4" name="灯片编号占位符 3"/>
          <p:cNvSpPr>
            <a:spLocks noGrp="1"/>
          </p:cNvSpPr>
          <p:nvPr>
            <p:ph type="sldNum" sz="quarter" idx="10"/>
          </p:nvPr>
        </p:nvSpPr>
        <p:spPr/>
        <p:txBody>
          <a:bodyPr/>
          <a:lstStyle/>
          <a:p>
            <a:fld id="{7459C88C-94BD-4C0C-AB3B-3287AD89608B}" type="slidenum">
              <a:rPr lang="zh-CN" altLang="en-US" smtClean="0"/>
              <a:t>2</a:t>
            </a:fld>
            <a:endParaRPr lang="zh-CN" altLang="en-US"/>
          </a:p>
        </p:txBody>
      </p:sp>
    </p:spTree>
    <p:extLst>
      <p:ext uri="{BB962C8B-B14F-4D97-AF65-F5344CB8AC3E}">
        <p14:creationId xmlns:p14="http://schemas.microsoft.com/office/powerpoint/2010/main" val="139109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59C88C-94BD-4C0C-AB3B-3287AD89608B}" type="slidenum">
              <a:rPr lang="zh-CN" altLang="en-US" smtClean="0"/>
              <a:t>3</a:t>
            </a:fld>
            <a:endParaRPr lang="zh-CN" altLang="en-US"/>
          </a:p>
        </p:txBody>
      </p:sp>
    </p:spTree>
    <p:extLst>
      <p:ext uri="{BB962C8B-B14F-4D97-AF65-F5344CB8AC3E}">
        <p14:creationId xmlns:p14="http://schemas.microsoft.com/office/powerpoint/2010/main" val="1401931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G2 : </a:t>
            </a:r>
            <a:r>
              <a:rPr lang="zh-CN" altLang="en-US" b="0" i="0" dirty="0">
                <a:solidFill>
                  <a:srgbClr val="4D4D4D"/>
                </a:solidFill>
                <a:effectLst/>
                <a:latin typeface="-apple-system"/>
              </a:rPr>
              <a:t>得分无歧义</a:t>
            </a:r>
            <a:br>
              <a:rPr lang="zh-CN" altLang="en-US" dirty="0"/>
            </a:br>
            <a:r>
              <a:rPr lang="zh-CN" altLang="en-US" b="0" i="0" dirty="0">
                <a:solidFill>
                  <a:srgbClr val="4D4D4D"/>
                </a:solidFill>
                <a:effectLst/>
                <a:latin typeface="-apple-system"/>
              </a:rPr>
              <a:t>直接对相应的图像块进行分类，并在该位置回归目标边框，即直接将位置视为训练样本。而基于锚点的目标（将输入图像上的位置视为多个锚框的中心）在相同位置会输出多个分类得分，并根据锚点回归目标边界框，这导致了每个位置的歧义性。</a:t>
            </a:r>
            <a:endParaRPr lang="zh-CN" altLang="en-US" dirty="0"/>
          </a:p>
        </p:txBody>
      </p:sp>
      <p:sp>
        <p:nvSpPr>
          <p:cNvPr id="4" name="灯片编号占位符 3"/>
          <p:cNvSpPr>
            <a:spLocks noGrp="1"/>
          </p:cNvSpPr>
          <p:nvPr>
            <p:ph type="sldNum" sz="quarter" idx="5"/>
          </p:nvPr>
        </p:nvSpPr>
        <p:spPr/>
        <p:txBody>
          <a:bodyPr/>
          <a:lstStyle/>
          <a:p>
            <a:fld id="{94D62946-F1AC-4AD9-9EF1-556903E223B8}" type="slidenum">
              <a:rPr lang="zh-CN" altLang="en-US" smtClean="0"/>
              <a:t>4</a:t>
            </a:fld>
            <a:endParaRPr lang="zh-CN" altLang="en-US"/>
          </a:p>
        </p:txBody>
      </p:sp>
    </p:spTree>
    <p:extLst>
      <p:ext uri="{BB962C8B-B14F-4D97-AF65-F5344CB8AC3E}">
        <p14:creationId xmlns:p14="http://schemas.microsoft.com/office/powerpoint/2010/main" val="405789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1B0D0DA-65B5-438C-B581-ED4BACA69A07}"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253297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B0D0DA-65B5-438C-B581-ED4BACA69A07}"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355839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B0D0DA-65B5-438C-B581-ED4BACA69A07}"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2804443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1B0D0DA-65B5-438C-B581-ED4BACA69A07}"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207029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1B0D0DA-65B5-438C-B581-ED4BACA69A07}" type="datetimeFigureOut">
              <a:rPr lang="zh-CN" altLang="en-US" smtClean="0"/>
              <a:t>2020/12/19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244468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B0D0DA-65B5-438C-B581-ED4BACA69A07}" type="datetimeFigureOut">
              <a:rPr lang="zh-CN" altLang="en-US" smtClean="0"/>
              <a:t>2020/12/19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176053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B0D0DA-65B5-438C-B581-ED4BACA69A07}" type="datetimeFigureOut">
              <a:rPr lang="zh-CN" altLang="en-US" smtClean="0"/>
              <a:t>2020/12/19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241472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B0D0DA-65B5-438C-B581-ED4BACA69A07}" type="datetimeFigureOut">
              <a:rPr lang="zh-CN" altLang="en-US" smtClean="0"/>
              <a:t>2020/12/19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177399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1B0D0DA-65B5-438C-B581-ED4BACA69A07}" type="datetimeFigureOut">
              <a:rPr lang="zh-CN" altLang="en-US" smtClean="0"/>
              <a:t>2020/12/19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349208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1B0D0DA-65B5-438C-B581-ED4BACA69A07}" type="datetimeFigureOut">
              <a:rPr lang="zh-CN" altLang="en-US" smtClean="0"/>
              <a:t>2020/12/19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5476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0D0DA-65B5-438C-B581-ED4BACA69A07}" type="datetimeFigureOut">
              <a:rPr lang="zh-CN" altLang="en-US" smtClean="0"/>
              <a:t>2020/12/19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3211832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3287" y="1518152"/>
            <a:ext cx="10965425" cy="1394832"/>
          </a:xfrm>
        </p:spPr>
        <p:txBody>
          <a:bodyPr>
            <a:normAutofit fontScale="90000"/>
          </a:bodyPr>
          <a:lstStyle/>
          <a:p>
            <a:r>
              <a:rPr lang="en-US" altLang="zh-CN" sz="4400" dirty="0" err="1"/>
              <a:t>SiamFC</a:t>
            </a:r>
            <a:r>
              <a:rPr lang="en-US" altLang="zh-CN" sz="4400" dirty="0"/>
              <a:t>++: Towards Robust and Accurate Visual Tracking with Target Estimation Guidelines</a:t>
            </a:r>
            <a:endParaRPr lang="zh-CN" altLang="en-US" sz="4400" dirty="0"/>
          </a:p>
        </p:txBody>
      </p:sp>
      <p:sp>
        <p:nvSpPr>
          <p:cNvPr id="6" name="文本框 5"/>
          <p:cNvSpPr txBox="1"/>
          <p:nvPr/>
        </p:nvSpPr>
        <p:spPr>
          <a:xfrm>
            <a:off x="5434319" y="5389561"/>
            <a:ext cx="1223412" cy="369332"/>
          </a:xfrm>
          <a:prstGeom prst="rect">
            <a:avLst/>
          </a:prstGeom>
          <a:noFill/>
        </p:spPr>
        <p:txBody>
          <a:bodyPr wrap="none" rtlCol="0">
            <a:spAutoFit/>
          </a:bodyPr>
          <a:lstStyle/>
          <a:p>
            <a:r>
              <a:rPr lang="en-US" altLang="zh-CN" dirty="0"/>
              <a:t>AAAI2020</a:t>
            </a:r>
            <a:endParaRPr lang="zh-CN" altLang="en-US" dirty="0"/>
          </a:p>
        </p:txBody>
      </p:sp>
      <p:pic>
        <p:nvPicPr>
          <p:cNvPr id="5" name="图片 4">
            <a:extLst>
              <a:ext uri="{FF2B5EF4-FFF2-40B4-BE49-F238E27FC236}">
                <a16:creationId xmlns:a16="http://schemas.microsoft.com/office/drawing/2014/main" id="{783EA4FC-9BE3-4AB6-A73D-81F8701D0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543" y="3552742"/>
            <a:ext cx="8675914" cy="1041760"/>
          </a:xfrm>
          <a:prstGeom prst="rect">
            <a:avLst/>
          </a:prstGeom>
        </p:spPr>
      </p:pic>
    </p:spTree>
    <p:extLst>
      <p:ext uri="{BB962C8B-B14F-4D97-AF65-F5344CB8AC3E}">
        <p14:creationId xmlns:p14="http://schemas.microsoft.com/office/powerpoint/2010/main" val="67782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871" y="286698"/>
            <a:ext cx="10515600" cy="1033284"/>
          </a:xfrm>
        </p:spPr>
        <p:txBody>
          <a:bodyPr>
            <a:normAutofit/>
          </a:bodyPr>
          <a:lstStyle/>
          <a:p>
            <a:r>
              <a:rPr lang="en-US" altLang="zh-CN" dirty="0">
                <a:latin typeface="Times New Roman" panose="02020603050405020304" pitchFamily="18" charset="0"/>
                <a:ea typeface="Songti SC" panose="02010600040101010101" pitchFamily="2" charset="-122"/>
                <a:cs typeface="Times New Roman" panose="02020603050405020304" pitchFamily="18" charset="0"/>
              </a:rPr>
              <a:t>Introduction</a:t>
            </a:r>
            <a:endParaRPr lang="zh-CN" altLang="en-US" dirty="0">
              <a:latin typeface="Times New Roman" panose="02020603050405020304" pitchFamily="18" charset="0"/>
              <a:ea typeface="Songti SC"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54E42FD6-5A6A-44CF-AE80-5EAFB70AA7E0}"/>
              </a:ext>
            </a:extLst>
          </p:cNvPr>
          <p:cNvSpPr txBox="1"/>
          <p:nvPr/>
        </p:nvSpPr>
        <p:spPr>
          <a:xfrm>
            <a:off x="978002" y="1411670"/>
            <a:ext cx="9172268" cy="3416320"/>
          </a:xfrm>
          <a:prstGeom prst="rect">
            <a:avLst/>
          </a:prstGeom>
          <a:noFill/>
        </p:spPr>
        <p:txBody>
          <a:bodyPr wrap="square" rtlCol="0">
            <a:spAutoFit/>
          </a:bodyPr>
          <a:lstStyle/>
          <a:p>
            <a:r>
              <a:rPr lang="en-US" altLang="zh-CN" sz="2400" b="0" i="0" dirty="0">
                <a:effectLst/>
                <a:latin typeface="Microsoft YaHei" panose="020B0503020204020204" pitchFamily="34" charset="-122"/>
                <a:ea typeface="Microsoft YaHei" panose="020B0503020204020204" pitchFamily="34" charset="-122"/>
              </a:rPr>
              <a:t>Generic Visual Tracking aims at </a:t>
            </a:r>
            <a:r>
              <a:rPr lang="en-US" altLang="zh-CN" sz="2400" b="0" i="0" dirty="0">
                <a:solidFill>
                  <a:srgbClr val="FF0000"/>
                </a:solidFill>
                <a:effectLst/>
                <a:latin typeface="Microsoft YaHei" panose="020B0503020204020204" pitchFamily="34" charset="-122"/>
                <a:ea typeface="Microsoft YaHei" panose="020B0503020204020204" pitchFamily="34" charset="-122"/>
              </a:rPr>
              <a:t>locating a moving object </a:t>
            </a:r>
            <a:r>
              <a:rPr lang="en-US" altLang="zh-CN" sz="2400" b="0" i="0" dirty="0">
                <a:effectLst/>
                <a:latin typeface="Microsoft YaHei" panose="020B0503020204020204" pitchFamily="34" charset="-122"/>
                <a:ea typeface="Microsoft YaHei" panose="020B0503020204020204" pitchFamily="34" charset="-122"/>
              </a:rPr>
              <a:t>sequentially in a video, given very </a:t>
            </a:r>
            <a:r>
              <a:rPr lang="en-US" altLang="zh-CN" sz="2400" b="0" i="0" dirty="0">
                <a:solidFill>
                  <a:srgbClr val="FF0000"/>
                </a:solidFill>
                <a:effectLst/>
                <a:latin typeface="Microsoft YaHei" panose="020B0503020204020204" pitchFamily="34" charset="-122"/>
                <a:ea typeface="Microsoft YaHei" panose="020B0503020204020204" pitchFamily="34" charset="-122"/>
              </a:rPr>
              <a:t>limited information</a:t>
            </a:r>
            <a:r>
              <a:rPr lang="en-US" altLang="zh-CN" sz="2400" b="0" i="0" dirty="0">
                <a:effectLst/>
                <a:latin typeface="Microsoft YaHei" panose="020B0503020204020204" pitchFamily="34" charset="-122"/>
                <a:ea typeface="Microsoft YaHei" panose="020B0503020204020204" pitchFamily="34" charset="-122"/>
              </a:rPr>
              <a:t>, often only the annotation of the first frame. </a:t>
            </a:r>
          </a:p>
          <a:p>
            <a:endParaRPr lang="en-US" altLang="zh-CN" sz="2400" dirty="0">
              <a:latin typeface="Microsoft YaHei" panose="020B0503020204020204" pitchFamily="34" charset="-122"/>
              <a:ea typeface="Microsoft YaHei" panose="020B0503020204020204" pitchFamily="34" charset="-122"/>
            </a:endParaRPr>
          </a:p>
          <a:p>
            <a:r>
              <a:rPr lang="en-US" altLang="zh-CN" sz="2400" dirty="0">
                <a:latin typeface="Microsoft YaHei" panose="020B0503020204020204" pitchFamily="34" charset="-122"/>
                <a:ea typeface="Microsoft YaHei" panose="020B0503020204020204" pitchFamily="34" charset="-122"/>
              </a:rPr>
              <a:t>Tracking problem can be treated as the combination of a </a:t>
            </a:r>
            <a:r>
              <a:rPr lang="en-US" altLang="zh-CN" sz="2400" b="1" dirty="0">
                <a:solidFill>
                  <a:srgbClr val="FF0000"/>
                </a:solidFill>
                <a:latin typeface="Microsoft YaHei" panose="020B0503020204020204" pitchFamily="34" charset="-122"/>
                <a:ea typeface="Microsoft YaHei" panose="020B0503020204020204" pitchFamily="34" charset="-122"/>
              </a:rPr>
              <a:t>classification task </a:t>
            </a:r>
            <a:r>
              <a:rPr lang="en-US" altLang="zh-CN" sz="2400" dirty="0">
                <a:latin typeface="Microsoft YaHei" panose="020B0503020204020204" pitchFamily="34" charset="-122"/>
                <a:ea typeface="Microsoft YaHei" panose="020B0503020204020204" pitchFamily="34" charset="-122"/>
              </a:rPr>
              <a:t>and an </a:t>
            </a:r>
            <a:r>
              <a:rPr lang="en-US" altLang="zh-CN" sz="2400" b="1" dirty="0">
                <a:solidFill>
                  <a:srgbClr val="FF0000"/>
                </a:solidFill>
                <a:latin typeface="Microsoft YaHei" panose="020B0503020204020204" pitchFamily="34" charset="-122"/>
                <a:ea typeface="Microsoft YaHei" panose="020B0503020204020204" pitchFamily="34" charset="-122"/>
              </a:rPr>
              <a:t>estimation task. </a:t>
            </a:r>
            <a:r>
              <a:rPr lang="en-US" altLang="zh-CN" sz="2400" dirty="0">
                <a:latin typeface="Microsoft YaHei" panose="020B0503020204020204" pitchFamily="34" charset="-122"/>
                <a:ea typeface="Microsoft YaHei" panose="020B0503020204020204" pitchFamily="34" charset="-122"/>
              </a:rPr>
              <a:t>The first task aims at providing a robust coarse location of the target via classification. The second task is then to estimate an accurate target state, often represented by a bounding box. </a:t>
            </a:r>
          </a:p>
        </p:txBody>
      </p:sp>
    </p:spTree>
    <p:extLst>
      <p:ext uri="{BB962C8B-B14F-4D97-AF65-F5344CB8AC3E}">
        <p14:creationId xmlns:p14="http://schemas.microsoft.com/office/powerpoint/2010/main" val="378736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033284"/>
          </a:xfrm>
        </p:spPr>
        <p:txBody>
          <a:bodyPr>
            <a:normAutofit/>
          </a:bodyPr>
          <a:lstStyle/>
          <a:p>
            <a:r>
              <a:rPr lang="en-US" altLang="zh-CN" dirty="0">
                <a:latin typeface="Times New Roman" panose="02020603050405020304" pitchFamily="18" charset="0"/>
                <a:ea typeface="Songti SC" panose="02010600040101010101" pitchFamily="2" charset="-122"/>
                <a:cs typeface="Times New Roman" panose="02020603050405020304" pitchFamily="18" charset="0"/>
              </a:rPr>
              <a:t>Introduction</a:t>
            </a:r>
            <a:endParaRPr lang="zh-CN" altLang="en-US" dirty="0">
              <a:latin typeface="Times New Roman" panose="02020603050405020304" pitchFamily="18" charset="0"/>
              <a:ea typeface="Songti SC"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54E42FD6-5A6A-44CF-AE80-5EAFB70AA7E0}"/>
              </a:ext>
            </a:extLst>
          </p:cNvPr>
          <p:cNvSpPr txBox="1"/>
          <p:nvPr/>
        </p:nvSpPr>
        <p:spPr>
          <a:xfrm>
            <a:off x="171449" y="821120"/>
            <a:ext cx="10448925" cy="6001643"/>
          </a:xfrm>
          <a:prstGeom prst="rect">
            <a:avLst/>
          </a:prstGeom>
          <a:noFill/>
        </p:spPr>
        <p:txBody>
          <a:bodyPr wrap="square" rtlCol="0">
            <a:spAutoFit/>
          </a:bodyPr>
          <a:lstStyle/>
          <a:p>
            <a:r>
              <a:rPr lang="en-US" altLang="zh-CN" sz="2400" b="0" i="0" dirty="0">
                <a:effectLst/>
                <a:latin typeface="Microsoft YaHei" panose="020B0503020204020204" pitchFamily="34" charset="-122"/>
                <a:ea typeface="Microsoft YaHei" panose="020B0503020204020204" pitchFamily="34" charset="-122"/>
              </a:rPr>
              <a:t>methods for the second task (i.e. target state estimation) largely differ.</a:t>
            </a:r>
          </a:p>
          <a:p>
            <a:endParaRPr lang="en-US" altLang="zh-CN" sz="2400" b="0" i="0" dirty="0">
              <a:effectLst/>
              <a:latin typeface="Microsoft YaHei" panose="020B0503020204020204" pitchFamily="34" charset="-122"/>
              <a:ea typeface="Microsoft YaHei" panose="020B0503020204020204" pitchFamily="34" charset="-122"/>
            </a:endParaRPr>
          </a:p>
          <a:p>
            <a:r>
              <a:rPr lang="en-US" altLang="zh-CN" sz="2400" b="1" i="0" dirty="0">
                <a:effectLst/>
                <a:latin typeface="Microsoft YaHei" panose="020B0503020204020204" pitchFamily="34" charset="-122"/>
                <a:ea typeface="Microsoft YaHei" panose="020B0503020204020204" pitchFamily="34" charset="-122"/>
              </a:rPr>
              <a:t>The first category</a:t>
            </a:r>
            <a:r>
              <a:rPr lang="en-US" altLang="zh-CN" sz="2400"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DCF,</a:t>
            </a:r>
            <a:r>
              <a:rPr lang="en-US" altLang="zh-CN" sz="2400" dirty="0">
                <a:latin typeface="Microsoft YaHei" panose="020B0503020204020204" pitchFamily="34" charset="-122"/>
                <a:ea typeface="Microsoft YaHei" panose="020B0503020204020204" pitchFamily="34" charset="-122"/>
              </a:rPr>
              <a:t> </a:t>
            </a:r>
            <a:r>
              <a:rPr lang="en-US" altLang="zh-CN" sz="2400" b="1" dirty="0" err="1">
                <a:latin typeface="Microsoft YaHei" panose="020B0503020204020204" pitchFamily="34" charset="-122"/>
                <a:ea typeface="Microsoft YaHei" panose="020B0503020204020204" pitchFamily="34" charset="-122"/>
              </a:rPr>
              <a:t>SiamFC</a:t>
            </a:r>
            <a:r>
              <a:rPr lang="en-US" altLang="zh-CN" sz="2400" dirty="0">
                <a:latin typeface="Microsoft YaHei" panose="020B0503020204020204" pitchFamily="34" charset="-122"/>
                <a:ea typeface="Microsoft YaHei" panose="020B0503020204020204" pitchFamily="34" charset="-122"/>
              </a:rPr>
              <a:t> </a:t>
            </a:r>
          </a:p>
          <a:p>
            <a:r>
              <a:rPr lang="en-US" altLang="zh-CN" sz="2400" dirty="0">
                <a:latin typeface="Microsoft YaHei" panose="020B0503020204020204" pitchFamily="34" charset="-122"/>
                <a:ea typeface="Microsoft YaHei" panose="020B0503020204020204" pitchFamily="34" charset="-122"/>
              </a:rPr>
              <a:t>Employs brutal multi-scale test which is inaccurate </a:t>
            </a:r>
            <a:r>
              <a:rPr lang="zh-CN" altLang="en-US" sz="2400" dirty="0">
                <a:latin typeface="Microsoft YaHei" panose="020B0503020204020204" pitchFamily="34" charset="-122"/>
                <a:ea typeface="Microsoft YaHei" panose="020B0503020204020204" pitchFamily="34" charset="-122"/>
              </a:rPr>
              <a:t>多尺度划分</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en-US" altLang="zh-CN" sz="2400" b="1" i="0" dirty="0">
                <a:effectLst/>
                <a:latin typeface="Microsoft YaHei" panose="020B0503020204020204" pitchFamily="34" charset="-122"/>
                <a:ea typeface="Microsoft YaHei" panose="020B0503020204020204" pitchFamily="34" charset="-122"/>
              </a:rPr>
              <a:t>The second </a:t>
            </a:r>
            <a:r>
              <a:rPr lang="en-US" altLang="zh-CN" sz="2400" b="1" i="0" dirty="0" err="1">
                <a:effectLst/>
                <a:latin typeface="Microsoft YaHei" panose="020B0503020204020204" pitchFamily="34" charset="-122"/>
                <a:ea typeface="Microsoft YaHei" panose="020B0503020204020204" pitchFamily="34" charset="-122"/>
              </a:rPr>
              <a:t>category:ATOM</a:t>
            </a:r>
            <a:endParaRPr lang="en-US" altLang="zh-CN" sz="2400" b="1" i="0" dirty="0">
              <a:effectLst/>
              <a:latin typeface="Microsoft YaHei" panose="020B0503020204020204" pitchFamily="34" charset="-122"/>
              <a:ea typeface="Microsoft YaHei" panose="020B0503020204020204" pitchFamily="34" charset="-122"/>
            </a:endParaRPr>
          </a:p>
          <a:p>
            <a:r>
              <a:rPr lang="en-US" altLang="zh-CN" sz="2400" i="0" dirty="0">
                <a:effectLst/>
                <a:latin typeface="Microsoft YaHei" panose="020B0503020204020204" pitchFamily="34" charset="-122"/>
                <a:ea typeface="Microsoft YaHei" panose="020B0503020204020204" pitchFamily="34" charset="-122"/>
              </a:rPr>
              <a:t>Iteratively refines multiple initial bounding boxes via gradient ascending to estimate the target bounding box</a:t>
            </a:r>
          </a:p>
          <a:p>
            <a:r>
              <a:rPr lang="en-US" altLang="zh-CN" sz="2400" b="0" i="0" dirty="0">
                <a:solidFill>
                  <a:srgbClr val="121212"/>
                </a:solidFill>
                <a:effectLst/>
                <a:latin typeface="-apple-system"/>
              </a:rPr>
              <a:t>IOU-NET</a:t>
            </a:r>
            <a:r>
              <a:rPr lang="zh-CN" altLang="en-US" sz="2400" b="0" i="0" dirty="0">
                <a:solidFill>
                  <a:srgbClr val="121212"/>
                </a:solidFill>
                <a:effectLst/>
                <a:latin typeface="-apple-system"/>
              </a:rPr>
              <a:t>迭代训练的方式多重随机初始化帧与背面边框的数量</a:t>
            </a:r>
            <a:endParaRPr lang="en-US" altLang="zh-CN" sz="2400" b="0" i="0" dirty="0">
              <a:solidFill>
                <a:srgbClr val="121212"/>
              </a:solidFill>
              <a:effectLst/>
              <a:latin typeface="-apple-system"/>
            </a:endParaRPr>
          </a:p>
          <a:p>
            <a:endParaRPr lang="en-US" altLang="zh-CN" sz="2400" i="0" dirty="0">
              <a:effectLst/>
              <a:latin typeface="Microsoft YaHei" panose="020B0503020204020204" pitchFamily="34" charset="-122"/>
              <a:ea typeface="Microsoft YaHei" panose="020B0503020204020204" pitchFamily="34" charset="-122"/>
            </a:endParaRPr>
          </a:p>
          <a:p>
            <a:r>
              <a:rPr lang="en-US" altLang="zh-CN" sz="2400" b="1" dirty="0">
                <a:latin typeface="Microsoft YaHei" panose="020B0503020204020204" pitchFamily="34" charset="-122"/>
                <a:ea typeface="Microsoft YaHei" panose="020B0503020204020204" pitchFamily="34" charset="-122"/>
              </a:rPr>
              <a:t>The third </a:t>
            </a:r>
            <a:r>
              <a:rPr lang="en-US" altLang="zh-CN" sz="2400" b="1" dirty="0" err="1">
                <a:latin typeface="Microsoft YaHei" panose="020B0503020204020204" pitchFamily="34" charset="-122"/>
                <a:ea typeface="Microsoft YaHei" panose="020B0503020204020204" pitchFamily="34" charset="-122"/>
              </a:rPr>
              <a:t>category:SiamRPN</a:t>
            </a:r>
            <a:r>
              <a:rPr lang="en-US" altLang="zh-CN" sz="2400" b="1" dirty="0">
                <a:latin typeface="Microsoft YaHei" panose="020B0503020204020204" pitchFamily="34" charset="-122"/>
                <a:ea typeface="Microsoft YaHei" panose="020B0503020204020204" pitchFamily="34" charset="-122"/>
              </a:rPr>
              <a:t> tracker family </a:t>
            </a:r>
          </a:p>
          <a:p>
            <a:r>
              <a:rPr lang="en-US" altLang="zh-CN" sz="2400" dirty="0">
                <a:latin typeface="Microsoft YaHei" panose="020B0503020204020204" pitchFamily="34" charset="-122"/>
                <a:ea typeface="Microsoft YaHei" panose="020B0503020204020204" pitchFamily="34" charset="-122"/>
              </a:rPr>
              <a:t>performs an accurate and efficient target state estimation by introducing the Region Proposal Network (RPN) , the pre-defined anchor settings not only introduce ambiguous similarity scoring that severely hinders the robustness </a:t>
            </a:r>
          </a:p>
          <a:p>
            <a:r>
              <a:rPr lang="en-US" altLang="zh-CN" sz="2400" b="0" i="0" dirty="0">
                <a:solidFill>
                  <a:srgbClr val="121212"/>
                </a:solidFill>
                <a:effectLst/>
                <a:latin typeface="-apple-system"/>
              </a:rPr>
              <a:t>PN</a:t>
            </a:r>
            <a:r>
              <a:rPr lang="zh-CN" altLang="en-US" sz="2400" b="0" i="0" dirty="0">
                <a:solidFill>
                  <a:srgbClr val="121212"/>
                </a:solidFill>
                <a:effectLst/>
                <a:latin typeface="-apple-system"/>
              </a:rPr>
              <a:t>回归的思想，预先定义锚点之间的位移偏移与大小的差异</a:t>
            </a:r>
            <a:endParaRPr lang="en-US" altLang="zh-CN" sz="2400" b="0" i="0"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3258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655" y="109784"/>
            <a:ext cx="10515600" cy="1325563"/>
          </a:xfrm>
        </p:spPr>
        <p:txBody>
          <a:bodyPr/>
          <a:lstStyle/>
          <a:p>
            <a:r>
              <a:rPr lang="en-US" altLang="zh-CN" dirty="0"/>
              <a:t>Motivation</a:t>
            </a:r>
            <a:endParaRPr lang="zh-CN" altLang="en-US" dirty="0"/>
          </a:p>
        </p:txBody>
      </p:sp>
      <p:sp>
        <p:nvSpPr>
          <p:cNvPr id="14" name="文本框 13"/>
          <p:cNvSpPr txBox="1"/>
          <p:nvPr/>
        </p:nvSpPr>
        <p:spPr>
          <a:xfrm>
            <a:off x="391719" y="1346991"/>
            <a:ext cx="10923638" cy="4955203"/>
          </a:xfrm>
          <a:prstGeom prst="rect">
            <a:avLst/>
          </a:prstGeom>
          <a:noFill/>
        </p:spPr>
        <p:txBody>
          <a:bodyPr wrap="square" rtlCol="0">
            <a:spAutoFit/>
          </a:bodyPr>
          <a:lstStyle/>
          <a:p>
            <a:r>
              <a:rPr lang="en-US" altLang="zh-CN" sz="2800" b="1" dirty="0"/>
              <a:t>G1: decomposition of classification and state estimation</a:t>
            </a:r>
          </a:p>
          <a:p>
            <a:r>
              <a:rPr lang="en-US" altLang="zh-CN" sz="2800" b="1" i="0" dirty="0">
                <a:effectLst/>
                <a:latin typeface="-apple-system"/>
              </a:rPr>
              <a:t> </a:t>
            </a:r>
            <a:r>
              <a:rPr lang="en-US" altLang="zh-CN" sz="2400" b="0" i="0" dirty="0">
                <a:effectLst/>
                <a:latin typeface="-apple-system"/>
              </a:rPr>
              <a:t>tracker should perform two sub-tasks: classification and state estimation</a:t>
            </a:r>
          </a:p>
          <a:p>
            <a:endParaRPr lang="en-US" altLang="zh-CN" sz="2400" b="1" dirty="0"/>
          </a:p>
          <a:p>
            <a:r>
              <a:rPr lang="en-US" altLang="zh-CN" sz="2800" b="1" dirty="0"/>
              <a:t>G2: non-ambiguous scoring </a:t>
            </a:r>
            <a:r>
              <a:rPr lang="zh-CN" altLang="en-US" sz="2800" b="0" i="0" dirty="0">
                <a:solidFill>
                  <a:srgbClr val="121212"/>
                </a:solidFill>
                <a:effectLst/>
                <a:latin typeface="-apple-system"/>
              </a:rPr>
              <a:t>使分类分支取消歧义性</a:t>
            </a:r>
            <a:endParaRPr lang="en-US" altLang="zh-CN" sz="2800" b="1" dirty="0"/>
          </a:p>
          <a:p>
            <a:r>
              <a:rPr lang="en-US" altLang="zh-CN" sz="2400" b="0" i="0" dirty="0">
                <a:effectLst/>
                <a:latin typeface="-apple-system"/>
              </a:rPr>
              <a:t>classification score should represent the confidence score of target existence directly</a:t>
            </a:r>
            <a:endParaRPr lang="en-US" altLang="zh-CN" sz="2400" b="1" i="0" dirty="0">
              <a:effectLst/>
              <a:latin typeface="-apple-system"/>
            </a:endParaRPr>
          </a:p>
          <a:p>
            <a:endParaRPr lang="en-US" altLang="zh-CN" sz="2800" b="1" dirty="0"/>
          </a:p>
          <a:p>
            <a:r>
              <a:rPr lang="en-US" altLang="zh-CN" sz="2800" b="1" dirty="0"/>
              <a:t>G3: prior knowledge-free</a:t>
            </a:r>
            <a:r>
              <a:rPr lang="zh-CN" altLang="en-US" sz="2800" b="0" i="0" dirty="0">
                <a:solidFill>
                  <a:srgbClr val="121212"/>
                </a:solidFill>
                <a:effectLst/>
                <a:latin typeface="-apple-system"/>
              </a:rPr>
              <a:t>不再依赖于类似于长宽比等先验知识</a:t>
            </a:r>
            <a:endParaRPr lang="en-US" altLang="zh-CN" sz="2800" b="1" dirty="0"/>
          </a:p>
          <a:p>
            <a:r>
              <a:rPr lang="en-US" altLang="zh-CN" sz="2400" b="0" i="0" dirty="0">
                <a:effectLst/>
                <a:latin typeface="-apple-system"/>
              </a:rPr>
              <a:t>be free of prior knowledge like scale/ratio distribution</a:t>
            </a:r>
            <a:endParaRPr lang="en-US" altLang="zh-CN" sz="2800" b="0" i="0" dirty="0">
              <a:effectLst/>
              <a:latin typeface="-apple-system"/>
            </a:endParaRPr>
          </a:p>
          <a:p>
            <a:endParaRPr lang="en-US" altLang="zh-CN" sz="2800" b="1" dirty="0"/>
          </a:p>
          <a:p>
            <a:r>
              <a:rPr lang="en-US" altLang="zh-CN" sz="2800" b="1" dirty="0"/>
              <a:t>G4: estimation quality assessment</a:t>
            </a:r>
            <a:r>
              <a:rPr lang="zh-CN" altLang="en-US" sz="2800" b="0" i="0" dirty="0">
                <a:solidFill>
                  <a:srgbClr val="121212"/>
                </a:solidFill>
                <a:effectLst/>
                <a:latin typeface="-apple-system"/>
              </a:rPr>
              <a:t>增加了估计质量分数分支</a:t>
            </a:r>
            <a:endParaRPr lang="en-US" altLang="zh-CN" sz="2800" b="1" dirty="0"/>
          </a:p>
          <a:p>
            <a:r>
              <a:rPr lang="zh-CN" altLang="en-US" sz="2400" b="0" i="0" dirty="0">
                <a:effectLst/>
                <a:latin typeface="-apple-system"/>
              </a:rPr>
              <a:t> </a:t>
            </a:r>
            <a:r>
              <a:rPr lang="en-US" altLang="zh-CN" sz="2400" b="0" i="0" dirty="0">
                <a:effectLst/>
                <a:latin typeface="-apple-system"/>
              </a:rPr>
              <a:t>using classification confidence for bounding box selection directly will result in degenerated performance</a:t>
            </a:r>
            <a:endParaRPr lang="zh-CN" altLang="en-US" sz="2400" b="1" dirty="0"/>
          </a:p>
        </p:txBody>
      </p:sp>
    </p:spTree>
    <p:extLst>
      <p:ext uri="{BB962C8B-B14F-4D97-AF65-F5344CB8AC3E}">
        <p14:creationId xmlns:p14="http://schemas.microsoft.com/office/powerpoint/2010/main" val="60516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AFF9B38-AD7B-443A-9EE9-39758B61EC5B}"/>
              </a:ext>
            </a:extLst>
          </p:cNvPr>
          <p:cNvSpPr txBox="1">
            <a:spLocks/>
          </p:cNvSpPr>
          <p:nvPr/>
        </p:nvSpPr>
        <p:spPr>
          <a:xfrm>
            <a:off x="137652" y="58189"/>
            <a:ext cx="8851490" cy="1015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rgbClr val="4F4F4F"/>
                </a:solidFill>
                <a:latin typeface="黑体" panose="02010609060101010101" pitchFamily="49" charset="-122"/>
                <a:ea typeface="黑体" panose="02010609060101010101" pitchFamily="49" charset="-122"/>
              </a:rPr>
              <a:t> </a:t>
            </a:r>
            <a:r>
              <a:rPr lang="en-US" altLang="zh-CN" sz="4800" b="1" dirty="0">
                <a:latin typeface="Times New Roman" panose="02020603050405020304" pitchFamily="18" charset="0"/>
                <a:ea typeface="黑体" panose="02010609060101010101" pitchFamily="49" charset="-122"/>
                <a:cs typeface="Times New Roman" panose="02020603050405020304" pitchFamily="18" charset="0"/>
              </a:rPr>
              <a:t>Method</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026" name="Picture 2">
            <a:extLst>
              <a:ext uri="{FF2B5EF4-FFF2-40B4-BE49-F238E27FC236}">
                <a16:creationId xmlns:a16="http://schemas.microsoft.com/office/drawing/2014/main" id="{A071A5BD-E47D-4681-946F-14424623D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998" y="1143792"/>
            <a:ext cx="10065776" cy="537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27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示&#10;&#10;描述已自动生成">
            <a:extLst>
              <a:ext uri="{FF2B5EF4-FFF2-40B4-BE49-F238E27FC236}">
                <a16:creationId xmlns:a16="http://schemas.microsoft.com/office/drawing/2014/main" id="{F6FC79E0-4EB7-4C43-A406-ED9AF1AE6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46" y="88036"/>
            <a:ext cx="10056507" cy="2882345"/>
          </a:xfrm>
          <a:prstGeom prst="rect">
            <a:avLst/>
          </a:prstGeom>
        </p:spPr>
      </p:pic>
      <p:sp>
        <p:nvSpPr>
          <p:cNvPr id="8" name="文本框 7">
            <a:extLst>
              <a:ext uri="{FF2B5EF4-FFF2-40B4-BE49-F238E27FC236}">
                <a16:creationId xmlns:a16="http://schemas.microsoft.com/office/drawing/2014/main" id="{EFE1E335-4982-49E9-8396-72E515F52D77}"/>
              </a:ext>
            </a:extLst>
          </p:cNvPr>
          <p:cNvSpPr txBox="1"/>
          <p:nvPr/>
        </p:nvSpPr>
        <p:spPr>
          <a:xfrm>
            <a:off x="1067745" y="3373625"/>
            <a:ext cx="10257183" cy="923330"/>
          </a:xfrm>
          <a:prstGeom prst="rect">
            <a:avLst/>
          </a:prstGeom>
          <a:noFill/>
        </p:spPr>
        <p:txBody>
          <a:bodyPr wrap="square" rtlCol="0">
            <a:spAutoFit/>
          </a:bodyPr>
          <a:lstStyle/>
          <a:p>
            <a:r>
              <a:rPr lang="en-US" altLang="zh-CN" b="0" i="0" dirty="0">
                <a:solidFill>
                  <a:srgbClr val="000000"/>
                </a:solidFill>
                <a:effectLst/>
                <a:latin typeface="times new roman" panose="02020603050405020304" pitchFamily="18" charset="0"/>
              </a:rPr>
              <a:t>Classification </a:t>
            </a:r>
            <a:r>
              <a:rPr lang="zh-CN" altLang="en-US" b="0" i="0" dirty="0">
                <a:solidFill>
                  <a:srgbClr val="000000"/>
                </a:solidFill>
                <a:effectLst/>
                <a:latin typeface="times new roman" panose="02020603050405020304" pitchFamily="18" charset="0"/>
              </a:rPr>
              <a:t>分支是用于大致定位，而 </a:t>
            </a:r>
            <a:r>
              <a:rPr lang="en-US" altLang="zh-CN" b="0" i="0" dirty="0">
                <a:solidFill>
                  <a:srgbClr val="000000"/>
                </a:solidFill>
                <a:effectLst/>
                <a:latin typeface="times new roman" panose="02020603050405020304" pitchFamily="18" charset="0"/>
              </a:rPr>
              <a:t>Regression </a:t>
            </a:r>
            <a:r>
              <a:rPr lang="zh-CN" altLang="en-US" b="0" i="0" dirty="0">
                <a:solidFill>
                  <a:srgbClr val="000000"/>
                </a:solidFill>
                <a:effectLst/>
                <a:latin typeface="times new roman" panose="02020603050405020304" pitchFamily="18" charset="0"/>
              </a:rPr>
              <a:t>分支则是为了得到更加准确地 </a:t>
            </a:r>
            <a:r>
              <a:rPr lang="en-US" altLang="zh-CN" b="0" i="0" dirty="0" err="1">
                <a:solidFill>
                  <a:srgbClr val="000000"/>
                </a:solidFill>
                <a:effectLst/>
                <a:latin typeface="times new roman" panose="02020603050405020304" pitchFamily="18" charset="0"/>
              </a:rPr>
              <a:t>BBox</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times new roman" panose="02020603050405020304" pitchFamily="18" charset="0"/>
              </a:rPr>
              <a:t>位置信息。这部分网络的设计借鉴 </a:t>
            </a:r>
            <a:r>
              <a:rPr lang="en-US" altLang="zh-CN" b="0" i="0" dirty="0">
                <a:solidFill>
                  <a:srgbClr val="000000"/>
                </a:solidFill>
                <a:effectLst/>
                <a:latin typeface="times new roman" panose="02020603050405020304" pitchFamily="18" charset="0"/>
              </a:rPr>
              <a:t>FCOS </a:t>
            </a:r>
            <a:r>
              <a:rPr lang="zh-CN" altLang="en-US" b="0" i="0" dirty="0">
                <a:solidFill>
                  <a:srgbClr val="000000"/>
                </a:solidFill>
                <a:effectLst/>
                <a:latin typeface="times new roman" panose="02020603050405020304" pitchFamily="18" charset="0"/>
              </a:rPr>
              <a:t>物体检测方法。</a:t>
            </a:r>
            <a:endParaRPr lang="en-US" altLang="zh-CN" b="0" i="0" dirty="0">
              <a:solidFill>
                <a:srgbClr val="000000"/>
              </a:solidFill>
              <a:effectLst/>
              <a:latin typeface="times new roman" panose="02020603050405020304" pitchFamily="18" charset="0"/>
            </a:endParaRPr>
          </a:p>
          <a:p>
            <a:endParaRPr lang="en-US" altLang="zh-CN" dirty="0">
              <a:solidFill>
                <a:srgbClr val="000000"/>
              </a:solidFill>
              <a:latin typeface="times new roman" panose="02020603050405020304" pitchFamily="18" charset="0"/>
            </a:endParaRPr>
          </a:p>
        </p:txBody>
      </p:sp>
      <p:pic>
        <p:nvPicPr>
          <p:cNvPr id="3" name="图片 2" descr="图形用户界面, 文本, 应用程序, Word&#10;&#10;中度可信度描述已自动生成">
            <a:extLst>
              <a:ext uri="{FF2B5EF4-FFF2-40B4-BE49-F238E27FC236}">
                <a16:creationId xmlns:a16="http://schemas.microsoft.com/office/drawing/2014/main" id="{4CDDDC2C-B181-4131-A8DE-94007E6CB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635" y="4382821"/>
            <a:ext cx="10512293" cy="1746658"/>
          </a:xfrm>
          <a:prstGeom prst="rect">
            <a:avLst/>
          </a:prstGeom>
        </p:spPr>
      </p:pic>
    </p:spTree>
    <p:extLst>
      <p:ext uri="{BB962C8B-B14F-4D97-AF65-F5344CB8AC3E}">
        <p14:creationId xmlns:p14="http://schemas.microsoft.com/office/powerpoint/2010/main" val="65817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22FC553-B50A-4C46-A5DF-ADB90A08A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942" y="4543335"/>
            <a:ext cx="5734050" cy="10287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EC675CD-F41E-4EA8-84F5-C50993506BA4}"/>
              </a:ext>
            </a:extLst>
          </p:cNvPr>
          <p:cNvSpPr txBox="1"/>
          <p:nvPr/>
        </p:nvSpPr>
        <p:spPr>
          <a:xfrm>
            <a:off x="584989" y="3479644"/>
            <a:ext cx="9795249" cy="1754326"/>
          </a:xfrm>
          <a:prstGeom prst="rect">
            <a:avLst/>
          </a:prstGeom>
          <a:noFill/>
        </p:spPr>
        <p:txBody>
          <a:bodyPr wrap="square" rtlCol="0">
            <a:spAutoFit/>
          </a:bodyPr>
          <a:lstStyle/>
          <a:p>
            <a:r>
              <a:rPr lang="zh-CN" altLang="en-US" b="0" i="0" dirty="0">
                <a:solidFill>
                  <a:srgbClr val="000000"/>
                </a:solidFill>
                <a:effectLst/>
                <a:latin typeface="times new roman" panose="02020603050405020304" pitchFamily="18" charset="0"/>
              </a:rPr>
              <a:t>分类的得分并没有和定位的准确度很好地对应。作者采用了这种中心先验的做法，并且服从 </a:t>
            </a:r>
            <a:r>
              <a:rPr lang="en-US" altLang="zh-CN" b="0" i="0" dirty="0">
                <a:solidFill>
                  <a:srgbClr val="000000"/>
                </a:solidFill>
                <a:effectLst/>
                <a:latin typeface="times new roman" panose="02020603050405020304" pitchFamily="18" charset="0"/>
              </a:rPr>
              <a:t>G4</a:t>
            </a:r>
            <a:r>
              <a:rPr lang="zh-CN" altLang="en-US" b="0" i="0" dirty="0">
                <a:solidFill>
                  <a:srgbClr val="000000"/>
                </a:solidFill>
                <a:effectLst/>
                <a:latin typeface="times new roman" panose="02020603050405020304" pitchFamily="18" charset="0"/>
              </a:rPr>
              <a:t>，添加了一个简单但是有效的 </a:t>
            </a:r>
            <a:r>
              <a:rPr lang="en-US" altLang="zh-CN" b="0" i="0" dirty="0">
                <a:solidFill>
                  <a:srgbClr val="000000"/>
                </a:solidFill>
                <a:effectLst/>
                <a:latin typeface="times new roman" panose="02020603050405020304" pitchFamily="18" charset="0"/>
              </a:rPr>
              <a:t>quality assessment branch </a:t>
            </a:r>
            <a:r>
              <a:rPr lang="zh-CN" altLang="en-US" b="0" i="0" dirty="0">
                <a:solidFill>
                  <a:srgbClr val="000000"/>
                </a:solidFill>
                <a:effectLst/>
                <a:latin typeface="times new roman" panose="02020603050405020304" pitchFamily="18" charset="0"/>
              </a:rPr>
              <a:t>来进行跟踪效果评估。该输出可以去预测先验空间得分（</a:t>
            </a:r>
            <a:r>
              <a:rPr lang="en-US" altLang="zh-CN" b="0" i="0" dirty="0">
                <a:solidFill>
                  <a:srgbClr val="000000"/>
                </a:solidFill>
                <a:effectLst/>
                <a:latin typeface="times new roman" panose="02020603050405020304" pitchFamily="18" charset="0"/>
              </a:rPr>
              <a:t>the Prior Spatial Score, PSS</a:t>
            </a:r>
            <a:r>
              <a:rPr lang="zh-CN" altLang="en-US" b="0" i="0" dirty="0">
                <a:solidFill>
                  <a:srgbClr val="000000"/>
                </a:solidFill>
                <a:effectLst/>
                <a:latin typeface="times new roman" panose="02020603050405020304" pitchFamily="18" charset="0"/>
              </a:rPr>
              <a:t>）</a:t>
            </a:r>
            <a:endParaRPr lang="en-US" altLang="zh-CN" b="0" i="0" dirty="0">
              <a:solidFill>
                <a:srgbClr val="000000"/>
              </a:solidFill>
              <a:effectLst/>
              <a:latin typeface="times new roman" panose="02020603050405020304" pitchFamily="18" charset="0"/>
            </a:endParaRPr>
          </a:p>
          <a:p>
            <a:r>
              <a:rPr lang="en-US" altLang="zh-CN" b="0" i="0" dirty="0">
                <a:solidFill>
                  <a:srgbClr val="121212"/>
                </a:solidFill>
                <a:effectLst/>
                <a:latin typeface="-apple-system"/>
              </a:rPr>
              <a:t>PSS</a:t>
            </a:r>
            <a:r>
              <a:rPr lang="zh-CN" altLang="en-US" b="0" i="0" dirty="0">
                <a:solidFill>
                  <a:srgbClr val="121212"/>
                </a:solidFill>
                <a:effectLst/>
                <a:latin typeface="-apple-system"/>
              </a:rPr>
              <a:t>评分代表了在滑动窗中心的像素点具有高评分，远离中心点像素的评分会降低，做了一个像素级的加权</a:t>
            </a:r>
            <a:endParaRPr lang="en-US" altLang="zh-CN" dirty="0">
              <a:solidFill>
                <a:srgbClr val="000000"/>
              </a:solidFill>
              <a:latin typeface="times new roman" panose="02020603050405020304" pitchFamily="18" charset="0"/>
            </a:endParaRPr>
          </a:p>
          <a:p>
            <a:endParaRPr lang="zh-CN" altLang="en-US" dirty="0"/>
          </a:p>
        </p:txBody>
      </p:sp>
      <p:pic>
        <p:nvPicPr>
          <p:cNvPr id="3076" name="Picture 4">
            <a:extLst>
              <a:ext uri="{FF2B5EF4-FFF2-40B4-BE49-F238E27FC236}">
                <a16:creationId xmlns:a16="http://schemas.microsoft.com/office/drawing/2014/main" id="{1D298135-BD53-4A8A-908C-18E04B4AD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1090" y="5766085"/>
            <a:ext cx="53435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420F3B0-009E-4516-B809-B402022108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695" y="244190"/>
            <a:ext cx="845577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206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形用户界面, 网站&#10;&#10;描述已自动生成">
            <a:extLst>
              <a:ext uri="{FF2B5EF4-FFF2-40B4-BE49-F238E27FC236}">
                <a16:creationId xmlns:a16="http://schemas.microsoft.com/office/drawing/2014/main" id="{B072785C-7B93-492A-A0BE-5EFE2765D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267" y="1314609"/>
            <a:ext cx="8257465" cy="5285405"/>
          </a:xfrm>
          <a:prstGeom prst="rect">
            <a:avLst/>
          </a:prstGeom>
        </p:spPr>
      </p:pic>
      <p:sp>
        <p:nvSpPr>
          <p:cNvPr id="6" name="标题 1">
            <a:extLst>
              <a:ext uri="{FF2B5EF4-FFF2-40B4-BE49-F238E27FC236}">
                <a16:creationId xmlns:a16="http://schemas.microsoft.com/office/drawing/2014/main" id="{DD018B1D-B904-4B52-9A1F-677257F5E355}"/>
              </a:ext>
            </a:extLst>
          </p:cNvPr>
          <p:cNvSpPr txBox="1">
            <a:spLocks/>
          </p:cNvSpPr>
          <p:nvPr/>
        </p:nvSpPr>
        <p:spPr>
          <a:xfrm>
            <a:off x="137652" y="58189"/>
            <a:ext cx="8851490" cy="1015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Result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3611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en-US" altLang="zh-CN" dirty="0"/>
              <a:t>Experiment</a:t>
            </a:r>
            <a:endParaRPr lang="zh-CN" altLang="en-US" dirty="0"/>
          </a:p>
        </p:txBody>
      </p:sp>
      <p:pic>
        <p:nvPicPr>
          <p:cNvPr id="4098" name="Picture 2">
            <a:extLst>
              <a:ext uri="{FF2B5EF4-FFF2-40B4-BE49-F238E27FC236}">
                <a16:creationId xmlns:a16="http://schemas.microsoft.com/office/drawing/2014/main" id="{46ED3876-65A4-472B-8307-632C99F82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6690" y="2865724"/>
            <a:ext cx="6588910" cy="38488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7A14B64-143C-47E8-8CF2-47352EE36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76" y="1192999"/>
            <a:ext cx="11131995" cy="15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082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PT字体推荐">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华科" id="{9408A40E-E6C0-4362-BAF0-518DA04DC1FF}" vid="{BDD34679-F257-4FA9-B0F1-7C9F81F9954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推荐字体</Template>
  <TotalTime>4466</TotalTime>
  <Words>577</Words>
  <Application>Microsoft Office PowerPoint</Application>
  <PresentationFormat>宽屏</PresentationFormat>
  <Paragraphs>44</Paragraphs>
  <Slides>9</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-apple-system</vt:lpstr>
      <vt:lpstr>等线</vt:lpstr>
      <vt:lpstr>黑体</vt:lpstr>
      <vt:lpstr>Microsoft YaHei</vt:lpstr>
      <vt:lpstr>Arial</vt:lpstr>
      <vt:lpstr>times new roman</vt:lpstr>
      <vt:lpstr>times new roman</vt:lpstr>
      <vt:lpstr>Office 主题​​</vt:lpstr>
      <vt:lpstr>SiamFC++: Towards Robust and Accurate Visual Tracking with Target Estimation Guidelines</vt:lpstr>
      <vt:lpstr>Introduction</vt:lpstr>
      <vt:lpstr>Introduction</vt:lpstr>
      <vt:lpstr>Motivation</vt:lpstr>
      <vt:lpstr>PowerPoint 演示文稿</vt:lpstr>
      <vt:lpstr>PowerPoint 演示文稿</vt:lpstr>
      <vt:lpstr>PowerPoint 演示文稿</vt:lpstr>
      <vt:lpstr>PowerPoint 演示文稿</vt:lpstr>
      <vt:lpstr>Experiment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MoNet3D: Towards Accurate Monocular 3D Object Localization in Real Time</dc:title>
  <dc:creator>熊 凯昕</dc:creator>
  <cp:lastModifiedBy>匡 剑锋</cp:lastModifiedBy>
  <cp:revision>66</cp:revision>
  <dcterms:created xsi:type="dcterms:W3CDTF">2020-07-13T07:22:05Z</dcterms:created>
  <dcterms:modified xsi:type="dcterms:W3CDTF">2020-12-19T13:47:22Z</dcterms:modified>
</cp:coreProperties>
</file>