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313" r:id="rId4"/>
    <p:sldId id="304" r:id="rId5"/>
    <p:sldId id="305" r:id="rId6"/>
    <p:sldId id="292" r:id="rId7"/>
    <p:sldId id="321" r:id="rId8"/>
    <p:sldId id="323" r:id="rId9"/>
    <p:sldId id="324" r:id="rId10"/>
    <p:sldId id="325" r:id="rId11"/>
    <p:sldId id="326" r:id="rId12"/>
    <p:sldId id="290" r:id="rId13"/>
    <p:sldId id="316" r:id="rId14"/>
    <p:sldId id="317" r:id="rId15"/>
    <p:sldId id="318" r:id="rId16"/>
    <p:sldId id="319" r:id="rId17"/>
    <p:sldId id="294" r:id="rId18"/>
    <p:sldId id="32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爱学习の竹子" initials="爱学习の竹子" lastIdx="1" clrIdx="0">
    <p:extLst>
      <p:ext uri="{19B8F6BF-5375-455C-9EA6-DF929625EA0E}">
        <p15:presenceInfo xmlns:p15="http://schemas.microsoft.com/office/powerpoint/2012/main" userId="爱学习の竹子"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6" autoAdjust="0"/>
    <p:restoredTop sz="82181" autoAdjust="0"/>
  </p:normalViewPr>
  <p:slideViewPr>
    <p:cSldViewPr snapToGrid="0">
      <p:cViewPr varScale="1">
        <p:scale>
          <a:sx n="94" d="100"/>
          <a:sy n="94" d="100"/>
        </p:scale>
        <p:origin x="15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892F5-DF10-442C-B02A-246EBAA8EEFC}" type="datetimeFigureOut">
              <a:rPr lang="zh-CN" altLang="en-US" smtClean="0"/>
              <a:t>2020/12/19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FC586-228C-4B70-AD8B-29E465DA57CC}" type="slidenum">
              <a:rPr lang="zh-CN" altLang="en-US" smtClean="0"/>
              <a:t>‹#›</a:t>
            </a:fld>
            <a:endParaRPr lang="zh-CN" altLang="en-US"/>
          </a:p>
        </p:txBody>
      </p:sp>
    </p:spTree>
    <p:extLst>
      <p:ext uri="{BB962C8B-B14F-4D97-AF65-F5344CB8AC3E}">
        <p14:creationId xmlns:p14="http://schemas.microsoft.com/office/powerpoint/2010/main" val="2283327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a:t>
            </a:fld>
            <a:endParaRPr lang="zh-CN" altLang="en-US"/>
          </a:p>
        </p:txBody>
      </p:sp>
    </p:spTree>
    <p:extLst>
      <p:ext uri="{BB962C8B-B14F-4D97-AF65-F5344CB8AC3E}">
        <p14:creationId xmlns:p14="http://schemas.microsoft.com/office/powerpoint/2010/main" val="21505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10</a:t>
            </a:fld>
            <a:endParaRPr lang="zh-CN" altLang="en-US"/>
          </a:p>
        </p:txBody>
      </p:sp>
    </p:spTree>
    <p:extLst>
      <p:ext uri="{BB962C8B-B14F-4D97-AF65-F5344CB8AC3E}">
        <p14:creationId xmlns:p14="http://schemas.microsoft.com/office/powerpoint/2010/main" val="3606074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11</a:t>
            </a:fld>
            <a:endParaRPr lang="zh-CN" altLang="en-US"/>
          </a:p>
        </p:txBody>
      </p:sp>
    </p:spTree>
    <p:extLst>
      <p:ext uri="{BB962C8B-B14F-4D97-AF65-F5344CB8AC3E}">
        <p14:creationId xmlns:p14="http://schemas.microsoft.com/office/powerpoint/2010/main" val="183654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solidFill>
                  <a:srgbClr val="2E3033"/>
                </a:solidFill>
                <a:effectLst/>
                <a:latin typeface="Arial" panose="020B0604020202020204" pitchFamily="34" charset="0"/>
              </a:rPr>
              <a:t>PointPillars [19], SARPNET [35], and WYSIWYG [16]</a:t>
            </a:r>
            <a:r>
              <a:rPr lang="zh-CN" altLang="en-US" b="0" i="0">
                <a:solidFill>
                  <a:srgbClr val="2E3033"/>
                </a:solidFill>
                <a:effectLst/>
                <a:latin typeface="Arial" panose="020B0604020202020204" pitchFamily="34" charset="0"/>
              </a:rPr>
              <a:t>基于体素的单帧三维物体检测方法。</a:t>
            </a:r>
            <a:endParaRPr lang="en-US" altLang="zh-CN" b="0" i="0">
              <a:solidFill>
                <a:srgbClr val="2E3033"/>
              </a:solidFill>
              <a:effectLst/>
              <a:latin typeface="Arial" panose="020B0604020202020204" pitchFamily="34" charset="0"/>
            </a:endParaRPr>
          </a:p>
          <a:p>
            <a:r>
              <a:rPr lang="en-US" altLang="zh-CN" b="0" i="0">
                <a:solidFill>
                  <a:srgbClr val="2E3033"/>
                </a:solidFill>
                <a:effectLst/>
                <a:latin typeface="Arial" panose="020B0604020202020204" pitchFamily="34" charset="0"/>
              </a:rPr>
              <a:t>PointPainting[31]</a:t>
            </a:r>
            <a:r>
              <a:rPr lang="zh-CN" altLang="en-US" b="0" i="0">
                <a:solidFill>
                  <a:srgbClr val="2E3033"/>
                </a:solidFill>
                <a:effectLst/>
                <a:latin typeface="Arial" panose="020B0604020202020204" pitchFamily="34" charset="0"/>
              </a:rPr>
              <a:t>是基于</a:t>
            </a:r>
            <a:r>
              <a:rPr lang="en-US" altLang="zh-CN" b="0" i="0">
                <a:solidFill>
                  <a:srgbClr val="2E3033"/>
                </a:solidFill>
                <a:effectLst/>
                <a:latin typeface="Arial" panose="020B0604020202020204" pitchFamily="34" charset="0"/>
              </a:rPr>
              <a:t>PointPillars</a:t>
            </a:r>
            <a:r>
              <a:rPr lang="zh-CN" altLang="en-US" b="0" i="0">
                <a:solidFill>
                  <a:srgbClr val="2E3033"/>
                </a:solidFill>
                <a:effectLst/>
                <a:latin typeface="Arial" panose="020B0604020202020204" pitchFamily="34" charset="0"/>
              </a:rPr>
              <a:t>框架并进一步融合了图像数据的方法。</a:t>
            </a:r>
            <a:endParaRPr lang="en-US" altLang="zh-CN" b="0" i="0">
              <a:solidFill>
                <a:srgbClr val="2E3033"/>
              </a:solidFill>
              <a:effectLst/>
              <a:latin typeface="Arial" panose="020B0604020202020204" pitchFamily="34" charset="0"/>
            </a:endParaRPr>
          </a:p>
          <a:p>
            <a:r>
              <a:rPr lang="en-US" altLang="zh-CN" b="0" i="0">
                <a:solidFill>
                  <a:srgbClr val="2E3033"/>
                </a:solidFill>
                <a:effectLst/>
                <a:latin typeface="Arial" panose="020B0604020202020204" pitchFamily="34" charset="0"/>
              </a:rPr>
              <a:t>3DVID[36]</a:t>
            </a:r>
            <a:r>
              <a:rPr lang="zh-CN" altLang="en-US" b="0" i="0">
                <a:solidFill>
                  <a:srgbClr val="2E3033"/>
                </a:solidFill>
                <a:effectLst/>
                <a:latin typeface="Arial" panose="020B0604020202020204" pitchFamily="34" charset="0"/>
              </a:rPr>
              <a:t>是</a:t>
            </a:r>
            <a:r>
              <a:rPr lang="en-US" altLang="zh-CN" b="0" i="0">
                <a:solidFill>
                  <a:srgbClr val="2E3033"/>
                </a:solidFill>
                <a:effectLst/>
                <a:latin typeface="Arial" panose="020B0604020202020204" pitchFamily="34" charset="0"/>
              </a:rPr>
              <a:t>nuScenes</a:t>
            </a:r>
            <a:r>
              <a:rPr lang="zh-CN" altLang="en-US" b="0" i="0">
                <a:solidFill>
                  <a:srgbClr val="2E3033"/>
                </a:solidFill>
                <a:effectLst/>
                <a:latin typeface="Arial" panose="020B0604020202020204" pitchFamily="34" charset="0"/>
              </a:rPr>
              <a:t>数据集上</a:t>
            </a:r>
            <a:r>
              <a:rPr lang="en-US" altLang="zh-CN" b="0" i="0">
                <a:solidFill>
                  <a:srgbClr val="2E3033"/>
                </a:solidFill>
                <a:effectLst/>
                <a:latin typeface="Arial" panose="020B0604020202020204" pitchFamily="34" charset="0"/>
              </a:rPr>
              <a:t>SOTA</a:t>
            </a:r>
            <a:r>
              <a:rPr lang="zh-CN" altLang="en-US" b="0" i="0">
                <a:solidFill>
                  <a:srgbClr val="2E3033"/>
                </a:solidFill>
                <a:effectLst/>
                <a:latin typeface="Arial" panose="020B0604020202020204" pitchFamily="34" charset="0"/>
              </a:rPr>
              <a:t>的视频三维目标检测网络。</a:t>
            </a:r>
            <a:endParaRPr lang="en-US" altLang="zh-CN" b="0" i="0">
              <a:solidFill>
                <a:srgbClr val="2E3033"/>
              </a:solidFill>
              <a:effectLst/>
              <a:latin typeface="Arial" panose="020B0604020202020204" pitchFamily="34" charset="0"/>
            </a:endParaRPr>
          </a:p>
          <a:p>
            <a:r>
              <a:rPr lang="en-US" altLang="zh-CN" b="0" i="0">
                <a:solidFill>
                  <a:srgbClr val="2E3033"/>
                </a:solidFill>
                <a:effectLst/>
                <a:latin typeface="Arial" panose="020B0604020202020204" pitchFamily="34" charset="0"/>
              </a:rPr>
              <a:t>SSN[39]</a:t>
            </a:r>
            <a:r>
              <a:rPr lang="zh-CN" altLang="en-US" b="0" i="0">
                <a:solidFill>
                  <a:srgbClr val="2E3033"/>
                </a:solidFill>
                <a:effectLst/>
                <a:latin typeface="Arial" panose="020B0604020202020204" pitchFamily="34" charset="0"/>
              </a:rPr>
              <a:t>利用点云的形状特征，提出了一种对点云形状进行编码的方法来改进目标分类的网络。</a:t>
            </a:r>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12</a:t>
            </a:fld>
            <a:endParaRPr lang="zh-CN" altLang="en-US"/>
          </a:p>
        </p:txBody>
      </p:sp>
    </p:spTree>
    <p:extLst>
      <p:ext uri="{BB962C8B-B14F-4D97-AF65-F5344CB8AC3E}">
        <p14:creationId xmlns:p14="http://schemas.microsoft.com/office/powerpoint/2010/main" val="3499154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13</a:t>
            </a:fld>
            <a:endParaRPr lang="zh-CN" altLang="en-US"/>
          </a:p>
        </p:txBody>
      </p:sp>
    </p:spTree>
    <p:extLst>
      <p:ext uri="{BB962C8B-B14F-4D97-AF65-F5344CB8AC3E}">
        <p14:creationId xmlns:p14="http://schemas.microsoft.com/office/powerpoint/2010/main" val="3415016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a:solidFill>
                  <a:srgbClr val="2E3033"/>
                </a:solidFill>
                <a:effectLst/>
                <a:latin typeface="Arial" panose="020B0604020202020204" pitchFamily="34" charset="0"/>
              </a:rPr>
              <a:t>这个实验中只对</a:t>
            </a:r>
            <a:r>
              <a:rPr lang="en-US" altLang="zh-CN" sz="1200" b="0" i="0">
                <a:solidFill>
                  <a:srgbClr val="2E3033"/>
                </a:solidFill>
                <a:effectLst/>
                <a:latin typeface="Arial" panose="020B0604020202020204" pitchFamily="34" charset="0"/>
              </a:rPr>
              <a:t>TCTR</a:t>
            </a:r>
            <a:r>
              <a:rPr lang="zh-CN" altLang="en-US" sz="1200" b="0" i="0">
                <a:solidFill>
                  <a:srgbClr val="2E3033"/>
                </a:solidFill>
                <a:effectLst/>
                <a:latin typeface="Arial" panose="020B0604020202020204" pitchFamily="34" charset="0"/>
              </a:rPr>
              <a:t>部分进行调整，网络其他部分都保持不变。</a:t>
            </a:r>
          </a:p>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14</a:t>
            </a:fld>
            <a:endParaRPr lang="zh-CN" altLang="en-US"/>
          </a:p>
        </p:txBody>
      </p:sp>
    </p:spTree>
    <p:extLst>
      <p:ext uri="{BB962C8B-B14F-4D97-AF65-F5344CB8AC3E}">
        <p14:creationId xmlns:p14="http://schemas.microsoft.com/office/powerpoint/2010/main" val="2147639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15</a:t>
            </a:fld>
            <a:endParaRPr lang="zh-CN" altLang="en-US"/>
          </a:p>
        </p:txBody>
      </p:sp>
    </p:spTree>
    <p:extLst>
      <p:ext uri="{BB962C8B-B14F-4D97-AF65-F5344CB8AC3E}">
        <p14:creationId xmlns:p14="http://schemas.microsoft.com/office/powerpoint/2010/main" val="463925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实验数据和前面的实验对不上。</a:t>
            </a:r>
          </a:p>
        </p:txBody>
      </p:sp>
      <p:sp>
        <p:nvSpPr>
          <p:cNvPr id="4" name="灯片编号占位符 3"/>
          <p:cNvSpPr>
            <a:spLocks noGrp="1"/>
          </p:cNvSpPr>
          <p:nvPr>
            <p:ph type="sldNum" sz="quarter" idx="5"/>
          </p:nvPr>
        </p:nvSpPr>
        <p:spPr/>
        <p:txBody>
          <a:bodyPr/>
          <a:lstStyle/>
          <a:p>
            <a:fld id="{D87FC586-228C-4B70-AD8B-29E465DA57CC}" type="slidenum">
              <a:rPr lang="zh-CN" altLang="en-US" smtClean="0"/>
              <a:t>16</a:t>
            </a:fld>
            <a:endParaRPr lang="zh-CN" altLang="en-US"/>
          </a:p>
        </p:txBody>
      </p:sp>
    </p:spTree>
    <p:extLst>
      <p:ext uri="{BB962C8B-B14F-4D97-AF65-F5344CB8AC3E}">
        <p14:creationId xmlns:p14="http://schemas.microsoft.com/office/powerpoint/2010/main" val="2930822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2</a:t>
            </a:fld>
            <a:endParaRPr lang="zh-CN" altLang="en-US"/>
          </a:p>
        </p:txBody>
      </p:sp>
    </p:spTree>
    <p:extLst>
      <p:ext uri="{BB962C8B-B14F-4D97-AF65-F5344CB8AC3E}">
        <p14:creationId xmlns:p14="http://schemas.microsoft.com/office/powerpoint/2010/main" val="3331708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3</a:t>
            </a:fld>
            <a:endParaRPr lang="zh-CN" altLang="en-US"/>
          </a:p>
        </p:txBody>
      </p:sp>
    </p:spTree>
    <p:extLst>
      <p:ext uri="{BB962C8B-B14F-4D97-AF65-F5344CB8AC3E}">
        <p14:creationId xmlns:p14="http://schemas.microsoft.com/office/powerpoint/2010/main" val="16359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4</a:t>
            </a:fld>
            <a:endParaRPr lang="zh-CN" altLang="en-US"/>
          </a:p>
        </p:txBody>
      </p:sp>
    </p:spTree>
    <p:extLst>
      <p:ext uri="{BB962C8B-B14F-4D97-AF65-F5344CB8AC3E}">
        <p14:creationId xmlns:p14="http://schemas.microsoft.com/office/powerpoint/2010/main" val="609979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5</a:t>
            </a:fld>
            <a:endParaRPr lang="zh-CN" altLang="en-US"/>
          </a:p>
        </p:txBody>
      </p:sp>
    </p:spTree>
    <p:extLst>
      <p:ext uri="{BB962C8B-B14F-4D97-AF65-F5344CB8AC3E}">
        <p14:creationId xmlns:p14="http://schemas.microsoft.com/office/powerpoint/2010/main" val="104197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利用所有输入帧的点云信息来对目标帧的物体进行检测。</a:t>
            </a:r>
          </a:p>
        </p:txBody>
      </p:sp>
      <p:sp>
        <p:nvSpPr>
          <p:cNvPr id="4" name="灯片编号占位符 3"/>
          <p:cNvSpPr>
            <a:spLocks noGrp="1"/>
          </p:cNvSpPr>
          <p:nvPr>
            <p:ph type="sldNum" sz="quarter" idx="5"/>
          </p:nvPr>
        </p:nvSpPr>
        <p:spPr/>
        <p:txBody>
          <a:bodyPr/>
          <a:lstStyle/>
          <a:p>
            <a:fld id="{D87FC586-228C-4B70-AD8B-29E465DA57CC}" type="slidenum">
              <a:rPr lang="zh-CN" altLang="en-US" smtClean="0"/>
              <a:t>6</a:t>
            </a:fld>
            <a:endParaRPr lang="zh-CN" altLang="en-US"/>
          </a:p>
        </p:txBody>
      </p:sp>
    </p:spTree>
    <p:extLst>
      <p:ext uri="{BB962C8B-B14F-4D97-AF65-F5344CB8AC3E}">
        <p14:creationId xmlns:p14="http://schemas.microsoft.com/office/powerpoint/2010/main" val="276272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7</a:t>
            </a:fld>
            <a:endParaRPr lang="zh-CN" altLang="en-US"/>
          </a:p>
        </p:txBody>
      </p:sp>
    </p:spTree>
    <p:extLst>
      <p:ext uri="{BB962C8B-B14F-4D97-AF65-F5344CB8AC3E}">
        <p14:creationId xmlns:p14="http://schemas.microsoft.com/office/powerpoint/2010/main" val="405932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8</a:t>
            </a:fld>
            <a:endParaRPr lang="zh-CN" altLang="en-US"/>
          </a:p>
        </p:txBody>
      </p:sp>
    </p:spTree>
    <p:extLst>
      <p:ext uri="{BB962C8B-B14F-4D97-AF65-F5344CB8AC3E}">
        <p14:creationId xmlns:p14="http://schemas.microsoft.com/office/powerpoint/2010/main" val="3207747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QK</a:t>
            </a:r>
            <a:r>
              <a:rPr lang="zh-CN" altLang="en-US"/>
              <a:t>决定了对应</a:t>
            </a:r>
            <a:r>
              <a:rPr lang="en-US" altLang="zh-CN"/>
              <a:t>channel</a:t>
            </a:r>
            <a:r>
              <a:rPr lang="zh-CN" altLang="en-US"/>
              <a:t>的</a:t>
            </a:r>
            <a:r>
              <a:rPr lang="en-US" altLang="zh-CN"/>
              <a:t>attention</a:t>
            </a:r>
            <a:r>
              <a:rPr lang="zh-CN" altLang="en-US"/>
              <a:t>分数（即重要性）</a:t>
            </a:r>
            <a:endParaRPr lang="en-US" altLang="zh-CN"/>
          </a:p>
          <a:p>
            <a:r>
              <a:rPr lang="en-US" altLang="zh-CN" b="0" i="0">
                <a:solidFill>
                  <a:srgbClr val="4D4D4D"/>
                </a:solidFill>
                <a:effectLst/>
                <a:latin typeface="-apple-system"/>
              </a:rPr>
              <a:t>FFN</a:t>
            </a:r>
            <a:r>
              <a:rPr lang="zh-CN" altLang="en-US" b="0" i="0">
                <a:solidFill>
                  <a:srgbClr val="4D4D4D"/>
                </a:solidFill>
                <a:effectLst/>
                <a:latin typeface="-apple-system"/>
              </a:rPr>
              <a:t>的加入引入了非线性</a:t>
            </a:r>
            <a:r>
              <a:rPr lang="en-US" altLang="zh-CN" b="0" i="0">
                <a:solidFill>
                  <a:srgbClr val="4D4D4D"/>
                </a:solidFill>
                <a:effectLst/>
                <a:latin typeface="-apple-system"/>
              </a:rPr>
              <a:t>(ReLu</a:t>
            </a:r>
            <a:r>
              <a:rPr lang="zh-CN" altLang="en-US" b="0" i="0">
                <a:solidFill>
                  <a:srgbClr val="4D4D4D"/>
                </a:solidFill>
                <a:effectLst/>
                <a:latin typeface="-apple-system"/>
              </a:rPr>
              <a:t>激活函数</a:t>
            </a:r>
            <a:r>
              <a:rPr lang="en-US" altLang="zh-CN" b="0" i="0">
                <a:solidFill>
                  <a:srgbClr val="4D4D4D"/>
                </a:solidFill>
                <a:effectLst/>
                <a:latin typeface="-apple-system"/>
              </a:rPr>
              <a:t>)</a:t>
            </a:r>
            <a:r>
              <a:rPr lang="zh-CN" altLang="en-US" b="0" i="0">
                <a:solidFill>
                  <a:srgbClr val="4D4D4D"/>
                </a:solidFill>
                <a:effectLst/>
                <a:latin typeface="-apple-system"/>
              </a:rPr>
              <a:t>，变换了</a:t>
            </a:r>
            <a:r>
              <a:rPr lang="en-US" altLang="zh-CN" b="0" i="0">
                <a:solidFill>
                  <a:srgbClr val="4D4D4D"/>
                </a:solidFill>
                <a:effectLst/>
                <a:latin typeface="-apple-system"/>
              </a:rPr>
              <a:t>attention output</a:t>
            </a:r>
            <a:r>
              <a:rPr lang="zh-CN" altLang="en-US" b="0" i="0">
                <a:solidFill>
                  <a:srgbClr val="4D4D4D"/>
                </a:solidFill>
                <a:effectLst/>
                <a:latin typeface="-apple-system"/>
              </a:rPr>
              <a:t>的空间</a:t>
            </a:r>
            <a:r>
              <a:rPr lang="en-US" altLang="zh-CN" b="0" i="0">
                <a:solidFill>
                  <a:srgbClr val="4D4D4D"/>
                </a:solidFill>
                <a:effectLst/>
                <a:latin typeface="-apple-system"/>
              </a:rPr>
              <a:t>, </a:t>
            </a:r>
            <a:r>
              <a:rPr lang="zh-CN" altLang="en-US" b="0" i="0">
                <a:solidFill>
                  <a:srgbClr val="4D4D4D"/>
                </a:solidFill>
                <a:effectLst/>
                <a:latin typeface="-apple-system"/>
              </a:rPr>
              <a:t>从而增加了模型的表现能力。把</a:t>
            </a:r>
            <a:r>
              <a:rPr lang="en-US" altLang="zh-CN" b="0" i="0">
                <a:solidFill>
                  <a:srgbClr val="4D4D4D"/>
                </a:solidFill>
                <a:effectLst/>
                <a:latin typeface="-apple-system"/>
              </a:rPr>
              <a:t>FFN</a:t>
            </a:r>
            <a:r>
              <a:rPr lang="zh-CN" altLang="en-US" b="0" i="0">
                <a:solidFill>
                  <a:srgbClr val="4D4D4D"/>
                </a:solidFill>
                <a:effectLst/>
                <a:latin typeface="-apple-system"/>
              </a:rPr>
              <a:t>去掉模型也是可以用的，但是效果差了很多。</a:t>
            </a:r>
            <a:endParaRPr lang="zh-CN" altLang="en-US"/>
          </a:p>
        </p:txBody>
      </p:sp>
      <p:sp>
        <p:nvSpPr>
          <p:cNvPr id="4" name="灯片编号占位符 3"/>
          <p:cNvSpPr>
            <a:spLocks noGrp="1"/>
          </p:cNvSpPr>
          <p:nvPr>
            <p:ph type="sldNum" sz="quarter" idx="5"/>
          </p:nvPr>
        </p:nvSpPr>
        <p:spPr/>
        <p:txBody>
          <a:bodyPr/>
          <a:lstStyle/>
          <a:p>
            <a:fld id="{D87FC586-228C-4B70-AD8B-29E465DA57CC}" type="slidenum">
              <a:rPr lang="zh-CN" altLang="en-US" smtClean="0"/>
              <a:t>9</a:t>
            </a:fld>
            <a:endParaRPr lang="zh-CN" altLang="en-US"/>
          </a:p>
        </p:txBody>
      </p:sp>
    </p:spTree>
    <p:extLst>
      <p:ext uri="{BB962C8B-B14F-4D97-AF65-F5344CB8AC3E}">
        <p14:creationId xmlns:p14="http://schemas.microsoft.com/office/powerpoint/2010/main" val="2161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2020/12/19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2020/12/19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10FECF-6FA3-443F-8446-140912917743}"/>
              </a:ext>
            </a:extLst>
          </p:cNvPr>
          <p:cNvSpPr>
            <a:spLocks noGrp="1"/>
          </p:cNvSpPr>
          <p:nvPr>
            <p:ph type="ctrTitle"/>
          </p:nvPr>
        </p:nvSpPr>
        <p:spPr>
          <a:xfrm>
            <a:off x="647033" y="805552"/>
            <a:ext cx="10897933" cy="1412715"/>
          </a:xfrm>
        </p:spPr>
        <p:txBody>
          <a:bodyPr>
            <a:normAutofit fontScale="90000"/>
          </a:bodyPr>
          <a:lstStyle/>
          <a:p>
            <a:r>
              <a:rPr lang="en-US" altLang="zh-CN" sz="4400"/>
              <a:t>Temporal-Channel Transformer for 3D Lidar-Based Video Object Detection in Autonomous Driving</a:t>
            </a:r>
            <a:endParaRPr lang="zh-CN" altLang="en-US" sz="4400"/>
          </a:p>
        </p:txBody>
      </p:sp>
      <p:sp>
        <p:nvSpPr>
          <p:cNvPr id="6" name="文本框 5">
            <a:extLst>
              <a:ext uri="{FF2B5EF4-FFF2-40B4-BE49-F238E27FC236}">
                <a16:creationId xmlns:a16="http://schemas.microsoft.com/office/drawing/2014/main" id="{88B3CA72-ED79-4EB6-97A7-DE7AE769B6FD}"/>
              </a:ext>
            </a:extLst>
          </p:cNvPr>
          <p:cNvSpPr txBox="1"/>
          <p:nvPr/>
        </p:nvSpPr>
        <p:spPr>
          <a:xfrm>
            <a:off x="4340555" y="4639733"/>
            <a:ext cx="3510886" cy="1508105"/>
          </a:xfrm>
          <a:prstGeom prst="rect">
            <a:avLst/>
          </a:prstGeom>
          <a:noFill/>
        </p:spPr>
        <p:txBody>
          <a:bodyPr wrap="square" rtlCol="0">
            <a:spAutoFit/>
          </a:bodyPr>
          <a:lstStyle/>
          <a:p>
            <a:pPr algn="ctr"/>
            <a:r>
              <a:rPr lang="en-US" altLang="zh-CN" sz="2400"/>
              <a:t>ArXiv ID: 2011.13628</a:t>
            </a:r>
          </a:p>
          <a:p>
            <a:pPr algn="ctr"/>
            <a:r>
              <a:rPr lang="en-US" altLang="zh-CN" sz="2400"/>
              <a:t>27 Nov 2020</a:t>
            </a:r>
          </a:p>
          <a:p>
            <a:pPr algn="ctr"/>
            <a:endParaRPr lang="en-US" altLang="zh-CN" sz="2400"/>
          </a:p>
          <a:p>
            <a:pPr algn="ctr"/>
            <a:r>
              <a:rPr lang="en-US" altLang="zh-CN" sz="2000"/>
              <a:t>Speaker: Zhu Hu</a:t>
            </a:r>
            <a:endParaRPr lang="zh-CN" altLang="en-US" sz="1600"/>
          </a:p>
        </p:txBody>
      </p:sp>
      <p:pic>
        <p:nvPicPr>
          <p:cNvPr id="5" name="图片 4">
            <a:extLst>
              <a:ext uri="{FF2B5EF4-FFF2-40B4-BE49-F238E27FC236}">
                <a16:creationId xmlns:a16="http://schemas.microsoft.com/office/drawing/2014/main" id="{2617B4F2-789B-40E6-AC67-9FE6CE8752F9}"/>
              </a:ext>
            </a:extLst>
          </p:cNvPr>
          <p:cNvPicPr>
            <a:picLocks noChangeAspect="1"/>
          </p:cNvPicPr>
          <p:nvPr/>
        </p:nvPicPr>
        <p:blipFill>
          <a:blip r:embed="rId3"/>
          <a:stretch>
            <a:fillRect/>
          </a:stretch>
        </p:blipFill>
        <p:spPr>
          <a:xfrm>
            <a:off x="1423986" y="2724150"/>
            <a:ext cx="9344025" cy="1409700"/>
          </a:xfrm>
          <a:prstGeom prst="rect">
            <a:avLst/>
          </a:prstGeom>
        </p:spPr>
      </p:pic>
    </p:spTree>
    <p:extLst>
      <p:ext uri="{BB962C8B-B14F-4D97-AF65-F5344CB8AC3E}">
        <p14:creationId xmlns:p14="http://schemas.microsoft.com/office/powerpoint/2010/main" val="72878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TCTR Decoder</a:t>
            </a:r>
          </a:p>
        </p:txBody>
      </p:sp>
      <p:sp>
        <p:nvSpPr>
          <p:cNvPr id="9" name="文本框 8">
            <a:extLst>
              <a:ext uri="{FF2B5EF4-FFF2-40B4-BE49-F238E27FC236}">
                <a16:creationId xmlns:a16="http://schemas.microsoft.com/office/drawing/2014/main" id="{6E4855B0-2C7A-4DFC-8694-EC37F77E5A8D}"/>
              </a:ext>
            </a:extLst>
          </p:cNvPr>
          <p:cNvSpPr txBox="1"/>
          <p:nvPr/>
        </p:nvSpPr>
        <p:spPr>
          <a:xfrm>
            <a:off x="7048844" y="1415207"/>
            <a:ext cx="4909476" cy="4801314"/>
          </a:xfrm>
          <a:prstGeom prst="rect">
            <a:avLst/>
          </a:prstGeom>
          <a:noFill/>
        </p:spPr>
        <p:txBody>
          <a:bodyPr wrap="square">
            <a:spAutoFit/>
          </a:bodyPr>
          <a:lstStyle/>
          <a:p>
            <a:pPr indent="457200"/>
            <a:r>
              <a:rPr lang="en-US" altLang="zh-CN"/>
              <a:t>Decoder</a:t>
            </a:r>
            <a:r>
              <a:rPr lang="zh-CN" altLang="en-US"/>
              <a:t>中同样使用了</a:t>
            </a:r>
            <a:r>
              <a:rPr lang="en-US" altLang="zh-CN"/>
              <a:t>multi-head attention</a:t>
            </a:r>
            <a:r>
              <a:rPr lang="zh-CN" altLang="en-US"/>
              <a:t>，并且有两种不同类型的</a:t>
            </a:r>
            <a:r>
              <a:rPr lang="en-US" altLang="zh-CN"/>
              <a:t>attention</a:t>
            </a:r>
            <a:r>
              <a:rPr lang="zh-CN" altLang="en-US"/>
              <a:t>。</a:t>
            </a:r>
            <a:endParaRPr lang="en-US" altLang="zh-CN"/>
          </a:p>
          <a:p>
            <a:pPr indent="457200"/>
            <a:r>
              <a:rPr lang="zh-CN" altLang="en-US"/>
              <a:t>第一种类型使用</a:t>
            </a:r>
            <a:r>
              <a:rPr lang="en-US" altLang="zh-CN"/>
              <a:t>self-attention</a:t>
            </a:r>
            <a:r>
              <a:rPr lang="zh-CN" altLang="en-US"/>
              <a:t>，输入是</a:t>
            </a:r>
            <a:r>
              <a:rPr lang="en-US" altLang="zh-CN"/>
              <a:t>S’</a:t>
            </a:r>
            <a:r>
              <a:rPr lang="zh-CN" altLang="en-US"/>
              <a:t>，计算不同节点之间的相关性，输出</a:t>
            </a:r>
            <a:r>
              <a:rPr lang="en-US" altLang="zh-CN"/>
              <a:t>S‘’</a:t>
            </a:r>
            <a:r>
              <a:rPr lang="zh-CN" altLang="en-US"/>
              <a:t>。</a:t>
            </a:r>
            <a:endParaRPr lang="en-US" altLang="zh-CN"/>
          </a:p>
          <a:p>
            <a:pPr indent="457200"/>
            <a:endParaRPr lang="en-US" altLang="zh-CN"/>
          </a:p>
          <a:p>
            <a:pPr indent="457200"/>
            <a:endParaRPr lang="en-US" altLang="zh-CN"/>
          </a:p>
          <a:p>
            <a:pPr indent="457200"/>
            <a:endParaRPr lang="en-US" altLang="zh-CN"/>
          </a:p>
          <a:p>
            <a:pPr indent="457200"/>
            <a:endParaRPr lang="en-US" altLang="zh-CN"/>
          </a:p>
          <a:p>
            <a:pPr indent="457200"/>
            <a:endParaRPr lang="en-US" altLang="zh-CN"/>
          </a:p>
          <a:p>
            <a:pPr indent="457200"/>
            <a:endParaRPr lang="en-US" altLang="zh-CN"/>
          </a:p>
          <a:p>
            <a:pPr indent="457200"/>
            <a:r>
              <a:rPr lang="en-US" altLang="zh-CN"/>
              <a:t>S''</a:t>
            </a:r>
            <a:r>
              <a:rPr lang="zh-CN" altLang="en-US"/>
              <a:t>进一步输入到第二种类型的</a:t>
            </a:r>
            <a:r>
              <a:rPr lang="en-US" altLang="zh-CN"/>
              <a:t>multi-head attention</a:t>
            </a:r>
            <a:r>
              <a:rPr lang="zh-CN" altLang="en-US"/>
              <a:t>，利用帧间的空间相关性来增强</a:t>
            </a:r>
            <a:r>
              <a:rPr lang="en-US" altLang="zh-CN"/>
              <a:t>S‘’</a:t>
            </a:r>
            <a:r>
              <a:rPr lang="zh-CN" altLang="en-US"/>
              <a:t>。</a:t>
            </a:r>
            <a:endParaRPr lang="en-US" altLang="zh-CN"/>
          </a:p>
          <a:p>
            <a:pPr indent="457200"/>
            <a:endParaRPr lang="en-US" altLang="zh-CN"/>
          </a:p>
          <a:p>
            <a:pPr indent="457200"/>
            <a:endParaRPr lang="zh-CN" altLang="en-US"/>
          </a:p>
          <a:p>
            <a:pPr indent="457200"/>
            <a:endParaRPr lang="en-US" altLang="zh-CN"/>
          </a:p>
          <a:p>
            <a:pPr indent="457200"/>
            <a:r>
              <a:rPr lang="zh-CN" altLang="en-US"/>
              <a:t>最终输出了具有帧间和帧内信息增强后的特征，记为</a:t>
            </a:r>
            <a:r>
              <a:rPr lang="en-US" altLang="zh-CN"/>
              <a:t>g</a:t>
            </a:r>
            <a:r>
              <a:rPr lang="zh-CN" altLang="en-US"/>
              <a:t>。</a:t>
            </a:r>
          </a:p>
        </p:txBody>
      </p:sp>
      <p:pic>
        <p:nvPicPr>
          <p:cNvPr id="4" name="图片 3">
            <a:extLst>
              <a:ext uri="{FF2B5EF4-FFF2-40B4-BE49-F238E27FC236}">
                <a16:creationId xmlns:a16="http://schemas.microsoft.com/office/drawing/2014/main" id="{B7D0B4E7-2018-42FC-9320-19037F8752B9}"/>
              </a:ext>
            </a:extLst>
          </p:cNvPr>
          <p:cNvPicPr>
            <a:picLocks noChangeAspect="1"/>
          </p:cNvPicPr>
          <p:nvPr/>
        </p:nvPicPr>
        <p:blipFill>
          <a:blip r:embed="rId3"/>
          <a:stretch>
            <a:fillRect/>
          </a:stretch>
        </p:blipFill>
        <p:spPr>
          <a:xfrm>
            <a:off x="876300" y="1415207"/>
            <a:ext cx="5219700" cy="4886325"/>
          </a:xfrm>
          <a:prstGeom prst="rect">
            <a:avLst/>
          </a:prstGeom>
        </p:spPr>
      </p:pic>
      <p:pic>
        <p:nvPicPr>
          <p:cNvPr id="12" name="图片 11">
            <a:extLst>
              <a:ext uri="{FF2B5EF4-FFF2-40B4-BE49-F238E27FC236}">
                <a16:creationId xmlns:a16="http://schemas.microsoft.com/office/drawing/2014/main" id="{176CC62E-5437-4BB6-9ED6-772CFE42FF0A}"/>
              </a:ext>
            </a:extLst>
          </p:cNvPr>
          <p:cNvPicPr>
            <a:picLocks noChangeAspect="1"/>
          </p:cNvPicPr>
          <p:nvPr/>
        </p:nvPicPr>
        <p:blipFill>
          <a:blip r:embed="rId4"/>
          <a:stretch>
            <a:fillRect/>
          </a:stretch>
        </p:blipFill>
        <p:spPr>
          <a:xfrm>
            <a:off x="6993585" y="4918711"/>
            <a:ext cx="5019993" cy="615950"/>
          </a:xfrm>
          <a:prstGeom prst="rect">
            <a:avLst/>
          </a:prstGeom>
        </p:spPr>
      </p:pic>
      <p:pic>
        <p:nvPicPr>
          <p:cNvPr id="13" name="图片 12">
            <a:extLst>
              <a:ext uri="{FF2B5EF4-FFF2-40B4-BE49-F238E27FC236}">
                <a16:creationId xmlns:a16="http://schemas.microsoft.com/office/drawing/2014/main" id="{3D948683-077A-4D4F-80AC-0EE55A1061B4}"/>
              </a:ext>
            </a:extLst>
          </p:cNvPr>
          <p:cNvPicPr>
            <a:picLocks noChangeAspect="1"/>
          </p:cNvPicPr>
          <p:nvPr/>
        </p:nvPicPr>
        <p:blipFill>
          <a:blip r:embed="rId5"/>
          <a:stretch>
            <a:fillRect/>
          </a:stretch>
        </p:blipFill>
        <p:spPr>
          <a:xfrm>
            <a:off x="7207422" y="2717275"/>
            <a:ext cx="4210050" cy="561975"/>
          </a:xfrm>
          <a:prstGeom prst="rect">
            <a:avLst/>
          </a:prstGeom>
        </p:spPr>
      </p:pic>
      <p:pic>
        <p:nvPicPr>
          <p:cNvPr id="16" name="图片 15">
            <a:extLst>
              <a:ext uri="{FF2B5EF4-FFF2-40B4-BE49-F238E27FC236}">
                <a16:creationId xmlns:a16="http://schemas.microsoft.com/office/drawing/2014/main" id="{5DB13D12-38FA-4150-8953-274D7B621980}"/>
              </a:ext>
            </a:extLst>
          </p:cNvPr>
          <p:cNvPicPr>
            <a:picLocks noChangeAspect="1"/>
          </p:cNvPicPr>
          <p:nvPr/>
        </p:nvPicPr>
        <p:blipFill>
          <a:blip r:embed="rId6"/>
          <a:stretch>
            <a:fillRect/>
          </a:stretch>
        </p:blipFill>
        <p:spPr>
          <a:xfrm>
            <a:off x="6845472" y="3217666"/>
            <a:ext cx="4933950" cy="914400"/>
          </a:xfrm>
          <a:prstGeom prst="rect">
            <a:avLst/>
          </a:prstGeom>
        </p:spPr>
      </p:pic>
    </p:spTree>
    <p:extLst>
      <p:ext uri="{BB962C8B-B14F-4D97-AF65-F5344CB8AC3E}">
        <p14:creationId xmlns:p14="http://schemas.microsoft.com/office/powerpoint/2010/main" val="2942181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Feature Refinement Module</a:t>
            </a:r>
          </a:p>
        </p:txBody>
      </p:sp>
      <p:sp>
        <p:nvSpPr>
          <p:cNvPr id="9" name="文本框 8">
            <a:extLst>
              <a:ext uri="{FF2B5EF4-FFF2-40B4-BE49-F238E27FC236}">
                <a16:creationId xmlns:a16="http://schemas.microsoft.com/office/drawing/2014/main" id="{6E4855B0-2C7A-4DFC-8694-EC37F77E5A8D}"/>
              </a:ext>
            </a:extLst>
          </p:cNvPr>
          <p:cNvSpPr txBox="1"/>
          <p:nvPr/>
        </p:nvSpPr>
        <p:spPr>
          <a:xfrm>
            <a:off x="1075518" y="4854457"/>
            <a:ext cx="9399442" cy="1477328"/>
          </a:xfrm>
          <a:prstGeom prst="rect">
            <a:avLst/>
          </a:prstGeom>
          <a:noFill/>
        </p:spPr>
        <p:txBody>
          <a:bodyPr wrap="square">
            <a:spAutoFit/>
          </a:bodyPr>
          <a:lstStyle/>
          <a:p>
            <a:pPr indent="457200"/>
            <a:r>
              <a:rPr lang="zh-CN" altLang="en-US"/>
              <a:t>将</a:t>
            </a:r>
            <a:r>
              <a:rPr lang="en-US" altLang="zh-CN"/>
              <a:t>TCTR</a:t>
            </a:r>
            <a:r>
              <a:rPr lang="zh-CN" altLang="en-US"/>
              <a:t>模块输出的特征</a:t>
            </a:r>
            <a:r>
              <a:rPr lang="en-US" altLang="zh-CN"/>
              <a:t>g</a:t>
            </a:r>
            <a:r>
              <a:rPr lang="zh-CN" altLang="en-US"/>
              <a:t>与特征</a:t>
            </a:r>
            <a:r>
              <a:rPr lang="en-US" altLang="zh-CN"/>
              <a:t>Xt</a:t>
            </a:r>
            <a:r>
              <a:rPr lang="zh-CN" altLang="en-US"/>
              <a:t>融合，来获取更多有用的信息。文中使用门控机制将它们组合在一起，这种机制广泛应用于序列建模</a:t>
            </a:r>
            <a:r>
              <a:rPr lang="en-US" altLang="zh-CN"/>
              <a:t>(</a:t>
            </a:r>
            <a:r>
              <a:rPr lang="zh-CN" altLang="en-US"/>
              <a:t>如</a:t>
            </a:r>
            <a:r>
              <a:rPr lang="en-US" altLang="zh-CN"/>
              <a:t>RNN)</a:t>
            </a:r>
            <a:r>
              <a:rPr lang="zh-CN" altLang="en-US"/>
              <a:t>中，能够过滤掉与目标无关的信息。</a:t>
            </a:r>
          </a:p>
          <a:p>
            <a:pPr indent="457200"/>
            <a:r>
              <a:rPr lang="zh-CN" altLang="en-US"/>
              <a:t>将融合后的特征</a:t>
            </a:r>
            <a:r>
              <a:rPr lang="en-US" altLang="zh-CN"/>
              <a:t>Ft</a:t>
            </a:r>
            <a:r>
              <a:rPr lang="zh-CN" altLang="en-US"/>
              <a:t>进行上采样，同时对</a:t>
            </a:r>
            <a:r>
              <a:rPr lang="en-US" altLang="zh-CN"/>
              <a:t>g</a:t>
            </a:r>
            <a:r>
              <a:rPr lang="zh-CN" altLang="en-US"/>
              <a:t>也进行上采样，并且将上采样</a:t>
            </a:r>
            <a:r>
              <a:rPr lang="en-US" altLang="zh-CN"/>
              <a:t>g</a:t>
            </a:r>
            <a:r>
              <a:rPr lang="zh-CN" altLang="en-US"/>
              <a:t>和上采样</a:t>
            </a:r>
            <a:r>
              <a:rPr lang="en-US" altLang="zh-CN"/>
              <a:t>Ft</a:t>
            </a:r>
            <a:r>
              <a:rPr lang="zh-CN" altLang="en-US"/>
              <a:t>结合起来，不断优化输出。最后使特征</a:t>
            </a:r>
            <a:r>
              <a:rPr lang="en-US" altLang="zh-CN"/>
              <a:t>Ft</a:t>
            </a:r>
            <a:r>
              <a:rPr lang="zh-CN" altLang="en-US"/>
              <a:t>拥有和二维伪图像</a:t>
            </a:r>
            <a:r>
              <a:rPr lang="en-US" altLang="zh-CN"/>
              <a:t>P</a:t>
            </a:r>
            <a:r>
              <a:rPr lang="zh-CN" altLang="en-US"/>
              <a:t>一样的分辨率，用于检测。</a:t>
            </a:r>
            <a:endParaRPr lang="en-US" altLang="zh-CN"/>
          </a:p>
          <a:p>
            <a:pPr indent="457200"/>
            <a:r>
              <a:rPr lang="zh-CN" altLang="en-US"/>
              <a:t>最后的目标检测使用的是和</a:t>
            </a:r>
            <a:r>
              <a:rPr lang="en-US" altLang="zh-CN"/>
              <a:t>PointPillars</a:t>
            </a:r>
            <a:r>
              <a:rPr lang="zh-CN" altLang="en-US"/>
              <a:t>相同的检测头。</a:t>
            </a:r>
          </a:p>
        </p:txBody>
      </p:sp>
      <p:pic>
        <p:nvPicPr>
          <p:cNvPr id="6" name="图片 5">
            <a:extLst>
              <a:ext uri="{FF2B5EF4-FFF2-40B4-BE49-F238E27FC236}">
                <a16:creationId xmlns:a16="http://schemas.microsoft.com/office/drawing/2014/main" id="{5A8F7B22-C151-4DC3-B31D-D0A8FF40FE72}"/>
              </a:ext>
            </a:extLst>
          </p:cNvPr>
          <p:cNvPicPr>
            <a:picLocks noChangeAspect="1"/>
          </p:cNvPicPr>
          <p:nvPr/>
        </p:nvPicPr>
        <p:blipFill>
          <a:blip r:embed="rId3"/>
          <a:stretch>
            <a:fillRect/>
          </a:stretch>
        </p:blipFill>
        <p:spPr>
          <a:xfrm>
            <a:off x="793922" y="1415207"/>
            <a:ext cx="11087100" cy="2990850"/>
          </a:xfrm>
          <a:prstGeom prst="rect">
            <a:avLst/>
          </a:prstGeom>
        </p:spPr>
      </p:pic>
      <p:pic>
        <p:nvPicPr>
          <p:cNvPr id="10" name="图片 9">
            <a:extLst>
              <a:ext uri="{FF2B5EF4-FFF2-40B4-BE49-F238E27FC236}">
                <a16:creationId xmlns:a16="http://schemas.microsoft.com/office/drawing/2014/main" id="{26F88512-031A-4CA4-B59B-734D70C5ED5C}"/>
              </a:ext>
            </a:extLst>
          </p:cNvPr>
          <p:cNvPicPr>
            <a:picLocks noChangeAspect="1"/>
          </p:cNvPicPr>
          <p:nvPr/>
        </p:nvPicPr>
        <p:blipFill>
          <a:blip r:embed="rId4"/>
          <a:stretch>
            <a:fillRect/>
          </a:stretch>
        </p:blipFill>
        <p:spPr>
          <a:xfrm>
            <a:off x="8655685" y="4167932"/>
            <a:ext cx="1819275" cy="476250"/>
          </a:xfrm>
          <a:prstGeom prst="rect">
            <a:avLst/>
          </a:prstGeom>
        </p:spPr>
      </p:pic>
    </p:spTree>
    <p:extLst>
      <p:ext uri="{BB962C8B-B14F-4D97-AF65-F5344CB8AC3E}">
        <p14:creationId xmlns:p14="http://schemas.microsoft.com/office/powerpoint/2010/main" val="336266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6" name="文本框 5">
            <a:extLst>
              <a:ext uri="{FF2B5EF4-FFF2-40B4-BE49-F238E27FC236}">
                <a16:creationId xmlns:a16="http://schemas.microsoft.com/office/drawing/2014/main" id="{56E02A6D-BD5F-4F96-A687-0C09059372CF}"/>
              </a:ext>
            </a:extLst>
          </p:cNvPr>
          <p:cNvSpPr txBox="1"/>
          <p:nvPr/>
        </p:nvSpPr>
        <p:spPr>
          <a:xfrm>
            <a:off x="557212" y="1151047"/>
            <a:ext cx="10515600" cy="1884106"/>
          </a:xfrm>
          <a:prstGeom prst="rect">
            <a:avLst/>
          </a:prstGeom>
          <a:noFill/>
        </p:spPr>
        <p:txBody>
          <a:bodyPr wrap="square" rtlCol="0">
            <a:spAutoFit/>
          </a:bodyPr>
          <a:lstStyle/>
          <a:p>
            <a:pPr indent="457200">
              <a:lnSpc>
                <a:spcPct val="150000"/>
              </a:lnSpc>
            </a:pPr>
            <a:r>
              <a:rPr lang="zh-CN" altLang="en-US" sz="2000" b="0" i="0">
                <a:solidFill>
                  <a:srgbClr val="2E3033"/>
                </a:solidFill>
                <a:effectLst/>
                <a:latin typeface="Arial" panose="020B0604020202020204" pitchFamily="34" charset="0"/>
              </a:rPr>
              <a:t>以往的单帧三维目标检测方法大多是在</a:t>
            </a:r>
            <a:r>
              <a:rPr lang="en-US" altLang="zh-CN" sz="2000" b="0" i="0">
                <a:solidFill>
                  <a:srgbClr val="2E3033"/>
                </a:solidFill>
                <a:effectLst/>
                <a:latin typeface="Arial" panose="020B0604020202020204" pitchFamily="34" charset="0"/>
              </a:rPr>
              <a:t>KITTI</a:t>
            </a:r>
            <a:r>
              <a:rPr lang="zh-CN" altLang="en-US" sz="2000" b="0" i="0">
                <a:solidFill>
                  <a:srgbClr val="2E3033"/>
                </a:solidFill>
                <a:effectLst/>
                <a:latin typeface="Arial" panose="020B0604020202020204" pitchFamily="34" charset="0"/>
              </a:rPr>
              <a:t>数据集上进行实验的。然而，</a:t>
            </a:r>
            <a:r>
              <a:rPr lang="en-US" altLang="zh-CN" sz="2000" b="0" i="0">
                <a:solidFill>
                  <a:srgbClr val="2E3033"/>
                </a:solidFill>
                <a:effectLst/>
                <a:latin typeface="Arial" panose="020B0604020202020204" pitchFamily="34" charset="0"/>
              </a:rPr>
              <a:t>KITTI</a:t>
            </a:r>
            <a:r>
              <a:rPr lang="zh-CN" altLang="en-US" sz="2000" b="0" i="0">
                <a:solidFill>
                  <a:srgbClr val="2E3033"/>
                </a:solidFill>
                <a:effectLst/>
                <a:latin typeface="Arial" panose="020B0604020202020204" pitchFamily="34" charset="0"/>
              </a:rPr>
              <a:t>没有连续帧，这使得它无法评估三维</a:t>
            </a:r>
            <a:r>
              <a:rPr lang="zh-CN" altLang="en-US" sz="2000" b="0" i="0">
                <a:solidFill>
                  <a:srgbClr val="C00000"/>
                </a:solidFill>
                <a:effectLst/>
                <a:latin typeface="Arial" panose="020B0604020202020204" pitchFamily="34" charset="0"/>
              </a:rPr>
              <a:t>视频目标检测</a:t>
            </a:r>
            <a:r>
              <a:rPr lang="zh-CN" altLang="en-US" sz="2000" b="0" i="0">
                <a:solidFill>
                  <a:srgbClr val="2E3033"/>
                </a:solidFill>
                <a:effectLst/>
                <a:latin typeface="Arial" panose="020B0604020202020204" pitchFamily="34" charset="0"/>
              </a:rPr>
              <a:t>方法。因此本文在</a:t>
            </a:r>
            <a:r>
              <a:rPr lang="en-US" altLang="zh-CN" sz="2000" b="0" i="0">
                <a:solidFill>
                  <a:srgbClr val="C00000"/>
                </a:solidFill>
                <a:effectLst/>
                <a:latin typeface="Arial" panose="020B0604020202020204" pitchFamily="34" charset="0"/>
              </a:rPr>
              <a:t>nuscenes</a:t>
            </a:r>
            <a:r>
              <a:rPr lang="zh-CN" altLang="en-US" sz="2000" b="0" i="0">
                <a:solidFill>
                  <a:srgbClr val="C00000"/>
                </a:solidFill>
                <a:effectLst/>
                <a:latin typeface="Arial" panose="020B0604020202020204" pitchFamily="34" charset="0"/>
              </a:rPr>
              <a:t>数据集</a:t>
            </a:r>
            <a:r>
              <a:rPr lang="zh-CN" altLang="en-US" sz="2000" b="0" i="0">
                <a:solidFill>
                  <a:srgbClr val="2E3033"/>
                </a:solidFill>
                <a:effectLst/>
                <a:latin typeface="Arial" panose="020B0604020202020204" pitchFamily="34" charset="0"/>
              </a:rPr>
              <a:t>（</a:t>
            </a:r>
            <a:r>
              <a:rPr lang="en-US" altLang="zh-CN" sz="2000" b="0" i="0">
                <a:solidFill>
                  <a:srgbClr val="2E3033"/>
                </a:solidFill>
                <a:effectLst/>
                <a:latin typeface="Arial" panose="020B0604020202020204" pitchFamily="34" charset="0"/>
              </a:rPr>
              <a:t>CVPR 2020</a:t>
            </a:r>
            <a:r>
              <a:rPr lang="zh-CN" altLang="en-US" sz="2000" b="0" i="0">
                <a:solidFill>
                  <a:srgbClr val="2E3033"/>
                </a:solidFill>
                <a:effectLst/>
                <a:latin typeface="Arial" panose="020B0604020202020204" pitchFamily="34" charset="0"/>
              </a:rPr>
              <a:t>）上评估模型，</a:t>
            </a:r>
            <a:r>
              <a:rPr lang="en-US" altLang="zh-CN" sz="2000" b="0" i="0">
                <a:solidFill>
                  <a:srgbClr val="2E3033"/>
                </a:solidFill>
                <a:effectLst/>
                <a:latin typeface="Arial" panose="020B0604020202020204" pitchFamily="34" charset="0"/>
              </a:rPr>
              <a:t>nuscenes</a:t>
            </a:r>
            <a:r>
              <a:rPr lang="zh-CN" altLang="en-US" sz="2000" b="0" i="0">
                <a:solidFill>
                  <a:srgbClr val="2E3033"/>
                </a:solidFill>
                <a:effectLst/>
                <a:latin typeface="Arial" panose="020B0604020202020204" pitchFamily="34" charset="0"/>
              </a:rPr>
              <a:t>拥有</a:t>
            </a:r>
            <a:r>
              <a:rPr lang="en-US" altLang="zh-CN" sz="2000" b="0" i="0">
                <a:solidFill>
                  <a:srgbClr val="2E3033"/>
                </a:solidFill>
                <a:effectLst/>
                <a:latin typeface="Arial" panose="020B0604020202020204" pitchFamily="34" charset="0"/>
              </a:rPr>
              <a:t>700</a:t>
            </a:r>
            <a:r>
              <a:rPr lang="zh-CN" altLang="en-US" sz="2000" b="0" i="0">
                <a:solidFill>
                  <a:srgbClr val="2E3033"/>
                </a:solidFill>
                <a:effectLst/>
                <a:latin typeface="Arial" panose="020B0604020202020204" pitchFamily="34" charset="0"/>
              </a:rPr>
              <a:t>个场景集和</a:t>
            </a:r>
            <a:r>
              <a:rPr lang="zh-CN" altLang="en-US" sz="2000">
                <a:solidFill>
                  <a:srgbClr val="2E3033"/>
                </a:solidFill>
                <a:latin typeface="Arial" panose="020B0604020202020204" pitchFamily="34" charset="0"/>
              </a:rPr>
              <a:t>大量的</a:t>
            </a:r>
            <a:r>
              <a:rPr lang="zh-CN" altLang="en-US" sz="2000" b="0" i="0">
                <a:solidFill>
                  <a:srgbClr val="2E3033"/>
                </a:solidFill>
                <a:effectLst/>
                <a:latin typeface="Arial" panose="020B0604020202020204" pitchFamily="34" charset="0"/>
              </a:rPr>
              <a:t>数据。数据集的帧数为每秒</a:t>
            </a:r>
            <a:r>
              <a:rPr lang="en-US" altLang="zh-CN" sz="2000" b="0" i="0">
                <a:solidFill>
                  <a:srgbClr val="2E3033"/>
                </a:solidFill>
                <a:effectLst/>
                <a:latin typeface="Arial" panose="020B0604020202020204" pitchFamily="34" charset="0"/>
              </a:rPr>
              <a:t>20</a:t>
            </a:r>
            <a:r>
              <a:rPr lang="zh-CN" altLang="en-US" sz="2000" b="0" i="0">
                <a:solidFill>
                  <a:srgbClr val="2E3033"/>
                </a:solidFill>
                <a:effectLst/>
                <a:latin typeface="Arial" panose="020B0604020202020204" pitchFamily="34" charset="0"/>
              </a:rPr>
              <a:t>帧，每</a:t>
            </a:r>
            <a:r>
              <a:rPr lang="en-US" altLang="zh-CN" sz="2000" b="0" i="0">
                <a:solidFill>
                  <a:srgbClr val="2E3033"/>
                </a:solidFill>
                <a:effectLst/>
                <a:latin typeface="Arial" panose="020B0604020202020204" pitchFamily="34" charset="0"/>
              </a:rPr>
              <a:t>0.5</a:t>
            </a:r>
            <a:r>
              <a:rPr lang="zh-CN" altLang="en-US" sz="2000" b="0" i="0">
                <a:solidFill>
                  <a:srgbClr val="2E3033"/>
                </a:solidFill>
                <a:effectLst/>
                <a:latin typeface="Arial" panose="020B0604020202020204" pitchFamily="34" charset="0"/>
              </a:rPr>
              <a:t>秒进行一次标注。有标注的帧作为</a:t>
            </a:r>
            <a:r>
              <a:rPr lang="zh-CN" altLang="en-US" sz="2000" b="0" i="0">
                <a:solidFill>
                  <a:srgbClr val="C00000"/>
                </a:solidFill>
                <a:effectLst/>
                <a:latin typeface="Arial" panose="020B0604020202020204" pitchFamily="34" charset="0"/>
              </a:rPr>
              <a:t>关键帧</a:t>
            </a:r>
            <a:r>
              <a:rPr lang="zh-CN" altLang="en-US" sz="2000" b="0" i="0">
                <a:solidFill>
                  <a:srgbClr val="2E3033"/>
                </a:solidFill>
                <a:effectLst/>
                <a:latin typeface="Arial" panose="020B0604020202020204" pitchFamily="34" charset="0"/>
              </a:rPr>
              <a:t>，没有标注的帧作为扫描帧。</a:t>
            </a:r>
            <a:endParaRPr lang="en-US" altLang="zh-CN" sz="2000" b="0" i="0">
              <a:solidFill>
                <a:srgbClr val="2E3033"/>
              </a:solidFill>
              <a:effectLst/>
              <a:latin typeface="Arial" panose="020B0604020202020204" pitchFamily="34" charset="0"/>
            </a:endParaRPr>
          </a:p>
        </p:txBody>
      </p:sp>
      <p:pic>
        <p:nvPicPr>
          <p:cNvPr id="3" name="图片 2">
            <a:extLst>
              <a:ext uri="{FF2B5EF4-FFF2-40B4-BE49-F238E27FC236}">
                <a16:creationId xmlns:a16="http://schemas.microsoft.com/office/drawing/2014/main" id="{D3902729-8A18-47A5-8566-6920BF210F79}"/>
              </a:ext>
            </a:extLst>
          </p:cNvPr>
          <p:cNvPicPr>
            <a:picLocks noChangeAspect="1"/>
          </p:cNvPicPr>
          <p:nvPr/>
        </p:nvPicPr>
        <p:blipFill>
          <a:blip r:embed="rId3"/>
          <a:stretch>
            <a:fillRect/>
          </a:stretch>
        </p:blipFill>
        <p:spPr>
          <a:xfrm>
            <a:off x="1119187" y="3429000"/>
            <a:ext cx="9953625" cy="2809875"/>
          </a:xfrm>
          <a:prstGeom prst="rect">
            <a:avLst/>
          </a:prstGeom>
        </p:spPr>
      </p:pic>
    </p:spTree>
    <p:extLst>
      <p:ext uri="{BB962C8B-B14F-4D97-AF65-F5344CB8AC3E}">
        <p14:creationId xmlns:p14="http://schemas.microsoft.com/office/powerpoint/2010/main" val="399974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6" name="文本框 5">
            <a:extLst>
              <a:ext uri="{FF2B5EF4-FFF2-40B4-BE49-F238E27FC236}">
                <a16:creationId xmlns:a16="http://schemas.microsoft.com/office/drawing/2014/main" id="{56E02A6D-BD5F-4F96-A687-0C09059372CF}"/>
              </a:ext>
            </a:extLst>
          </p:cNvPr>
          <p:cNvSpPr txBox="1"/>
          <p:nvPr/>
        </p:nvSpPr>
        <p:spPr>
          <a:xfrm>
            <a:off x="689292" y="3792647"/>
            <a:ext cx="11004868" cy="2345770"/>
          </a:xfrm>
          <a:prstGeom prst="rect">
            <a:avLst/>
          </a:prstGeom>
          <a:noFill/>
        </p:spPr>
        <p:txBody>
          <a:bodyPr wrap="square" rtlCol="0">
            <a:spAutoFit/>
          </a:bodyPr>
          <a:lstStyle/>
          <a:p>
            <a:pPr indent="457200">
              <a:lnSpc>
                <a:spcPct val="150000"/>
              </a:lnSpc>
            </a:pPr>
            <a:r>
              <a:rPr lang="en-US" altLang="zh-CN" sz="2000" b="0" i="0">
                <a:solidFill>
                  <a:srgbClr val="2E3033"/>
                </a:solidFill>
                <a:effectLst/>
                <a:latin typeface="Arial" panose="020B0604020202020204" pitchFamily="34" charset="0"/>
              </a:rPr>
              <a:t>Ablation Study A</a:t>
            </a:r>
          </a:p>
          <a:p>
            <a:pPr indent="457200">
              <a:lnSpc>
                <a:spcPct val="150000"/>
              </a:lnSpc>
            </a:pPr>
            <a:r>
              <a:rPr lang="en-US" altLang="zh-CN" sz="2000" b="0" i="0">
                <a:solidFill>
                  <a:srgbClr val="2E3033"/>
                </a:solidFill>
                <a:effectLst/>
                <a:latin typeface="Arial" panose="020B0604020202020204" pitchFamily="34" charset="0"/>
              </a:rPr>
              <a:t>baseline: backbone+up-sampling</a:t>
            </a:r>
            <a:r>
              <a:rPr lang="zh-CN" altLang="en-US" sz="2000" b="0" i="0">
                <a:solidFill>
                  <a:srgbClr val="2E3033"/>
                </a:solidFill>
                <a:effectLst/>
                <a:latin typeface="Arial" panose="020B0604020202020204" pitchFamily="34" charset="0"/>
              </a:rPr>
              <a:t>，直接将</a:t>
            </a:r>
            <a:r>
              <a:rPr lang="en-US" altLang="zh-CN" sz="2000" b="0" i="0">
                <a:solidFill>
                  <a:srgbClr val="2E3033"/>
                </a:solidFill>
                <a:effectLst/>
                <a:latin typeface="Arial" panose="020B0604020202020204" pitchFamily="34" charset="0"/>
              </a:rPr>
              <a:t>Xt</a:t>
            </a:r>
            <a:r>
              <a:rPr lang="zh-CN" altLang="en-US" sz="2000" b="0" i="0">
                <a:solidFill>
                  <a:srgbClr val="2E3033"/>
                </a:solidFill>
                <a:effectLst/>
                <a:latin typeface="Arial" panose="020B0604020202020204" pitchFamily="34" charset="0"/>
              </a:rPr>
              <a:t>作为</a:t>
            </a:r>
            <a:r>
              <a:rPr lang="en-US" altLang="zh-CN" sz="2000" b="0" i="0">
                <a:solidFill>
                  <a:srgbClr val="2E3033"/>
                </a:solidFill>
                <a:effectLst/>
                <a:latin typeface="Arial" panose="020B0604020202020204" pitchFamily="34" charset="0"/>
              </a:rPr>
              <a:t>Ft</a:t>
            </a:r>
            <a:r>
              <a:rPr lang="zh-CN" altLang="en-US" sz="2000" b="0" i="0">
                <a:solidFill>
                  <a:srgbClr val="2E3033"/>
                </a:solidFill>
                <a:effectLst/>
                <a:latin typeface="Arial" panose="020B0604020202020204" pitchFamily="34" charset="0"/>
              </a:rPr>
              <a:t>。就是单帧三维物体检测方法</a:t>
            </a:r>
          </a:p>
          <a:p>
            <a:pPr indent="457200">
              <a:lnSpc>
                <a:spcPct val="150000"/>
              </a:lnSpc>
            </a:pPr>
            <a:r>
              <a:rPr lang="en-US" altLang="zh-CN" sz="2000" b="0" i="0">
                <a:solidFill>
                  <a:srgbClr val="2E3033"/>
                </a:solidFill>
                <a:effectLst/>
                <a:latin typeface="Arial" panose="020B0604020202020204" pitchFamily="34" charset="0"/>
              </a:rPr>
              <a:t>baseline+concat: </a:t>
            </a:r>
            <a:r>
              <a:rPr lang="zh-CN" altLang="en-US" sz="2000" b="0" i="0">
                <a:solidFill>
                  <a:srgbClr val="2E3033"/>
                </a:solidFill>
                <a:effectLst/>
                <a:latin typeface="Arial" panose="020B0604020202020204" pitchFamily="34" charset="0"/>
              </a:rPr>
              <a:t>把相邻帧的特征</a:t>
            </a:r>
            <a:r>
              <a:rPr lang="en-US" altLang="zh-CN" sz="2000" b="0" i="0">
                <a:solidFill>
                  <a:srgbClr val="2E3033"/>
                </a:solidFill>
                <a:effectLst/>
                <a:latin typeface="Arial" panose="020B0604020202020204" pitchFamily="34" charset="0"/>
              </a:rPr>
              <a:t>concat</a:t>
            </a:r>
            <a:r>
              <a:rPr lang="zh-CN" altLang="en-US" sz="2000" b="0" i="0">
                <a:solidFill>
                  <a:srgbClr val="2E3033"/>
                </a:solidFill>
                <a:effectLst/>
                <a:latin typeface="Arial" panose="020B0604020202020204" pitchFamily="34" charset="0"/>
              </a:rPr>
              <a:t>作为融合特征</a:t>
            </a:r>
            <a:r>
              <a:rPr lang="en-US" altLang="zh-CN" sz="2000" b="0" i="0">
                <a:solidFill>
                  <a:srgbClr val="2E3033"/>
                </a:solidFill>
                <a:effectLst/>
                <a:latin typeface="Arial" panose="020B0604020202020204" pitchFamily="34" charset="0"/>
              </a:rPr>
              <a:t>Ft</a:t>
            </a:r>
            <a:r>
              <a:rPr lang="zh-CN" altLang="en-US" sz="2000" b="0" i="0">
                <a:solidFill>
                  <a:srgbClr val="2E3033"/>
                </a:solidFill>
                <a:effectLst/>
                <a:latin typeface="Arial" panose="020B0604020202020204" pitchFamily="34" charset="0"/>
              </a:rPr>
              <a:t>。</a:t>
            </a:r>
          </a:p>
          <a:p>
            <a:pPr indent="457200">
              <a:lnSpc>
                <a:spcPct val="150000"/>
              </a:lnSpc>
            </a:pPr>
            <a:r>
              <a:rPr lang="en-US" altLang="zh-CN" sz="2000" b="0" i="0">
                <a:solidFill>
                  <a:srgbClr val="2E3033"/>
                </a:solidFill>
                <a:effectLst/>
                <a:latin typeface="Arial" panose="020B0604020202020204" pitchFamily="34" charset="0"/>
              </a:rPr>
              <a:t>baseline+TCTR: </a:t>
            </a:r>
            <a:r>
              <a:rPr lang="zh-CN" altLang="en-US" sz="2000" b="0" i="0">
                <a:solidFill>
                  <a:srgbClr val="2E3033"/>
                </a:solidFill>
                <a:effectLst/>
                <a:latin typeface="Arial" panose="020B0604020202020204" pitchFamily="34" charset="0"/>
              </a:rPr>
              <a:t>单独使用</a:t>
            </a:r>
            <a:r>
              <a:rPr lang="en-US" altLang="zh-CN" sz="2000" b="0" i="0">
                <a:solidFill>
                  <a:srgbClr val="2E3033"/>
                </a:solidFill>
                <a:effectLst/>
                <a:latin typeface="Arial" panose="020B0604020202020204" pitchFamily="34" charset="0"/>
              </a:rPr>
              <a:t>TCTR</a:t>
            </a:r>
            <a:r>
              <a:rPr lang="zh-CN" altLang="en-US" sz="2000" b="0" i="0">
                <a:solidFill>
                  <a:srgbClr val="2E3033"/>
                </a:solidFill>
                <a:effectLst/>
                <a:latin typeface="Arial" panose="020B0604020202020204" pitchFamily="34" charset="0"/>
              </a:rPr>
              <a:t>模块的输出</a:t>
            </a:r>
            <a:r>
              <a:rPr lang="en-US" altLang="zh-CN" sz="2000" b="0" i="0">
                <a:solidFill>
                  <a:srgbClr val="2E3033"/>
                </a:solidFill>
                <a:effectLst/>
                <a:latin typeface="Arial" panose="020B0604020202020204" pitchFamily="34" charset="0"/>
              </a:rPr>
              <a:t>g</a:t>
            </a:r>
            <a:r>
              <a:rPr lang="zh-CN" altLang="en-US" sz="2000" b="0" i="0">
                <a:solidFill>
                  <a:srgbClr val="2E3033"/>
                </a:solidFill>
                <a:effectLst/>
                <a:latin typeface="Arial" panose="020B0604020202020204" pitchFamily="34" charset="0"/>
              </a:rPr>
              <a:t>作为</a:t>
            </a:r>
            <a:r>
              <a:rPr lang="en-US" altLang="zh-CN" sz="2000" b="0" i="0">
                <a:solidFill>
                  <a:srgbClr val="2E3033"/>
                </a:solidFill>
                <a:effectLst/>
                <a:latin typeface="Arial" panose="020B0604020202020204" pitchFamily="34" charset="0"/>
              </a:rPr>
              <a:t>Ft</a:t>
            </a:r>
            <a:r>
              <a:rPr lang="zh-CN" altLang="en-US" sz="2000" b="0" i="0">
                <a:solidFill>
                  <a:srgbClr val="2E3033"/>
                </a:solidFill>
                <a:effectLst/>
                <a:latin typeface="Arial" panose="020B0604020202020204" pitchFamily="34" charset="0"/>
              </a:rPr>
              <a:t>，来探索输入帧之间的空间、时间和</a:t>
            </a:r>
            <a:r>
              <a:rPr lang="en-US" altLang="zh-CN" sz="2000" b="0" i="0">
                <a:solidFill>
                  <a:srgbClr val="2E3033"/>
                </a:solidFill>
                <a:effectLst/>
                <a:latin typeface="Arial" panose="020B0604020202020204" pitchFamily="34" charset="0"/>
              </a:rPr>
              <a:t>channel</a:t>
            </a:r>
            <a:r>
              <a:rPr lang="zh-CN" altLang="en-US" sz="2000" b="0" i="0">
                <a:solidFill>
                  <a:srgbClr val="2E3033"/>
                </a:solidFill>
                <a:effectLst/>
                <a:latin typeface="Arial" panose="020B0604020202020204" pitchFamily="34" charset="0"/>
              </a:rPr>
              <a:t>的作用。</a:t>
            </a:r>
            <a:endParaRPr lang="en-US" altLang="zh-CN" sz="2000" b="0" i="0">
              <a:solidFill>
                <a:srgbClr val="2E3033"/>
              </a:solidFill>
              <a:effectLst/>
              <a:latin typeface="Arial" panose="020B0604020202020204" pitchFamily="34" charset="0"/>
            </a:endParaRPr>
          </a:p>
        </p:txBody>
      </p:sp>
      <p:pic>
        <p:nvPicPr>
          <p:cNvPr id="4" name="图片 3">
            <a:extLst>
              <a:ext uri="{FF2B5EF4-FFF2-40B4-BE49-F238E27FC236}">
                <a16:creationId xmlns:a16="http://schemas.microsoft.com/office/drawing/2014/main" id="{6DB113C8-64E4-43B1-80C6-B3B0963FB3C4}"/>
              </a:ext>
            </a:extLst>
          </p:cNvPr>
          <p:cNvPicPr>
            <a:picLocks noChangeAspect="1"/>
          </p:cNvPicPr>
          <p:nvPr/>
        </p:nvPicPr>
        <p:blipFill>
          <a:blip r:embed="rId3"/>
          <a:stretch>
            <a:fillRect/>
          </a:stretch>
        </p:blipFill>
        <p:spPr>
          <a:xfrm>
            <a:off x="2836544" y="1415207"/>
            <a:ext cx="6221095" cy="2217420"/>
          </a:xfrm>
          <a:prstGeom prst="rect">
            <a:avLst/>
          </a:prstGeom>
        </p:spPr>
      </p:pic>
    </p:spTree>
    <p:extLst>
      <p:ext uri="{BB962C8B-B14F-4D97-AF65-F5344CB8AC3E}">
        <p14:creationId xmlns:p14="http://schemas.microsoft.com/office/powerpoint/2010/main" val="637547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6" name="文本框 5">
            <a:extLst>
              <a:ext uri="{FF2B5EF4-FFF2-40B4-BE49-F238E27FC236}">
                <a16:creationId xmlns:a16="http://schemas.microsoft.com/office/drawing/2014/main" id="{56E02A6D-BD5F-4F96-A687-0C09059372CF}"/>
              </a:ext>
            </a:extLst>
          </p:cNvPr>
          <p:cNvSpPr txBox="1"/>
          <p:nvPr/>
        </p:nvSpPr>
        <p:spPr>
          <a:xfrm>
            <a:off x="593566" y="3037591"/>
            <a:ext cx="11004868" cy="3269100"/>
          </a:xfrm>
          <a:prstGeom prst="rect">
            <a:avLst/>
          </a:prstGeom>
          <a:noFill/>
        </p:spPr>
        <p:txBody>
          <a:bodyPr wrap="square" rtlCol="0">
            <a:spAutoFit/>
          </a:bodyPr>
          <a:lstStyle/>
          <a:p>
            <a:pPr indent="457200">
              <a:lnSpc>
                <a:spcPct val="150000"/>
              </a:lnSpc>
            </a:pPr>
            <a:r>
              <a:rPr lang="en-US" altLang="zh-CN" sz="2000" b="0" i="0">
                <a:solidFill>
                  <a:srgbClr val="2E3033"/>
                </a:solidFill>
                <a:effectLst/>
                <a:latin typeface="Arial" panose="020B0604020202020204" pitchFamily="34" charset="0"/>
              </a:rPr>
              <a:t>Ablation Study B</a:t>
            </a:r>
          </a:p>
          <a:p>
            <a:pPr indent="457200">
              <a:lnSpc>
                <a:spcPct val="150000"/>
              </a:lnSpc>
            </a:pPr>
            <a:r>
              <a:rPr lang="zh-CN" altLang="en-US" sz="2000" b="0" i="0">
                <a:solidFill>
                  <a:srgbClr val="2E3033"/>
                </a:solidFill>
                <a:effectLst/>
                <a:latin typeface="Arial" panose="020B0604020202020204" pitchFamily="34" charset="0"/>
              </a:rPr>
              <a:t>通过用其他网络或变体替代文中的</a:t>
            </a:r>
            <a:r>
              <a:rPr lang="en-US" altLang="zh-CN" sz="2000" b="0" i="0">
                <a:solidFill>
                  <a:srgbClr val="2E3033"/>
                </a:solidFill>
                <a:effectLst/>
                <a:latin typeface="Arial" panose="020B0604020202020204" pitchFamily="34" charset="0"/>
              </a:rPr>
              <a:t>TCTR</a:t>
            </a:r>
            <a:r>
              <a:rPr lang="zh-CN" altLang="en-US" sz="2000" b="0" i="0">
                <a:solidFill>
                  <a:srgbClr val="2E3033"/>
                </a:solidFill>
                <a:effectLst/>
                <a:latin typeface="Arial" panose="020B0604020202020204" pitchFamily="34" charset="0"/>
              </a:rPr>
              <a:t>模块，对其有效性进行更深入的研究。</a:t>
            </a:r>
            <a:endParaRPr lang="en-US" altLang="zh-CN" sz="2000" b="0" i="0">
              <a:solidFill>
                <a:srgbClr val="2E3033"/>
              </a:solidFill>
              <a:effectLst/>
              <a:latin typeface="Arial" panose="020B0604020202020204" pitchFamily="34" charset="0"/>
            </a:endParaRPr>
          </a:p>
          <a:p>
            <a:pPr indent="457200">
              <a:lnSpc>
                <a:spcPct val="150000"/>
              </a:lnSpc>
            </a:pPr>
            <a:r>
              <a:rPr lang="en-US" altLang="zh-CN" sz="2000" b="0" i="0">
                <a:solidFill>
                  <a:srgbClr val="2E3033"/>
                </a:solidFill>
                <a:effectLst/>
                <a:latin typeface="Arial" panose="020B0604020202020204" pitchFamily="34" charset="0"/>
              </a:rPr>
              <a:t>T-encoder</a:t>
            </a:r>
            <a:r>
              <a:rPr lang="zh-CN" altLang="en-US" sz="2000" b="0" i="0">
                <a:solidFill>
                  <a:srgbClr val="2E3033"/>
                </a:solidFill>
                <a:effectLst/>
                <a:latin typeface="Arial" panose="020B0604020202020204" pitchFamily="34" charset="0"/>
              </a:rPr>
              <a:t>：直接将每一帧作为一个整体进行编码，而不是每一帧中的每个</a:t>
            </a:r>
            <a:r>
              <a:rPr lang="en-US" altLang="zh-CN" sz="2000" b="0" i="0">
                <a:solidFill>
                  <a:srgbClr val="2E3033"/>
                </a:solidFill>
                <a:effectLst/>
                <a:latin typeface="Arial" panose="020B0604020202020204" pitchFamily="34" charset="0"/>
              </a:rPr>
              <a:t>channel</a:t>
            </a:r>
            <a:r>
              <a:rPr lang="zh-CN" altLang="en-US" sz="2000" b="0" i="0">
                <a:solidFill>
                  <a:srgbClr val="2E3033"/>
                </a:solidFill>
                <a:effectLst/>
                <a:latin typeface="Arial" panose="020B0604020202020204" pitchFamily="34" charset="0"/>
              </a:rPr>
              <a:t>。</a:t>
            </a:r>
          </a:p>
          <a:p>
            <a:pPr indent="457200">
              <a:lnSpc>
                <a:spcPct val="150000"/>
              </a:lnSpc>
            </a:pPr>
            <a:r>
              <a:rPr lang="en-US" altLang="zh-CN" sz="2000" b="0" i="0">
                <a:solidFill>
                  <a:srgbClr val="2E3033"/>
                </a:solidFill>
                <a:effectLst/>
                <a:latin typeface="Arial" panose="020B0604020202020204" pitchFamily="34" charset="0"/>
              </a:rPr>
              <a:t>C-encoder</a:t>
            </a:r>
            <a:r>
              <a:rPr lang="zh-CN" altLang="en-US" sz="2000" b="0" i="0">
                <a:solidFill>
                  <a:srgbClr val="2E3033"/>
                </a:solidFill>
                <a:effectLst/>
                <a:latin typeface="Arial" panose="020B0604020202020204" pitchFamily="34" charset="0"/>
              </a:rPr>
              <a:t>：不考虑时间相关性，只将一帧中的不同</a:t>
            </a:r>
            <a:r>
              <a:rPr lang="en-US" altLang="zh-CN" sz="2000" b="0" i="0">
                <a:solidFill>
                  <a:srgbClr val="2E3033"/>
                </a:solidFill>
                <a:effectLst/>
                <a:latin typeface="Arial" panose="020B0604020202020204" pitchFamily="34" charset="0"/>
              </a:rPr>
              <a:t>channel</a:t>
            </a:r>
            <a:r>
              <a:rPr lang="zh-CN" altLang="en-US" sz="2000" b="0" i="0">
                <a:solidFill>
                  <a:srgbClr val="2E3033"/>
                </a:solidFill>
                <a:effectLst/>
                <a:latin typeface="Arial" panose="020B0604020202020204" pitchFamily="34" charset="0"/>
              </a:rPr>
              <a:t>进行编码。</a:t>
            </a:r>
          </a:p>
          <a:p>
            <a:pPr indent="457200">
              <a:lnSpc>
                <a:spcPct val="150000"/>
              </a:lnSpc>
            </a:pPr>
            <a:r>
              <a:rPr lang="zh-CN" altLang="en-US" sz="2000" b="0" i="0">
                <a:solidFill>
                  <a:srgbClr val="2E3033"/>
                </a:solidFill>
                <a:effectLst/>
                <a:latin typeface="Arial" panose="020B0604020202020204" pitchFamily="34" charset="0"/>
              </a:rPr>
              <a:t>实验结果表明文中的方法达到了最好的性能，说明</a:t>
            </a:r>
            <a:r>
              <a:rPr lang="en-US" altLang="zh-CN" sz="2000" b="0" i="0">
                <a:solidFill>
                  <a:srgbClr val="2E3033"/>
                </a:solidFill>
                <a:effectLst/>
                <a:latin typeface="Arial" panose="020B0604020202020204" pitchFamily="34" charset="0"/>
              </a:rPr>
              <a:t>TCTR</a:t>
            </a:r>
            <a:r>
              <a:rPr lang="zh-CN" altLang="en-US" sz="2000" b="0" i="0">
                <a:solidFill>
                  <a:srgbClr val="2E3033"/>
                </a:solidFill>
                <a:effectLst/>
                <a:latin typeface="Arial" panose="020B0604020202020204" pitchFamily="34" charset="0"/>
              </a:rPr>
              <a:t>模块在捕获输入图像中的复杂依赖关系方面有着不错的效果。比</a:t>
            </a:r>
            <a:r>
              <a:rPr lang="en-US" altLang="zh-CN" sz="2000" b="0" i="0">
                <a:solidFill>
                  <a:srgbClr val="2E3033"/>
                </a:solidFill>
                <a:effectLst/>
                <a:latin typeface="Arial" panose="020B0604020202020204" pitchFamily="34" charset="0"/>
              </a:rPr>
              <a:t>T-encoder</a:t>
            </a:r>
            <a:r>
              <a:rPr lang="zh-CN" altLang="en-US" sz="2000" b="0" i="0">
                <a:solidFill>
                  <a:srgbClr val="2E3033"/>
                </a:solidFill>
                <a:effectLst/>
                <a:latin typeface="Arial" panose="020B0604020202020204" pitchFamily="34" charset="0"/>
              </a:rPr>
              <a:t>效果好，说明探索</a:t>
            </a:r>
            <a:r>
              <a:rPr lang="en-US" altLang="zh-CN" sz="2000" b="0" i="0">
                <a:solidFill>
                  <a:srgbClr val="2E3033"/>
                </a:solidFill>
                <a:effectLst/>
                <a:latin typeface="Arial" panose="020B0604020202020204" pitchFamily="34" charset="0"/>
              </a:rPr>
              <a:t>channel</a:t>
            </a:r>
            <a:r>
              <a:rPr lang="zh-CN" altLang="en-US" sz="2000" b="0" i="0">
                <a:solidFill>
                  <a:srgbClr val="2E3033"/>
                </a:solidFill>
                <a:effectLst/>
                <a:latin typeface="Arial" panose="020B0604020202020204" pitchFamily="34" charset="0"/>
              </a:rPr>
              <a:t>之间的相关性对于视频目标检测是有必要的。</a:t>
            </a:r>
            <a:endParaRPr lang="en-US" altLang="zh-CN" sz="2000" b="0" i="0">
              <a:solidFill>
                <a:srgbClr val="2E3033"/>
              </a:solidFill>
              <a:effectLst/>
              <a:latin typeface="Arial" panose="020B0604020202020204" pitchFamily="34" charset="0"/>
            </a:endParaRPr>
          </a:p>
        </p:txBody>
      </p:sp>
      <p:pic>
        <p:nvPicPr>
          <p:cNvPr id="3" name="图片 2">
            <a:extLst>
              <a:ext uri="{FF2B5EF4-FFF2-40B4-BE49-F238E27FC236}">
                <a16:creationId xmlns:a16="http://schemas.microsoft.com/office/drawing/2014/main" id="{FF4839E7-14A7-4EC1-A520-702179C69262}"/>
              </a:ext>
            </a:extLst>
          </p:cNvPr>
          <p:cNvPicPr>
            <a:picLocks noChangeAspect="1"/>
          </p:cNvPicPr>
          <p:nvPr/>
        </p:nvPicPr>
        <p:blipFill>
          <a:blip r:embed="rId3"/>
          <a:stretch>
            <a:fillRect/>
          </a:stretch>
        </p:blipFill>
        <p:spPr>
          <a:xfrm>
            <a:off x="4032885" y="1133475"/>
            <a:ext cx="5772150" cy="2295525"/>
          </a:xfrm>
          <a:prstGeom prst="rect">
            <a:avLst/>
          </a:prstGeom>
        </p:spPr>
      </p:pic>
    </p:spTree>
    <p:extLst>
      <p:ext uri="{BB962C8B-B14F-4D97-AF65-F5344CB8AC3E}">
        <p14:creationId xmlns:p14="http://schemas.microsoft.com/office/powerpoint/2010/main" val="1705490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6" name="文本框 5">
            <a:extLst>
              <a:ext uri="{FF2B5EF4-FFF2-40B4-BE49-F238E27FC236}">
                <a16:creationId xmlns:a16="http://schemas.microsoft.com/office/drawing/2014/main" id="{56E02A6D-BD5F-4F96-A687-0C09059372CF}"/>
              </a:ext>
            </a:extLst>
          </p:cNvPr>
          <p:cNvSpPr txBox="1"/>
          <p:nvPr/>
        </p:nvSpPr>
        <p:spPr>
          <a:xfrm>
            <a:off x="689292" y="3792647"/>
            <a:ext cx="11004868" cy="1884106"/>
          </a:xfrm>
          <a:prstGeom prst="rect">
            <a:avLst/>
          </a:prstGeom>
          <a:noFill/>
        </p:spPr>
        <p:txBody>
          <a:bodyPr wrap="square" rtlCol="0">
            <a:spAutoFit/>
          </a:bodyPr>
          <a:lstStyle/>
          <a:p>
            <a:pPr indent="457200">
              <a:lnSpc>
                <a:spcPct val="150000"/>
              </a:lnSpc>
            </a:pPr>
            <a:r>
              <a:rPr lang="en-US" altLang="zh-CN" sz="2000" b="0" i="0">
                <a:solidFill>
                  <a:srgbClr val="2E3033"/>
                </a:solidFill>
                <a:effectLst/>
                <a:latin typeface="Arial" panose="020B0604020202020204" pitchFamily="34" charset="0"/>
              </a:rPr>
              <a:t>Ablation Study C</a:t>
            </a:r>
          </a:p>
          <a:p>
            <a:pPr indent="457200">
              <a:lnSpc>
                <a:spcPct val="150000"/>
              </a:lnSpc>
            </a:pPr>
            <a:r>
              <a:rPr lang="zh-CN" altLang="en-US" sz="2000" b="0" i="0">
                <a:solidFill>
                  <a:srgbClr val="2E3033"/>
                </a:solidFill>
                <a:effectLst/>
                <a:latin typeface="Arial" panose="020B0604020202020204" pitchFamily="34" charset="0"/>
              </a:rPr>
              <a:t>研究了</a:t>
            </a:r>
            <a:r>
              <a:rPr lang="en-US" altLang="zh-CN" sz="2000" b="0" i="0">
                <a:solidFill>
                  <a:srgbClr val="2E3033"/>
                </a:solidFill>
                <a:effectLst/>
                <a:latin typeface="Arial" panose="020B0604020202020204" pitchFamily="34" charset="0"/>
              </a:rPr>
              <a:t>Xt</a:t>
            </a:r>
            <a:r>
              <a:rPr lang="zh-CN" altLang="en-US" sz="2000" b="0" i="0">
                <a:solidFill>
                  <a:srgbClr val="2E3033"/>
                </a:solidFill>
                <a:effectLst/>
                <a:latin typeface="Arial" panose="020B0604020202020204" pitchFamily="34" charset="0"/>
              </a:rPr>
              <a:t>与</a:t>
            </a:r>
            <a:r>
              <a:rPr lang="en-US" altLang="zh-CN" sz="2000" b="0" i="0">
                <a:solidFill>
                  <a:srgbClr val="2E3033"/>
                </a:solidFill>
                <a:effectLst/>
                <a:latin typeface="Arial" panose="020B0604020202020204" pitchFamily="34" charset="0"/>
              </a:rPr>
              <a:t>TCTR</a:t>
            </a:r>
            <a:r>
              <a:rPr lang="zh-CN" altLang="en-US" sz="2000" b="0" i="0">
                <a:solidFill>
                  <a:srgbClr val="2E3033"/>
                </a:solidFill>
                <a:effectLst/>
                <a:latin typeface="Arial" panose="020B0604020202020204" pitchFamily="34" charset="0"/>
              </a:rPr>
              <a:t>模块的输出</a:t>
            </a:r>
            <a:r>
              <a:rPr lang="en-US" altLang="zh-CN" sz="2000" b="0" i="0">
                <a:solidFill>
                  <a:srgbClr val="2E3033"/>
                </a:solidFill>
                <a:effectLst/>
                <a:latin typeface="Arial" panose="020B0604020202020204" pitchFamily="34" charset="0"/>
              </a:rPr>
              <a:t>g</a:t>
            </a:r>
            <a:r>
              <a:rPr lang="zh-CN" altLang="en-US" sz="2000" b="0" i="0">
                <a:solidFill>
                  <a:srgbClr val="2E3033"/>
                </a:solidFill>
                <a:effectLst/>
                <a:latin typeface="Arial" panose="020B0604020202020204" pitchFamily="34" charset="0"/>
              </a:rPr>
              <a:t>采用不同方式融合的效果。（第一行应该是</a:t>
            </a:r>
            <a:r>
              <a:rPr lang="en-US" altLang="zh-CN" sz="2000" b="0" i="0">
                <a:solidFill>
                  <a:srgbClr val="2E3033"/>
                </a:solidFill>
                <a:effectLst/>
                <a:latin typeface="Arial" panose="020B0604020202020204" pitchFamily="34" charset="0"/>
              </a:rPr>
              <a:t>Ft = g</a:t>
            </a:r>
            <a:r>
              <a:rPr lang="zh-CN" altLang="en-US" sz="2000" b="0" i="0">
                <a:solidFill>
                  <a:srgbClr val="2E3033"/>
                </a:solidFill>
                <a:effectLst/>
                <a:latin typeface="Arial" panose="020B0604020202020204" pitchFamily="34" charset="0"/>
              </a:rPr>
              <a:t>，文中写错了）</a:t>
            </a:r>
          </a:p>
          <a:p>
            <a:pPr indent="457200">
              <a:lnSpc>
                <a:spcPct val="150000"/>
              </a:lnSpc>
            </a:pPr>
            <a:r>
              <a:rPr lang="zh-CN" altLang="en-US" sz="2000" b="0" i="0">
                <a:solidFill>
                  <a:srgbClr val="2E3033"/>
                </a:solidFill>
                <a:effectLst/>
                <a:latin typeface="Arial" panose="020B0604020202020204" pitchFamily="34" charset="0"/>
              </a:rPr>
              <a:t>说明无论采用</a:t>
            </a:r>
            <a:r>
              <a:rPr lang="en-US" altLang="zh-CN" sz="2000" b="0" i="0">
                <a:solidFill>
                  <a:srgbClr val="2E3033"/>
                </a:solidFill>
                <a:effectLst/>
                <a:latin typeface="Arial" panose="020B0604020202020204" pitchFamily="34" charset="0"/>
              </a:rPr>
              <a:t>concat</a:t>
            </a:r>
            <a:r>
              <a:rPr lang="zh-CN" altLang="en-US" sz="2000" b="0" i="0">
                <a:solidFill>
                  <a:srgbClr val="2E3033"/>
                </a:solidFill>
                <a:effectLst/>
                <a:latin typeface="Arial" panose="020B0604020202020204" pitchFamily="34" charset="0"/>
              </a:rPr>
              <a:t>还是直接相加的方式，进行特征的融合都提高了视频目标检测的性能</a:t>
            </a:r>
          </a:p>
          <a:p>
            <a:pPr indent="457200">
              <a:lnSpc>
                <a:spcPct val="150000"/>
              </a:lnSpc>
            </a:pPr>
            <a:r>
              <a:rPr lang="zh-CN" altLang="en-US" sz="2000" b="0" i="0">
                <a:solidFill>
                  <a:srgbClr val="2E3033"/>
                </a:solidFill>
                <a:effectLst/>
                <a:latin typeface="Arial" panose="020B0604020202020204" pitchFamily="34" charset="0"/>
              </a:rPr>
              <a:t>文中的采用门机制的特征优化模块进一步提高了性能，证明了该模块的有效性。</a:t>
            </a:r>
            <a:endParaRPr lang="en-US" altLang="zh-CN" sz="2000" b="0" i="0">
              <a:solidFill>
                <a:srgbClr val="2E3033"/>
              </a:solidFill>
              <a:effectLst/>
              <a:latin typeface="Arial" panose="020B0604020202020204" pitchFamily="34" charset="0"/>
            </a:endParaRPr>
          </a:p>
        </p:txBody>
      </p:sp>
      <p:pic>
        <p:nvPicPr>
          <p:cNvPr id="3" name="图片 2">
            <a:extLst>
              <a:ext uri="{FF2B5EF4-FFF2-40B4-BE49-F238E27FC236}">
                <a16:creationId xmlns:a16="http://schemas.microsoft.com/office/drawing/2014/main" id="{81F81225-AFB9-417E-9AA9-6656231ACAEF}"/>
              </a:ext>
            </a:extLst>
          </p:cNvPr>
          <p:cNvPicPr>
            <a:picLocks noChangeAspect="1"/>
          </p:cNvPicPr>
          <p:nvPr/>
        </p:nvPicPr>
        <p:blipFill>
          <a:blip r:embed="rId3"/>
          <a:stretch>
            <a:fillRect/>
          </a:stretch>
        </p:blipFill>
        <p:spPr>
          <a:xfrm>
            <a:off x="3133407" y="1415207"/>
            <a:ext cx="5925185" cy="2086610"/>
          </a:xfrm>
          <a:prstGeom prst="rect">
            <a:avLst/>
          </a:prstGeom>
        </p:spPr>
      </p:pic>
    </p:spTree>
    <p:extLst>
      <p:ext uri="{BB962C8B-B14F-4D97-AF65-F5344CB8AC3E}">
        <p14:creationId xmlns:p14="http://schemas.microsoft.com/office/powerpoint/2010/main" val="240625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
        <p:nvSpPr>
          <p:cNvPr id="6" name="文本框 5">
            <a:extLst>
              <a:ext uri="{FF2B5EF4-FFF2-40B4-BE49-F238E27FC236}">
                <a16:creationId xmlns:a16="http://schemas.microsoft.com/office/drawing/2014/main" id="{56E02A6D-BD5F-4F96-A687-0C09059372CF}"/>
              </a:ext>
            </a:extLst>
          </p:cNvPr>
          <p:cNvSpPr txBox="1"/>
          <p:nvPr/>
        </p:nvSpPr>
        <p:spPr>
          <a:xfrm>
            <a:off x="689292" y="3792647"/>
            <a:ext cx="11004868" cy="2345770"/>
          </a:xfrm>
          <a:prstGeom prst="rect">
            <a:avLst/>
          </a:prstGeom>
          <a:noFill/>
        </p:spPr>
        <p:txBody>
          <a:bodyPr wrap="square" rtlCol="0">
            <a:spAutoFit/>
          </a:bodyPr>
          <a:lstStyle/>
          <a:p>
            <a:pPr indent="457200">
              <a:lnSpc>
                <a:spcPct val="150000"/>
              </a:lnSpc>
            </a:pPr>
            <a:r>
              <a:rPr lang="en-US" altLang="zh-CN" sz="2000" b="0" i="0">
                <a:solidFill>
                  <a:srgbClr val="2E3033"/>
                </a:solidFill>
                <a:effectLst/>
                <a:latin typeface="Arial" panose="020B0604020202020204" pitchFamily="34" charset="0"/>
              </a:rPr>
              <a:t>Ablation Study D</a:t>
            </a:r>
          </a:p>
          <a:p>
            <a:pPr indent="457200">
              <a:lnSpc>
                <a:spcPct val="150000"/>
              </a:lnSpc>
            </a:pPr>
            <a:r>
              <a:rPr lang="zh-CN" altLang="en-US" sz="2000" b="0" i="0">
                <a:solidFill>
                  <a:srgbClr val="2E3033"/>
                </a:solidFill>
                <a:effectLst/>
                <a:latin typeface="Arial" panose="020B0604020202020204" pitchFamily="34" charset="0"/>
              </a:rPr>
              <a:t>探究了输入帧的数量对视频目标检测性能的影响。</a:t>
            </a:r>
          </a:p>
          <a:p>
            <a:pPr indent="457200">
              <a:lnSpc>
                <a:spcPct val="150000"/>
              </a:lnSpc>
            </a:pPr>
            <a:r>
              <a:rPr lang="zh-CN" altLang="en-US" sz="2000" b="0" i="0">
                <a:solidFill>
                  <a:srgbClr val="2E3033"/>
                </a:solidFill>
                <a:effectLst/>
                <a:latin typeface="Arial" panose="020B0604020202020204" pitchFamily="34" charset="0"/>
              </a:rPr>
              <a:t>由于</a:t>
            </a:r>
            <a:r>
              <a:rPr lang="en-US" altLang="zh-CN" sz="2000" b="0" i="0">
                <a:solidFill>
                  <a:srgbClr val="2E3033"/>
                </a:solidFill>
                <a:effectLst/>
                <a:latin typeface="Arial" panose="020B0604020202020204" pitchFamily="34" charset="0"/>
              </a:rPr>
              <a:t>GPU</a:t>
            </a:r>
            <a:r>
              <a:rPr lang="zh-CN" altLang="en-US" sz="2000" b="0" i="0">
                <a:solidFill>
                  <a:srgbClr val="2E3033"/>
                </a:solidFill>
                <a:effectLst/>
                <a:latin typeface="Arial" panose="020B0604020202020204" pitchFamily="34" charset="0"/>
              </a:rPr>
              <a:t>内存和训练时间的限制，只使用关键帧作为实验的输入。</a:t>
            </a:r>
          </a:p>
          <a:p>
            <a:pPr indent="457200">
              <a:lnSpc>
                <a:spcPct val="150000"/>
              </a:lnSpc>
            </a:pPr>
            <a:r>
              <a:rPr lang="zh-CN" altLang="en-US" sz="2000" b="0" i="0">
                <a:solidFill>
                  <a:srgbClr val="2E3033"/>
                </a:solidFill>
                <a:effectLst/>
                <a:latin typeface="Arial" panose="020B0604020202020204" pitchFamily="34" charset="0"/>
              </a:rPr>
              <a:t>可以看出，随着输入帧数量的增加，检测精度不断提高。</a:t>
            </a:r>
            <a:endParaRPr lang="en-US" altLang="zh-CN" sz="2000" b="0" i="0">
              <a:solidFill>
                <a:srgbClr val="2E3033"/>
              </a:solidFill>
              <a:effectLst/>
              <a:latin typeface="Arial" panose="020B0604020202020204" pitchFamily="34" charset="0"/>
            </a:endParaRPr>
          </a:p>
          <a:p>
            <a:pPr indent="457200">
              <a:lnSpc>
                <a:spcPct val="150000"/>
              </a:lnSpc>
            </a:pPr>
            <a:r>
              <a:rPr lang="zh-CN" altLang="en-US" sz="2000" b="0" i="0">
                <a:solidFill>
                  <a:srgbClr val="2E3033"/>
                </a:solidFill>
                <a:effectLst/>
                <a:latin typeface="Arial" panose="020B0604020202020204" pitchFamily="34" charset="0"/>
              </a:rPr>
              <a:t>这说明了对更多帧信息进行挖掘和叠加对视频目标检测的重要性。</a:t>
            </a:r>
            <a:endParaRPr lang="en-US" altLang="zh-CN" sz="2000" b="0" i="0">
              <a:solidFill>
                <a:srgbClr val="2E3033"/>
              </a:solidFill>
              <a:effectLst/>
              <a:latin typeface="Arial" panose="020B0604020202020204" pitchFamily="34" charset="0"/>
            </a:endParaRPr>
          </a:p>
        </p:txBody>
      </p:sp>
      <p:pic>
        <p:nvPicPr>
          <p:cNvPr id="4" name="图片 3">
            <a:extLst>
              <a:ext uri="{FF2B5EF4-FFF2-40B4-BE49-F238E27FC236}">
                <a16:creationId xmlns:a16="http://schemas.microsoft.com/office/drawing/2014/main" id="{327DD28B-6F45-414C-9A32-56FBD872CA3E}"/>
              </a:ext>
            </a:extLst>
          </p:cNvPr>
          <p:cNvPicPr>
            <a:picLocks noChangeAspect="1"/>
          </p:cNvPicPr>
          <p:nvPr/>
        </p:nvPicPr>
        <p:blipFill>
          <a:blip r:embed="rId3"/>
          <a:stretch>
            <a:fillRect/>
          </a:stretch>
        </p:blipFill>
        <p:spPr>
          <a:xfrm>
            <a:off x="2456008" y="1415207"/>
            <a:ext cx="6230792" cy="2216322"/>
          </a:xfrm>
          <a:prstGeom prst="rect">
            <a:avLst/>
          </a:prstGeom>
        </p:spPr>
      </p:pic>
    </p:spTree>
    <p:extLst>
      <p:ext uri="{BB962C8B-B14F-4D97-AF65-F5344CB8AC3E}">
        <p14:creationId xmlns:p14="http://schemas.microsoft.com/office/powerpoint/2010/main" val="4152048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46DEB75-A315-403F-BD7F-BA56D0E082D6}"/>
              </a:ext>
            </a:extLst>
          </p:cNvPr>
          <p:cNvPicPr>
            <a:picLocks noChangeAspect="1"/>
          </p:cNvPicPr>
          <p:nvPr/>
        </p:nvPicPr>
        <p:blipFill>
          <a:blip r:embed="rId2"/>
          <a:stretch>
            <a:fillRect/>
          </a:stretch>
        </p:blipFill>
        <p:spPr>
          <a:xfrm>
            <a:off x="2189938" y="752425"/>
            <a:ext cx="7812123" cy="5344160"/>
          </a:xfrm>
          <a:prstGeom prst="rect">
            <a:avLst/>
          </a:prstGeom>
        </p:spPr>
      </p:pic>
      <p:sp>
        <p:nvSpPr>
          <p:cNvPr id="9" name="标题 1">
            <a:extLst>
              <a:ext uri="{FF2B5EF4-FFF2-40B4-BE49-F238E27FC236}">
                <a16:creationId xmlns:a16="http://schemas.microsoft.com/office/drawing/2014/main" id="{2CF1AF85-7E23-4347-A858-FEA20F95D70A}"/>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Experiments  </a:t>
            </a:r>
          </a:p>
        </p:txBody>
      </p:sp>
    </p:spTree>
    <p:extLst>
      <p:ext uri="{BB962C8B-B14F-4D97-AF65-F5344CB8AC3E}">
        <p14:creationId xmlns:p14="http://schemas.microsoft.com/office/powerpoint/2010/main" val="402953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2D04E7-94E0-4298-A4D5-6F4B3B65529B}"/>
              </a:ext>
            </a:extLst>
          </p:cNvPr>
          <p:cNvSpPr txBox="1"/>
          <p:nvPr/>
        </p:nvSpPr>
        <p:spPr>
          <a:xfrm>
            <a:off x="3582000" y="1666741"/>
            <a:ext cx="5027999" cy="2069797"/>
          </a:xfrm>
          <a:prstGeom prst="rect">
            <a:avLst/>
          </a:prstGeom>
          <a:noFill/>
        </p:spPr>
        <p:txBody>
          <a:bodyPr wrap="square" rtlCol="0">
            <a:spAutoFit/>
          </a:bodyPr>
          <a:lstStyle/>
          <a:p>
            <a:pPr>
              <a:lnSpc>
                <a:spcPct val="150000"/>
              </a:lnSpc>
            </a:pPr>
            <a:r>
              <a:rPr lang="en-US" altLang="zh-CN" sz="9600">
                <a:latin typeface="Arial" panose="020B0604020202020204" pitchFamily="34" charset="0"/>
              </a:rPr>
              <a:t>Thanks!</a:t>
            </a:r>
            <a:endParaRPr lang="zh-CN" altLang="en-US" sz="9600"/>
          </a:p>
        </p:txBody>
      </p:sp>
    </p:spTree>
    <p:extLst>
      <p:ext uri="{BB962C8B-B14F-4D97-AF65-F5344CB8AC3E}">
        <p14:creationId xmlns:p14="http://schemas.microsoft.com/office/powerpoint/2010/main" val="41638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Introduction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627077" y="1415207"/>
            <a:ext cx="10199501" cy="1422441"/>
          </a:xfrm>
          <a:prstGeom prst="rect">
            <a:avLst/>
          </a:prstGeom>
          <a:noFill/>
        </p:spPr>
        <p:txBody>
          <a:bodyPr wrap="square" rtlCol="0">
            <a:spAutoFit/>
          </a:bodyPr>
          <a:lstStyle/>
          <a:p>
            <a:pPr indent="457200">
              <a:lnSpc>
                <a:spcPct val="150000"/>
              </a:lnSpc>
            </a:pPr>
            <a:r>
              <a:rPr lang="zh-CN" altLang="en-US" sz="2000" b="0" i="0">
                <a:solidFill>
                  <a:srgbClr val="2E3033"/>
                </a:solidFill>
                <a:effectLst/>
                <a:latin typeface="Arial" panose="020B0604020202020204" pitchFamily="34" charset="0"/>
              </a:rPr>
              <a:t>基于激光雷达点云的三维目标检测在机器人感知和自动驾驶等应用中具有重要的意义。尽管近年来基于自然图像和视频的目标检测技术有了很大的进步，但由于点云数据中数据点分布的</a:t>
            </a:r>
            <a:r>
              <a:rPr lang="zh-CN" altLang="en-US" sz="2000" b="0" i="0">
                <a:solidFill>
                  <a:srgbClr val="C00000"/>
                </a:solidFill>
                <a:effectLst/>
                <a:latin typeface="Arial" panose="020B0604020202020204" pitchFamily="34" charset="0"/>
              </a:rPr>
              <a:t>不规则和不均匀性</a:t>
            </a:r>
            <a:r>
              <a:rPr lang="zh-CN" altLang="en-US" sz="2000" b="0" i="0">
                <a:solidFill>
                  <a:srgbClr val="2E3033"/>
                </a:solidFill>
                <a:effectLst/>
                <a:latin typeface="Arial" panose="020B0604020202020204" pitchFamily="34" charset="0"/>
              </a:rPr>
              <a:t>，从点云数据中识别和定位三维目标仍然具有很大的挑战性。</a:t>
            </a:r>
            <a:endParaRPr lang="en-US" altLang="zh-CN" sz="2000" b="0" i="0">
              <a:solidFill>
                <a:srgbClr val="2E3033"/>
              </a:solidFill>
              <a:effectLst/>
              <a:latin typeface="Arial" panose="020B0604020202020204" pitchFamily="34" charset="0"/>
            </a:endParaRPr>
          </a:p>
        </p:txBody>
      </p:sp>
      <p:sp>
        <p:nvSpPr>
          <p:cNvPr id="4" name="文本框 3">
            <a:extLst>
              <a:ext uri="{FF2B5EF4-FFF2-40B4-BE49-F238E27FC236}">
                <a16:creationId xmlns:a16="http://schemas.microsoft.com/office/drawing/2014/main" id="{4F329C72-0A38-4D35-8BBD-11BC5589FAC3}"/>
              </a:ext>
            </a:extLst>
          </p:cNvPr>
          <p:cNvSpPr txBox="1"/>
          <p:nvPr/>
        </p:nvSpPr>
        <p:spPr>
          <a:xfrm>
            <a:off x="627077" y="3451990"/>
            <a:ext cx="10199501" cy="1884106"/>
          </a:xfrm>
          <a:prstGeom prst="rect">
            <a:avLst/>
          </a:prstGeom>
          <a:noFill/>
        </p:spPr>
        <p:txBody>
          <a:bodyPr wrap="square" rtlCol="0">
            <a:spAutoFit/>
          </a:bodyPr>
          <a:lstStyle/>
          <a:p>
            <a:pPr indent="457200">
              <a:lnSpc>
                <a:spcPct val="150000"/>
              </a:lnSpc>
            </a:pPr>
            <a:r>
              <a:rPr lang="zh-CN" altLang="en-US" sz="2000" b="0" i="0">
                <a:solidFill>
                  <a:srgbClr val="2E3033"/>
                </a:solidFill>
                <a:effectLst/>
                <a:latin typeface="Arial" panose="020B0604020202020204" pitchFamily="34" charset="0"/>
              </a:rPr>
              <a:t>为了处理这个问题</a:t>
            </a:r>
            <a:r>
              <a:rPr lang="en-US" altLang="zh-CN" sz="2000" b="0" i="0">
                <a:solidFill>
                  <a:srgbClr val="2E3033"/>
                </a:solidFill>
                <a:effectLst/>
                <a:latin typeface="Arial" panose="020B0604020202020204" pitchFamily="34" charset="0"/>
              </a:rPr>
              <a:t>,</a:t>
            </a:r>
            <a:r>
              <a:rPr lang="zh-CN" altLang="en-US" sz="2000" b="0" i="0">
                <a:solidFill>
                  <a:srgbClr val="2E3033"/>
                </a:solidFill>
                <a:effectLst/>
                <a:latin typeface="Arial" panose="020B0604020202020204" pitchFamily="34" charset="0"/>
              </a:rPr>
              <a:t>目前的三维目标检测的主要做法：</a:t>
            </a:r>
            <a:endParaRPr lang="en-US" altLang="zh-CN" sz="2000" b="0" i="0">
              <a:solidFill>
                <a:srgbClr val="2E3033"/>
              </a:solidFill>
              <a:effectLst/>
              <a:latin typeface="Arial" panose="020B0604020202020204" pitchFamily="34" charset="0"/>
            </a:endParaRPr>
          </a:p>
          <a:p>
            <a:pPr indent="457200">
              <a:lnSpc>
                <a:spcPct val="150000"/>
              </a:lnSpc>
            </a:pPr>
            <a:r>
              <a:rPr lang="en-US" altLang="zh-CN" sz="2000" b="0" i="0">
                <a:solidFill>
                  <a:srgbClr val="2E3033"/>
                </a:solidFill>
                <a:effectLst/>
                <a:latin typeface="Arial" panose="020B0604020202020204" pitchFamily="34" charset="0"/>
              </a:rPr>
              <a:t>1</a:t>
            </a:r>
            <a:r>
              <a:rPr lang="zh-CN" altLang="en-US" sz="2000" b="0" i="0">
                <a:solidFill>
                  <a:srgbClr val="2E3033"/>
                </a:solidFill>
                <a:effectLst/>
                <a:latin typeface="Arial" panose="020B0604020202020204" pitchFamily="34" charset="0"/>
              </a:rPr>
              <a:t>）直接在一个原始点云帧上使用基于图形的模型</a:t>
            </a:r>
            <a:r>
              <a:rPr lang="en-US" altLang="zh-CN" sz="2000" b="0" i="0">
                <a:solidFill>
                  <a:srgbClr val="2E3033"/>
                </a:solidFill>
                <a:effectLst/>
                <a:latin typeface="Arial" panose="020B0604020202020204" pitchFamily="34" charset="0"/>
              </a:rPr>
              <a:t>( graph-based model)</a:t>
            </a:r>
            <a:r>
              <a:rPr lang="zh-CN" altLang="en-US" sz="2000" b="0" i="0">
                <a:solidFill>
                  <a:srgbClr val="2E3033"/>
                </a:solidFill>
                <a:effectLst/>
                <a:latin typeface="Arial" panose="020B0604020202020204" pitchFamily="34" charset="0"/>
              </a:rPr>
              <a:t>。</a:t>
            </a:r>
            <a:endParaRPr lang="en-US" altLang="zh-CN" sz="2000" b="0" i="0">
              <a:solidFill>
                <a:srgbClr val="2E3033"/>
              </a:solidFill>
              <a:effectLst/>
              <a:latin typeface="Arial" panose="020B0604020202020204" pitchFamily="34" charset="0"/>
            </a:endParaRPr>
          </a:p>
          <a:p>
            <a:pPr indent="457200">
              <a:lnSpc>
                <a:spcPct val="150000"/>
              </a:lnSpc>
            </a:pPr>
            <a:r>
              <a:rPr lang="en-US" altLang="zh-CN" sz="2000" b="0" i="0">
                <a:solidFill>
                  <a:srgbClr val="2E3033"/>
                </a:solidFill>
                <a:effectLst/>
                <a:latin typeface="Arial" panose="020B0604020202020204" pitchFamily="34" charset="0"/>
              </a:rPr>
              <a:t>2</a:t>
            </a:r>
            <a:r>
              <a:rPr lang="zh-CN" altLang="en-US" sz="2000" b="0" i="0">
                <a:solidFill>
                  <a:srgbClr val="2E3033"/>
                </a:solidFill>
                <a:effectLst/>
                <a:latin typeface="Arial" panose="020B0604020202020204" pitchFamily="34" charset="0"/>
              </a:rPr>
              <a:t>）通过</a:t>
            </a:r>
            <a:r>
              <a:rPr lang="zh-CN" altLang="en-US" sz="2000" b="0" i="0">
                <a:solidFill>
                  <a:srgbClr val="C00000"/>
                </a:solidFill>
                <a:effectLst/>
                <a:latin typeface="Arial" panose="020B0604020202020204" pitchFamily="34" charset="0"/>
              </a:rPr>
              <a:t>体素特征编码</a:t>
            </a:r>
            <a:r>
              <a:rPr lang="en-US" altLang="zh-CN" sz="2000" b="0" i="0">
                <a:solidFill>
                  <a:srgbClr val="2E3033"/>
                </a:solidFill>
                <a:effectLst/>
                <a:latin typeface="Arial" panose="020B0604020202020204" pitchFamily="34" charset="0"/>
              </a:rPr>
              <a:t>(Voxel feature Encoding, VFE)</a:t>
            </a:r>
            <a:r>
              <a:rPr lang="zh-CN" altLang="en-US" sz="2000" b="0" i="0">
                <a:solidFill>
                  <a:srgbClr val="2E3033"/>
                </a:solidFill>
                <a:effectLst/>
                <a:latin typeface="Arial" panose="020B0604020202020204" pitchFamily="34" charset="0"/>
              </a:rPr>
              <a:t>将三维点云数据转换为二维</a:t>
            </a:r>
            <a:r>
              <a:rPr lang="zh-CN" altLang="en-US" sz="2000" b="0" i="0">
                <a:solidFill>
                  <a:srgbClr val="C00000"/>
                </a:solidFill>
                <a:effectLst/>
                <a:latin typeface="Arial" panose="020B0604020202020204" pitchFamily="34" charset="0"/>
              </a:rPr>
              <a:t>伪图像</a:t>
            </a:r>
            <a:r>
              <a:rPr lang="zh-CN" altLang="en-US" sz="2000" b="0" i="0">
                <a:solidFill>
                  <a:srgbClr val="2E3033"/>
                </a:solidFill>
                <a:effectLst/>
                <a:latin typeface="Arial" panose="020B0604020202020204" pitchFamily="34" charset="0"/>
              </a:rPr>
              <a:t>特征图（</a:t>
            </a:r>
            <a:r>
              <a:rPr lang="en-US" altLang="zh-CN" sz="2000" b="0" i="0">
                <a:solidFill>
                  <a:srgbClr val="2E3033"/>
                </a:solidFill>
                <a:effectLst/>
                <a:latin typeface="Arial" panose="020B0604020202020204" pitchFamily="34" charset="0"/>
              </a:rPr>
              <a:t>pseudo image</a:t>
            </a:r>
            <a:r>
              <a:rPr lang="zh-CN" altLang="en-US" sz="2000" b="0" i="0">
                <a:solidFill>
                  <a:srgbClr val="2E3033"/>
                </a:solidFill>
                <a:effectLst/>
                <a:latin typeface="Arial" panose="020B0604020202020204" pitchFamily="34" charset="0"/>
              </a:rPr>
              <a:t>），然后对</a:t>
            </a:r>
            <a:r>
              <a:rPr lang="zh-CN" altLang="en-US" sz="2000" b="0" i="0">
                <a:solidFill>
                  <a:srgbClr val="C00000"/>
                </a:solidFill>
                <a:effectLst/>
                <a:latin typeface="Arial" panose="020B0604020202020204" pitchFamily="34" charset="0"/>
              </a:rPr>
              <a:t>单帧</a:t>
            </a:r>
            <a:r>
              <a:rPr lang="zh-CN" altLang="en-US" sz="2000" b="0" i="0">
                <a:solidFill>
                  <a:srgbClr val="2E3033"/>
                </a:solidFill>
                <a:effectLst/>
                <a:latin typeface="Arial" panose="020B0604020202020204" pitchFamily="34" charset="0"/>
              </a:rPr>
              <a:t>进行检测。</a:t>
            </a:r>
            <a:endParaRPr lang="en-US" altLang="zh-CN" sz="2000" b="0" i="0">
              <a:solidFill>
                <a:srgbClr val="2E3033"/>
              </a:solidFill>
              <a:effectLst/>
              <a:latin typeface="Arial" panose="020B0604020202020204" pitchFamily="34" charset="0"/>
            </a:endParaRPr>
          </a:p>
        </p:txBody>
      </p:sp>
    </p:spTree>
    <p:extLst>
      <p:ext uri="{BB962C8B-B14F-4D97-AF65-F5344CB8AC3E}">
        <p14:creationId xmlns:p14="http://schemas.microsoft.com/office/powerpoint/2010/main" val="20746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Introduction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996249" y="1687155"/>
            <a:ext cx="10199501" cy="3269100"/>
          </a:xfrm>
          <a:prstGeom prst="rect">
            <a:avLst/>
          </a:prstGeom>
          <a:noFill/>
        </p:spPr>
        <p:txBody>
          <a:bodyPr wrap="square" rtlCol="0">
            <a:spAutoFit/>
          </a:bodyPr>
          <a:lstStyle/>
          <a:p>
            <a:pPr indent="457200">
              <a:lnSpc>
                <a:spcPct val="150000"/>
              </a:lnSpc>
            </a:pPr>
            <a:r>
              <a:rPr lang="zh-CN" altLang="en-US" sz="2000" b="0" i="0">
                <a:solidFill>
                  <a:srgbClr val="2E3033"/>
                </a:solidFill>
                <a:effectLst/>
                <a:latin typeface="Arial" panose="020B0604020202020204" pitchFamily="34" charset="0"/>
              </a:rPr>
              <a:t>然而，由于点云的稀疏性，</a:t>
            </a:r>
            <a:r>
              <a:rPr lang="zh-CN" altLang="en-US" sz="2000" b="0" i="0">
                <a:solidFill>
                  <a:srgbClr val="C00000"/>
                </a:solidFill>
                <a:effectLst/>
                <a:latin typeface="Arial" panose="020B0604020202020204" pitchFamily="34" charset="0"/>
              </a:rPr>
              <a:t>单帧三维目标检测</a:t>
            </a:r>
            <a:r>
              <a:rPr lang="zh-CN" altLang="en-US" sz="2000" b="0" i="0">
                <a:solidFill>
                  <a:srgbClr val="2E3033"/>
                </a:solidFill>
                <a:effectLst/>
                <a:latin typeface="Arial" panose="020B0604020202020204" pitchFamily="34" charset="0"/>
              </a:rPr>
              <a:t>仍然具有</a:t>
            </a:r>
            <a:r>
              <a:rPr lang="zh-CN" altLang="en-US" sz="2000">
                <a:solidFill>
                  <a:srgbClr val="2E3033"/>
                </a:solidFill>
                <a:latin typeface="Arial" panose="020B0604020202020204" pitchFamily="34" charset="0"/>
              </a:rPr>
              <a:t>很大的局限性</a:t>
            </a:r>
            <a:r>
              <a:rPr lang="zh-CN" altLang="en-US" sz="2000" b="0" i="0">
                <a:solidFill>
                  <a:srgbClr val="2E3033"/>
                </a:solidFill>
                <a:effectLst/>
                <a:latin typeface="Arial" panose="020B0604020202020204" pitchFamily="34" charset="0"/>
              </a:rPr>
              <a:t>，特别是在检测移动目标中。为了解决上述局限性，一部分研究人员利用点云视频相邻帧的上下文信息对</a:t>
            </a:r>
            <a:r>
              <a:rPr lang="zh-CN" altLang="en-US" sz="2000" b="0" i="0">
                <a:solidFill>
                  <a:srgbClr val="C00000"/>
                </a:solidFill>
                <a:effectLst/>
                <a:latin typeface="Arial" panose="020B0604020202020204" pitchFamily="34" charset="0"/>
              </a:rPr>
              <a:t>目标帧</a:t>
            </a:r>
            <a:r>
              <a:rPr lang="zh-CN" altLang="en-US" sz="2000" b="0" i="0">
                <a:solidFill>
                  <a:srgbClr val="2E3033"/>
                </a:solidFill>
                <a:effectLst/>
                <a:latin typeface="Arial" panose="020B0604020202020204" pitchFamily="34" charset="0"/>
              </a:rPr>
              <a:t>进行增强来解决数据的</a:t>
            </a:r>
            <a:r>
              <a:rPr lang="zh-CN" altLang="en-US" sz="2000" b="0" i="0">
                <a:solidFill>
                  <a:srgbClr val="C00000"/>
                </a:solidFill>
                <a:effectLst/>
                <a:latin typeface="Arial" panose="020B0604020202020204" pitchFamily="34" charset="0"/>
              </a:rPr>
              <a:t>稀疏性问题</a:t>
            </a:r>
            <a:r>
              <a:rPr lang="zh-CN" altLang="en-US" sz="2000" b="0" i="0">
                <a:solidFill>
                  <a:srgbClr val="2E3033"/>
                </a:solidFill>
                <a:effectLst/>
                <a:latin typeface="Arial" panose="020B0604020202020204" pitchFamily="34" charset="0"/>
              </a:rPr>
              <a:t>。</a:t>
            </a:r>
            <a:endParaRPr lang="en-US" altLang="zh-CN" sz="2000" b="0" i="0">
              <a:solidFill>
                <a:srgbClr val="2E3033"/>
              </a:solidFill>
              <a:effectLst/>
              <a:latin typeface="Arial" panose="020B0604020202020204" pitchFamily="34" charset="0"/>
            </a:endParaRPr>
          </a:p>
          <a:p>
            <a:pPr indent="457200">
              <a:lnSpc>
                <a:spcPct val="150000"/>
              </a:lnSpc>
            </a:pPr>
            <a:endParaRPr lang="en-US" altLang="zh-CN" sz="2000">
              <a:solidFill>
                <a:srgbClr val="2E3033"/>
              </a:solidFill>
              <a:latin typeface="Arial" panose="020B0604020202020204" pitchFamily="34" charset="0"/>
            </a:endParaRPr>
          </a:p>
          <a:p>
            <a:pPr indent="457200">
              <a:lnSpc>
                <a:spcPct val="150000"/>
              </a:lnSpc>
            </a:pPr>
            <a:r>
              <a:rPr lang="zh-CN" altLang="en-US" sz="2000" b="0" i="0">
                <a:solidFill>
                  <a:srgbClr val="2E3033"/>
                </a:solidFill>
                <a:effectLst/>
                <a:latin typeface="Arial" panose="020B0604020202020204" pitchFamily="34" charset="0"/>
              </a:rPr>
              <a:t>在这方面，早期的工作只是简单地将前面的点云帧与当前帧</a:t>
            </a:r>
            <a:r>
              <a:rPr lang="en-US" altLang="zh-CN" sz="2000" b="0" i="0">
                <a:solidFill>
                  <a:srgbClr val="2E3033"/>
                </a:solidFill>
                <a:effectLst/>
                <a:latin typeface="Arial" panose="020B0604020202020204" pitchFamily="34" charset="0"/>
              </a:rPr>
              <a:t>concat</a:t>
            </a:r>
            <a:r>
              <a:rPr lang="zh-CN" altLang="en-US" sz="2000" b="0" i="0">
                <a:solidFill>
                  <a:srgbClr val="2E3033"/>
                </a:solidFill>
                <a:effectLst/>
                <a:latin typeface="Arial" panose="020B0604020202020204" pitchFamily="34" charset="0"/>
              </a:rPr>
              <a:t>到一起，而没有考虑数据</a:t>
            </a:r>
            <a:r>
              <a:rPr lang="zh-CN" altLang="en-US" sz="2000" b="0" i="0">
                <a:solidFill>
                  <a:srgbClr val="C00000"/>
                </a:solidFill>
                <a:effectLst/>
                <a:latin typeface="Arial" panose="020B0604020202020204" pitchFamily="34" charset="0"/>
              </a:rPr>
              <a:t>帧间的相关性</a:t>
            </a:r>
            <a:r>
              <a:rPr lang="zh-CN" altLang="en-US" sz="2000" b="0" i="0">
                <a:solidFill>
                  <a:srgbClr val="2E3033"/>
                </a:solidFill>
                <a:effectLst/>
                <a:latin typeface="Arial" panose="020B0604020202020204" pitchFamily="34" charset="0"/>
              </a:rPr>
              <a:t>。后续的研究工作进一步考虑了基于递归神经网络</a:t>
            </a:r>
            <a:r>
              <a:rPr lang="en-US" altLang="zh-CN" sz="2000" b="0" i="0">
                <a:solidFill>
                  <a:srgbClr val="2E3033"/>
                </a:solidFill>
                <a:effectLst/>
                <a:latin typeface="Arial" panose="020B0604020202020204" pitchFamily="34" charset="0"/>
              </a:rPr>
              <a:t>(RNN)</a:t>
            </a:r>
            <a:r>
              <a:rPr lang="zh-CN" altLang="en-US" sz="2000" b="0" i="0">
                <a:solidFill>
                  <a:srgbClr val="2E3033"/>
                </a:solidFill>
                <a:effectLst/>
                <a:latin typeface="Arial" panose="020B0604020202020204" pitchFamily="34" charset="0"/>
              </a:rPr>
              <a:t>及其变体</a:t>
            </a:r>
            <a:r>
              <a:rPr lang="en-US" altLang="zh-CN" sz="2000" b="0" i="0">
                <a:solidFill>
                  <a:srgbClr val="2E3033"/>
                </a:solidFill>
                <a:effectLst/>
                <a:latin typeface="Arial" panose="020B0604020202020204" pitchFamily="34" charset="0"/>
              </a:rPr>
              <a:t>(ConvGRU</a:t>
            </a:r>
            <a:r>
              <a:rPr lang="zh-CN" altLang="en-US" sz="2000" b="0" i="0">
                <a:solidFill>
                  <a:srgbClr val="2E3033"/>
                </a:solidFill>
                <a:effectLst/>
                <a:latin typeface="Arial" panose="020B0604020202020204" pitchFamily="34" charset="0"/>
              </a:rPr>
              <a:t>和</a:t>
            </a:r>
            <a:r>
              <a:rPr lang="en-US" altLang="zh-CN" sz="2000" b="0" i="0">
                <a:solidFill>
                  <a:srgbClr val="2E3033"/>
                </a:solidFill>
                <a:effectLst/>
                <a:latin typeface="Arial" panose="020B0604020202020204" pitchFamily="34" charset="0"/>
              </a:rPr>
              <a:t>ConvLSTM)</a:t>
            </a:r>
            <a:r>
              <a:rPr lang="zh-CN" altLang="en-US" sz="2000" b="0" i="0">
                <a:solidFill>
                  <a:srgbClr val="2E3033"/>
                </a:solidFill>
                <a:effectLst/>
                <a:latin typeface="Arial" panose="020B0604020202020204" pitchFamily="34" charset="0"/>
              </a:rPr>
              <a:t>的</a:t>
            </a:r>
            <a:r>
              <a:rPr lang="zh-CN" altLang="en-US" sz="2000" b="0" i="0">
                <a:solidFill>
                  <a:srgbClr val="C00000"/>
                </a:solidFill>
                <a:effectLst/>
                <a:latin typeface="Arial" panose="020B0604020202020204" pitchFamily="34" charset="0"/>
              </a:rPr>
              <a:t>连续帧间的时空相关性</a:t>
            </a:r>
            <a:r>
              <a:rPr lang="zh-CN" altLang="en-US" sz="2000" b="0" i="0">
                <a:solidFill>
                  <a:srgbClr val="2E3033"/>
                </a:solidFill>
                <a:effectLst/>
                <a:latin typeface="Arial" panose="020B0604020202020204" pitchFamily="34" charset="0"/>
              </a:rPr>
              <a:t>。</a:t>
            </a:r>
            <a:endParaRPr lang="en-US" altLang="zh-CN" sz="2000" b="0" i="0">
              <a:solidFill>
                <a:srgbClr val="2E3033"/>
              </a:solidFill>
              <a:effectLst/>
              <a:latin typeface="Arial" panose="020B0604020202020204" pitchFamily="34" charset="0"/>
            </a:endParaRPr>
          </a:p>
        </p:txBody>
      </p:sp>
    </p:spTree>
    <p:extLst>
      <p:ext uri="{BB962C8B-B14F-4D97-AF65-F5344CB8AC3E}">
        <p14:creationId xmlns:p14="http://schemas.microsoft.com/office/powerpoint/2010/main" val="196231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Motivation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705635" y="1563617"/>
            <a:ext cx="10780729" cy="3730765"/>
          </a:xfrm>
          <a:prstGeom prst="rect">
            <a:avLst/>
          </a:prstGeom>
          <a:noFill/>
        </p:spPr>
        <p:txBody>
          <a:bodyPr wrap="square" rtlCol="0">
            <a:spAutoFit/>
          </a:bodyPr>
          <a:lstStyle/>
          <a:p>
            <a:pPr indent="457200">
              <a:lnSpc>
                <a:spcPct val="150000"/>
              </a:lnSpc>
            </a:pPr>
            <a:r>
              <a:rPr lang="zh-CN" altLang="en-US" sz="2000" b="0" i="0">
                <a:solidFill>
                  <a:srgbClr val="2E3033"/>
                </a:solidFill>
                <a:effectLst/>
                <a:latin typeface="Arial" panose="020B0604020202020204" pitchFamily="34" charset="0"/>
              </a:rPr>
              <a:t>上面这几个方法都将</a:t>
            </a:r>
            <a:r>
              <a:rPr lang="zh-CN" altLang="en-US" sz="2000" b="0" i="0">
                <a:solidFill>
                  <a:srgbClr val="C00000"/>
                </a:solidFill>
                <a:effectLst/>
                <a:latin typeface="Arial" panose="020B0604020202020204" pitchFamily="34" charset="0"/>
              </a:rPr>
              <a:t>所有点云帧</a:t>
            </a:r>
            <a:r>
              <a:rPr lang="zh-CN" altLang="en-US" sz="2000" b="0" i="0">
                <a:solidFill>
                  <a:srgbClr val="2E3033"/>
                </a:solidFill>
                <a:effectLst/>
                <a:latin typeface="Arial" panose="020B0604020202020204" pitchFamily="34" charset="0"/>
              </a:rPr>
              <a:t>的信息平等地处理，并将这些信息聚在一起得到目标帧的最终表示。但是这样处理不仅不精确，而且会引入</a:t>
            </a:r>
            <a:r>
              <a:rPr lang="zh-CN" altLang="en-US" sz="2000" b="0" i="0">
                <a:solidFill>
                  <a:srgbClr val="C00000"/>
                </a:solidFill>
                <a:effectLst/>
                <a:latin typeface="Arial" panose="020B0604020202020204" pitchFamily="34" charset="0"/>
              </a:rPr>
              <a:t>不相关的信息</a:t>
            </a:r>
            <a:r>
              <a:rPr lang="zh-CN" altLang="en-US" sz="2000" b="0" i="0">
                <a:solidFill>
                  <a:srgbClr val="2E3033"/>
                </a:solidFill>
                <a:effectLst/>
                <a:latin typeface="Arial" panose="020B0604020202020204" pitchFamily="34" charset="0"/>
              </a:rPr>
              <a:t>，主要有两个原因：</a:t>
            </a:r>
            <a:endParaRPr lang="en-US" altLang="zh-CN" sz="2000" b="0" i="0">
              <a:solidFill>
                <a:srgbClr val="2E3033"/>
              </a:solidFill>
              <a:effectLst/>
              <a:latin typeface="Arial" panose="020B0604020202020204" pitchFamily="34" charset="0"/>
            </a:endParaRPr>
          </a:p>
          <a:p>
            <a:pPr indent="457200">
              <a:lnSpc>
                <a:spcPct val="150000"/>
              </a:lnSpc>
            </a:pPr>
            <a:r>
              <a:rPr lang="en-US" altLang="zh-CN" sz="2000" b="0" i="0">
                <a:solidFill>
                  <a:srgbClr val="2E3033"/>
                </a:solidFill>
                <a:effectLst/>
                <a:latin typeface="Arial" panose="020B0604020202020204" pitchFamily="34" charset="0"/>
              </a:rPr>
              <a:t>1</a:t>
            </a:r>
            <a:r>
              <a:rPr lang="zh-CN" altLang="en-US" sz="2000" b="0" i="0">
                <a:solidFill>
                  <a:srgbClr val="2E3033"/>
                </a:solidFill>
                <a:effectLst/>
                <a:latin typeface="Arial" panose="020B0604020202020204" pitchFamily="34" charset="0"/>
              </a:rPr>
              <a:t>）激光雷达的采样频率很高</a:t>
            </a:r>
            <a:r>
              <a:rPr lang="en-US" altLang="zh-CN" sz="2000" b="0" i="0">
                <a:solidFill>
                  <a:srgbClr val="2E3033"/>
                </a:solidFill>
                <a:effectLst/>
                <a:latin typeface="Arial" panose="020B0604020202020204" pitchFamily="34" charset="0"/>
              </a:rPr>
              <a:t>(</a:t>
            </a:r>
            <a:r>
              <a:rPr lang="zh-CN" altLang="en-US" sz="2000" b="0" i="0">
                <a:solidFill>
                  <a:srgbClr val="2E3033"/>
                </a:solidFill>
                <a:effectLst/>
                <a:latin typeface="Arial" panose="020B0604020202020204" pitchFamily="34" charset="0"/>
              </a:rPr>
              <a:t>比如</a:t>
            </a:r>
            <a:r>
              <a:rPr lang="en-US" altLang="zh-CN" sz="2000" b="0" i="0">
                <a:solidFill>
                  <a:srgbClr val="2E3033"/>
                </a:solidFill>
                <a:effectLst/>
                <a:latin typeface="Arial" panose="020B0604020202020204" pitchFamily="34" charset="0"/>
              </a:rPr>
              <a:t>32</a:t>
            </a:r>
            <a:r>
              <a:rPr lang="zh-CN" altLang="en-US" sz="2000" b="0" i="0">
                <a:solidFill>
                  <a:srgbClr val="2E3033"/>
                </a:solidFill>
                <a:effectLst/>
                <a:latin typeface="Arial" panose="020B0604020202020204" pitchFamily="34" charset="0"/>
              </a:rPr>
              <a:t>线的激光雷达每秒采集</a:t>
            </a:r>
            <a:r>
              <a:rPr lang="en-US" altLang="zh-CN" sz="2000" b="0" i="0">
                <a:solidFill>
                  <a:srgbClr val="2E3033"/>
                </a:solidFill>
                <a:effectLst/>
                <a:latin typeface="Arial" panose="020B0604020202020204" pitchFamily="34" charset="0"/>
              </a:rPr>
              <a:t>20</a:t>
            </a:r>
            <a:r>
              <a:rPr lang="zh-CN" altLang="en-US" sz="2000" b="0" i="0">
                <a:solidFill>
                  <a:srgbClr val="2E3033"/>
                </a:solidFill>
                <a:effectLst/>
                <a:latin typeface="Arial" panose="020B0604020202020204" pitchFamily="34" charset="0"/>
              </a:rPr>
              <a:t>帧点云数据</a:t>
            </a:r>
            <a:r>
              <a:rPr lang="en-US" altLang="zh-CN" sz="2000" b="0" i="0">
                <a:solidFill>
                  <a:srgbClr val="2E3033"/>
                </a:solidFill>
                <a:effectLst/>
                <a:latin typeface="Arial" panose="020B0604020202020204" pitchFamily="34" charset="0"/>
              </a:rPr>
              <a:t>)</a:t>
            </a:r>
            <a:r>
              <a:rPr lang="zh-CN" altLang="en-US" sz="2000" b="0" i="0">
                <a:solidFill>
                  <a:srgbClr val="2E3033"/>
                </a:solidFill>
                <a:effectLst/>
                <a:latin typeface="Arial" panose="020B0604020202020204" pitchFamily="34" charset="0"/>
              </a:rPr>
              <a:t>，连续帧的数据存在</a:t>
            </a:r>
            <a:r>
              <a:rPr lang="zh-CN" altLang="en-US" sz="2000" b="0" i="0">
                <a:solidFill>
                  <a:srgbClr val="C00000"/>
                </a:solidFill>
                <a:effectLst/>
                <a:latin typeface="Arial" panose="020B0604020202020204" pitchFamily="34" charset="0"/>
              </a:rPr>
              <a:t>高度冗余</a:t>
            </a:r>
            <a:r>
              <a:rPr lang="zh-CN" altLang="en-US" sz="2000" b="0" i="0">
                <a:solidFill>
                  <a:srgbClr val="2E3033"/>
                </a:solidFill>
                <a:effectLst/>
                <a:latin typeface="Arial" panose="020B0604020202020204" pitchFamily="34" charset="0"/>
              </a:rPr>
              <a:t>。</a:t>
            </a:r>
            <a:endParaRPr lang="en-US" altLang="zh-CN" sz="2000" b="0" i="0">
              <a:solidFill>
                <a:srgbClr val="2E3033"/>
              </a:solidFill>
              <a:effectLst/>
              <a:latin typeface="Arial" panose="020B0604020202020204" pitchFamily="34" charset="0"/>
            </a:endParaRPr>
          </a:p>
          <a:p>
            <a:pPr indent="457200">
              <a:lnSpc>
                <a:spcPct val="150000"/>
              </a:lnSpc>
            </a:pPr>
            <a:r>
              <a:rPr lang="en-US" altLang="zh-CN" sz="2000" b="0" i="0">
                <a:solidFill>
                  <a:srgbClr val="2E3033"/>
                </a:solidFill>
                <a:effectLst/>
                <a:latin typeface="Arial" panose="020B0604020202020204" pitchFamily="34" charset="0"/>
              </a:rPr>
              <a:t>2</a:t>
            </a:r>
            <a:r>
              <a:rPr lang="zh-CN" altLang="en-US" sz="2000" b="0" i="0">
                <a:solidFill>
                  <a:srgbClr val="2E3033"/>
                </a:solidFill>
                <a:effectLst/>
                <a:latin typeface="Arial" panose="020B0604020202020204" pitchFamily="34" charset="0"/>
              </a:rPr>
              <a:t>）激光雷达采集数据时，会采集到大量的周围</a:t>
            </a:r>
            <a:r>
              <a:rPr lang="zh-CN" altLang="en-US" sz="2000" b="0" i="0">
                <a:solidFill>
                  <a:srgbClr val="C00000"/>
                </a:solidFill>
                <a:effectLst/>
                <a:latin typeface="Arial" panose="020B0604020202020204" pitchFamily="34" charset="0"/>
              </a:rPr>
              <a:t>环境信息</a:t>
            </a:r>
            <a:r>
              <a:rPr lang="zh-CN" altLang="en-US" sz="2000" b="0" i="0">
                <a:solidFill>
                  <a:srgbClr val="2E3033"/>
                </a:solidFill>
                <a:effectLst/>
                <a:latin typeface="Arial" panose="020B0604020202020204" pitchFamily="34" charset="0"/>
              </a:rPr>
              <a:t>，而不是感兴趣的目标。</a:t>
            </a:r>
            <a:endParaRPr lang="en-US" altLang="zh-CN" sz="2000" b="0" i="0">
              <a:solidFill>
                <a:srgbClr val="2E3033"/>
              </a:solidFill>
              <a:effectLst/>
              <a:latin typeface="Arial" panose="020B0604020202020204" pitchFamily="34" charset="0"/>
            </a:endParaRPr>
          </a:p>
          <a:p>
            <a:pPr indent="457200">
              <a:lnSpc>
                <a:spcPct val="150000"/>
              </a:lnSpc>
            </a:pPr>
            <a:endParaRPr lang="en-US" altLang="zh-CN" sz="2000">
              <a:solidFill>
                <a:srgbClr val="2E3033"/>
              </a:solidFill>
              <a:latin typeface="Arial" panose="020B0604020202020204" pitchFamily="34" charset="0"/>
            </a:endParaRPr>
          </a:p>
          <a:p>
            <a:pPr indent="457200">
              <a:lnSpc>
                <a:spcPct val="150000"/>
              </a:lnSpc>
            </a:pPr>
            <a:r>
              <a:rPr lang="zh-CN" altLang="en-US" sz="2000" b="0" i="0">
                <a:solidFill>
                  <a:srgbClr val="2E3033"/>
                </a:solidFill>
                <a:effectLst/>
                <a:latin typeface="Arial" panose="020B0604020202020204" pitchFamily="34" charset="0"/>
              </a:rPr>
              <a:t>因此，在</a:t>
            </a:r>
            <a:r>
              <a:rPr lang="zh-CN" altLang="en-US" sz="2000" b="0" i="0">
                <a:solidFill>
                  <a:srgbClr val="C00000"/>
                </a:solidFill>
                <a:effectLst/>
                <a:latin typeface="Arial" panose="020B0604020202020204" pitchFamily="34" charset="0"/>
              </a:rPr>
              <a:t>相邻帧</a:t>
            </a:r>
            <a:r>
              <a:rPr lang="zh-CN" altLang="en-US" sz="2000" b="0" i="0">
                <a:solidFill>
                  <a:srgbClr val="2E3033"/>
                </a:solidFill>
                <a:effectLst/>
                <a:latin typeface="Arial" panose="020B0604020202020204" pitchFamily="34" charset="0"/>
              </a:rPr>
              <a:t>数据上实现目标帧的</a:t>
            </a:r>
            <a:r>
              <a:rPr lang="zh-CN" altLang="en-US" sz="2000" b="0" i="0">
                <a:solidFill>
                  <a:srgbClr val="C00000"/>
                </a:solidFill>
                <a:effectLst/>
                <a:latin typeface="Arial" panose="020B0604020202020204" pitchFamily="34" charset="0"/>
              </a:rPr>
              <a:t>稠密而准确</a:t>
            </a:r>
            <a:r>
              <a:rPr lang="zh-CN" altLang="en-US" sz="2000" b="0" i="0">
                <a:solidFill>
                  <a:srgbClr val="2E3033"/>
                </a:solidFill>
                <a:effectLst/>
                <a:latin typeface="Arial" panose="020B0604020202020204" pitchFamily="34" charset="0"/>
              </a:rPr>
              <a:t>的特征表示，是基于激光雷达的视频三维目标检测中的关键问题。</a:t>
            </a:r>
            <a:endParaRPr lang="en-US" altLang="zh-CN" sz="2000" b="0" i="0">
              <a:solidFill>
                <a:srgbClr val="2E3033"/>
              </a:solidFill>
              <a:effectLst/>
              <a:latin typeface="Arial" panose="020B0604020202020204" pitchFamily="34" charset="0"/>
            </a:endParaRPr>
          </a:p>
        </p:txBody>
      </p:sp>
    </p:spTree>
    <p:extLst>
      <p:ext uri="{BB962C8B-B14F-4D97-AF65-F5344CB8AC3E}">
        <p14:creationId xmlns:p14="http://schemas.microsoft.com/office/powerpoint/2010/main" val="267211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Contributions  </a:t>
            </a:r>
          </a:p>
        </p:txBody>
      </p:sp>
      <p:sp>
        <p:nvSpPr>
          <p:cNvPr id="2" name="文本框 1">
            <a:extLst>
              <a:ext uri="{FF2B5EF4-FFF2-40B4-BE49-F238E27FC236}">
                <a16:creationId xmlns:a16="http://schemas.microsoft.com/office/drawing/2014/main" id="{89392E85-9F4A-4EBE-9FBF-25D4F96F3467}"/>
              </a:ext>
            </a:extLst>
          </p:cNvPr>
          <p:cNvSpPr txBox="1"/>
          <p:nvPr/>
        </p:nvSpPr>
        <p:spPr>
          <a:xfrm>
            <a:off x="887009" y="1415207"/>
            <a:ext cx="10417982" cy="2807435"/>
          </a:xfrm>
          <a:prstGeom prst="rect">
            <a:avLst/>
          </a:prstGeom>
          <a:noFill/>
        </p:spPr>
        <p:txBody>
          <a:bodyPr wrap="square" rtlCol="0">
            <a:spAutoFit/>
          </a:bodyPr>
          <a:lstStyle/>
          <a:p>
            <a:pPr indent="457200">
              <a:lnSpc>
                <a:spcPct val="150000"/>
              </a:lnSpc>
            </a:pPr>
            <a:r>
              <a:rPr lang="zh-CN" altLang="en-US" sz="2000">
                <a:solidFill>
                  <a:srgbClr val="2E3033"/>
                </a:solidFill>
                <a:latin typeface="Arial" panose="020B0604020202020204" pitchFamily="34" charset="0"/>
              </a:rPr>
              <a:t>本文研究了基于三维激光雷达点云数据的</a:t>
            </a:r>
            <a:r>
              <a:rPr lang="zh-CN" altLang="en-US" sz="2000">
                <a:solidFill>
                  <a:srgbClr val="C00000"/>
                </a:solidFill>
                <a:latin typeface="Arial" panose="020B0604020202020204" pitchFamily="34" charset="0"/>
              </a:rPr>
              <a:t>视频三维目标检测</a:t>
            </a:r>
            <a:r>
              <a:rPr lang="zh-CN" altLang="en-US" sz="2000">
                <a:solidFill>
                  <a:srgbClr val="2E3033"/>
                </a:solidFill>
                <a:latin typeface="Arial" panose="020B0604020202020204" pitchFamily="34" charset="0"/>
              </a:rPr>
              <a:t>，通过</a:t>
            </a:r>
            <a:r>
              <a:rPr lang="zh-CN" altLang="en-US" sz="2000">
                <a:solidFill>
                  <a:srgbClr val="C00000"/>
                </a:solidFill>
                <a:latin typeface="Arial" panose="020B0604020202020204" pitchFamily="34" charset="0"/>
              </a:rPr>
              <a:t>整合相邻帧</a:t>
            </a:r>
            <a:r>
              <a:rPr lang="zh-CN" altLang="en-US" sz="2000">
                <a:solidFill>
                  <a:srgbClr val="2E3033"/>
                </a:solidFill>
                <a:latin typeface="Arial" panose="020B0604020202020204" pitchFamily="34" charset="0"/>
              </a:rPr>
              <a:t>的相关信息来实现更加准确的目标检测。文章主要贡献如下：</a:t>
            </a:r>
            <a:endParaRPr lang="en-US" altLang="zh-CN" sz="2000">
              <a:solidFill>
                <a:srgbClr val="2E3033"/>
              </a:solidFill>
              <a:latin typeface="Arial" panose="020B0604020202020204" pitchFamily="34" charset="0"/>
            </a:endParaRPr>
          </a:p>
          <a:p>
            <a:pPr indent="457200">
              <a:lnSpc>
                <a:spcPct val="150000"/>
              </a:lnSpc>
            </a:pPr>
            <a:r>
              <a:rPr lang="en-US" altLang="zh-CN" sz="2000">
                <a:solidFill>
                  <a:srgbClr val="2E3033"/>
                </a:solidFill>
                <a:latin typeface="Arial" panose="020B0604020202020204" pitchFamily="34" charset="0"/>
              </a:rPr>
              <a:t>1</a:t>
            </a:r>
            <a:r>
              <a:rPr lang="zh-CN" altLang="en-US" sz="2000">
                <a:solidFill>
                  <a:srgbClr val="2E3033"/>
                </a:solidFill>
                <a:latin typeface="Arial" panose="020B0604020202020204" pitchFamily="34" charset="0"/>
              </a:rPr>
              <a:t>）提出了一个</a:t>
            </a:r>
            <a:r>
              <a:rPr lang="en-US" altLang="zh-CN" sz="2000">
                <a:solidFill>
                  <a:srgbClr val="C00000"/>
                </a:solidFill>
                <a:latin typeface="Arial" panose="020B0604020202020204" pitchFamily="34" charset="0"/>
              </a:rPr>
              <a:t>Temporal-Channel Transformer</a:t>
            </a:r>
            <a:r>
              <a:rPr lang="zh-CN" altLang="en-US" sz="2000">
                <a:solidFill>
                  <a:srgbClr val="C00000"/>
                </a:solidFill>
                <a:latin typeface="Arial" panose="020B0604020202020204" pitchFamily="34" charset="0"/>
              </a:rPr>
              <a:t>模块</a:t>
            </a:r>
            <a:r>
              <a:rPr lang="zh-CN" altLang="en-US" sz="2000">
                <a:solidFill>
                  <a:srgbClr val="2E3033"/>
                </a:solidFill>
                <a:latin typeface="Arial" panose="020B0604020202020204" pitchFamily="34" charset="0"/>
              </a:rPr>
              <a:t>（</a:t>
            </a:r>
            <a:r>
              <a:rPr lang="en-US" altLang="zh-CN" sz="2000">
                <a:solidFill>
                  <a:srgbClr val="2E3033"/>
                </a:solidFill>
                <a:latin typeface="Arial" panose="020B0604020202020204" pitchFamily="34" charset="0"/>
              </a:rPr>
              <a:t>TCTR</a:t>
            </a:r>
            <a:r>
              <a:rPr lang="zh-CN" altLang="en-US" sz="2000">
                <a:solidFill>
                  <a:srgbClr val="2E3033"/>
                </a:solidFill>
                <a:latin typeface="Arial" panose="020B0604020202020204" pitchFamily="34" charset="0"/>
              </a:rPr>
              <a:t>），以逐体素的方式，用</a:t>
            </a:r>
            <a:r>
              <a:rPr lang="zh-CN" altLang="en-US" sz="2000">
                <a:solidFill>
                  <a:srgbClr val="C00000"/>
                </a:solidFill>
                <a:latin typeface="Arial" panose="020B0604020202020204" pitchFamily="34" charset="0"/>
              </a:rPr>
              <a:t>帧内和帧间</a:t>
            </a:r>
            <a:r>
              <a:rPr lang="zh-CN" altLang="en-US" sz="2000">
                <a:solidFill>
                  <a:srgbClr val="2E3033"/>
                </a:solidFill>
                <a:latin typeface="Arial" panose="020B0604020202020204" pitchFamily="34" charset="0"/>
              </a:rPr>
              <a:t>的相关信息增强目标帧信息。</a:t>
            </a:r>
            <a:endParaRPr lang="en-US" altLang="zh-CN" sz="2000">
              <a:solidFill>
                <a:srgbClr val="2E3033"/>
              </a:solidFill>
              <a:latin typeface="Arial" panose="020B0604020202020204" pitchFamily="34" charset="0"/>
            </a:endParaRPr>
          </a:p>
          <a:p>
            <a:pPr indent="457200">
              <a:lnSpc>
                <a:spcPct val="150000"/>
              </a:lnSpc>
            </a:pPr>
            <a:r>
              <a:rPr lang="en-US" altLang="zh-CN" sz="2000">
                <a:solidFill>
                  <a:srgbClr val="2E3033"/>
                </a:solidFill>
                <a:latin typeface="Arial" panose="020B0604020202020204" pitchFamily="34" charset="0"/>
              </a:rPr>
              <a:t>2</a:t>
            </a:r>
            <a:r>
              <a:rPr lang="zh-CN" altLang="en-US" sz="2000">
                <a:solidFill>
                  <a:srgbClr val="2E3033"/>
                </a:solidFill>
                <a:latin typeface="Arial" panose="020B0604020202020204" pitchFamily="34" charset="0"/>
              </a:rPr>
              <a:t>）提出一个</a:t>
            </a:r>
            <a:r>
              <a:rPr lang="zh-CN" altLang="en-US" sz="2000">
                <a:solidFill>
                  <a:srgbClr val="C00000"/>
                </a:solidFill>
                <a:latin typeface="Arial" panose="020B0604020202020204" pitchFamily="34" charset="0"/>
              </a:rPr>
              <a:t>特征优化模块</a:t>
            </a:r>
            <a:r>
              <a:rPr lang="zh-CN" altLang="en-US" sz="2000">
                <a:solidFill>
                  <a:srgbClr val="2E3033"/>
                </a:solidFill>
                <a:latin typeface="Arial" panose="020B0604020202020204" pitchFamily="34" charset="0"/>
              </a:rPr>
              <a:t>，利用门控机制（</a:t>
            </a:r>
            <a:r>
              <a:rPr lang="en-US" altLang="zh-CN" sz="2000">
                <a:solidFill>
                  <a:srgbClr val="2E3033"/>
                </a:solidFill>
                <a:latin typeface="Arial" panose="020B0604020202020204" pitchFamily="34" charset="0"/>
              </a:rPr>
              <a:t> gating mechanism </a:t>
            </a:r>
            <a:r>
              <a:rPr lang="zh-CN" altLang="en-US" sz="2000">
                <a:solidFill>
                  <a:srgbClr val="2E3033"/>
                </a:solidFill>
                <a:latin typeface="Arial" panose="020B0604020202020204" pitchFamily="34" charset="0"/>
              </a:rPr>
              <a:t>）移除与目标无关的信息，将目标帧的稠密特征和稀疏特征融合起来作为最终特征。</a:t>
            </a:r>
            <a:endParaRPr lang="en-US" altLang="zh-CN" sz="2000">
              <a:solidFill>
                <a:srgbClr val="2E3033"/>
              </a:solidFill>
              <a:latin typeface="Arial" panose="020B0604020202020204" pitchFamily="34" charset="0"/>
            </a:endParaRPr>
          </a:p>
        </p:txBody>
      </p:sp>
    </p:spTree>
    <p:extLst>
      <p:ext uri="{BB962C8B-B14F-4D97-AF65-F5344CB8AC3E}">
        <p14:creationId xmlns:p14="http://schemas.microsoft.com/office/powerpoint/2010/main" val="181972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Network structure  </a:t>
            </a:r>
          </a:p>
        </p:txBody>
      </p:sp>
      <p:pic>
        <p:nvPicPr>
          <p:cNvPr id="6" name="图片 5">
            <a:extLst>
              <a:ext uri="{FF2B5EF4-FFF2-40B4-BE49-F238E27FC236}">
                <a16:creationId xmlns:a16="http://schemas.microsoft.com/office/drawing/2014/main" id="{EB1509B9-ADDE-4746-A6AF-1F6CC21EF357}"/>
              </a:ext>
            </a:extLst>
          </p:cNvPr>
          <p:cNvPicPr>
            <a:picLocks noChangeAspect="1"/>
          </p:cNvPicPr>
          <p:nvPr/>
        </p:nvPicPr>
        <p:blipFill>
          <a:blip r:embed="rId3"/>
          <a:stretch>
            <a:fillRect/>
          </a:stretch>
        </p:blipFill>
        <p:spPr>
          <a:xfrm>
            <a:off x="1657325" y="1668036"/>
            <a:ext cx="8877349" cy="5100320"/>
          </a:xfrm>
          <a:prstGeom prst="rect">
            <a:avLst/>
          </a:prstGeom>
        </p:spPr>
      </p:pic>
    </p:spTree>
    <p:extLst>
      <p:ext uri="{BB962C8B-B14F-4D97-AF65-F5344CB8AC3E}">
        <p14:creationId xmlns:p14="http://schemas.microsoft.com/office/powerpoint/2010/main" val="224048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Preliminary  </a:t>
            </a:r>
          </a:p>
        </p:txBody>
      </p:sp>
      <p:pic>
        <p:nvPicPr>
          <p:cNvPr id="5" name="图片 4">
            <a:extLst>
              <a:ext uri="{FF2B5EF4-FFF2-40B4-BE49-F238E27FC236}">
                <a16:creationId xmlns:a16="http://schemas.microsoft.com/office/drawing/2014/main" id="{B67233CE-CEA9-464E-8413-F03F13DE71C9}"/>
              </a:ext>
            </a:extLst>
          </p:cNvPr>
          <p:cNvPicPr>
            <a:picLocks noChangeAspect="1"/>
          </p:cNvPicPr>
          <p:nvPr/>
        </p:nvPicPr>
        <p:blipFill>
          <a:blip r:embed="rId3"/>
          <a:stretch>
            <a:fillRect/>
          </a:stretch>
        </p:blipFill>
        <p:spPr>
          <a:xfrm>
            <a:off x="723696" y="1438711"/>
            <a:ext cx="5069553" cy="3168472"/>
          </a:xfrm>
          <a:prstGeom prst="rect">
            <a:avLst/>
          </a:prstGeom>
        </p:spPr>
      </p:pic>
      <p:pic>
        <p:nvPicPr>
          <p:cNvPr id="3" name="图片 2">
            <a:extLst>
              <a:ext uri="{FF2B5EF4-FFF2-40B4-BE49-F238E27FC236}">
                <a16:creationId xmlns:a16="http://schemas.microsoft.com/office/drawing/2014/main" id="{582916E2-6E07-4A24-8BD9-2F07A20E11CF}"/>
              </a:ext>
            </a:extLst>
          </p:cNvPr>
          <p:cNvPicPr>
            <a:picLocks noChangeAspect="1"/>
          </p:cNvPicPr>
          <p:nvPr/>
        </p:nvPicPr>
        <p:blipFill>
          <a:blip r:embed="rId4"/>
          <a:stretch>
            <a:fillRect/>
          </a:stretch>
        </p:blipFill>
        <p:spPr>
          <a:xfrm>
            <a:off x="5793250" y="1438711"/>
            <a:ext cx="5033328" cy="2935606"/>
          </a:xfrm>
          <a:prstGeom prst="rect">
            <a:avLst/>
          </a:prstGeom>
        </p:spPr>
      </p:pic>
      <p:sp>
        <p:nvSpPr>
          <p:cNvPr id="8" name="文本框 7">
            <a:extLst>
              <a:ext uri="{FF2B5EF4-FFF2-40B4-BE49-F238E27FC236}">
                <a16:creationId xmlns:a16="http://schemas.microsoft.com/office/drawing/2014/main" id="{73662C36-11CA-4AD9-AB50-49FD6BC0203D}"/>
              </a:ext>
            </a:extLst>
          </p:cNvPr>
          <p:cNvSpPr txBox="1"/>
          <p:nvPr/>
        </p:nvSpPr>
        <p:spPr>
          <a:xfrm>
            <a:off x="893834" y="4931490"/>
            <a:ext cx="10404331" cy="1477328"/>
          </a:xfrm>
          <a:prstGeom prst="rect">
            <a:avLst/>
          </a:prstGeom>
          <a:noFill/>
        </p:spPr>
        <p:txBody>
          <a:bodyPr wrap="square">
            <a:spAutoFit/>
          </a:bodyPr>
          <a:lstStyle/>
          <a:p>
            <a:pPr indent="457200"/>
            <a:r>
              <a:rPr lang="zh-CN" altLang="en-US"/>
              <a:t>先将点云数据的三维空间投影成</a:t>
            </a:r>
            <a:r>
              <a:rPr lang="en-US" altLang="zh-CN"/>
              <a:t>H×W</a:t>
            </a:r>
            <a:r>
              <a:rPr lang="zh-CN" altLang="en-US"/>
              <a:t>的鸟瞰视图下的</a:t>
            </a:r>
            <a:r>
              <a:rPr lang="en-US" altLang="zh-CN"/>
              <a:t>pillar</a:t>
            </a:r>
            <a:r>
              <a:rPr lang="zh-CN" altLang="en-US"/>
              <a:t>。然后使用</a:t>
            </a:r>
            <a:r>
              <a:rPr lang="en-US" altLang="zh-CN"/>
              <a:t>Pillar Feature Network</a:t>
            </a:r>
            <a:r>
              <a:rPr lang="zh-CN" altLang="en-US"/>
              <a:t>从原始点云数据中提取特征。就完成了将每一帧点云数据转换成了二维的伪图像（</a:t>
            </a:r>
            <a:r>
              <a:rPr lang="en-US" altLang="zh-CN"/>
              <a:t>pseudo image</a:t>
            </a:r>
            <a:r>
              <a:rPr lang="zh-CN" altLang="en-US"/>
              <a:t>）。</a:t>
            </a:r>
            <a:endParaRPr lang="en-US" altLang="zh-CN"/>
          </a:p>
          <a:p>
            <a:pPr indent="457200"/>
            <a:endParaRPr lang="en-US" altLang="zh-CN"/>
          </a:p>
          <a:p>
            <a:pPr indent="457200"/>
            <a:r>
              <a:rPr lang="en-US" altLang="zh-CN"/>
              <a:t>backbone</a:t>
            </a:r>
            <a:r>
              <a:rPr lang="zh-CN" altLang="en-US"/>
              <a:t>简单的采用两个卷积层后面跟着四个</a:t>
            </a:r>
            <a:r>
              <a:rPr lang="en-US" altLang="zh-CN"/>
              <a:t>resblock</a:t>
            </a:r>
            <a:r>
              <a:rPr lang="zh-CN" altLang="en-US"/>
              <a:t>（参考</a:t>
            </a:r>
            <a:r>
              <a:rPr lang="en-US" altLang="zh-CN"/>
              <a:t>resNet</a:t>
            </a:r>
            <a:r>
              <a:rPr lang="zh-CN" altLang="en-US"/>
              <a:t>），每个</a:t>
            </a:r>
            <a:r>
              <a:rPr lang="en-US" altLang="zh-CN"/>
              <a:t>resblock</a:t>
            </a:r>
            <a:r>
              <a:rPr lang="zh-CN" altLang="en-US"/>
              <a:t>后面跟着一个</a:t>
            </a:r>
            <a:r>
              <a:rPr lang="en-US" altLang="zh-CN"/>
              <a:t>max-pooling</a:t>
            </a:r>
            <a:r>
              <a:rPr lang="zh-CN" altLang="en-US"/>
              <a:t>层，用于下采样。</a:t>
            </a:r>
          </a:p>
        </p:txBody>
      </p:sp>
    </p:spTree>
    <p:extLst>
      <p:ext uri="{BB962C8B-B14F-4D97-AF65-F5344CB8AC3E}">
        <p14:creationId xmlns:p14="http://schemas.microsoft.com/office/powerpoint/2010/main" val="1674262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Temporal-channel Transformer  </a:t>
            </a:r>
          </a:p>
        </p:txBody>
      </p:sp>
      <p:pic>
        <p:nvPicPr>
          <p:cNvPr id="4" name="图片 3">
            <a:extLst>
              <a:ext uri="{FF2B5EF4-FFF2-40B4-BE49-F238E27FC236}">
                <a16:creationId xmlns:a16="http://schemas.microsoft.com/office/drawing/2014/main" id="{4F8B6A50-A923-4CD3-A5E8-C89F49DA1F52}"/>
              </a:ext>
            </a:extLst>
          </p:cNvPr>
          <p:cNvPicPr>
            <a:picLocks noChangeAspect="1"/>
          </p:cNvPicPr>
          <p:nvPr/>
        </p:nvPicPr>
        <p:blipFill>
          <a:blip r:embed="rId3"/>
          <a:stretch>
            <a:fillRect/>
          </a:stretch>
        </p:blipFill>
        <p:spPr>
          <a:xfrm>
            <a:off x="310978" y="1476167"/>
            <a:ext cx="6417973" cy="4813481"/>
          </a:xfrm>
          <a:prstGeom prst="rect">
            <a:avLst/>
          </a:prstGeom>
        </p:spPr>
      </p:pic>
      <p:sp>
        <p:nvSpPr>
          <p:cNvPr id="9" name="文本框 8">
            <a:extLst>
              <a:ext uri="{FF2B5EF4-FFF2-40B4-BE49-F238E27FC236}">
                <a16:creationId xmlns:a16="http://schemas.microsoft.com/office/drawing/2014/main" id="{6E4855B0-2C7A-4DFC-8694-EC37F77E5A8D}"/>
              </a:ext>
            </a:extLst>
          </p:cNvPr>
          <p:cNvSpPr txBox="1"/>
          <p:nvPr/>
        </p:nvSpPr>
        <p:spPr>
          <a:xfrm>
            <a:off x="7048844" y="2899400"/>
            <a:ext cx="4832178" cy="923330"/>
          </a:xfrm>
          <a:prstGeom prst="rect">
            <a:avLst/>
          </a:prstGeom>
          <a:noFill/>
        </p:spPr>
        <p:txBody>
          <a:bodyPr wrap="square">
            <a:spAutoFit/>
          </a:bodyPr>
          <a:lstStyle/>
          <a:p>
            <a:pPr indent="457200"/>
            <a:r>
              <a:rPr lang="zh-CN" altLang="en-US"/>
              <a:t>TCTR模块由一个时间通道编码器和一个空间解码器组成。</a:t>
            </a:r>
            <a:endParaRPr lang="en-US" altLang="zh-CN"/>
          </a:p>
          <a:p>
            <a:pPr indent="457200"/>
            <a:endParaRPr lang="zh-CN" altLang="en-US"/>
          </a:p>
        </p:txBody>
      </p:sp>
    </p:spTree>
    <p:extLst>
      <p:ext uri="{BB962C8B-B14F-4D97-AF65-F5344CB8AC3E}">
        <p14:creationId xmlns:p14="http://schemas.microsoft.com/office/powerpoint/2010/main" val="414619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FD0ADFA-C781-44EF-BED7-E8B571C366D6}"/>
              </a:ext>
            </a:extLst>
          </p:cNvPr>
          <p:cNvSpPr txBox="1">
            <a:spLocks/>
          </p:cNvSpPr>
          <p:nvPr/>
        </p:nvSpPr>
        <p:spPr>
          <a:xfrm>
            <a:off x="310978" y="89644"/>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latin typeface="Times New Roman" panose="02020603050405020304" charset="0"/>
                <a:cs typeface="Times New Roman" panose="02020603050405020304" charset="0"/>
              </a:rPr>
              <a:t>Method — TCTR Encoder</a:t>
            </a:r>
          </a:p>
        </p:txBody>
      </p:sp>
      <p:sp>
        <p:nvSpPr>
          <p:cNvPr id="9" name="文本框 8">
            <a:extLst>
              <a:ext uri="{FF2B5EF4-FFF2-40B4-BE49-F238E27FC236}">
                <a16:creationId xmlns:a16="http://schemas.microsoft.com/office/drawing/2014/main" id="{6E4855B0-2C7A-4DFC-8694-EC37F77E5A8D}"/>
              </a:ext>
            </a:extLst>
          </p:cNvPr>
          <p:cNvSpPr txBox="1"/>
          <p:nvPr/>
        </p:nvSpPr>
        <p:spPr>
          <a:xfrm>
            <a:off x="7126142" y="1720840"/>
            <a:ext cx="4832178" cy="923330"/>
          </a:xfrm>
          <a:prstGeom prst="rect">
            <a:avLst/>
          </a:prstGeom>
          <a:noFill/>
        </p:spPr>
        <p:txBody>
          <a:bodyPr wrap="square">
            <a:spAutoFit/>
          </a:bodyPr>
          <a:lstStyle/>
          <a:p>
            <a:pPr indent="457200"/>
            <a:r>
              <a:rPr lang="en-US" altLang="zh-CN"/>
              <a:t>Encoder</a:t>
            </a:r>
            <a:r>
              <a:rPr lang="zh-CN" altLang="en-US"/>
              <a:t>部分有</a:t>
            </a:r>
            <a:r>
              <a:rPr lang="en-US" altLang="zh-CN"/>
              <a:t>M</a:t>
            </a:r>
            <a:r>
              <a:rPr lang="zh-CN" altLang="en-US"/>
              <a:t>个相同的编码块组成，每一个编码块包含一个</a:t>
            </a:r>
            <a:r>
              <a:rPr lang="en-US" altLang="zh-CN"/>
              <a:t>multi-head attention</a:t>
            </a:r>
            <a:r>
              <a:rPr lang="zh-CN" altLang="en-US"/>
              <a:t>层和</a:t>
            </a:r>
            <a:r>
              <a:rPr lang="en-US" altLang="zh-CN"/>
              <a:t>Feature Forward Network (FFN)</a:t>
            </a:r>
            <a:r>
              <a:rPr lang="zh-CN" altLang="en-US"/>
              <a:t>层。</a:t>
            </a:r>
            <a:endParaRPr lang="en-US" altLang="zh-CN"/>
          </a:p>
        </p:txBody>
      </p:sp>
      <p:pic>
        <p:nvPicPr>
          <p:cNvPr id="3" name="图片 2">
            <a:extLst>
              <a:ext uri="{FF2B5EF4-FFF2-40B4-BE49-F238E27FC236}">
                <a16:creationId xmlns:a16="http://schemas.microsoft.com/office/drawing/2014/main" id="{C077C9B9-95B0-4A90-928B-0693D42C92A4}"/>
              </a:ext>
            </a:extLst>
          </p:cNvPr>
          <p:cNvPicPr>
            <a:picLocks noChangeAspect="1"/>
          </p:cNvPicPr>
          <p:nvPr/>
        </p:nvPicPr>
        <p:blipFill>
          <a:blip r:embed="rId3"/>
          <a:stretch>
            <a:fillRect/>
          </a:stretch>
        </p:blipFill>
        <p:spPr>
          <a:xfrm>
            <a:off x="891222" y="1415207"/>
            <a:ext cx="5419812" cy="4721433"/>
          </a:xfrm>
          <a:prstGeom prst="rect">
            <a:avLst/>
          </a:prstGeom>
        </p:spPr>
      </p:pic>
      <p:pic>
        <p:nvPicPr>
          <p:cNvPr id="6" name="图片 5">
            <a:extLst>
              <a:ext uri="{FF2B5EF4-FFF2-40B4-BE49-F238E27FC236}">
                <a16:creationId xmlns:a16="http://schemas.microsoft.com/office/drawing/2014/main" id="{C58D49CA-F193-4F68-ACEC-E86B1411989D}"/>
              </a:ext>
            </a:extLst>
          </p:cNvPr>
          <p:cNvPicPr>
            <a:picLocks noChangeAspect="1"/>
          </p:cNvPicPr>
          <p:nvPr/>
        </p:nvPicPr>
        <p:blipFill>
          <a:blip r:embed="rId4"/>
          <a:stretch>
            <a:fillRect/>
          </a:stretch>
        </p:blipFill>
        <p:spPr>
          <a:xfrm>
            <a:off x="7126142" y="3036252"/>
            <a:ext cx="4210050" cy="561975"/>
          </a:xfrm>
          <a:prstGeom prst="rect">
            <a:avLst/>
          </a:prstGeom>
        </p:spPr>
      </p:pic>
      <p:pic>
        <p:nvPicPr>
          <p:cNvPr id="10" name="图片 9">
            <a:extLst>
              <a:ext uri="{FF2B5EF4-FFF2-40B4-BE49-F238E27FC236}">
                <a16:creationId xmlns:a16="http://schemas.microsoft.com/office/drawing/2014/main" id="{0CDCBF4D-C523-4FE9-B621-852B3C486741}"/>
              </a:ext>
            </a:extLst>
          </p:cNvPr>
          <p:cNvPicPr>
            <a:picLocks noChangeAspect="1"/>
          </p:cNvPicPr>
          <p:nvPr/>
        </p:nvPicPr>
        <p:blipFill>
          <a:blip r:embed="rId5"/>
          <a:stretch>
            <a:fillRect/>
          </a:stretch>
        </p:blipFill>
        <p:spPr>
          <a:xfrm>
            <a:off x="6891278" y="3775923"/>
            <a:ext cx="4933950" cy="914400"/>
          </a:xfrm>
          <a:prstGeom prst="rect">
            <a:avLst/>
          </a:prstGeom>
        </p:spPr>
      </p:pic>
    </p:spTree>
    <p:extLst>
      <p:ext uri="{BB962C8B-B14F-4D97-AF65-F5344CB8AC3E}">
        <p14:creationId xmlns:p14="http://schemas.microsoft.com/office/powerpoint/2010/main" val="7135808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11143</TotalTime>
  <Words>1510</Words>
  <Application>Microsoft Office PowerPoint</Application>
  <PresentationFormat>宽屏</PresentationFormat>
  <Paragraphs>102</Paragraphs>
  <Slides>18</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-apple-system</vt:lpstr>
      <vt:lpstr>等线</vt:lpstr>
      <vt:lpstr>Arial</vt:lpstr>
      <vt:lpstr>Calibri</vt:lpstr>
      <vt:lpstr>Times New Roman</vt:lpstr>
      <vt:lpstr>Office 主题</vt:lpstr>
      <vt:lpstr>Temporal-Channel Transformer for 3D Lidar-Based Video Object Detection in Autonomous Driving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爱学习の竹子</dc:creator>
  <cp:lastModifiedBy>爱学习の竹子</cp:lastModifiedBy>
  <cp:revision>335</cp:revision>
  <dcterms:created xsi:type="dcterms:W3CDTF">2020-07-31T02:15:50Z</dcterms:created>
  <dcterms:modified xsi:type="dcterms:W3CDTF">2020-12-19T12:57:21Z</dcterms:modified>
</cp:coreProperties>
</file>