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7" r:id="rId2"/>
    <p:sldId id="256" r:id="rId3"/>
    <p:sldId id="258" r:id="rId4"/>
    <p:sldId id="259" r:id="rId5"/>
    <p:sldId id="260" r:id="rId6"/>
    <p:sldId id="261" r:id="rId7"/>
    <p:sldId id="262" r:id="rId8"/>
    <p:sldId id="263" r:id="rId9"/>
    <p:sldId id="264" r:id="rId10"/>
    <p:sldId id="265" r:id="rId11"/>
    <p:sldId id="267" r:id="rId12"/>
    <p:sldId id="268" r:id="rId13"/>
    <p:sldId id="26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65"/>
    <p:restoredTop sz="81676"/>
  </p:normalViewPr>
  <p:slideViewPr>
    <p:cSldViewPr snapToGrid="0">
      <p:cViewPr varScale="1">
        <p:scale>
          <a:sx n="127" d="100"/>
          <a:sy n="127" d="100"/>
        </p:scale>
        <p:origin x="19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223C60-8E72-8E40-B9AF-F16310617EAB}" type="datetimeFigureOut">
              <a:rPr kumimoji="1" lang="zh-CN" altLang="en-US" smtClean="0"/>
              <a:t>2025/7/10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D5C42-FBF7-CE42-A081-8857EEEFBCC4}" type="slidenum">
              <a:rPr kumimoji="1" lang="zh-CN" altLang="en-US" smtClean="0"/>
              <a:t>‹#›</a:t>
            </a:fld>
            <a:endParaRPr kumimoji="1" lang="zh-CN" altLang="en-US"/>
          </a:p>
        </p:txBody>
      </p:sp>
    </p:spTree>
    <p:extLst>
      <p:ext uri="{BB962C8B-B14F-4D97-AF65-F5344CB8AC3E}">
        <p14:creationId xmlns:p14="http://schemas.microsoft.com/office/powerpoint/2010/main" val="145767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本次实验以</a:t>
            </a:r>
            <a:r>
              <a:rPr kumimoji="1" lang="en-US" altLang="zh-CN" dirty="0"/>
              <a:t>SPECjvm2008</a:t>
            </a:r>
            <a:r>
              <a:rPr kumimoji="1" lang="zh-CN" altLang="en-US" dirty="0"/>
              <a:t>作为测量负载，通过运行多个</a:t>
            </a:r>
            <a:r>
              <a:rPr kumimoji="1" lang="en-US" altLang="zh-CN" dirty="0"/>
              <a:t>java application</a:t>
            </a:r>
            <a:r>
              <a:rPr kumimoji="1" lang="zh-CN" altLang="en-US" dirty="0"/>
              <a:t> 完成对系统硬件以及软件性能的测试。</a:t>
            </a:r>
            <a:endParaRPr kumimoji="1" lang="en-US" altLang="zh-CN" dirty="0"/>
          </a:p>
          <a:p>
            <a:r>
              <a:rPr kumimoji="1" lang="zh-CN" altLang="en-US" dirty="0"/>
              <a:t>该测试工具以 </a:t>
            </a:r>
            <a:r>
              <a:rPr kumimoji="1" lang="en-US" altLang="zh-CN" dirty="0"/>
              <a:t>operations per minute</a:t>
            </a:r>
            <a:r>
              <a:rPr kumimoji="1" lang="zh-CN" altLang="en-US" dirty="0"/>
              <a:t>作为衡量指标，评测每一个应用在每分钟内可以运行几次，同时测试通过长时间运行并取平均值来捕捉更加平滑的性能波动。</a:t>
            </a:r>
            <a:endParaRPr kumimoji="1" lang="en-US" altLang="zh-CN" dirty="0"/>
          </a:p>
          <a:p>
            <a:r>
              <a:rPr kumimoji="1" lang="zh-CN" altLang="en-US" dirty="0"/>
              <a:t>默认在多核环境下，</a:t>
            </a:r>
            <a:r>
              <a:rPr kumimoji="1" lang="en-US" altLang="zh-CN" dirty="0" err="1"/>
              <a:t>SPECjvm</a:t>
            </a:r>
            <a:r>
              <a:rPr kumimoji="1" lang="zh-CN" altLang="en-US" dirty="0"/>
              <a:t>会自动根据核心数量启动相同数量的线程，保证对</a:t>
            </a:r>
            <a:r>
              <a:rPr kumimoji="1" lang="en-US" altLang="zh-CN" dirty="0"/>
              <a:t>CPU</a:t>
            </a:r>
            <a:r>
              <a:rPr kumimoji="1" lang="zh-CN" altLang="en-US" dirty="0"/>
              <a:t>资源利用最大化</a:t>
            </a:r>
          </a:p>
        </p:txBody>
      </p:sp>
      <p:sp>
        <p:nvSpPr>
          <p:cNvPr id="4" name="灯片编号占位符 3"/>
          <p:cNvSpPr>
            <a:spLocks noGrp="1"/>
          </p:cNvSpPr>
          <p:nvPr>
            <p:ph type="sldNum" sz="quarter" idx="5"/>
          </p:nvPr>
        </p:nvSpPr>
        <p:spPr/>
        <p:txBody>
          <a:bodyPr/>
          <a:lstStyle/>
          <a:p>
            <a:fld id="{609D5C42-FBF7-CE42-A081-8857EEEFBCC4}" type="slidenum">
              <a:rPr kumimoji="1" lang="zh-CN" altLang="en-US" smtClean="0"/>
              <a:t>2</a:t>
            </a:fld>
            <a:endParaRPr kumimoji="1" lang="zh-CN" altLang="en-US"/>
          </a:p>
        </p:txBody>
      </p:sp>
    </p:spTree>
    <p:extLst>
      <p:ext uri="{BB962C8B-B14F-4D97-AF65-F5344CB8AC3E}">
        <p14:creationId xmlns:p14="http://schemas.microsoft.com/office/powerpoint/2010/main" val="2106188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性能分析本身也有方法论上的权衡。采样过密虽可获取详尽信息，但会造成采样结果冗余、负担过重，可能影响程序行为。</a:t>
            </a:r>
            <a:endParaRPr lang="en-US" altLang="zh-CN" dirty="0"/>
          </a:p>
          <a:p>
            <a:r>
              <a:rPr lang="zh-CN" altLang="en-US" dirty="0"/>
              <a:t>而采样过疏则可能遗漏重要信息。通过实验结果所示，在不同采样频率下，前三种热点函数都是一样的，并且随着采样频率降低，每个方法的</a:t>
            </a:r>
            <a:r>
              <a:rPr lang="en-US" altLang="zh-CN" dirty="0"/>
              <a:t>cycles</a:t>
            </a:r>
            <a:r>
              <a:rPr lang="zh-CN" altLang="en-US" dirty="0"/>
              <a:t>统计数量也有所降低。</a:t>
            </a:r>
            <a:endParaRPr lang="en-US" altLang="zh-CN" dirty="0"/>
          </a:p>
          <a:p>
            <a:r>
              <a:rPr kumimoji="1" lang="zh-CN" altLang="en-US" dirty="0"/>
              <a:t>并且可以发现在不同频率之下，第</a:t>
            </a:r>
            <a:r>
              <a:rPr kumimoji="1" lang="en-US" altLang="zh-CN" dirty="0"/>
              <a:t>4</a:t>
            </a:r>
            <a:r>
              <a:rPr kumimoji="1" lang="zh-CN" altLang="en-US" dirty="0"/>
              <a:t>第</a:t>
            </a:r>
            <a:r>
              <a:rPr kumimoji="1" lang="en-US" altLang="zh-CN" dirty="0"/>
              <a:t>5</a:t>
            </a:r>
            <a:r>
              <a:rPr kumimoji="1" lang="zh-CN" altLang="en-US" dirty="0"/>
              <a:t>名的热点函数捕捉在不同采样频率下甚至结果不同，因此选取一个适中的采样频率非常重要，要在采样的准确性和独立性之间做出平衡</a:t>
            </a:r>
          </a:p>
        </p:txBody>
      </p:sp>
      <p:sp>
        <p:nvSpPr>
          <p:cNvPr id="4" name="灯片编号占位符 3"/>
          <p:cNvSpPr>
            <a:spLocks noGrp="1"/>
          </p:cNvSpPr>
          <p:nvPr>
            <p:ph type="sldNum" sz="quarter" idx="5"/>
          </p:nvPr>
        </p:nvSpPr>
        <p:spPr/>
        <p:txBody>
          <a:bodyPr/>
          <a:lstStyle/>
          <a:p>
            <a:fld id="{609D5C42-FBF7-CE42-A081-8857EEEFBCC4}" type="slidenum">
              <a:rPr kumimoji="1" lang="zh-CN" altLang="en-US" smtClean="0"/>
              <a:t>11</a:t>
            </a:fld>
            <a:endParaRPr kumimoji="1" lang="zh-CN" altLang="en-US"/>
          </a:p>
        </p:txBody>
      </p:sp>
    </p:spTree>
    <p:extLst>
      <p:ext uri="{BB962C8B-B14F-4D97-AF65-F5344CB8AC3E}">
        <p14:creationId xmlns:p14="http://schemas.microsoft.com/office/powerpoint/2010/main" val="3530500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a:t>
            </a:r>
            <a:r>
              <a:rPr kumimoji="1" lang="en-US" altLang="zh-CN" dirty="0"/>
              <a:t>SPECjvm2008</a:t>
            </a:r>
            <a:r>
              <a:rPr kumimoji="1" lang="zh-CN" altLang="en-US" dirty="0"/>
              <a:t>性能测试中，热身是一个重要的概念，将测试基准通过热身进入稳定状态，避免初始状态下</a:t>
            </a:r>
            <a:r>
              <a:rPr kumimoji="1" lang="zh-CN" altLang="en-US" b="1" dirty="0"/>
              <a:t>冷启动</a:t>
            </a:r>
            <a:r>
              <a:rPr kumimoji="1" lang="zh-CN" altLang="en-US" dirty="0"/>
              <a:t>等一系列不确定因素，从而获取相对公平的测量。</a:t>
            </a:r>
            <a:endParaRPr kumimoji="1" lang="en-US" altLang="zh-CN" dirty="0"/>
          </a:p>
          <a:p>
            <a:r>
              <a:rPr kumimoji="1" lang="zh-CN" altLang="en-US" dirty="0"/>
              <a:t>热身之所以能够提升</a:t>
            </a:r>
            <a:r>
              <a:rPr kumimoji="1" lang="en-US" altLang="zh-CN" dirty="0"/>
              <a:t>benchmark</a:t>
            </a:r>
            <a:r>
              <a:rPr kumimoji="1" lang="zh-CN" altLang="en-US" dirty="0"/>
              <a:t>的运行效率，可以通过</a:t>
            </a:r>
            <a:r>
              <a:rPr kumimoji="1" lang="en-US" altLang="zh-CN" dirty="0"/>
              <a:t>JIT</a:t>
            </a:r>
            <a:r>
              <a:rPr kumimoji="1" lang="zh-CN" altLang="en-US" dirty="0"/>
              <a:t>编译器热点代码的优化 和 局部性原理的到的</a:t>
            </a:r>
            <a:r>
              <a:rPr kumimoji="1" lang="en-US" altLang="zh-CN" dirty="0"/>
              <a:t>cache</a:t>
            </a:r>
            <a:r>
              <a:rPr kumimoji="1" lang="zh-CN" altLang="en-US" dirty="0"/>
              <a:t>缓存来解释。</a:t>
            </a:r>
            <a:endParaRPr kumimoji="1" lang="en-US" altLang="zh-CN" dirty="0"/>
          </a:p>
          <a:p>
            <a:r>
              <a:rPr kumimoji="1" lang="zh-CN" altLang="en-US" dirty="0"/>
              <a:t>通过实验结果可知，大部分基准测试都能像</a:t>
            </a:r>
            <a:r>
              <a:rPr kumimoji="1" lang="en-US" altLang="zh-CN" dirty="0"/>
              <a:t>compress</a:t>
            </a:r>
            <a:r>
              <a:rPr kumimoji="1" lang="zh-CN" altLang="en-US" dirty="0"/>
              <a:t>这样，在</a:t>
            </a:r>
            <a:r>
              <a:rPr kumimoji="1" lang="en-US" altLang="zh-CN" dirty="0"/>
              <a:t>iteration</a:t>
            </a:r>
            <a:r>
              <a:rPr kumimoji="1" lang="zh-CN" altLang="en-US" dirty="0"/>
              <a:t>中得到比</a:t>
            </a:r>
            <a:r>
              <a:rPr kumimoji="1" lang="en-US" altLang="zh-CN" dirty="0"/>
              <a:t>warmup</a:t>
            </a:r>
            <a:r>
              <a:rPr kumimoji="1" lang="zh-CN" altLang="en-US" dirty="0"/>
              <a:t>更加高的效率</a:t>
            </a:r>
            <a:endParaRPr kumimoji="1" lang="en-US" altLang="zh-CN" dirty="0"/>
          </a:p>
          <a:p>
            <a:r>
              <a:rPr kumimoji="1" lang="zh-CN" altLang="en-US" dirty="0"/>
              <a:t>而部分性能反而降低的基准测试可以从测试本身的 </a:t>
            </a:r>
            <a:r>
              <a:rPr kumimoji="1" lang="zh-CN" altLang="en-US" b="1" dirty="0"/>
              <a:t>程序随机性 </a:t>
            </a:r>
            <a:r>
              <a:rPr kumimoji="1" lang="zh-CN" altLang="en-US" dirty="0"/>
              <a:t>和 </a:t>
            </a:r>
            <a:r>
              <a:rPr kumimoji="1" lang="zh-CN" altLang="en-US" b="1" dirty="0"/>
              <a:t>软硬件环境变化</a:t>
            </a:r>
            <a:r>
              <a:rPr kumimoji="1" lang="zh-CN" altLang="en-US" dirty="0"/>
              <a:t> 等方面解释</a:t>
            </a:r>
          </a:p>
        </p:txBody>
      </p:sp>
      <p:sp>
        <p:nvSpPr>
          <p:cNvPr id="4" name="灯片编号占位符 3"/>
          <p:cNvSpPr>
            <a:spLocks noGrp="1"/>
          </p:cNvSpPr>
          <p:nvPr>
            <p:ph type="sldNum" sz="quarter" idx="5"/>
          </p:nvPr>
        </p:nvSpPr>
        <p:spPr/>
        <p:txBody>
          <a:bodyPr/>
          <a:lstStyle/>
          <a:p>
            <a:fld id="{609D5C42-FBF7-CE42-A081-8857EEEFBCC4}" type="slidenum">
              <a:rPr kumimoji="1" lang="zh-CN" altLang="en-US" smtClean="0"/>
              <a:t>3</a:t>
            </a:fld>
            <a:endParaRPr kumimoji="1" lang="zh-CN" altLang="en-US"/>
          </a:p>
        </p:txBody>
      </p:sp>
    </p:spTree>
    <p:extLst>
      <p:ext uri="{BB962C8B-B14F-4D97-AF65-F5344CB8AC3E}">
        <p14:creationId xmlns:p14="http://schemas.microsoft.com/office/powerpoint/2010/main" val="1045499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SPEC</a:t>
            </a:r>
            <a:r>
              <a:rPr kumimoji="1" lang="zh-CN" altLang="en-US" dirty="0"/>
              <a:t>不同子测试之间成绩差异十分明显，反映了不同的性能瓶颈，有的受限于</a:t>
            </a:r>
            <a:r>
              <a:rPr kumimoji="1" lang="en-US" altLang="zh-CN" dirty="0"/>
              <a:t>CPU</a:t>
            </a:r>
            <a:r>
              <a:rPr kumimoji="1" lang="zh-CN" altLang="en-US" dirty="0"/>
              <a:t>计算能力、有的受限于内存大小和</a:t>
            </a:r>
            <a:r>
              <a:rPr kumimoji="1" lang="en-US" altLang="zh-CN" dirty="0"/>
              <a:t>GC</a:t>
            </a:r>
            <a:r>
              <a:rPr kumimoji="1" lang="zh-CN" altLang="en-US" dirty="0"/>
              <a:t>策略</a:t>
            </a:r>
            <a:endParaRPr kumimoji="1" lang="en-US" altLang="zh-CN" dirty="0"/>
          </a:p>
          <a:p>
            <a:r>
              <a:rPr kumimoji="1" lang="en-US" altLang="zh-CN" dirty="0"/>
              <a:t>Peak</a:t>
            </a:r>
            <a:r>
              <a:rPr kumimoji="1" lang="zh-CN" altLang="en-US" dirty="0"/>
              <a:t>和</a:t>
            </a:r>
            <a:r>
              <a:rPr kumimoji="1" lang="en-US" altLang="zh-CN" dirty="0"/>
              <a:t>base</a:t>
            </a:r>
            <a:r>
              <a:rPr kumimoji="1" lang="zh-CN" altLang="en-US" dirty="0"/>
              <a:t>之间性能亦有差别，说明</a:t>
            </a:r>
            <a:r>
              <a:rPr kumimoji="1" lang="en-US" altLang="zh-CN" dirty="0"/>
              <a:t>peak</a:t>
            </a:r>
            <a:r>
              <a:rPr kumimoji="1" lang="zh-CN" altLang="en-US" dirty="0"/>
              <a:t>模式下通过优化</a:t>
            </a:r>
            <a:r>
              <a:rPr kumimoji="1" lang="en-US" altLang="zh-CN" dirty="0"/>
              <a:t>JVM</a:t>
            </a:r>
            <a:r>
              <a:rPr kumimoji="1" lang="zh-CN" altLang="en-US" dirty="0"/>
              <a:t>配置参数能够使得用户程序的运行得到小幅提升。</a:t>
            </a:r>
            <a:endParaRPr kumimoji="1" lang="en-US" altLang="zh-CN" dirty="0"/>
          </a:p>
          <a:p>
            <a:r>
              <a:rPr kumimoji="1" lang="zh-CN" altLang="en-US" dirty="0"/>
              <a:t>这样的性能差距说明，除了硬件为程序提供算力上限，</a:t>
            </a:r>
            <a:r>
              <a:rPr kumimoji="1" lang="en-US" altLang="zh-CN" dirty="0"/>
              <a:t>JVM</a:t>
            </a:r>
            <a:r>
              <a:rPr kumimoji="1" lang="zh-CN" altLang="en-US" dirty="0"/>
              <a:t>等软件的优化也决定了能否拿出一台机器的最高性能，这也就有了</a:t>
            </a:r>
            <a:r>
              <a:rPr kumimoji="1" lang="en-US" altLang="zh-CN" dirty="0"/>
              <a:t>assignment2</a:t>
            </a:r>
            <a:r>
              <a:rPr kumimoji="1" lang="zh-CN" altLang="en-US" dirty="0"/>
              <a:t>中</a:t>
            </a:r>
            <a:r>
              <a:rPr kumimoji="1" lang="en-US" altLang="zh-CN" dirty="0"/>
              <a:t>4</a:t>
            </a:r>
            <a:r>
              <a:rPr kumimoji="1" lang="zh-CN" altLang="en-US" dirty="0"/>
              <a:t>个厂家的</a:t>
            </a:r>
            <a:r>
              <a:rPr kumimoji="1" lang="en-US" altLang="zh-CN" dirty="0" err="1"/>
              <a:t>jdk</a:t>
            </a:r>
            <a:r>
              <a:rPr kumimoji="1" lang="zh-CN" altLang="en-US" dirty="0"/>
              <a:t>的性能比较。</a:t>
            </a:r>
          </a:p>
        </p:txBody>
      </p:sp>
      <p:sp>
        <p:nvSpPr>
          <p:cNvPr id="4" name="灯片编号占位符 3"/>
          <p:cNvSpPr>
            <a:spLocks noGrp="1"/>
          </p:cNvSpPr>
          <p:nvPr>
            <p:ph type="sldNum" sz="quarter" idx="5"/>
          </p:nvPr>
        </p:nvSpPr>
        <p:spPr/>
        <p:txBody>
          <a:bodyPr/>
          <a:lstStyle/>
          <a:p>
            <a:fld id="{609D5C42-FBF7-CE42-A081-8857EEEFBCC4}" type="slidenum">
              <a:rPr kumimoji="1" lang="zh-CN" altLang="en-US" smtClean="0"/>
              <a:t>4</a:t>
            </a:fld>
            <a:endParaRPr kumimoji="1" lang="zh-CN" altLang="en-US"/>
          </a:p>
        </p:txBody>
      </p:sp>
    </p:spTree>
    <p:extLst>
      <p:ext uri="{BB962C8B-B14F-4D97-AF65-F5344CB8AC3E}">
        <p14:creationId xmlns:p14="http://schemas.microsoft.com/office/powerpoint/2010/main" val="2954865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在实验二中，我需要在相同的硬件环境下，对</a:t>
            </a:r>
            <a:r>
              <a:rPr kumimoji="1" lang="en-US" altLang="zh-CN" dirty="0"/>
              <a:t>4</a:t>
            </a:r>
            <a:r>
              <a:rPr kumimoji="1" lang="zh-CN" altLang="en-US" dirty="0"/>
              <a:t>家不同厂商的</a:t>
            </a:r>
            <a:r>
              <a:rPr kumimoji="1" lang="en-US" altLang="zh-CN" dirty="0"/>
              <a:t>JDK</a:t>
            </a:r>
            <a:r>
              <a:rPr kumimoji="1" lang="zh-CN" altLang="en-US" dirty="0"/>
              <a:t>在相同负载和参数下进行性能比对，确保差异来自</a:t>
            </a:r>
            <a:r>
              <a:rPr kumimoji="1" lang="en-US" altLang="zh-CN" dirty="0"/>
              <a:t>JVM</a:t>
            </a:r>
            <a:r>
              <a:rPr kumimoji="1" lang="zh-CN" altLang="en-US" dirty="0"/>
              <a:t>实现。</a:t>
            </a:r>
            <a:endParaRPr kumimoji="1" lang="en-US" altLang="zh-CN" dirty="0"/>
          </a:p>
          <a:p>
            <a:r>
              <a:rPr kumimoji="1" lang="zh-CN" altLang="en-US" dirty="0"/>
              <a:t>在本次实验中，考虑到</a:t>
            </a:r>
            <a:r>
              <a:rPr kumimoji="1" lang="en-US" altLang="zh-CN" dirty="0"/>
              <a:t>SPECjvm2008</a:t>
            </a:r>
            <a:r>
              <a:rPr kumimoji="1" lang="zh-CN" altLang="en-US" dirty="0"/>
              <a:t>对</a:t>
            </a:r>
            <a:r>
              <a:rPr kumimoji="1" lang="en-US" altLang="zh-CN" dirty="0"/>
              <a:t>JDK</a:t>
            </a:r>
            <a:r>
              <a:rPr kumimoji="1" lang="zh-CN" altLang="en-US" dirty="0"/>
              <a:t>的最佳兼容版本是</a:t>
            </a:r>
            <a:r>
              <a:rPr kumimoji="1" lang="en-US" altLang="zh-CN" dirty="0"/>
              <a:t>JDK5\6\7</a:t>
            </a:r>
            <a:r>
              <a:rPr kumimoji="1" lang="zh-CN" altLang="en-US" dirty="0"/>
              <a:t>等，因此均对各个厂商的</a:t>
            </a:r>
            <a:r>
              <a:rPr kumimoji="1" lang="en-US" altLang="zh-CN" dirty="0"/>
              <a:t>JDK8</a:t>
            </a:r>
            <a:r>
              <a:rPr kumimoji="1" lang="zh-CN" altLang="en-US" dirty="0"/>
              <a:t>进行测试。</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609D5C42-FBF7-CE42-A081-8857EEEFBCC4}" type="slidenum">
              <a:rPr kumimoji="1" lang="zh-CN" altLang="en-US" smtClean="0"/>
              <a:t>5</a:t>
            </a:fld>
            <a:endParaRPr kumimoji="1" lang="zh-CN" altLang="en-US"/>
          </a:p>
        </p:txBody>
      </p:sp>
    </p:spTree>
    <p:extLst>
      <p:ext uri="{BB962C8B-B14F-4D97-AF65-F5344CB8AC3E}">
        <p14:creationId xmlns:p14="http://schemas.microsoft.com/office/powerpoint/2010/main" val="814507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实验对每种</a:t>
            </a:r>
            <a:r>
              <a:rPr kumimoji="1" lang="en-US" altLang="zh-CN" dirty="0"/>
              <a:t>JDK</a:t>
            </a:r>
            <a:r>
              <a:rPr kumimoji="1" lang="zh-CN" altLang="en-US" dirty="0"/>
              <a:t>的性能都做了算数平均和几何平均计算，左图采用的是几何平均，因为几何平均值的计算能够很好的规避极大值对平均值计算造成偏移，具备更好的鲁棒性，但是本实验显示每种</a:t>
            </a:r>
            <a:r>
              <a:rPr kumimoji="1" lang="en-US" altLang="zh-CN" dirty="0"/>
              <a:t>JDK</a:t>
            </a:r>
            <a:r>
              <a:rPr kumimoji="1" lang="zh-CN" altLang="en-US" dirty="0"/>
              <a:t>在各个基准上的表现都非常接近，因此此处几何平均值和算数平均值的差异并不大。</a:t>
            </a:r>
            <a:endParaRPr kumimoji="1" lang="en-US" altLang="zh-CN" dirty="0"/>
          </a:p>
          <a:p>
            <a:r>
              <a:rPr kumimoji="1" lang="zh-CN" altLang="en-US" dirty="0"/>
              <a:t>根据实验结果显示，可以</a:t>
            </a:r>
            <a:r>
              <a:rPr lang="zh-CN" altLang="en-US" dirty="0"/>
              <a:t>发现</a:t>
            </a:r>
            <a:r>
              <a:rPr lang="fr-FR" altLang="zh-CN" dirty="0" err="1"/>
              <a:t>OpenJDK</a:t>
            </a:r>
            <a:r>
              <a:rPr lang="zh-CN" altLang="en-US" dirty="0"/>
              <a:t>和</a:t>
            </a:r>
            <a:r>
              <a:rPr lang="fr-FR" altLang="zh-CN" dirty="0" err="1"/>
              <a:t>Dragonwell</a:t>
            </a:r>
            <a:r>
              <a:rPr lang="zh-CN" altLang="en-US" dirty="0"/>
              <a:t>整体性能非常接近，而</a:t>
            </a:r>
            <a:r>
              <a:rPr lang="fr-FR" altLang="zh-CN" dirty="0"/>
              <a:t>Kona</a:t>
            </a:r>
            <a:r>
              <a:rPr lang="zh-CN" altLang="en-US" dirty="0"/>
              <a:t>在</a:t>
            </a:r>
            <a:r>
              <a:rPr lang="fr-FR" altLang="zh-CN" dirty="0"/>
              <a:t>CPU</a:t>
            </a:r>
            <a:r>
              <a:rPr lang="zh-CN" altLang="en-US" dirty="0"/>
              <a:t>密集的</a:t>
            </a:r>
            <a:r>
              <a:rPr lang="fr-FR" altLang="zh-CN" dirty="0" err="1"/>
              <a:t>compress</a:t>
            </a:r>
            <a:r>
              <a:rPr lang="zh-CN" altLang="en-US" dirty="0"/>
              <a:t>上略胜一筹，</a:t>
            </a:r>
            <a:r>
              <a:rPr lang="fr-FR" altLang="zh-CN" dirty="0" err="1"/>
              <a:t>BiSheng</a:t>
            </a:r>
            <a:r>
              <a:rPr lang="zh-CN" altLang="en-US" dirty="0"/>
              <a:t>在</a:t>
            </a:r>
            <a:r>
              <a:rPr lang="fr-FR" altLang="zh-CN" dirty="0"/>
              <a:t>crypto</a:t>
            </a:r>
            <a:r>
              <a:rPr lang="zh-CN" altLang="en-US" dirty="0"/>
              <a:t>等基准中表现突出。</a:t>
            </a:r>
            <a:endParaRPr kumimoji="1" lang="zh-CN" altLang="en-US" dirty="0"/>
          </a:p>
        </p:txBody>
      </p:sp>
      <p:sp>
        <p:nvSpPr>
          <p:cNvPr id="4" name="灯片编号占位符 3"/>
          <p:cNvSpPr>
            <a:spLocks noGrp="1"/>
          </p:cNvSpPr>
          <p:nvPr>
            <p:ph type="sldNum" sz="quarter" idx="5"/>
          </p:nvPr>
        </p:nvSpPr>
        <p:spPr/>
        <p:txBody>
          <a:bodyPr/>
          <a:lstStyle/>
          <a:p>
            <a:fld id="{609D5C42-FBF7-CE42-A081-8857EEEFBCC4}" type="slidenum">
              <a:rPr kumimoji="1" lang="zh-CN" altLang="en-US" smtClean="0"/>
              <a:t>6</a:t>
            </a:fld>
            <a:endParaRPr kumimoji="1" lang="zh-CN" altLang="en-US"/>
          </a:p>
        </p:txBody>
      </p:sp>
    </p:spTree>
    <p:extLst>
      <p:ext uri="{BB962C8B-B14F-4D97-AF65-F5344CB8AC3E}">
        <p14:creationId xmlns:p14="http://schemas.microsoft.com/office/powerpoint/2010/main" val="1824635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用</a:t>
            </a:r>
            <a:r>
              <a:rPr lang="en-US" altLang="zh-CN" b="0" dirty="0"/>
              <a:t>paired t test</a:t>
            </a:r>
            <a:r>
              <a:rPr lang="zh-CN" altLang="en-US" b="0" dirty="0"/>
              <a:t>比较</a:t>
            </a:r>
            <a:r>
              <a:rPr lang="en-US" altLang="zh-CN" b="0" dirty="0"/>
              <a:t>4</a:t>
            </a:r>
            <a:r>
              <a:rPr lang="zh-CN" altLang="en-US" b="0" dirty="0"/>
              <a:t>中</a:t>
            </a:r>
            <a:r>
              <a:rPr lang="en-US" altLang="zh-CN" b="0" dirty="0"/>
              <a:t>JDK</a:t>
            </a:r>
            <a:r>
              <a:rPr lang="zh-CN" altLang="en-US" b="0" dirty="0"/>
              <a:t>的性能，验证其间性能差异的显著性和可信度。</a:t>
            </a:r>
            <a:endParaRPr lang="en-US" altLang="zh-CN" b="0" dirty="0"/>
          </a:p>
          <a:p>
            <a:endParaRPr lang="en-US" altLang="zh-CN" b="0" dirty="0"/>
          </a:p>
          <a:p>
            <a:r>
              <a:rPr lang="zh-CN" altLang="en-US" b="1" dirty="0"/>
              <a:t>根据检验结果显示，</a:t>
            </a:r>
            <a:r>
              <a:rPr lang="zh-CN" altLang="en-US" dirty="0"/>
              <a:t> 多数</a:t>
            </a:r>
            <a:r>
              <a:rPr lang="fr-FR" altLang="zh-CN" dirty="0"/>
              <a:t>JDK</a:t>
            </a:r>
            <a:r>
              <a:rPr lang="zh-CN" altLang="en-US" dirty="0"/>
              <a:t>对之间性能差异不显著，但在特定场景下存在</a:t>
            </a:r>
            <a:r>
              <a:rPr lang="zh-CN" altLang="en-US" b="1" dirty="0"/>
              <a:t>明显差异</a:t>
            </a:r>
            <a:r>
              <a:rPr lang="zh-CN" altLang="en-US" dirty="0"/>
              <a:t>：例如，在 </a:t>
            </a:r>
            <a:r>
              <a:rPr lang="fr-FR" altLang="zh-CN" b="1" dirty="0" err="1"/>
              <a:t>compress</a:t>
            </a:r>
            <a:r>
              <a:rPr lang="fr-FR" altLang="zh-CN" dirty="0"/>
              <a:t> </a:t>
            </a:r>
            <a:r>
              <a:rPr lang="zh-CN" altLang="en-US" dirty="0"/>
              <a:t>基准中</a:t>
            </a:r>
            <a:r>
              <a:rPr lang="fr-FR" altLang="zh-CN" dirty="0"/>
              <a:t> Kona </a:t>
            </a:r>
            <a:r>
              <a:rPr lang="zh-CN" altLang="en-US" dirty="0"/>
              <a:t>相比 </a:t>
            </a:r>
            <a:r>
              <a:rPr lang="fr-FR" altLang="zh-CN" dirty="0" err="1"/>
              <a:t>Dragonwell</a:t>
            </a:r>
            <a:r>
              <a:rPr lang="fr-FR" altLang="zh-CN" dirty="0"/>
              <a:t> </a:t>
            </a:r>
            <a:r>
              <a:rPr lang="zh-CN" altLang="en-US" dirty="0"/>
              <a:t>表现显著更优（</a:t>
            </a:r>
            <a:r>
              <a:rPr lang="fr-FR" altLang="zh-CN" dirty="0"/>
              <a:t>p = 0.012 &lt; 0.05</a:t>
            </a:r>
            <a:r>
              <a:rPr lang="zh-CN" altLang="fr-FR" dirty="0"/>
              <a:t>），</a:t>
            </a:r>
            <a:r>
              <a:rPr lang="zh-CN" altLang="en-US" dirty="0"/>
              <a:t>相对于 </a:t>
            </a:r>
            <a:r>
              <a:rPr lang="fr-FR" altLang="zh-CN" dirty="0" err="1"/>
              <a:t>OpenJDK</a:t>
            </a:r>
            <a:r>
              <a:rPr lang="fr-FR" altLang="zh-CN" dirty="0"/>
              <a:t> </a:t>
            </a:r>
            <a:r>
              <a:rPr lang="zh-CN" altLang="en-US" dirty="0"/>
              <a:t>也接近显著水平 </a:t>
            </a:r>
            <a:r>
              <a:rPr lang="en-US" altLang="zh-CN" dirty="0"/>
              <a:t>(</a:t>
            </a:r>
            <a:r>
              <a:rPr lang="fr-FR" altLang="zh-CN" dirty="0"/>
              <a:t>p ≈ 0.054)</a:t>
            </a:r>
            <a:r>
              <a:rPr lang="zh-CN" altLang="fr-FR" dirty="0"/>
              <a:t>。</a:t>
            </a:r>
            <a:r>
              <a:rPr lang="zh-CN" altLang="en-US" dirty="0"/>
              <a:t>在 </a:t>
            </a:r>
            <a:r>
              <a:rPr lang="fr-FR" altLang="zh-CN" b="1" dirty="0"/>
              <a:t>crypto</a:t>
            </a:r>
            <a:r>
              <a:rPr lang="fr-FR" altLang="zh-CN" dirty="0"/>
              <a:t> </a:t>
            </a:r>
            <a:r>
              <a:rPr lang="zh-CN" altLang="en-US" dirty="0"/>
              <a:t>基准中，</a:t>
            </a:r>
            <a:r>
              <a:rPr lang="fr-FR" altLang="zh-CN" dirty="0"/>
              <a:t> </a:t>
            </a:r>
            <a:r>
              <a:rPr lang="fr-FR" altLang="zh-CN" dirty="0" err="1"/>
              <a:t>BiSheng</a:t>
            </a:r>
            <a:r>
              <a:rPr lang="fr-FR" altLang="zh-CN" dirty="0"/>
              <a:t> </a:t>
            </a:r>
            <a:r>
              <a:rPr lang="zh-CN" altLang="en-US" dirty="0"/>
              <a:t>显著高于 </a:t>
            </a:r>
            <a:r>
              <a:rPr lang="fr-FR" altLang="zh-CN" dirty="0" err="1"/>
              <a:t>OpenJDK</a:t>
            </a:r>
            <a:r>
              <a:rPr lang="fr-FR" altLang="zh-CN" dirty="0"/>
              <a:t> (p = 0.005 &lt; 0.01)</a:t>
            </a:r>
            <a:r>
              <a:rPr lang="zh-CN" altLang="fr-FR" dirty="0"/>
              <a:t>。</a:t>
            </a:r>
            <a:r>
              <a:rPr lang="fr-FR" altLang="zh-CN" b="1" dirty="0"/>
              <a:t>derby</a:t>
            </a:r>
            <a:r>
              <a:rPr lang="fr-FR" altLang="zh-CN" dirty="0"/>
              <a:t> </a:t>
            </a:r>
            <a:r>
              <a:rPr lang="zh-CN" altLang="en-US" dirty="0"/>
              <a:t>基准中，</a:t>
            </a:r>
            <a:r>
              <a:rPr lang="fr-FR" altLang="zh-CN" dirty="0" err="1"/>
              <a:t>BiSheng</a:t>
            </a:r>
            <a:r>
              <a:rPr lang="fr-FR" altLang="zh-CN" dirty="0"/>
              <a:t> </a:t>
            </a:r>
            <a:r>
              <a:rPr lang="zh-CN" altLang="en-US" dirty="0"/>
              <a:t>也以约</a:t>
            </a:r>
            <a:r>
              <a:rPr lang="en-US" altLang="zh-CN" dirty="0"/>
              <a:t>20 </a:t>
            </a:r>
            <a:r>
              <a:rPr lang="fr-FR" altLang="zh-CN" dirty="0"/>
              <a:t>ops/min </a:t>
            </a:r>
            <a:r>
              <a:rPr lang="zh-CN" altLang="en-US" dirty="0"/>
              <a:t>优势显著领先 </a:t>
            </a:r>
            <a:r>
              <a:rPr lang="fr-FR" altLang="zh-CN" dirty="0" err="1"/>
              <a:t>OpenJDK</a:t>
            </a:r>
            <a:r>
              <a:rPr lang="fr-FR" altLang="zh-CN" dirty="0"/>
              <a:t> (p = 0.030 &lt; 0.05)</a:t>
            </a:r>
            <a:r>
              <a:rPr lang="zh-CN" altLang="fr-FR" dirty="0"/>
              <a:t>。</a:t>
            </a:r>
          </a:p>
          <a:p>
            <a:endParaRPr kumimoji="1" lang="en-US" altLang="zh-CN" dirty="0"/>
          </a:p>
          <a:p>
            <a:r>
              <a:rPr lang="zh-CN" altLang="en-US" dirty="0"/>
              <a:t>关于实验二的总结：不同</a:t>
            </a:r>
            <a:r>
              <a:rPr lang="fr-FR" altLang="zh-CN" dirty="0"/>
              <a:t>JDK</a:t>
            </a:r>
            <a:r>
              <a:rPr lang="zh-CN" altLang="en-US" dirty="0"/>
              <a:t>针对不同应用场景有各自优化侧重。例如，</a:t>
            </a:r>
            <a:r>
              <a:rPr lang="fr-FR" altLang="zh-CN" dirty="0"/>
              <a:t>Kona </a:t>
            </a:r>
            <a:r>
              <a:rPr lang="zh-CN" altLang="en-US" dirty="0"/>
              <a:t>可能在线程调度和</a:t>
            </a:r>
            <a:r>
              <a:rPr lang="fr-FR" altLang="zh-CN" dirty="0"/>
              <a:t>GC</a:t>
            </a:r>
            <a:r>
              <a:rPr lang="zh-CN" altLang="en-US" dirty="0"/>
              <a:t>方面针对计算密集型负载做了优化；</a:t>
            </a:r>
            <a:r>
              <a:rPr lang="fr-FR" altLang="zh-CN" dirty="0" err="1"/>
              <a:t>BiSheng</a:t>
            </a:r>
            <a:r>
              <a:rPr lang="fr-FR" altLang="zh-CN" dirty="0"/>
              <a:t> </a:t>
            </a:r>
            <a:r>
              <a:rPr lang="zh-CN" altLang="en-US" dirty="0"/>
              <a:t>则对加密算法和大内存管理优化突出；</a:t>
            </a:r>
            <a:r>
              <a:rPr lang="fr-FR" altLang="zh-CN" dirty="0" err="1"/>
              <a:t>Dragonwell</a:t>
            </a:r>
            <a:r>
              <a:rPr lang="fr-FR" altLang="zh-CN" dirty="0"/>
              <a:t> </a:t>
            </a:r>
            <a:r>
              <a:rPr lang="zh-CN" altLang="en-US" dirty="0"/>
              <a:t>和 </a:t>
            </a:r>
            <a:r>
              <a:rPr lang="fr-FR" altLang="zh-CN" dirty="0" err="1"/>
              <a:t>OpenJDK</a:t>
            </a:r>
            <a:r>
              <a:rPr lang="fr-FR" altLang="zh-CN" dirty="0"/>
              <a:t> </a:t>
            </a:r>
            <a:r>
              <a:rPr lang="zh-CN" altLang="en-US" dirty="0"/>
              <a:t>保持通用优化，因而性能中规中矩。</a:t>
            </a:r>
            <a:endParaRPr kumimoji="1" lang="zh-CN" altLang="en-US" dirty="0"/>
          </a:p>
        </p:txBody>
      </p:sp>
      <p:sp>
        <p:nvSpPr>
          <p:cNvPr id="4" name="灯片编号占位符 3"/>
          <p:cNvSpPr>
            <a:spLocks noGrp="1"/>
          </p:cNvSpPr>
          <p:nvPr>
            <p:ph type="sldNum" sz="quarter" idx="5"/>
          </p:nvPr>
        </p:nvSpPr>
        <p:spPr/>
        <p:txBody>
          <a:bodyPr/>
          <a:lstStyle/>
          <a:p>
            <a:fld id="{609D5C42-FBF7-CE42-A081-8857EEEFBCC4}" type="slidenum">
              <a:rPr kumimoji="1" lang="zh-CN" altLang="en-US" smtClean="0"/>
              <a:t>7</a:t>
            </a:fld>
            <a:endParaRPr kumimoji="1" lang="zh-CN" altLang="en-US"/>
          </a:p>
        </p:txBody>
      </p:sp>
    </p:spTree>
    <p:extLst>
      <p:ext uri="{BB962C8B-B14F-4D97-AF65-F5344CB8AC3E}">
        <p14:creationId xmlns:p14="http://schemas.microsoft.com/office/powerpoint/2010/main" val="595634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需要从</a:t>
            </a:r>
            <a:r>
              <a:rPr lang="zh-CN" altLang="en-US" b="1" dirty="0"/>
              <a:t>硬件事件统计</a:t>
            </a:r>
            <a:r>
              <a:rPr lang="zh-CN" altLang="en-US" dirty="0"/>
              <a:t>和</a:t>
            </a:r>
            <a:r>
              <a:rPr lang="zh-CN" altLang="en-US" b="1" dirty="0"/>
              <a:t>代码路径</a:t>
            </a:r>
            <a:r>
              <a:rPr lang="zh-CN" altLang="en-US" dirty="0"/>
              <a:t>两方面审视。通过列举工具，说明分析的全面性和专业性。这也表明该阶段与前面性能评估不同，更关注</a:t>
            </a:r>
            <a:r>
              <a:rPr lang="zh-CN" altLang="en-US" b="1" dirty="0"/>
              <a:t>内部机理</a:t>
            </a:r>
            <a:r>
              <a:rPr lang="zh-CN" altLang="en-US" dirty="0"/>
              <a:t>而非单纯性能数字。</a:t>
            </a:r>
            <a:endParaRPr kumimoji="1" lang="zh-CN" altLang="en-US" dirty="0"/>
          </a:p>
        </p:txBody>
      </p:sp>
      <p:sp>
        <p:nvSpPr>
          <p:cNvPr id="4" name="灯片编号占位符 3"/>
          <p:cNvSpPr>
            <a:spLocks noGrp="1"/>
          </p:cNvSpPr>
          <p:nvPr>
            <p:ph type="sldNum" sz="quarter" idx="5"/>
          </p:nvPr>
        </p:nvSpPr>
        <p:spPr/>
        <p:txBody>
          <a:bodyPr/>
          <a:lstStyle/>
          <a:p>
            <a:fld id="{609D5C42-FBF7-CE42-A081-8857EEEFBCC4}" type="slidenum">
              <a:rPr kumimoji="1" lang="zh-CN" altLang="en-US" smtClean="0"/>
              <a:t>8</a:t>
            </a:fld>
            <a:endParaRPr kumimoji="1" lang="zh-CN" altLang="en-US"/>
          </a:p>
        </p:txBody>
      </p:sp>
    </p:spTree>
    <p:extLst>
      <p:ext uri="{BB962C8B-B14F-4D97-AF65-F5344CB8AC3E}">
        <p14:creationId xmlns:p14="http://schemas.microsoft.com/office/powerpoint/2010/main" val="2489924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a:t>
            </a:r>
            <a:r>
              <a:rPr lang="fr-FR" altLang="zh-CN" dirty="0"/>
              <a:t>perf stat</a:t>
            </a:r>
            <a:r>
              <a:rPr lang="zh-CN" altLang="fr-FR" dirty="0"/>
              <a:t>，</a:t>
            </a:r>
            <a:r>
              <a:rPr lang="zh-CN" altLang="en-US" dirty="0"/>
              <a:t>我们定量展示</a:t>
            </a:r>
            <a:r>
              <a:rPr lang="fr-FR" altLang="zh-CN" dirty="0" err="1"/>
              <a:t>compress</a:t>
            </a:r>
            <a:r>
              <a:rPr lang="zh-CN" altLang="en-US" dirty="0"/>
              <a:t>在运行过程中的硬件性能概况。此处显示</a:t>
            </a:r>
            <a:r>
              <a:rPr lang="fr-FR" altLang="zh-CN" dirty="0"/>
              <a:t>cache miss</a:t>
            </a:r>
            <a:r>
              <a:rPr lang="zh-CN" altLang="en-US" dirty="0"/>
              <a:t>偏高这一现象，解释这意味着大量内存访问没有在</a:t>
            </a:r>
            <a:r>
              <a:rPr lang="en-US" altLang="zh-CN" dirty="0"/>
              <a:t>cache</a:t>
            </a:r>
            <a:r>
              <a:rPr lang="zh-CN" altLang="en-US" dirty="0"/>
              <a:t>命中，拖慢了程序。也可解释</a:t>
            </a:r>
            <a:r>
              <a:rPr lang="fr-FR" altLang="zh-CN" dirty="0"/>
              <a:t>IPC</a:t>
            </a:r>
            <a:r>
              <a:rPr lang="zh-CN" altLang="en-US" dirty="0"/>
              <a:t>的意义</a:t>
            </a:r>
            <a:r>
              <a:rPr lang="en-US" altLang="zh-CN" dirty="0"/>
              <a:t>——</a:t>
            </a:r>
            <a:r>
              <a:rPr lang="zh-CN" altLang="en-US" dirty="0"/>
              <a:t>如果每周期执行指令较少，可能是等待内存所致。这一页结论将引出下一步，需要用火焰图看具体哪个函数在消耗时间，是否对应于大量内存操作。</a:t>
            </a:r>
            <a:endParaRPr kumimoji="1" lang="zh-CN" altLang="en-US" dirty="0"/>
          </a:p>
        </p:txBody>
      </p:sp>
      <p:sp>
        <p:nvSpPr>
          <p:cNvPr id="4" name="灯片编号占位符 3"/>
          <p:cNvSpPr>
            <a:spLocks noGrp="1"/>
          </p:cNvSpPr>
          <p:nvPr>
            <p:ph type="sldNum" sz="quarter" idx="5"/>
          </p:nvPr>
        </p:nvSpPr>
        <p:spPr/>
        <p:txBody>
          <a:bodyPr/>
          <a:lstStyle/>
          <a:p>
            <a:fld id="{609D5C42-FBF7-CE42-A081-8857EEEFBCC4}" type="slidenum">
              <a:rPr kumimoji="1" lang="zh-CN" altLang="en-US" smtClean="0"/>
              <a:t>9</a:t>
            </a:fld>
            <a:endParaRPr kumimoji="1" lang="zh-CN" altLang="en-US"/>
          </a:p>
        </p:txBody>
      </p:sp>
    </p:spTree>
    <p:extLst>
      <p:ext uri="{BB962C8B-B14F-4D97-AF65-F5344CB8AC3E}">
        <p14:creationId xmlns:p14="http://schemas.microsoft.com/office/powerpoint/2010/main" val="842463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火焰图的</a:t>
            </a:r>
            <a:r>
              <a:rPr lang="zh-CN" altLang="en-US" b="1" dirty="0"/>
              <a:t>横轴</a:t>
            </a:r>
            <a:r>
              <a:rPr lang="zh-CN" altLang="en-US" dirty="0"/>
              <a:t>表示函数被采样到的总时间占比（“火焰”的宽度），</a:t>
            </a:r>
            <a:r>
              <a:rPr lang="zh-CN" altLang="en-US" b="1" dirty="0"/>
              <a:t>纵轴</a:t>
            </a:r>
            <a:r>
              <a:rPr lang="zh-CN" altLang="en-US" dirty="0"/>
              <a:t>表示调用栈层级。最宽的“火焰块”对应消耗时间最多的代码路径。</a:t>
            </a:r>
            <a:endParaRPr lang="en-US" altLang="zh-CN" dirty="0"/>
          </a:p>
          <a:p>
            <a:endParaRPr kumimoji="1" lang="en-US" altLang="zh-CN" dirty="0"/>
          </a:p>
          <a:p>
            <a:r>
              <a:rPr lang="zh-CN" altLang="en-US" dirty="0"/>
              <a:t>对于 </a:t>
            </a:r>
            <a:r>
              <a:rPr lang="fr-FR" altLang="zh-CN" dirty="0" err="1"/>
              <a:t>compress</a:t>
            </a:r>
            <a:r>
              <a:rPr lang="fr-FR" altLang="zh-CN" dirty="0"/>
              <a:t> </a:t>
            </a:r>
            <a:r>
              <a:rPr lang="zh-CN" altLang="en-US" dirty="0"/>
              <a:t>基准，火焰图显示主要热点集中在压缩算法实现上：如 </a:t>
            </a:r>
            <a:r>
              <a:rPr lang="fr-FR" altLang="zh-CN" dirty="0" err="1"/>
              <a:t>Compressor.compress</a:t>
            </a:r>
            <a:r>
              <a:rPr lang="fr-FR" altLang="zh-CN" dirty="0"/>
              <a:t>() </a:t>
            </a:r>
            <a:r>
              <a:rPr lang="zh-CN" altLang="en-US" dirty="0"/>
              <a:t>和 </a:t>
            </a:r>
            <a:r>
              <a:rPr lang="fr-FR" altLang="zh-CN" dirty="0" err="1"/>
              <a:t>Decompressor.decompress</a:t>
            </a:r>
            <a:r>
              <a:rPr lang="fr-FR" altLang="zh-CN" dirty="0"/>
              <a:t>() </a:t>
            </a:r>
            <a:r>
              <a:rPr lang="zh-CN" altLang="en-US" dirty="0"/>
              <a:t>方法，以及顶层调用 </a:t>
            </a:r>
            <a:r>
              <a:rPr lang="fr-FR" altLang="zh-CN" dirty="0" err="1"/>
              <a:t>Compress</a:t>
            </a:r>
            <a:r>
              <a:rPr lang="fr-FR" altLang="zh-CN" dirty="0"/>
              <a:t>::</a:t>
            </a:r>
            <a:r>
              <a:rPr lang="fr-FR" altLang="zh-CN" dirty="0" err="1"/>
              <a:t>performAction</a:t>
            </a:r>
            <a:r>
              <a:rPr lang="fr-FR" altLang="zh-CN" dirty="0"/>
              <a:t> </a:t>
            </a:r>
            <a:r>
              <a:rPr lang="zh-CN" altLang="en-US" dirty="0"/>
              <a:t>方法。这些关键方法的火焰块最宽，表明压缩</a:t>
            </a:r>
            <a:r>
              <a:rPr lang="en-US" altLang="zh-CN" dirty="0"/>
              <a:t>/</a:t>
            </a:r>
            <a:r>
              <a:rPr lang="zh-CN" altLang="en-US" dirty="0"/>
              <a:t>解压逻辑耗费了最多的</a:t>
            </a:r>
            <a:r>
              <a:rPr lang="fr-FR" altLang="zh-CN" dirty="0"/>
              <a:t>CPU</a:t>
            </a:r>
            <a:r>
              <a:rPr lang="zh-CN" altLang="en-US" dirty="0"/>
              <a:t>时间。</a:t>
            </a:r>
            <a:endParaRPr lang="en-US" altLang="zh-CN" dirty="0"/>
          </a:p>
          <a:p>
            <a:endParaRPr kumimoji="1" lang="en-US" altLang="zh-CN" dirty="0"/>
          </a:p>
          <a:p>
            <a:r>
              <a:rPr lang="zh-CN" altLang="en-US" dirty="0"/>
              <a:t>除主要压缩算法函数外，火焰图还揭示了一些</a:t>
            </a:r>
            <a:r>
              <a:rPr lang="zh-CN" altLang="en-US" b="1" dirty="0"/>
              <a:t>意外的开销</a:t>
            </a:r>
            <a:r>
              <a:rPr lang="zh-CN" altLang="en-US" dirty="0"/>
              <a:t>：例如 </a:t>
            </a:r>
            <a:r>
              <a:rPr lang="fr-FR" altLang="zh-CN" dirty="0"/>
              <a:t>Java </a:t>
            </a:r>
            <a:r>
              <a:rPr lang="zh-CN" altLang="en-US" dirty="0"/>
              <a:t>层反复创建输入</a:t>
            </a:r>
            <a:r>
              <a:rPr lang="en-US" altLang="zh-CN" dirty="0"/>
              <a:t>/</a:t>
            </a:r>
            <a:r>
              <a:rPr lang="zh-CN" altLang="en-US" dirty="0"/>
              <a:t>输出缓冲区对象，也占据了一定比例的时间。另外，由于部分 </a:t>
            </a:r>
            <a:r>
              <a:rPr lang="fr-FR" altLang="zh-CN" dirty="0"/>
              <a:t>JVM </a:t>
            </a:r>
            <a:r>
              <a:rPr lang="zh-CN" altLang="en-US" dirty="0"/>
              <a:t>内部 </a:t>
            </a:r>
            <a:r>
              <a:rPr lang="fr-FR" altLang="zh-CN" b="1" dirty="0"/>
              <a:t>native </a:t>
            </a:r>
            <a:r>
              <a:rPr lang="zh-CN" altLang="en-US" b="1" dirty="0"/>
              <a:t>方法</a:t>
            </a:r>
            <a:r>
              <a:rPr lang="zh-CN" altLang="en-US" dirty="0"/>
              <a:t> 被高频调用，在火焰图上形成了明显的平坦“高原”区域，提示这些包装调用消耗也不可忽视。</a:t>
            </a:r>
            <a:endParaRPr kumimoji="1" lang="zh-CN" altLang="en-US" dirty="0"/>
          </a:p>
        </p:txBody>
      </p:sp>
      <p:sp>
        <p:nvSpPr>
          <p:cNvPr id="4" name="灯片编号占位符 3"/>
          <p:cNvSpPr>
            <a:spLocks noGrp="1"/>
          </p:cNvSpPr>
          <p:nvPr>
            <p:ph type="sldNum" sz="quarter" idx="5"/>
          </p:nvPr>
        </p:nvSpPr>
        <p:spPr/>
        <p:txBody>
          <a:bodyPr/>
          <a:lstStyle/>
          <a:p>
            <a:fld id="{609D5C42-FBF7-CE42-A081-8857EEEFBCC4}" type="slidenum">
              <a:rPr kumimoji="1" lang="zh-CN" altLang="en-US" smtClean="0"/>
              <a:t>10</a:t>
            </a:fld>
            <a:endParaRPr kumimoji="1" lang="zh-CN" altLang="en-US"/>
          </a:p>
        </p:txBody>
      </p:sp>
    </p:spTree>
    <p:extLst>
      <p:ext uri="{BB962C8B-B14F-4D97-AF65-F5344CB8AC3E}">
        <p14:creationId xmlns:p14="http://schemas.microsoft.com/office/powerpoint/2010/main" val="3792279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82F1D-210C-D373-09B8-3C2CECF0B859}"/>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3B058A02-8A1A-05C7-D1A6-F4388D90A7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8AFC889-C129-1DA3-5611-276AC12CF734}"/>
              </a:ext>
            </a:extLst>
          </p:cNvPr>
          <p:cNvSpPr>
            <a:spLocks noGrp="1"/>
          </p:cNvSpPr>
          <p:nvPr>
            <p:ph type="dt" sz="half" idx="10"/>
          </p:nvPr>
        </p:nvSpPr>
        <p:spPr/>
        <p:txBody>
          <a:bodyPr/>
          <a:lstStyle/>
          <a:p>
            <a:fld id="{6A988A7E-48EB-A548-877A-8B6A89BF6D6F}" type="datetimeFigureOut">
              <a:rPr kumimoji="1" lang="zh-CN" altLang="en-US" smtClean="0"/>
              <a:t>2025/7/10</a:t>
            </a:fld>
            <a:endParaRPr kumimoji="1" lang="zh-CN" altLang="en-US"/>
          </a:p>
        </p:txBody>
      </p:sp>
      <p:sp>
        <p:nvSpPr>
          <p:cNvPr id="5" name="页脚占位符 4">
            <a:extLst>
              <a:ext uri="{FF2B5EF4-FFF2-40B4-BE49-F238E27FC236}">
                <a16:creationId xmlns:a16="http://schemas.microsoft.com/office/drawing/2014/main" id="{3914D73F-E24B-2BC3-3189-7DFE6A3A554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72CC09D-7FA2-9DC7-CF4E-A338A3F500C4}"/>
              </a:ext>
            </a:extLst>
          </p:cNvPr>
          <p:cNvSpPr>
            <a:spLocks noGrp="1"/>
          </p:cNvSpPr>
          <p:nvPr>
            <p:ph type="sldNum" sz="quarter" idx="12"/>
          </p:nvPr>
        </p:nvSpPr>
        <p:spPr/>
        <p:txBody>
          <a:bodyPr/>
          <a:lstStyle/>
          <a:p>
            <a:fld id="{DC4FAF91-1FB7-3A45-96B4-C99852AEA397}" type="slidenum">
              <a:rPr kumimoji="1" lang="zh-CN" altLang="en-US" smtClean="0"/>
              <a:t>‹#›</a:t>
            </a:fld>
            <a:endParaRPr kumimoji="1" lang="zh-CN" altLang="en-US"/>
          </a:p>
        </p:txBody>
      </p:sp>
    </p:spTree>
    <p:extLst>
      <p:ext uri="{BB962C8B-B14F-4D97-AF65-F5344CB8AC3E}">
        <p14:creationId xmlns:p14="http://schemas.microsoft.com/office/powerpoint/2010/main" val="305103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4124E-B150-B2A0-58FA-AA7DB56A8DAC}"/>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404FA25-D415-DAFC-B4CE-354F54E13380}"/>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45227A3-1A19-C768-AC08-F585302D9B0C}"/>
              </a:ext>
            </a:extLst>
          </p:cNvPr>
          <p:cNvSpPr>
            <a:spLocks noGrp="1"/>
          </p:cNvSpPr>
          <p:nvPr>
            <p:ph type="dt" sz="half" idx="10"/>
          </p:nvPr>
        </p:nvSpPr>
        <p:spPr/>
        <p:txBody>
          <a:bodyPr/>
          <a:lstStyle/>
          <a:p>
            <a:fld id="{6A988A7E-48EB-A548-877A-8B6A89BF6D6F}" type="datetimeFigureOut">
              <a:rPr kumimoji="1" lang="zh-CN" altLang="en-US" smtClean="0"/>
              <a:t>2025/7/10</a:t>
            </a:fld>
            <a:endParaRPr kumimoji="1" lang="zh-CN" altLang="en-US"/>
          </a:p>
        </p:txBody>
      </p:sp>
      <p:sp>
        <p:nvSpPr>
          <p:cNvPr id="5" name="页脚占位符 4">
            <a:extLst>
              <a:ext uri="{FF2B5EF4-FFF2-40B4-BE49-F238E27FC236}">
                <a16:creationId xmlns:a16="http://schemas.microsoft.com/office/drawing/2014/main" id="{E4E0DE90-4F34-8B41-92DE-537B6B76432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06A93B3-90B1-9F30-EE7B-ABC086529471}"/>
              </a:ext>
            </a:extLst>
          </p:cNvPr>
          <p:cNvSpPr>
            <a:spLocks noGrp="1"/>
          </p:cNvSpPr>
          <p:nvPr>
            <p:ph type="sldNum" sz="quarter" idx="12"/>
          </p:nvPr>
        </p:nvSpPr>
        <p:spPr/>
        <p:txBody>
          <a:bodyPr/>
          <a:lstStyle/>
          <a:p>
            <a:fld id="{DC4FAF91-1FB7-3A45-96B4-C99852AEA397}" type="slidenum">
              <a:rPr kumimoji="1" lang="zh-CN" altLang="en-US" smtClean="0"/>
              <a:t>‹#›</a:t>
            </a:fld>
            <a:endParaRPr kumimoji="1" lang="zh-CN" altLang="en-US"/>
          </a:p>
        </p:txBody>
      </p:sp>
    </p:spTree>
    <p:extLst>
      <p:ext uri="{BB962C8B-B14F-4D97-AF65-F5344CB8AC3E}">
        <p14:creationId xmlns:p14="http://schemas.microsoft.com/office/powerpoint/2010/main" val="260302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F4F24B7-BB04-0484-CB87-9FA4883EC28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6C72FA8-40D0-1C86-FD8C-DFE6E83D2E88}"/>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5EA074E-978D-A203-60EC-438C3DD62EE1}"/>
              </a:ext>
            </a:extLst>
          </p:cNvPr>
          <p:cNvSpPr>
            <a:spLocks noGrp="1"/>
          </p:cNvSpPr>
          <p:nvPr>
            <p:ph type="dt" sz="half" idx="10"/>
          </p:nvPr>
        </p:nvSpPr>
        <p:spPr/>
        <p:txBody>
          <a:bodyPr/>
          <a:lstStyle/>
          <a:p>
            <a:fld id="{6A988A7E-48EB-A548-877A-8B6A89BF6D6F}" type="datetimeFigureOut">
              <a:rPr kumimoji="1" lang="zh-CN" altLang="en-US" smtClean="0"/>
              <a:t>2025/7/10</a:t>
            </a:fld>
            <a:endParaRPr kumimoji="1" lang="zh-CN" altLang="en-US"/>
          </a:p>
        </p:txBody>
      </p:sp>
      <p:sp>
        <p:nvSpPr>
          <p:cNvPr id="5" name="页脚占位符 4">
            <a:extLst>
              <a:ext uri="{FF2B5EF4-FFF2-40B4-BE49-F238E27FC236}">
                <a16:creationId xmlns:a16="http://schemas.microsoft.com/office/drawing/2014/main" id="{D54DBA0A-F2CB-9433-5D4C-48C2A26B976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57770EC-0807-B557-3932-A3FEC964B336}"/>
              </a:ext>
            </a:extLst>
          </p:cNvPr>
          <p:cNvSpPr>
            <a:spLocks noGrp="1"/>
          </p:cNvSpPr>
          <p:nvPr>
            <p:ph type="sldNum" sz="quarter" idx="12"/>
          </p:nvPr>
        </p:nvSpPr>
        <p:spPr/>
        <p:txBody>
          <a:bodyPr/>
          <a:lstStyle/>
          <a:p>
            <a:fld id="{DC4FAF91-1FB7-3A45-96B4-C99852AEA397}" type="slidenum">
              <a:rPr kumimoji="1" lang="zh-CN" altLang="en-US" smtClean="0"/>
              <a:t>‹#›</a:t>
            </a:fld>
            <a:endParaRPr kumimoji="1" lang="zh-CN" altLang="en-US"/>
          </a:p>
        </p:txBody>
      </p:sp>
    </p:spTree>
    <p:extLst>
      <p:ext uri="{BB962C8B-B14F-4D97-AF65-F5344CB8AC3E}">
        <p14:creationId xmlns:p14="http://schemas.microsoft.com/office/powerpoint/2010/main" val="1476661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CAB71-32AD-A8E1-F767-17E24608A61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9E56F11-3B06-158B-D213-363A69CE84C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A8579EB-C9FE-7C36-5DB2-1901C8BF747A}"/>
              </a:ext>
            </a:extLst>
          </p:cNvPr>
          <p:cNvSpPr>
            <a:spLocks noGrp="1"/>
          </p:cNvSpPr>
          <p:nvPr>
            <p:ph type="dt" sz="half" idx="10"/>
          </p:nvPr>
        </p:nvSpPr>
        <p:spPr/>
        <p:txBody>
          <a:bodyPr/>
          <a:lstStyle/>
          <a:p>
            <a:fld id="{6A988A7E-48EB-A548-877A-8B6A89BF6D6F}" type="datetimeFigureOut">
              <a:rPr kumimoji="1" lang="zh-CN" altLang="en-US" smtClean="0"/>
              <a:t>2025/7/10</a:t>
            </a:fld>
            <a:endParaRPr kumimoji="1" lang="zh-CN" altLang="en-US"/>
          </a:p>
        </p:txBody>
      </p:sp>
      <p:sp>
        <p:nvSpPr>
          <p:cNvPr id="5" name="页脚占位符 4">
            <a:extLst>
              <a:ext uri="{FF2B5EF4-FFF2-40B4-BE49-F238E27FC236}">
                <a16:creationId xmlns:a16="http://schemas.microsoft.com/office/drawing/2014/main" id="{E8A52FCB-6EA6-DE6E-4D47-A531A9B03FA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FD4B6CA-082E-19E0-D7C4-4ABAC3C8BFAD}"/>
              </a:ext>
            </a:extLst>
          </p:cNvPr>
          <p:cNvSpPr>
            <a:spLocks noGrp="1"/>
          </p:cNvSpPr>
          <p:nvPr>
            <p:ph type="sldNum" sz="quarter" idx="12"/>
          </p:nvPr>
        </p:nvSpPr>
        <p:spPr/>
        <p:txBody>
          <a:bodyPr/>
          <a:lstStyle/>
          <a:p>
            <a:fld id="{DC4FAF91-1FB7-3A45-96B4-C99852AEA397}" type="slidenum">
              <a:rPr kumimoji="1" lang="zh-CN" altLang="en-US" smtClean="0"/>
              <a:t>‹#›</a:t>
            </a:fld>
            <a:endParaRPr kumimoji="1" lang="zh-CN" altLang="en-US"/>
          </a:p>
        </p:txBody>
      </p:sp>
    </p:spTree>
    <p:extLst>
      <p:ext uri="{BB962C8B-B14F-4D97-AF65-F5344CB8AC3E}">
        <p14:creationId xmlns:p14="http://schemas.microsoft.com/office/powerpoint/2010/main" val="294267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B420A7-9F01-D9C7-206B-720D30D94FC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3BBFF16-C4FA-5FBB-CF76-70147E9615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EEF47856-7F0E-FEF1-B531-E679F0991AFF}"/>
              </a:ext>
            </a:extLst>
          </p:cNvPr>
          <p:cNvSpPr>
            <a:spLocks noGrp="1"/>
          </p:cNvSpPr>
          <p:nvPr>
            <p:ph type="dt" sz="half" idx="10"/>
          </p:nvPr>
        </p:nvSpPr>
        <p:spPr/>
        <p:txBody>
          <a:bodyPr/>
          <a:lstStyle/>
          <a:p>
            <a:fld id="{6A988A7E-48EB-A548-877A-8B6A89BF6D6F}" type="datetimeFigureOut">
              <a:rPr kumimoji="1" lang="zh-CN" altLang="en-US" smtClean="0"/>
              <a:t>2025/7/10</a:t>
            </a:fld>
            <a:endParaRPr kumimoji="1" lang="zh-CN" altLang="en-US"/>
          </a:p>
        </p:txBody>
      </p:sp>
      <p:sp>
        <p:nvSpPr>
          <p:cNvPr id="5" name="页脚占位符 4">
            <a:extLst>
              <a:ext uri="{FF2B5EF4-FFF2-40B4-BE49-F238E27FC236}">
                <a16:creationId xmlns:a16="http://schemas.microsoft.com/office/drawing/2014/main" id="{AC31B381-9CAB-703A-7D8F-C5F02C132E9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6C0B6D9-76DA-B520-57DF-71D9723C1B42}"/>
              </a:ext>
            </a:extLst>
          </p:cNvPr>
          <p:cNvSpPr>
            <a:spLocks noGrp="1"/>
          </p:cNvSpPr>
          <p:nvPr>
            <p:ph type="sldNum" sz="quarter" idx="12"/>
          </p:nvPr>
        </p:nvSpPr>
        <p:spPr/>
        <p:txBody>
          <a:bodyPr/>
          <a:lstStyle/>
          <a:p>
            <a:fld id="{DC4FAF91-1FB7-3A45-96B4-C99852AEA397}" type="slidenum">
              <a:rPr kumimoji="1" lang="zh-CN" altLang="en-US" smtClean="0"/>
              <a:t>‹#›</a:t>
            </a:fld>
            <a:endParaRPr kumimoji="1" lang="zh-CN" altLang="en-US"/>
          </a:p>
        </p:txBody>
      </p:sp>
    </p:spTree>
    <p:extLst>
      <p:ext uri="{BB962C8B-B14F-4D97-AF65-F5344CB8AC3E}">
        <p14:creationId xmlns:p14="http://schemas.microsoft.com/office/powerpoint/2010/main" val="1401808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71D5B1-BAA3-D30B-697F-396E01F8BD6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238FA8A-BC79-2350-7CEB-8C1EAC5E91AB}"/>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C1944BFB-67D5-4B3E-EE8E-97CA3FCFA7B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03AC688D-F1D0-17BF-8F14-4CB94CDCFC38}"/>
              </a:ext>
            </a:extLst>
          </p:cNvPr>
          <p:cNvSpPr>
            <a:spLocks noGrp="1"/>
          </p:cNvSpPr>
          <p:nvPr>
            <p:ph type="dt" sz="half" idx="10"/>
          </p:nvPr>
        </p:nvSpPr>
        <p:spPr/>
        <p:txBody>
          <a:bodyPr/>
          <a:lstStyle/>
          <a:p>
            <a:fld id="{6A988A7E-48EB-A548-877A-8B6A89BF6D6F}" type="datetimeFigureOut">
              <a:rPr kumimoji="1" lang="zh-CN" altLang="en-US" smtClean="0"/>
              <a:t>2025/7/10</a:t>
            </a:fld>
            <a:endParaRPr kumimoji="1" lang="zh-CN" altLang="en-US"/>
          </a:p>
        </p:txBody>
      </p:sp>
      <p:sp>
        <p:nvSpPr>
          <p:cNvPr id="6" name="页脚占位符 5">
            <a:extLst>
              <a:ext uri="{FF2B5EF4-FFF2-40B4-BE49-F238E27FC236}">
                <a16:creationId xmlns:a16="http://schemas.microsoft.com/office/drawing/2014/main" id="{F3F2F33A-3F0A-1B0C-7580-4AFA65AF3E6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99A24D2-14AF-E0FE-E862-12ACD106AE8A}"/>
              </a:ext>
            </a:extLst>
          </p:cNvPr>
          <p:cNvSpPr>
            <a:spLocks noGrp="1"/>
          </p:cNvSpPr>
          <p:nvPr>
            <p:ph type="sldNum" sz="quarter" idx="12"/>
          </p:nvPr>
        </p:nvSpPr>
        <p:spPr/>
        <p:txBody>
          <a:bodyPr/>
          <a:lstStyle/>
          <a:p>
            <a:fld id="{DC4FAF91-1FB7-3A45-96B4-C99852AEA397}" type="slidenum">
              <a:rPr kumimoji="1" lang="zh-CN" altLang="en-US" smtClean="0"/>
              <a:t>‹#›</a:t>
            </a:fld>
            <a:endParaRPr kumimoji="1" lang="zh-CN" altLang="en-US"/>
          </a:p>
        </p:txBody>
      </p:sp>
    </p:spTree>
    <p:extLst>
      <p:ext uri="{BB962C8B-B14F-4D97-AF65-F5344CB8AC3E}">
        <p14:creationId xmlns:p14="http://schemas.microsoft.com/office/powerpoint/2010/main" val="1986577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B6491-8BBF-7B98-E107-CBF604463EA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B0E4063-B242-2AE9-88BA-4C216D1D6B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990AD7B-D28F-2AEF-8D16-9E0A8D95F19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67212363-A78C-C639-53DE-67ED9D187D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F87547CB-4C5E-34A5-D686-53E878A697F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2B29516-5A20-A0CC-EBB9-6A3B348A8F95}"/>
              </a:ext>
            </a:extLst>
          </p:cNvPr>
          <p:cNvSpPr>
            <a:spLocks noGrp="1"/>
          </p:cNvSpPr>
          <p:nvPr>
            <p:ph type="dt" sz="half" idx="10"/>
          </p:nvPr>
        </p:nvSpPr>
        <p:spPr/>
        <p:txBody>
          <a:bodyPr/>
          <a:lstStyle/>
          <a:p>
            <a:fld id="{6A988A7E-48EB-A548-877A-8B6A89BF6D6F}" type="datetimeFigureOut">
              <a:rPr kumimoji="1" lang="zh-CN" altLang="en-US" smtClean="0"/>
              <a:t>2025/7/10</a:t>
            </a:fld>
            <a:endParaRPr kumimoji="1" lang="zh-CN" altLang="en-US"/>
          </a:p>
        </p:txBody>
      </p:sp>
      <p:sp>
        <p:nvSpPr>
          <p:cNvPr id="8" name="页脚占位符 7">
            <a:extLst>
              <a:ext uri="{FF2B5EF4-FFF2-40B4-BE49-F238E27FC236}">
                <a16:creationId xmlns:a16="http://schemas.microsoft.com/office/drawing/2014/main" id="{6BF2B153-AC05-2EFC-778F-EF64CEA8B2B4}"/>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76EBE8E-E1A8-21F8-E0E3-FE844E5E1053}"/>
              </a:ext>
            </a:extLst>
          </p:cNvPr>
          <p:cNvSpPr>
            <a:spLocks noGrp="1"/>
          </p:cNvSpPr>
          <p:nvPr>
            <p:ph type="sldNum" sz="quarter" idx="12"/>
          </p:nvPr>
        </p:nvSpPr>
        <p:spPr/>
        <p:txBody>
          <a:bodyPr/>
          <a:lstStyle/>
          <a:p>
            <a:fld id="{DC4FAF91-1FB7-3A45-96B4-C99852AEA397}" type="slidenum">
              <a:rPr kumimoji="1" lang="zh-CN" altLang="en-US" smtClean="0"/>
              <a:t>‹#›</a:t>
            </a:fld>
            <a:endParaRPr kumimoji="1" lang="zh-CN" altLang="en-US"/>
          </a:p>
        </p:txBody>
      </p:sp>
    </p:spTree>
    <p:extLst>
      <p:ext uri="{BB962C8B-B14F-4D97-AF65-F5344CB8AC3E}">
        <p14:creationId xmlns:p14="http://schemas.microsoft.com/office/powerpoint/2010/main" val="84194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CB8E07-2F96-D799-9C4D-A87C7F3BA62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9B9D4B4-0DBF-49F3-0E8E-D545C2E05FB6}"/>
              </a:ext>
            </a:extLst>
          </p:cNvPr>
          <p:cNvSpPr>
            <a:spLocks noGrp="1"/>
          </p:cNvSpPr>
          <p:nvPr>
            <p:ph type="dt" sz="half" idx="10"/>
          </p:nvPr>
        </p:nvSpPr>
        <p:spPr/>
        <p:txBody>
          <a:bodyPr/>
          <a:lstStyle/>
          <a:p>
            <a:fld id="{6A988A7E-48EB-A548-877A-8B6A89BF6D6F}" type="datetimeFigureOut">
              <a:rPr kumimoji="1" lang="zh-CN" altLang="en-US" smtClean="0"/>
              <a:t>2025/7/10</a:t>
            </a:fld>
            <a:endParaRPr kumimoji="1" lang="zh-CN" altLang="en-US"/>
          </a:p>
        </p:txBody>
      </p:sp>
      <p:sp>
        <p:nvSpPr>
          <p:cNvPr id="4" name="页脚占位符 3">
            <a:extLst>
              <a:ext uri="{FF2B5EF4-FFF2-40B4-BE49-F238E27FC236}">
                <a16:creationId xmlns:a16="http://schemas.microsoft.com/office/drawing/2014/main" id="{0BBC187B-42B0-107F-45B1-323DDC3D79D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360ABB45-8E14-4C05-D5D8-A4F8E8EFA66E}"/>
              </a:ext>
            </a:extLst>
          </p:cNvPr>
          <p:cNvSpPr>
            <a:spLocks noGrp="1"/>
          </p:cNvSpPr>
          <p:nvPr>
            <p:ph type="sldNum" sz="quarter" idx="12"/>
          </p:nvPr>
        </p:nvSpPr>
        <p:spPr/>
        <p:txBody>
          <a:bodyPr/>
          <a:lstStyle/>
          <a:p>
            <a:fld id="{DC4FAF91-1FB7-3A45-96B4-C99852AEA397}" type="slidenum">
              <a:rPr kumimoji="1" lang="zh-CN" altLang="en-US" smtClean="0"/>
              <a:t>‹#›</a:t>
            </a:fld>
            <a:endParaRPr kumimoji="1" lang="zh-CN" altLang="en-US"/>
          </a:p>
        </p:txBody>
      </p:sp>
    </p:spTree>
    <p:extLst>
      <p:ext uri="{BB962C8B-B14F-4D97-AF65-F5344CB8AC3E}">
        <p14:creationId xmlns:p14="http://schemas.microsoft.com/office/powerpoint/2010/main" val="3214352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9E6CB7A-9CDD-9532-897E-E3B30FBD75D8}"/>
              </a:ext>
            </a:extLst>
          </p:cNvPr>
          <p:cNvSpPr>
            <a:spLocks noGrp="1"/>
          </p:cNvSpPr>
          <p:nvPr>
            <p:ph type="dt" sz="half" idx="10"/>
          </p:nvPr>
        </p:nvSpPr>
        <p:spPr/>
        <p:txBody>
          <a:bodyPr/>
          <a:lstStyle/>
          <a:p>
            <a:fld id="{6A988A7E-48EB-A548-877A-8B6A89BF6D6F}" type="datetimeFigureOut">
              <a:rPr kumimoji="1" lang="zh-CN" altLang="en-US" smtClean="0"/>
              <a:t>2025/7/10</a:t>
            </a:fld>
            <a:endParaRPr kumimoji="1" lang="zh-CN" altLang="en-US"/>
          </a:p>
        </p:txBody>
      </p:sp>
      <p:sp>
        <p:nvSpPr>
          <p:cNvPr id="3" name="页脚占位符 2">
            <a:extLst>
              <a:ext uri="{FF2B5EF4-FFF2-40B4-BE49-F238E27FC236}">
                <a16:creationId xmlns:a16="http://schemas.microsoft.com/office/drawing/2014/main" id="{68109C13-9217-1A87-F1C3-180EA4A9E636}"/>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9E560583-57C7-BD32-4E74-DE0ED2D9BB5F}"/>
              </a:ext>
            </a:extLst>
          </p:cNvPr>
          <p:cNvSpPr>
            <a:spLocks noGrp="1"/>
          </p:cNvSpPr>
          <p:nvPr>
            <p:ph type="sldNum" sz="quarter" idx="12"/>
          </p:nvPr>
        </p:nvSpPr>
        <p:spPr/>
        <p:txBody>
          <a:bodyPr/>
          <a:lstStyle/>
          <a:p>
            <a:fld id="{DC4FAF91-1FB7-3A45-96B4-C99852AEA397}" type="slidenum">
              <a:rPr kumimoji="1" lang="zh-CN" altLang="en-US" smtClean="0"/>
              <a:t>‹#›</a:t>
            </a:fld>
            <a:endParaRPr kumimoji="1" lang="zh-CN" altLang="en-US"/>
          </a:p>
        </p:txBody>
      </p:sp>
    </p:spTree>
    <p:extLst>
      <p:ext uri="{BB962C8B-B14F-4D97-AF65-F5344CB8AC3E}">
        <p14:creationId xmlns:p14="http://schemas.microsoft.com/office/powerpoint/2010/main" val="283221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685C39-6771-325F-8F55-AE4CCF7C84B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93B61972-CC01-DFB9-D91E-C61C165F44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379D8DB1-CFDB-1410-728B-09BCA39F4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4E7B060-84DA-D805-3590-8A11EC2531D8}"/>
              </a:ext>
            </a:extLst>
          </p:cNvPr>
          <p:cNvSpPr>
            <a:spLocks noGrp="1"/>
          </p:cNvSpPr>
          <p:nvPr>
            <p:ph type="dt" sz="half" idx="10"/>
          </p:nvPr>
        </p:nvSpPr>
        <p:spPr/>
        <p:txBody>
          <a:bodyPr/>
          <a:lstStyle/>
          <a:p>
            <a:fld id="{6A988A7E-48EB-A548-877A-8B6A89BF6D6F}" type="datetimeFigureOut">
              <a:rPr kumimoji="1" lang="zh-CN" altLang="en-US" smtClean="0"/>
              <a:t>2025/7/10</a:t>
            </a:fld>
            <a:endParaRPr kumimoji="1" lang="zh-CN" altLang="en-US"/>
          </a:p>
        </p:txBody>
      </p:sp>
      <p:sp>
        <p:nvSpPr>
          <p:cNvPr id="6" name="页脚占位符 5">
            <a:extLst>
              <a:ext uri="{FF2B5EF4-FFF2-40B4-BE49-F238E27FC236}">
                <a16:creationId xmlns:a16="http://schemas.microsoft.com/office/drawing/2014/main" id="{BF037C20-07BB-5CA6-FB69-1E6898FFB61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3AA47A0-DC40-3F69-9647-AB399F147C3A}"/>
              </a:ext>
            </a:extLst>
          </p:cNvPr>
          <p:cNvSpPr>
            <a:spLocks noGrp="1"/>
          </p:cNvSpPr>
          <p:nvPr>
            <p:ph type="sldNum" sz="quarter" idx="12"/>
          </p:nvPr>
        </p:nvSpPr>
        <p:spPr/>
        <p:txBody>
          <a:bodyPr/>
          <a:lstStyle/>
          <a:p>
            <a:fld id="{DC4FAF91-1FB7-3A45-96B4-C99852AEA397}" type="slidenum">
              <a:rPr kumimoji="1" lang="zh-CN" altLang="en-US" smtClean="0"/>
              <a:t>‹#›</a:t>
            </a:fld>
            <a:endParaRPr kumimoji="1" lang="zh-CN" altLang="en-US"/>
          </a:p>
        </p:txBody>
      </p:sp>
    </p:spTree>
    <p:extLst>
      <p:ext uri="{BB962C8B-B14F-4D97-AF65-F5344CB8AC3E}">
        <p14:creationId xmlns:p14="http://schemas.microsoft.com/office/powerpoint/2010/main" val="365332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61C38A-E0C9-44A9-9882-B357B636EB6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547DD9B-4118-DBA0-D050-86E6A1B688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4D71DD9C-DE81-C6EB-D100-45675C483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143B52F-8E29-608A-FCE4-21392948680D}"/>
              </a:ext>
            </a:extLst>
          </p:cNvPr>
          <p:cNvSpPr>
            <a:spLocks noGrp="1"/>
          </p:cNvSpPr>
          <p:nvPr>
            <p:ph type="dt" sz="half" idx="10"/>
          </p:nvPr>
        </p:nvSpPr>
        <p:spPr/>
        <p:txBody>
          <a:bodyPr/>
          <a:lstStyle/>
          <a:p>
            <a:fld id="{6A988A7E-48EB-A548-877A-8B6A89BF6D6F}" type="datetimeFigureOut">
              <a:rPr kumimoji="1" lang="zh-CN" altLang="en-US" smtClean="0"/>
              <a:t>2025/7/10</a:t>
            </a:fld>
            <a:endParaRPr kumimoji="1" lang="zh-CN" altLang="en-US"/>
          </a:p>
        </p:txBody>
      </p:sp>
      <p:sp>
        <p:nvSpPr>
          <p:cNvPr id="6" name="页脚占位符 5">
            <a:extLst>
              <a:ext uri="{FF2B5EF4-FFF2-40B4-BE49-F238E27FC236}">
                <a16:creationId xmlns:a16="http://schemas.microsoft.com/office/drawing/2014/main" id="{8A076BD0-4CCD-18AB-5935-4E5952B38AF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BEBDD6A-991D-8B93-F4B4-F15DD4BBED2D}"/>
              </a:ext>
            </a:extLst>
          </p:cNvPr>
          <p:cNvSpPr>
            <a:spLocks noGrp="1"/>
          </p:cNvSpPr>
          <p:nvPr>
            <p:ph type="sldNum" sz="quarter" idx="12"/>
          </p:nvPr>
        </p:nvSpPr>
        <p:spPr/>
        <p:txBody>
          <a:bodyPr/>
          <a:lstStyle/>
          <a:p>
            <a:fld id="{DC4FAF91-1FB7-3A45-96B4-C99852AEA397}" type="slidenum">
              <a:rPr kumimoji="1" lang="zh-CN" altLang="en-US" smtClean="0"/>
              <a:t>‹#›</a:t>
            </a:fld>
            <a:endParaRPr kumimoji="1" lang="zh-CN" altLang="en-US"/>
          </a:p>
        </p:txBody>
      </p:sp>
    </p:spTree>
    <p:extLst>
      <p:ext uri="{BB962C8B-B14F-4D97-AF65-F5344CB8AC3E}">
        <p14:creationId xmlns:p14="http://schemas.microsoft.com/office/powerpoint/2010/main" val="173001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57BB8AD-ECBD-9BF2-902C-107BD46204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56B12B3-395F-F056-AE2E-B8FE27C58B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502B541-8E91-F486-8FCE-AADAB53A2E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988A7E-48EB-A548-877A-8B6A89BF6D6F}" type="datetimeFigureOut">
              <a:rPr kumimoji="1" lang="zh-CN" altLang="en-US" smtClean="0"/>
              <a:t>2025/7/10</a:t>
            </a:fld>
            <a:endParaRPr kumimoji="1" lang="zh-CN" altLang="en-US"/>
          </a:p>
        </p:txBody>
      </p:sp>
      <p:sp>
        <p:nvSpPr>
          <p:cNvPr id="5" name="页脚占位符 4">
            <a:extLst>
              <a:ext uri="{FF2B5EF4-FFF2-40B4-BE49-F238E27FC236}">
                <a16:creationId xmlns:a16="http://schemas.microsoft.com/office/drawing/2014/main" id="{CD4AB0D0-15EA-461B-C2DC-A6798DCB1A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9A95988-38A0-2E28-8D92-E4B3970A75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C4FAF91-1FB7-3A45-96B4-C99852AEA397}" type="slidenum">
              <a:rPr kumimoji="1" lang="zh-CN" altLang="en-US" smtClean="0"/>
              <a:t>‹#›</a:t>
            </a:fld>
            <a:endParaRPr kumimoji="1" lang="zh-CN" altLang="en-US"/>
          </a:p>
        </p:txBody>
      </p:sp>
    </p:spTree>
    <p:extLst>
      <p:ext uri="{BB962C8B-B14F-4D97-AF65-F5344CB8AC3E}">
        <p14:creationId xmlns:p14="http://schemas.microsoft.com/office/powerpoint/2010/main" val="4166140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 Id="rId5" Type="http://schemas.openxmlformats.org/officeDocument/2006/relationships/image" Target="../media/image11.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8.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image" Target="../media/image9.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9A106-7B68-8D24-F3D7-9DF8CE02202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6D919E2-451C-BC02-B4EE-27AB7D3889F5}"/>
              </a:ext>
            </a:extLst>
          </p:cNvPr>
          <p:cNvSpPr>
            <a:spLocks noGrp="1"/>
          </p:cNvSpPr>
          <p:nvPr>
            <p:ph type="ctrTitle"/>
          </p:nvPr>
        </p:nvSpPr>
        <p:spPr/>
        <p:txBody>
          <a:bodyPr>
            <a:normAutofit/>
          </a:bodyPr>
          <a:lstStyle/>
          <a:p>
            <a:r>
              <a:rPr kumimoji="1" lang="en-US" altLang="zh-CN" sz="4000" dirty="0">
                <a:latin typeface="Arial" panose="020B0604020202020204" pitchFamily="34" charset="0"/>
                <a:ea typeface="SimHei" panose="02010609060101010101" pitchFamily="49" charset="-122"/>
                <a:cs typeface="Arial" panose="020B0604020202020204" pitchFamily="34" charset="0"/>
              </a:rPr>
              <a:t>Performance Measurement, Evaluation and Analysis</a:t>
            </a:r>
            <a:endParaRPr kumimoji="1" lang="zh-CN" altLang="en-US" sz="4000">
              <a:latin typeface="Arial" panose="020B0604020202020204" pitchFamily="34" charset="0"/>
              <a:ea typeface="SimHei" panose="02010609060101010101" pitchFamily="49" charset="-122"/>
              <a:cs typeface="Arial" panose="020B0604020202020204" pitchFamily="34" charset="0"/>
            </a:endParaRPr>
          </a:p>
        </p:txBody>
      </p:sp>
      <p:pic>
        <p:nvPicPr>
          <p:cNvPr id="5" name="图片 4" descr="蓝色校徽-透明底">
            <a:extLst>
              <a:ext uri="{FF2B5EF4-FFF2-40B4-BE49-F238E27FC236}">
                <a16:creationId xmlns:a16="http://schemas.microsoft.com/office/drawing/2014/main" id="{5381AC2A-D4F9-C965-B95F-2D624CBB96F9}"/>
              </a:ext>
            </a:extLst>
          </p:cNvPr>
          <p:cNvPicPr>
            <a:picLocks noChangeAspect="1"/>
          </p:cNvPicPr>
          <p:nvPr>
            <p:custDataLst>
              <p:tags r:id="rId1"/>
            </p:custDataLst>
          </p:nvPr>
        </p:nvPicPr>
        <p:blipFill>
          <a:blip r:embed="rId3"/>
          <a:srcRect l="1389" r="-7" b="-7"/>
          <a:stretch>
            <a:fillRect/>
          </a:stretch>
        </p:blipFill>
        <p:spPr>
          <a:xfrm>
            <a:off x="397367" y="347227"/>
            <a:ext cx="1126633" cy="1142501"/>
          </a:xfrm>
          <a:prstGeom prst="rect">
            <a:avLst/>
          </a:prstGeom>
        </p:spPr>
      </p:pic>
      <p:sp>
        <p:nvSpPr>
          <p:cNvPr id="6" name="文本框 5">
            <a:extLst>
              <a:ext uri="{FF2B5EF4-FFF2-40B4-BE49-F238E27FC236}">
                <a16:creationId xmlns:a16="http://schemas.microsoft.com/office/drawing/2014/main" id="{33E36F8A-7E6E-8EED-EA97-A9550E9C888F}"/>
              </a:ext>
            </a:extLst>
          </p:cNvPr>
          <p:cNvSpPr txBox="1"/>
          <p:nvPr/>
        </p:nvSpPr>
        <p:spPr>
          <a:xfrm>
            <a:off x="1772415" y="656867"/>
            <a:ext cx="7168383" cy="523220"/>
          </a:xfrm>
          <a:prstGeom prst="rect">
            <a:avLst/>
          </a:prstGeom>
          <a:noFill/>
        </p:spPr>
        <p:txBody>
          <a:bodyPr wrap="square" rtlCol="0">
            <a:spAutoFit/>
          </a:bodyPr>
          <a:lstStyle/>
          <a:p>
            <a:r>
              <a:rPr kumimoji="1" lang="en-US" altLang="zh-CN" sz="2800" dirty="0">
                <a:latin typeface="SimHei" panose="02010609060101010101" pitchFamily="49" charset="-122"/>
                <a:ea typeface="SimHei" panose="02010609060101010101" pitchFamily="49" charset="-122"/>
              </a:rPr>
              <a:t>2025</a:t>
            </a:r>
            <a:r>
              <a:rPr kumimoji="1" lang="zh-CN" altLang="en-US" sz="2800">
                <a:latin typeface="SimHei" panose="02010609060101010101" pitchFamily="49" charset="-122"/>
                <a:ea typeface="SimHei" panose="02010609060101010101" pitchFamily="49" charset="-122"/>
              </a:rPr>
              <a:t>年浙江大学优秀大学生夏令营项目汇报</a:t>
            </a:r>
          </a:p>
        </p:txBody>
      </p:sp>
      <p:graphicFrame>
        <p:nvGraphicFramePr>
          <p:cNvPr id="4" name="表格 3">
            <a:extLst>
              <a:ext uri="{FF2B5EF4-FFF2-40B4-BE49-F238E27FC236}">
                <a16:creationId xmlns:a16="http://schemas.microsoft.com/office/drawing/2014/main" id="{09ECEFCD-1263-8466-2BFB-1FA3723671BE}"/>
              </a:ext>
            </a:extLst>
          </p:cNvPr>
          <p:cNvGraphicFramePr>
            <a:graphicFrameLocks noGrp="1"/>
          </p:cNvGraphicFramePr>
          <p:nvPr>
            <p:extLst>
              <p:ext uri="{D42A27DB-BD31-4B8C-83A1-F6EECF244321}">
                <p14:modId xmlns:p14="http://schemas.microsoft.com/office/powerpoint/2010/main" val="4140585592"/>
              </p:ext>
            </p:extLst>
          </p:nvPr>
        </p:nvGraphicFramePr>
        <p:xfrm>
          <a:off x="2032000" y="4208899"/>
          <a:ext cx="8128000" cy="118872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812805274"/>
                    </a:ext>
                  </a:extLst>
                </a:gridCol>
                <a:gridCol w="4064000">
                  <a:extLst>
                    <a:ext uri="{9D8B030D-6E8A-4147-A177-3AD203B41FA5}">
                      <a16:colId xmlns:a16="http://schemas.microsoft.com/office/drawing/2014/main" val="2328462605"/>
                    </a:ext>
                  </a:extLst>
                </a:gridCol>
              </a:tblGrid>
              <a:tr h="370840">
                <a:tc>
                  <a:txBody>
                    <a:bodyPr/>
                    <a:lstStyle/>
                    <a:p>
                      <a:pPr algn="r"/>
                      <a:r>
                        <a:rPr lang="zh-CN" altLang="en-US" sz="2000" b="0">
                          <a:solidFill>
                            <a:schemeClr val="tx1"/>
                          </a:solidFill>
                          <a:latin typeface="SimHei" panose="02010609060101010101" pitchFamily="49" charset="-122"/>
                          <a:ea typeface="SimHei" panose="02010609060101010101" pitchFamily="49" charset="-122"/>
                        </a:rPr>
                        <a:t>汇报人：</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2000" b="0" kern="1200">
                          <a:solidFill>
                            <a:schemeClr val="dk1"/>
                          </a:solidFill>
                          <a:latin typeface="SimHei" panose="02010609060101010101" pitchFamily="49" charset="-122"/>
                          <a:ea typeface="SimHei" panose="02010609060101010101" pitchFamily="49" charset="-122"/>
                          <a:cs typeface="+mn-cs"/>
                        </a:rPr>
                        <a:t>周奔成</a:t>
                      </a:r>
                    </a:p>
                  </a:txBody>
                  <a:tcPr>
                    <a:lnL w="12700" cmpd="sng">
                      <a:noFill/>
                    </a:lnL>
                    <a:noFill/>
                  </a:tcPr>
                </a:tc>
                <a:extLst>
                  <a:ext uri="{0D108BD9-81ED-4DB2-BD59-A6C34878D82A}">
                    <a16:rowId xmlns:a16="http://schemas.microsoft.com/office/drawing/2014/main" val="3644712869"/>
                  </a:ext>
                </a:extLst>
              </a:tr>
              <a:tr h="370840">
                <a:tc>
                  <a:txBody>
                    <a:bodyPr/>
                    <a:lstStyle/>
                    <a:p>
                      <a:pPr algn="r"/>
                      <a:r>
                        <a:rPr lang="zh-CN" altLang="en-US" sz="2000">
                          <a:latin typeface="SimHei" panose="02010609060101010101" pitchFamily="49" charset="-122"/>
                          <a:ea typeface="SimHei" panose="02010609060101010101" pitchFamily="49" charset="-122"/>
                        </a:rPr>
                        <a:t>本科院校：</a:t>
                      </a:r>
                    </a:p>
                  </a:txBody>
                  <a:tcPr>
                    <a:lnT w="12700" cap="flat" cmpd="sng" algn="ctr">
                      <a:noFill/>
                      <a:prstDash val="solid"/>
                      <a:round/>
                      <a:headEnd type="none" w="med" len="med"/>
                      <a:tailEnd type="none" w="med" len="med"/>
                    </a:lnT>
                    <a:lnB w="12700" cmpd="sng">
                      <a:noFill/>
                    </a:lnB>
                    <a:noFill/>
                  </a:tcPr>
                </a:tc>
                <a:tc>
                  <a:txBody>
                    <a:bodyPr/>
                    <a:lstStyle/>
                    <a:p>
                      <a:r>
                        <a:rPr lang="zh-CN" altLang="en-US" sz="2000">
                          <a:latin typeface="SimHei" panose="02010609060101010101" pitchFamily="49" charset="-122"/>
                          <a:ea typeface="SimHei" panose="02010609060101010101" pitchFamily="49" charset="-122"/>
                        </a:rPr>
                        <a:t>北京科技大学</a:t>
                      </a:r>
                    </a:p>
                  </a:txBody>
                  <a:tcPr>
                    <a:noFill/>
                  </a:tcPr>
                </a:tc>
                <a:extLst>
                  <a:ext uri="{0D108BD9-81ED-4DB2-BD59-A6C34878D82A}">
                    <a16:rowId xmlns:a16="http://schemas.microsoft.com/office/drawing/2014/main" val="701756027"/>
                  </a:ext>
                </a:extLst>
              </a:tr>
              <a:tr h="370840">
                <a:tc>
                  <a:txBody>
                    <a:bodyPr/>
                    <a:lstStyle/>
                    <a:p>
                      <a:pPr algn="r"/>
                      <a:r>
                        <a:rPr lang="zh-CN" altLang="en-US" sz="2000">
                          <a:latin typeface="SimHei" panose="02010609060101010101" pitchFamily="49" charset="-122"/>
                          <a:ea typeface="SimHei" panose="02010609060101010101" pitchFamily="49" charset="-122"/>
                        </a:rPr>
                        <a:t>本科专业：</a:t>
                      </a:r>
                    </a:p>
                  </a:txBody>
                  <a:tcPr>
                    <a:lnT w="12700" cap="flat" cmpd="sng" algn="ctr">
                      <a:noFill/>
                      <a:prstDash val="solid"/>
                      <a:round/>
                      <a:headEnd type="none" w="med" len="med"/>
                      <a:tailEnd type="none" w="med" len="med"/>
                    </a:lnT>
                    <a:noFill/>
                  </a:tcPr>
                </a:tc>
                <a:tc>
                  <a:txBody>
                    <a:bodyPr/>
                    <a:lstStyle/>
                    <a:p>
                      <a:r>
                        <a:rPr lang="zh-CN" altLang="en-US" sz="2000">
                          <a:latin typeface="SimHei" panose="02010609060101010101" pitchFamily="49" charset="-122"/>
                          <a:ea typeface="SimHei" panose="02010609060101010101" pitchFamily="49" charset="-122"/>
                        </a:rPr>
                        <a:t>计算机科学与技术</a:t>
                      </a:r>
                    </a:p>
                  </a:txBody>
                  <a:tcPr>
                    <a:noFill/>
                  </a:tcPr>
                </a:tc>
                <a:extLst>
                  <a:ext uri="{0D108BD9-81ED-4DB2-BD59-A6C34878D82A}">
                    <a16:rowId xmlns:a16="http://schemas.microsoft.com/office/drawing/2014/main" val="3363319947"/>
                  </a:ext>
                </a:extLst>
              </a:tr>
            </a:tbl>
          </a:graphicData>
        </a:graphic>
      </p:graphicFrame>
    </p:spTree>
    <p:extLst>
      <p:ext uri="{BB962C8B-B14F-4D97-AF65-F5344CB8AC3E}">
        <p14:creationId xmlns:p14="http://schemas.microsoft.com/office/powerpoint/2010/main" val="227409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22AE8-E11A-A7AF-D705-97036F7E357B}"/>
            </a:ext>
          </a:extLst>
        </p:cNvPr>
        <p:cNvGrpSpPr/>
        <p:nvPr/>
      </p:nvGrpSpPr>
      <p:grpSpPr>
        <a:xfrm>
          <a:off x="0" y="0"/>
          <a:ext cx="0" cy="0"/>
          <a:chOff x="0" y="0"/>
          <a:chExt cx="0" cy="0"/>
        </a:xfrm>
      </p:grpSpPr>
      <p:pic>
        <p:nvPicPr>
          <p:cNvPr id="5" name="图片 4" descr="蓝色校徽-透明底">
            <a:extLst>
              <a:ext uri="{FF2B5EF4-FFF2-40B4-BE49-F238E27FC236}">
                <a16:creationId xmlns:a16="http://schemas.microsoft.com/office/drawing/2014/main" id="{0AA0D40F-A38B-C029-A5DF-A6B41517A229}"/>
              </a:ext>
            </a:extLst>
          </p:cNvPr>
          <p:cNvPicPr>
            <a:picLocks noChangeAspect="1"/>
          </p:cNvPicPr>
          <p:nvPr>
            <p:custDataLst>
              <p:tags r:id="rId1"/>
            </p:custDataLst>
          </p:nvPr>
        </p:nvPicPr>
        <p:blipFill>
          <a:blip r:embed="rId4"/>
          <a:srcRect l="1389" r="-7" b="-7"/>
          <a:stretch>
            <a:fillRect/>
          </a:stretch>
        </p:blipFill>
        <p:spPr>
          <a:xfrm>
            <a:off x="295768" y="144028"/>
            <a:ext cx="517032" cy="524314"/>
          </a:xfrm>
          <a:prstGeom prst="rect">
            <a:avLst/>
          </a:prstGeom>
        </p:spPr>
      </p:pic>
      <p:cxnSp>
        <p:nvCxnSpPr>
          <p:cNvPr id="8" name="直线连接符 7">
            <a:extLst>
              <a:ext uri="{FF2B5EF4-FFF2-40B4-BE49-F238E27FC236}">
                <a16:creationId xmlns:a16="http://schemas.microsoft.com/office/drawing/2014/main" id="{2D99F39E-5CEF-8F5E-BDF9-43C7EAA8BE98}"/>
              </a:ext>
            </a:extLst>
          </p:cNvPr>
          <p:cNvCxnSpPr/>
          <p:nvPr/>
        </p:nvCxnSpPr>
        <p:spPr>
          <a:xfrm>
            <a:off x="0" y="787400"/>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62BBDC3C-52D8-21E8-8B57-964E58DD9D0B}"/>
              </a:ext>
            </a:extLst>
          </p:cNvPr>
          <p:cNvSpPr txBox="1"/>
          <p:nvPr/>
        </p:nvSpPr>
        <p:spPr>
          <a:xfrm>
            <a:off x="931334" y="221519"/>
            <a:ext cx="6671733" cy="369332"/>
          </a:xfrm>
          <a:prstGeom prst="rect">
            <a:avLst/>
          </a:prstGeom>
          <a:noFill/>
        </p:spPr>
        <p:txBody>
          <a:bodyPr wrap="square" rtlCol="0">
            <a:spAutoFit/>
          </a:bodyPr>
          <a:lstStyle/>
          <a:p>
            <a:r>
              <a:rPr kumimoji="1" lang="en-US" altLang="zh-CN" dirty="0">
                <a:solidFill>
                  <a:schemeClr val="bg1">
                    <a:lumMod val="50000"/>
                  </a:schemeClr>
                </a:solidFill>
                <a:latin typeface="Arial" panose="020B0604020202020204" pitchFamily="34" charset="0"/>
                <a:cs typeface="Arial" panose="020B0604020202020204" pitchFamily="34" charset="0"/>
              </a:rPr>
              <a:t>UNIVERSITY OF SCIENCE AND TECHNOLOGY IN BEIJING</a:t>
            </a:r>
            <a:endParaRPr kumimoji="1" lang="zh-CN" altLang="en-US">
              <a:solidFill>
                <a:schemeClr val="bg1">
                  <a:lumMod val="50000"/>
                </a:schemeClr>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E978D137-61E8-264D-28C3-32EB6DD253CB}"/>
              </a:ext>
            </a:extLst>
          </p:cNvPr>
          <p:cNvSpPr txBox="1"/>
          <p:nvPr/>
        </p:nvSpPr>
        <p:spPr>
          <a:xfrm>
            <a:off x="295767" y="922867"/>
            <a:ext cx="6074887" cy="46166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Performance</a:t>
            </a:r>
            <a:r>
              <a:rPr kumimoji="1" lang="zh-CN" altLang="en-US" sz="2400" b="1"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Analysis ——</a:t>
            </a:r>
            <a:r>
              <a:rPr kumimoji="1" lang="zh-CN" altLang="en-US" sz="2400" b="1" dirty="0">
                <a:latin typeface="Arial" panose="020B0604020202020204" pitchFamily="34" charset="0"/>
                <a:cs typeface="Arial" panose="020B0604020202020204" pitchFamily="34" charset="0"/>
              </a:rPr>
              <a:t> </a:t>
            </a:r>
            <a:r>
              <a:rPr kumimoji="1" lang="en-US" altLang="zh-CN" sz="2400" b="1" dirty="0" err="1">
                <a:latin typeface="Arial" panose="020B0604020202020204" pitchFamily="34" charset="0"/>
                <a:cs typeface="Arial" panose="020B0604020202020204" pitchFamily="34" charset="0"/>
              </a:rPr>
              <a:t>FlameGraph</a:t>
            </a:r>
            <a:endParaRPr kumimoji="1" lang="zh-CN" altLang="en-US" sz="2400" b="1" dirty="0">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B8F0E960-FB9D-FE86-D055-17B408316E33}"/>
              </a:ext>
            </a:extLst>
          </p:cNvPr>
          <p:cNvPicPr>
            <a:picLocks noChangeAspect="1"/>
          </p:cNvPicPr>
          <p:nvPr/>
        </p:nvPicPr>
        <p:blipFill>
          <a:blip r:embed="rId5"/>
          <a:stretch>
            <a:fillRect/>
          </a:stretch>
        </p:blipFill>
        <p:spPr>
          <a:xfrm>
            <a:off x="2209800" y="1544193"/>
            <a:ext cx="7772400" cy="3769614"/>
          </a:xfrm>
          <a:prstGeom prst="rect">
            <a:avLst/>
          </a:prstGeom>
        </p:spPr>
      </p:pic>
      <p:sp>
        <p:nvSpPr>
          <p:cNvPr id="4" name="文本框 3">
            <a:extLst>
              <a:ext uri="{FF2B5EF4-FFF2-40B4-BE49-F238E27FC236}">
                <a16:creationId xmlns:a16="http://schemas.microsoft.com/office/drawing/2014/main" id="{447CE697-A99E-EA7F-6AE1-C9ECEF3CB301}"/>
              </a:ext>
            </a:extLst>
          </p:cNvPr>
          <p:cNvSpPr txBox="1"/>
          <p:nvPr/>
        </p:nvSpPr>
        <p:spPr>
          <a:xfrm>
            <a:off x="1333377" y="5701267"/>
            <a:ext cx="10074554" cy="369332"/>
          </a:xfrm>
          <a:prstGeom prst="rect">
            <a:avLst/>
          </a:prstGeom>
          <a:noFill/>
        </p:spPr>
        <p:txBody>
          <a:bodyPr wrap="square" rtlCol="0">
            <a:spAutoFit/>
          </a:bodyPr>
          <a:lstStyle/>
          <a:p>
            <a:r>
              <a:rPr kumimoji="1" lang="zh-CN" altLang="en-US" dirty="0">
                <a:latin typeface="SimHei" panose="02010609060101010101" pitchFamily="49" charset="-122"/>
                <a:ea typeface="SimHei" panose="02010609060101010101" pitchFamily="49" charset="-122"/>
              </a:rPr>
              <a:t>根据火焰宽度，热点主要集中在压缩算法上的 </a:t>
            </a:r>
            <a:r>
              <a:rPr lang="fr-FR" altLang="zh-CN" dirty="0" err="1">
                <a:latin typeface="Arial" panose="020B0604020202020204" pitchFamily="34" charset="0"/>
                <a:ea typeface="SimHei" panose="02010609060101010101" pitchFamily="49" charset="-122"/>
                <a:cs typeface="Arial" panose="020B0604020202020204" pitchFamily="34" charset="0"/>
              </a:rPr>
              <a:t>compress</a:t>
            </a:r>
            <a:r>
              <a:rPr lang="fr-FR" altLang="zh-CN" dirty="0">
                <a:latin typeface="SimHei" panose="02010609060101010101" pitchFamily="49" charset="-122"/>
                <a:ea typeface="SimHei" panose="02010609060101010101" pitchFamily="49" charset="-122"/>
              </a:rPr>
              <a:t>() </a:t>
            </a:r>
            <a:r>
              <a:rPr lang="zh-CN" altLang="en-US" dirty="0">
                <a:latin typeface="SimHei" panose="02010609060101010101" pitchFamily="49" charset="-122"/>
                <a:ea typeface="SimHei" panose="02010609060101010101" pitchFamily="49" charset="-122"/>
              </a:rPr>
              <a:t>和 </a:t>
            </a:r>
            <a:r>
              <a:rPr lang="fr-FR" altLang="zh-CN" dirty="0" err="1">
                <a:latin typeface="Arial" panose="020B0604020202020204" pitchFamily="34" charset="0"/>
                <a:ea typeface="SimHei" panose="02010609060101010101" pitchFamily="49" charset="-122"/>
                <a:cs typeface="Arial" panose="020B0604020202020204" pitchFamily="34" charset="0"/>
              </a:rPr>
              <a:t>decompress</a:t>
            </a:r>
            <a:r>
              <a:rPr lang="fr-FR" altLang="zh-CN" dirty="0">
                <a:latin typeface="SimHei" panose="02010609060101010101" pitchFamily="49" charset="-122"/>
                <a:ea typeface="SimHei" panose="02010609060101010101" pitchFamily="49" charset="-122"/>
              </a:rPr>
              <a:t>() </a:t>
            </a:r>
            <a:r>
              <a:rPr lang="zh-CN" altLang="en-US" dirty="0">
                <a:latin typeface="SimHei" panose="02010609060101010101" pitchFamily="49" charset="-122"/>
                <a:ea typeface="SimHei" panose="02010609060101010101" pitchFamily="49" charset="-122"/>
              </a:rPr>
              <a:t>方法</a:t>
            </a:r>
            <a:endParaRPr kumimoji="1" lang="zh-CN" altLang="en-US"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404119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8C60D-A3F8-8111-4F88-498DFA3173A2}"/>
            </a:ext>
          </a:extLst>
        </p:cNvPr>
        <p:cNvGrpSpPr/>
        <p:nvPr/>
      </p:nvGrpSpPr>
      <p:grpSpPr>
        <a:xfrm>
          <a:off x="0" y="0"/>
          <a:ext cx="0" cy="0"/>
          <a:chOff x="0" y="0"/>
          <a:chExt cx="0" cy="0"/>
        </a:xfrm>
      </p:grpSpPr>
      <p:pic>
        <p:nvPicPr>
          <p:cNvPr id="5" name="图片 4" descr="蓝色校徽-透明底">
            <a:extLst>
              <a:ext uri="{FF2B5EF4-FFF2-40B4-BE49-F238E27FC236}">
                <a16:creationId xmlns:a16="http://schemas.microsoft.com/office/drawing/2014/main" id="{A3EAACF6-35FD-62A0-2039-517007208488}"/>
              </a:ext>
            </a:extLst>
          </p:cNvPr>
          <p:cNvPicPr>
            <a:picLocks noChangeAspect="1"/>
          </p:cNvPicPr>
          <p:nvPr>
            <p:custDataLst>
              <p:tags r:id="rId1"/>
            </p:custDataLst>
          </p:nvPr>
        </p:nvPicPr>
        <p:blipFill>
          <a:blip r:embed="rId4"/>
          <a:srcRect l="1389" r="-7" b="-7"/>
          <a:stretch>
            <a:fillRect/>
          </a:stretch>
        </p:blipFill>
        <p:spPr>
          <a:xfrm>
            <a:off x="295768" y="144028"/>
            <a:ext cx="517032" cy="524314"/>
          </a:xfrm>
          <a:prstGeom prst="rect">
            <a:avLst/>
          </a:prstGeom>
        </p:spPr>
      </p:pic>
      <p:cxnSp>
        <p:nvCxnSpPr>
          <p:cNvPr id="8" name="直线连接符 7">
            <a:extLst>
              <a:ext uri="{FF2B5EF4-FFF2-40B4-BE49-F238E27FC236}">
                <a16:creationId xmlns:a16="http://schemas.microsoft.com/office/drawing/2014/main" id="{5F88D8F6-4CEA-1DC3-A70D-3B68C42AFD51}"/>
              </a:ext>
            </a:extLst>
          </p:cNvPr>
          <p:cNvCxnSpPr/>
          <p:nvPr/>
        </p:nvCxnSpPr>
        <p:spPr>
          <a:xfrm>
            <a:off x="0" y="787400"/>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81224097-262F-FF81-39F9-916E322A0679}"/>
              </a:ext>
            </a:extLst>
          </p:cNvPr>
          <p:cNvSpPr txBox="1"/>
          <p:nvPr/>
        </p:nvSpPr>
        <p:spPr>
          <a:xfrm>
            <a:off x="931334" y="221519"/>
            <a:ext cx="6671733" cy="369332"/>
          </a:xfrm>
          <a:prstGeom prst="rect">
            <a:avLst/>
          </a:prstGeom>
          <a:noFill/>
        </p:spPr>
        <p:txBody>
          <a:bodyPr wrap="square" rtlCol="0">
            <a:spAutoFit/>
          </a:bodyPr>
          <a:lstStyle/>
          <a:p>
            <a:r>
              <a:rPr kumimoji="1" lang="en-US" altLang="zh-CN" dirty="0">
                <a:solidFill>
                  <a:schemeClr val="bg1">
                    <a:lumMod val="50000"/>
                  </a:schemeClr>
                </a:solidFill>
                <a:latin typeface="Arial" panose="020B0604020202020204" pitchFamily="34" charset="0"/>
                <a:cs typeface="Arial" panose="020B0604020202020204" pitchFamily="34" charset="0"/>
              </a:rPr>
              <a:t>UNIVERSITY OF SCIENCE AND TECHNOLOGY IN BEIJING</a:t>
            </a:r>
            <a:endParaRPr kumimoji="1" lang="zh-CN" altLang="en-US">
              <a:solidFill>
                <a:schemeClr val="bg1">
                  <a:lumMod val="50000"/>
                </a:schemeClr>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A594048E-C03E-2588-7633-6E08C9EB001D}"/>
              </a:ext>
            </a:extLst>
          </p:cNvPr>
          <p:cNvSpPr txBox="1"/>
          <p:nvPr/>
        </p:nvSpPr>
        <p:spPr>
          <a:xfrm>
            <a:off x="295767" y="922867"/>
            <a:ext cx="7622333" cy="46166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Performance</a:t>
            </a:r>
            <a:r>
              <a:rPr kumimoji="1" lang="zh-CN" altLang="en-US" sz="2400" b="1"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Analysis</a:t>
            </a:r>
            <a:r>
              <a:rPr kumimoji="1" lang="zh-CN" altLang="en-US" sz="2400" b="1"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 granularity comparison</a:t>
            </a:r>
            <a:endParaRPr kumimoji="1" lang="zh-CN" altLang="en-US" sz="2400" b="1" dirty="0">
              <a:latin typeface="Arial" panose="020B0604020202020204" pitchFamily="34" charset="0"/>
              <a:cs typeface="Arial" panose="020B0604020202020204" pitchFamily="34" charset="0"/>
            </a:endParaRPr>
          </a:p>
        </p:txBody>
      </p:sp>
      <p:pic>
        <p:nvPicPr>
          <p:cNvPr id="12" name="图片 11" descr="图表, 条形图&#10;&#10;AI 生成的内容可能不正确。">
            <a:extLst>
              <a:ext uri="{FF2B5EF4-FFF2-40B4-BE49-F238E27FC236}">
                <a16:creationId xmlns:a16="http://schemas.microsoft.com/office/drawing/2014/main" id="{C78BE3A7-144E-FD0A-28F3-A6C2693EB891}"/>
              </a:ext>
            </a:extLst>
          </p:cNvPr>
          <p:cNvPicPr>
            <a:picLocks noChangeAspect="1"/>
          </p:cNvPicPr>
          <p:nvPr/>
        </p:nvPicPr>
        <p:blipFill>
          <a:blip r:embed="rId5"/>
          <a:stretch>
            <a:fillRect/>
          </a:stretch>
        </p:blipFill>
        <p:spPr>
          <a:xfrm>
            <a:off x="1436405" y="1498567"/>
            <a:ext cx="7516038" cy="4294879"/>
          </a:xfrm>
          <a:prstGeom prst="rect">
            <a:avLst/>
          </a:prstGeom>
        </p:spPr>
      </p:pic>
      <p:sp>
        <p:nvSpPr>
          <p:cNvPr id="13" name="文本框 12">
            <a:extLst>
              <a:ext uri="{FF2B5EF4-FFF2-40B4-BE49-F238E27FC236}">
                <a16:creationId xmlns:a16="http://schemas.microsoft.com/office/drawing/2014/main" id="{3438F43F-D3FD-8EB9-7826-4AF478746509}"/>
              </a:ext>
            </a:extLst>
          </p:cNvPr>
          <p:cNvSpPr txBox="1"/>
          <p:nvPr/>
        </p:nvSpPr>
        <p:spPr>
          <a:xfrm>
            <a:off x="1297912" y="5768896"/>
            <a:ext cx="9596176" cy="858377"/>
          </a:xfrm>
          <a:prstGeom prst="rect">
            <a:avLst/>
          </a:prstGeom>
          <a:noFill/>
        </p:spPr>
        <p:txBody>
          <a:bodyPr wrap="square" rtlCol="0">
            <a:spAutoFit/>
          </a:bodyPr>
          <a:lstStyle/>
          <a:p>
            <a:pPr>
              <a:lnSpc>
                <a:spcPct val="150000"/>
              </a:lnSpc>
            </a:pPr>
            <a:r>
              <a:rPr lang="zh-CN" altLang="en-US" dirty="0">
                <a:latin typeface="SimHei" panose="02010609060101010101" pitchFamily="49" charset="-122"/>
                <a:ea typeface="SimHei" panose="02010609060101010101" pitchFamily="49" charset="-122"/>
              </a:rPr>
              <a:t>分别以 </a:t>
            </a:r>
            <a:r>
              <a:rPr lang="en-US" altLang="zh-CN" b="1" dirty="0">
                <a:latin typeface="SimHei" panose="02010609060101010101" pitchFamily="49" charset="-122"/>
                <a:ea typeface="SimHei" panose="02010609060101010101" pitchFamily="49" charset="-122"/>
              </a:rPr>
              <a:t>50</a:t>
            </a:r>
            <a:r>
              <a:rPr lang="fr-FR" altLang="zh-CN" b="1" dirty="0">
                <a:latin typeface="SimHei" panose="02010609060101010101" pitchFamily="49" charset="-122"/>
                <a:ea typeface="SimHei" panose="02010609060101010101" pitchFamily="49" charset="-122"/>
              </a:rPr>
              <a:t>Hz</a:t>
            </a:r>
            <a:r>
              <a:rPr lang="fr-FR" altLang="zh-CN" dirty="0">
                <a:latin typeface="SimHei" panose="02010609060101010101" pitchFamily="49" charset="-122"/>
                <a:ea typeface="SimHei" panose="02010609060101010101" pitchFamily="49" charset="-122"/>
              </a:rPr>
              <a:t>, </a:t>
            </a:r>
            <a:r>
              <a:rPr lang="fr-FR" altLang="zh-CN" b="1" dirty="0">
                <a:latin typeface="SimHei" panose="02010609060101010101" pitchFamily="49" charset="-122"/>
                <a:ea typeface="SimHei" panose="02010609060101010101" pitchFamily="49" charset="-122"/>
              </a:rPr>
              <a:t>250Hz</a:t>
            </a:r>
            <a:r>
              <a:rPr lang="fr-FR" altLang="zh-CN" dirty="0">
                <a:latin typeface="SimHei" panose="02010609060101010101" pitchFamily="49" charset="-122"/>
                <a:ea typeface="SimHei" panose="02010609060101010101" pitchFamily="49" charset="-122"/>
              </a:rPr>
              <a:t>, </a:t>
            </a:r>
            <a:r>
              <a:rPr lang="fr-FR" altLang="zh-CN" b="1" dirty="0">
                <a:latin typeface="SimHei" panose="02010609060101010101" pitchFamily="49" charset="-122"/>
                <a:ea typeface="SimHei" panose="02010609060101010101" pitchFamily="49" charset="-122"/>
              </a:rPr>
              <a:t>1000Hz</a:t>
            </a:r>
            <a:r>
              <a:rPr lang="fr-FR" altLang="zh-CN" dirty="0">
                <a:latin typeface="SimHei" panose="02010609060101010101" pitchFamily="49" charset="-122"/>
                <a:ea typeface="SimHei" panose="02010609060101010101" pitchFamily="49" charset="-122"/>
              </a:rPr>
              <a:t> </a:t>
            </a:r>
            <a:r>
              <a:rPr lang="zh-CN" altLang="en-US" dirty="0">
                <a:latin typeface="SimHei" panose="02010609060101010101" pitchFamily="49" charset="-122"/>
                <a:ea typeface="SimHei" panose="02010609060101010101" pitchFamily="49" charset="-122"/>
              </a:rPr>
              <a:t>三种频率对 </a:t>
            </a:r>
            <a:r>
              <a:rPr lang="fr-FR" altLang="zh-CN" b="1" dirty="0" err="1">
                <a:latin typeface="Arial" panose="020B0604020202020204" pitchFamily="34" charset="0"/>
                <a:ea typeface="SimHei" panose="02010609060101010101" pitchFamily="49" charset="-122"/>
                <a:cs typeface="Arial" panose="020B0604020202020204" pitchFamily="34" charset="0"/>
              </a:rPr>
              <a:t>compress</a:t>
            </a:r>
            <a:r>
              <a:rPr lang="fr-FR" altLang="zh-CN" dirty="0">
                <a:latin typeface="SimHei" panose="02010609060101010101" pitchFamily="49" charset="-122"/>
                <a:ea typeface="SimHei" panose="02010609060101010101" pitchFamily="49" charset="-122"/>
              </a:rPr>
              <a:t> </a:t>
            </a:r>
            <a:r>
              <a:rPr lang="zh-CN" altLang="en-US" dirty="0">
                <a:latin typeface="SimHei" panose="02010609060101010101" pitchFamily="49" charset="-122"/>
                <a:ea typeface="SimHei" panose="02010609060101010101" pitchFamily="49" charset="-122"/>
              </a:rPr>
              <a:t>基准进行了采样分析，发现不同频率下捕捉到的热点函数不同</a:t>
            </a:r>
            <a:endParaRPr kumimoji="1" lang="zh-CN" altLang="en-US"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84087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FD43D-DE1B-C247-8BA5-12B6370416B2}"/>
            </a:ext>
          </a:extLst>
        </p:cNvPr>
        <p:cNvGrpSpPr/>
        <p:nvPr/>
      </p:nvGrpSpPr>
      <p:grpSpPr>
        <a:xfrm>
          <a:off x="0" y="0"/>
          <a:ext cx="0" cy="0"/>
          <a:chOff x="0" y="0"/>
          <a:chExt cx="0" cy="0"/>
        </a:xfrm>
      </p:grpSpPr>
      <p:pic>
        <p:nvPicPr>
          <p:cNvPr id="5" name="图片 4" descr="蓝色校徽-透明底">
            <a:extLst>
              <a:ext uri="{FF2B5EF4-FFF2-40B4-BE49-F238E27FC236}">
                <a16:creationId xmlns:a16="http://schemas.microsoft.com/office/drawing/2014/main" id="{AF7B0D69-BCD3-7FA4-EC20-CFEE0D2C391F}"/>
              </a:ext>
            </a:extLst>
          </p:cNvPr>
          <p:cNvPicPr>
            <a:picLocks noChangeAspect="1"/>
          </p:cNvPicPr>
          <p:nvPr>
            <p:custDataLst>
              <p:tags r:id="rId1"/>
            </p:custDataLst>
          </p:nvPr>
        </p:nvPicPr>
        <p:blipFill>
          <a:blip r:embed="rId3"/>
          <a:srcRect l="1389" r="-7" b="-7"/>
          <a:stretch>
            <a:fillRect/>
          </a:stretch>
        </p:blipFill>
        <p:spPr>
          <a:xfrm>
            <a:off x="295768" y="144028"/>
            <a:ext cx="517032" cy="524314"/>
          </a:xfrm>
          <a:prstGeom prst="rect">
            <a:avLst/>
          </a:prstGeom>
        </p:spPr>
      </p:pic>
      <p:cxnSp>
        <p:nvCxnSpPr>
          <p:cNvPr id="8" name="直线连接符 7">
            <a:extLst>
              <a:ext uri="{FF2B5EF4-FFF2-40B4-BE49-F238E27FC236}">
                <a16:creationId xmlns:a16="http://schemas.microsoft.com/office/drawing/2014/main" id="{D1CA1091-5371-AF68-4DFB-0FB802B2418B}"/>
              </a:ext>
            </a:extLst>
          </p:cNvPr>
          <p:cNvCxnSpPr/>
          <p:nvPr/>
        </p:nvCxnSpPr>
        <p:spPr>
          <a:xfrm>
            <a:off x="0" y="787400"/>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4C19996D-5423-55A4-5E0F-300C4C484CB3}"/>
              </a:ext>
            </a:extLst>
          </p:cNvPr>
          <p:cNvSpPr txBox="1"/>
          <p:nvPr/>
        </p:nvSpPr>
        <p:spPr>
          <a:xfrm>
            <a:off x="931334" y="221519"/>
            <a:ext cx="6671733" cy="369332"/>
          </a:xfrm>
          <a:prstGeom prst="rect">
            <a:avLst/>
          </a:prstGeom>
          <a:noFill/>
        </p:spPr>
        <p:txBody>
          <a:bodyPr wrap="square" rtlCol="0">
            <a:spAutoFit/>
          </a:bodyPr>
          <a:lstStyle/>
          <a:p>
            <a:r>
              <a:rPr kumimoji="1" lang="en-US" altLang="zh-CN" dirty="0">
                <a:solidFill>
                  <a:schemeClr val="bg1">
                    <a:lumMod val="50000"/>
                  </a:schemeClr>
                </a:solidFill>
                <a:latin typeface="Arial" panose="020B0604020202020204" pitchFamily="34" charset="0"/>
                <a:cs typeface="Arial" panose="020B0604020202020204" pitchFamily="34" charset="0"/>
              </a:rPr>
              <a:t>UNIVERSITY OF SCIENCE AND TECHNOLOGY IN BEIJING</a:t>
            </a:r>
            <a:endParaRPr kumimoji="1" lang="zh-CN" altLang="en-US">
              <a:solidFill>
                <a:schemeClr val="bg1">
                  <a:lumMod val="50000"/>
                </a:schemeClr>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981AB306-D73E-2B80-33B3-9EC621D590B3}"/>
              </a:ext>
            </a:extLst>
          </p:cNvPr>
          <p:cNvSpPr txBox="1"/>
          <p:nvPr/>
        </p:nvSpPr>
        <p:spPr>
          <a:xfrm>
            <a:off x="295767" y="922867"/>
            <a:ext cx="4929375" cy="46166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Performance</a:t>
            </a:r>
            <a:r>
              <a:rPr kumimoji="1" lang="zh-CN" altLang="en-US" sz="2400" b="1"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Analysis</a:t>
            </a:r>
            <a:r>
              <a:rPr kumimoji="1" lang="zh-CN" altLang="en-US" sz="2400" b="1"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a:t>
            </a:r>
            <a:r>
              <a:rPr kumimoji="1" lang="zh-CN" altLang="en-US" sz="2400" b="1"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PIPA</a:t>
            </a:r>
            <a:endParaRPr kumimoji="1" lang="zh-CN" altLang="en-US" sz="2400" b="1" dirty="0">
              <a:latin typeface="Arial" panose="020B0604020202020204" pitchFamily="34" charset="0"/>
              <a:cs typeface="Arial" panose="020B0604020202020204" pitchFamily="34" charset="0"/>
            </a:endParaRPr>
          </a:p>
        </p:txBody>
      </p:sp>
      <p:pic>
        <p:nvPicPr>
          <p:cNvPr id="4" name="图片 3" descr="图形用户界面, 文本, 应用程序&#10;&#10;AI 生成的内容可能不正确。">
            <a:extLst>
              <a:ext uri="{FF2B5EF4-FFF2-40B4-BE49-F238E27FC236}">
                <a16:creationId xmlns:a16="http://schemas.microsoft.com/office/drawing/2014/main" id="{A5B0D507-8E09-DC8B-5455-FF32610CE5BA}"/>
              </a:ext>
            </a:extLst>
          </p:cNvPr>
          <p:cNvPicPr>
            <a:picLocks noChangeAspect="1"/>
          </p:cNvPicPr>
          <p:nvPr/>
        </p:nvPicPr>
        <p:blipFill>
          <a:blip r:embed="rId4"/>
          <a:stretch>
            <a:fillRect/>
          </a:stretch>
        </p:blipFill>
        <p:spPr>
          <a:xfrm>
            <a:off x="1848995" y="1519998"/>
            <a:ext cx="1838749" cy="5085152"/>
          </a:xfrm>
          <a:prstGeom prst="rect">
            <a:avLst/>
          </a:prstGeom>
        </p:spPr>
      </p:pic>
      <p:sp>
        <p:nvSpPr>
          <p:cNvPr id="6" name="文本框 5">
            <a:extLst>
              <a:ext uri="{FF2B5EF4-FFF2-40B4-BE49-F238E27FC236}">
                <a16:creationId xmlns:a16="http://schemas.microsoft.com/office/drawing/2014/main" id="{18253E46-5CEE-4D0E-45CE-EE4F18C4E69D}"/>
              </a:ext>
            </a:extLst>
          </p:cNvPr>
          <p:cNvSpPr txBox="1"/>
          <p:nvPr/>
        </p:nvSpPr>
        <p:spPr>
          <a:xfrm>
            <a:off x="4803112" y="1955487"/>
            <a:ext cx="6310365" cy="29470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dirty="0">
                <a:latin typeface="SimHei" panose="02010609060101010101" pitchFamily="49" charset="-122"/>
                <a:ea typeface="SimHei" panose="02010609060101010101" pitchFamily="49" charset="-122"/>
              </a:rPr>
              <a:t>使用 </a:t>
            </a:r>
            <a:r>
              <a:rPr kumimoji="1" lang="en-US" altLang="zh-CN" dirty="0">
                <a:latin typeface="Arial" panose="020B0604020202020204" pitchFamily="34" charset="0"/>
                <a:ea typeface="SimHei" panose="02010609060101010101" pitchFamily="49" charset="-122"/>
                <a:cs typeface="Arial" panose="020B0604020202020204" pitchFamily="34" charset="0"/>
              </a:rPr>
              <a:t>pipa</a:t>
            </a:r>
            <a:r>
              <a:rPr kumimoji="1" lang="zh-CN" altLang="en-US" dirty="0">
                <a:latin typeface="Arial" panose="020B0604020202020204" pitchFamily="34" charset="0"/>
                <a:ea typeface="SimHei" panose="02010609060101010101" pitchFamily="49" charset="-122"/>
                <a:cs typeface="Arial" panose="020B0604020202020204" pitchFamily="34" charset="0"/>
              </a:rPr>
              <a:t> </a:t>
            </a:r>
            <a:r>
              <a:rPr kumimoji="1" lang="en-US" altLang="zh-CN" dirty="0">
                <a:latin typeface="Arial" panose="020B0604020202020204" pitchFamily="34" charset="0"/>
                <a:ea typeface="SimHei" panose="02010609060101010101" pitchFamily="49" charset="-122"/>
                <a:cs typeface="Arial" panose="020B0604020202020204" pitchFamily="34" charset="0"/>
              </a:rPr>
              <a:t>generate</a:t>
            </a:r>
            <a:r>
              <a:rPr kumimoji="1" lang="zh-CN" altLang="en-US" dirty="0">
                <a:latin typeface="Arial" panose="020B0604020202020204" pitchFamily="34" charset="0"/>
                <a:ea typeface="SimHei" panose="02010609060101010101" pitchFamily="49" charset="-122"/>
                <a:cs typeface="Arial" panose="020B0604020202020204" pitchFamily="34" charset="0"/>
              </a:rPr>
              <a:t> </a:t>
            </a:r>
            <a:r>
              <a:rPr kumimoji="1" lang="zh-CN" altLang="en-US" dirty="0">
                <a:latin typeface="SimHei" panose="02010609060101010101" pitchFamily="49" charset="-122"/>
                <a:ea typeface="SimHei" panose="02010609060101010101" pitchFamily="49" charset="-122"/>
              </a:rPr>
              <a:t>指令得到</a:t>
            </a:r>
            <a:r>
              <a:rPr kumimoji="1" lang="en-US" altLang="zh-CN" dirty="0">
                <a:latin typeface="Arial" panose="020B0604020202020204" pitchFamily="34" charset="0"/>
                <a:ea typeface="SimHei" panose="02010609060101010101" pitchFamily="49" charset="-122"/>
                <a:cs typeface="Arial" panose="020B0604020202020204" pitchFamily="34" charset="0"/>
              </a:rPr>
              <a:t>pipa-</a:t>
            </a:r>
            <a:r>
              <a:rPr kumimoji="1" lang="en-US" altLang="zh-CN" dirty="0" err="1">
                <a:latin typeface="Arial" panose="020B0604020202020204" pitchFamily="34" charset="0"/>
                <a:ea typeface="SimHei" panose="02010609060101010101" pitchFamily="49" charset="-122"/>
                <a:cs typeface="Arial" panose="020B0604020202020204" pitchFamily="34" charset="0"/>
              </a:rPr>
              <a:t>run.sh</a:t>
            </a:r>
            <a:r>
              <a:rPr kumimoji="1" lang="zh-CN" altLang="en-US" dirty="0">
                <a:latin typeface="SimHei" panose="02010609060101010101" pitchFamily="49" charset="-122"/>
                <a:ea typeface="SimHei" panose="02010609060101010101" pitchFamily="49" charset="-122"/>
              </a:rPr>
              <a:t>脚本，该脚本同样调用</a:t>
            </a:r>
            <a:r>
              <a:rPr kumimoji="1" lang="fr-FR" altLang="zh-CN" dirty="0">
                <a:latin typeface="Arial" panose="020B0604020202020204" pitchFamily="34" charset="0"/>
                <a:ea typeface="SimHei" panose="02010609060101010101" pitchFamily="49" charset="-122"/>
                <a:cs typeface="Arial" panose="020B0604020202020204" pitchFamily="34" charset="0"/>
              </a:rPr>
              <a:t>perf stat</a:t>
            </a:r>
            <a:r>
              <a:rPr kumimoji="1" lang="zh-CN" altLang="en-US" dirty="0">
                <a:latin typeface="Arial" panose="020B0604020202020204" pitchFamily="34" charset="0"/>
                <a:ea typeface="SimHei" panose="02010609060101010101" pitchFamily="49" charset="-122"/>
                <a:cs typeface="Arial" panose="020B0604020202020204" pitchFamily="34" charset="0"/>
              </a:rPr>
              <a:t>、</a:t>
            </a:r>
            <a:r>
              <a:rPr kumimoji="1" lang="fr-FR" altLang="zh-CN" dirty="0">
                <a:latin typeface="Arial" panose="020B0604020202020204" pitchFamily="34" charset="0"/>
                <a:ea typeface="SimHei" panose="02010609060101010101" pitchFamily="49" charset="-122"/>
                <a:cs typeface="Arial" panose="020B0604020202020204" pitchFamily="34" charset="0"/>
              </a:rPr>
              <a:t>perf record</a:t>
            </a:r>
            <a:r>
              <a:rPr kumimoji="1" lang="zh-CN" altLang="en-US" dirty="0">
                <a:latin typeface="Arial" panose="020B0604020202020204" pitchFamily="34" charset="0"/>
                <a:ea typeface="SimHei" panose="02010609060101010101" pitchFamily="49" charset="-122"/>
                <a:cs typeface="Arial" panose="020B0604020202020204" pitchFamily="34" charset="0"/>
              </a:rPr>
              <a:t>、</a:t>
            </a:r>
            <a:r>
              <a:rPr kumimoji="1" lang="fr-FR" altLang="zh-CN" dirty="0">
                <a:latin typeface="Arial" panose="020B0604020202020204" pitchFamily="34" charset="0"/>
                <a:ea typeface="SimHei" panose="02010609060101010101" pitchFamily="49" charset="-122"/>
                <a:cs typeface="Arial" panose="020B0604020202020204" pitchFamily="34" charset="0"/>
              </a:rPr>
              <a:t>perf report</a:t>
            </a:r>
            <a:r>
              <a:rPr kumimoji="1" lang="zh-CN" altLang="en-US" dirty="0">
                <a:latin typeface="Arial" panose="020B0604020202020204" pitchFamily="34" charset="0"/>
                <a:ea typeface="SimHei" panose="02010609060101010101" pitchFamily="49" charset="-122"/>
                <a:cs typeface="Arial" panose="020B0604020202020204" pitchFamily="34" charset="0"/>
              </a:rPr>
              <a:t>、</a:t>
            </a:r>
            <a:r>
              <a:rPr kumimoji="1" lang="fr-FR" altLang="zh-CN" dirty="0">
                <a:latin typeface="Arial" panose="020B0604020202020204" pitchFamily="34" charset="0"/>
                <a:ea typeface="SimHei" panose="02010609060101010101" pitchFamily="49" charset="-122"/>
                <a:cs typeface="Arial" panose="020B0604020202020204" pitchFamily="34" charset="0"/>
              </a:rPr>
              <a:t>perf script</a:t>
            </a:r>
            <a:r>
              <a:rPr kumimoji="1" lang="zh-CN" altLang="fr-FR" dirty="0">
                <a:latin typeface="Arial" panose="020B0604020202020204" pitchFamily="34" charset="0"/>
                <a:ea typeface="SimHei" panose="02010609060101010101" pitchFamily="49" charset="-122"/>
                <a:cs typeface="Arial" panose="020B0604020202020204" pitchFamily="34" charset="0"/>
              </a:rPr>
              <a:t>等指令</a:t>
            </a:r>
            <a:r>
              <a:rPr kumimoji="1" lang="zh-CN" altLang="en-US" dirty="0">
                <a:latin typeface="Arial" panose="020B0604020202020204" pitchFamily="34" charset="0"/>
                <a:ea typeface="SimHei" panose="02010609060101010101" pitchFamily="49" charset="-122"/>
                <a:cs typeface="Arial" panose="020B0604020202020204" pitchFamily="34" charset="0"/>
              </a:rPr>
              <a:t>进行性能追踪。</a:t>
            </a:r>
            <a:endParaRPr kumimoji="1" lang="en-US" altLang="zh-CN" dirty="0">
              <a:latin typeface="Arial" panose="020B0604020202020204" pitchFamily="34" charset="0"/>
              <a:ea typeface="SimHei" panose="02010609060101010101" pitchFamily="49" charset="-122"/>
              <a:cs typeface="Arial" panose="020B0604020202020204" pitchFamily="34" charset="0"/>
            </a:endParaRPr>
          </a:p>
          <a:p>
            <a:pPr marL="285750" indent="-285750">
              <a:lnSpc>
                <a:spcPct val="150000"/>
              </a:lnSpc>
              <a:buFont typeface="Arial" panose="020B0604020202020204" pitchFamily="34" charset="0"/>
              <a:buChar char="•"/>
            </a:pPr>
            <a:endParaRPr kumimoji="1" lang="en-US" altLang="zh-CN" dirty="0">
              <a:latin typeface="Arial" panose="020B0604020202020204" pitchFamily="34" charset="0"/>
              <a:ea typeface="SimHei" panose="02010609060101010101" pitchFamily="49" charset="-122"/>
              <a:cs typeface="Arial" panose="020B0604020202020204" pitchFamily="34" charset="0"/>
            </a:endParaRPr>
          </a:p>
          <a:p>
            <a:pPr marL="285750" indent="-285750">
              <a:lnSpc>
                <a:spcPct val="150000"/>
              </a:lnSpc>
              <a:buFont typeface="Arial" panose="020B0604020202020204" pitchFamily="34" charset="0"/>
              <a:buChar char="•"/>
            </a:pPr>
            <a:r>
              <a:rPr kumimoji="1" lang="zh-CN" altLang="en-US" dirty="0">
                <a:latin typeface="Arial" panose="020B0604020202020204" pitchFamily="34" charset="0"/>
                <a:ea typeface="SimHei" panose="02010609060101010101" pitchFamily="49" charset="-122"/>
                <a:cs typeface="Arial" panose="020B0604020202020204" pitchFamily="34" charset="0"/>
              </a:rPr>
              <a:t>除了</a:t>
            </a:r>
            <a:r>
              <a:rPr kumimoji="1" lang="en-US" altLang="zh-CN" dirty="0">
                <a:latin typeface="Arial" panose="020B0604020202020204" pitchFamily="34" charset="0"/>
                <a:ea typeface="SimHei" panose="02010609060101010101" pitchFamily="49" charset="-122"/>
                <a:cs typeface="Arial" panose="020B0604020202020204" pitchFamily="34" charset="0"/>
              </a:rPr>
              <a:t>perf</a:t>
            </a:r>
            <a:r>
              <a:rPr kumimoji="1" lang="zh-CN" altLang="en-US" dirty="0">
                <a:latin typeface="Arial" panose="020B0604020202020204" pitchFamily="34" charset="0"/>
                <a:ea typeface="SimHei" panose="02010609060101010101" pitchFamily="49" charset="-122"/>
                <a:cs typeface="Arial" panose="020B0604020202020204" pitchFamily="34" charset="0"/>
              </a:rPr>
              <a:t>工具集，</a:t>
            </a:r>
            <a:r>
              <a:rPr kumimoji="1" lang="en-US" altLang="zh-CN" dirty="0">
                <a:latin typeface="Arial" panose="020B0604020202020204" pitchFamily="34" charset="0"/>
                <a:ea typeface="SimHei" panose="02010609060101010101" pitchFamily="49" charset="-122"/>
                <a:cs typeface="Arial" panose="020B0604020202020204" pitchFamily="34" charset="0"/>
              </a:rPr>
              <a:t>pipa-</a:t>
            </a:r>
            <a:r>
              <a:rPr kumimoji="1" lang="en-US" altLang="zh-CN" dirty="0" err="1">
                <a:latin typeface="Arial" panose="020B0604020202020204" pitchFamily="34" charset="0"/>
                <a:ea typeface="SimHei" panose="02010609060101010101" pitchFamily="49" charset="-122"/>
                <a:cs typeface="Arial" panose="020B0604020202020204" pitchFamily="34" charset="0"/>
              </a:rPr>
              <a:t>run.sh</a:t>
            </a:r>
            <a:r>
              <a:rPr kumimoji="1" lang="zh-CN" altLang="en-US" dirty="0">
                <a:latin typeface="Arial" panose="020B0604020202020204" pitchFamily="34" charset="0"/>
                <a:ea typeface="SimHei" panose="02010609060101010101" pitchFamily="49" charset="-122"/>
                <a:cs typeface="Arial" panose="020B0604020202020204" pitchFamily="34" charset="0"/>
              </a:rPr>
              <a:t>还调用了</a:t>
            </a:r>
            <a:r>
              <a:rPr kumimoji="1" lang="en-US" altLang="zh-CN" dirty="0" err="1">
                <a:latin typeface="Arial" panose="020B0604020202020204" pitchFamily="34" charset="0"/>
                <a:ea typeface="SimHei" panose="02010609060101010101" pitchFamily="49" charset="-122"/>
                <a:cs typeface="Arial" panose="020B0604020202020204" pitchFamily="34" charset="0"/>
              </a:rPr>
              <a:t>ip</a:t>
            </a:r>
            <a:r>
              <a:rPr kumimoji="1" lang="zh-CN" altLang="en-US" dirty="0">
                <a:latin typeface="Arial" panose="020B0604020202020204" pitchFamily="34" charset="0"/>
                <a:ea typeface="SimHei" panose="02010609060101010101" pitchFamily="49" charset="-122"/>
                <a:cs typeface="Arial" panose="020B0604020202020204" pitchFamily="34" charset="0"/>
              </a:rPr>
              <a:t>、</a:t>
            </a:r>
            <a:r>
              <a:rPr kumimoji="1" lang="en-US" altLang="zh-CN" dirty="0">
                <a:latin typeface="Arial" panose="020B0604020202020204" pitchFamily="34" charset="0"/>
                <a:ea typeface="SimHei" panose="02010609060101010101" pitchFamily="49" charset="-122"/>
                <a:cs typeface="Arial" panose="020B0604020202020204" pitchFamily="34" charset="0"/>
              </a:rPr>
              <a:t> ls* </a:t>
            </a:r>
            <a:r>
              <a:rPr kumimoji="1" lang="zh-CN" altLang="en-US" dirty="0">
                <a:latin typeface="Arial" panose="020B0604020202020204" pitchFamily="34" charset="0"/>
                <a:ea typeface="SimHei" panose="02010609060101010101" pitchFamily="49" charset="-122"/>
                <a:cs typeface="Arial" panose="020B0604020202020204" pitchFamily="34" charset="0"/>
              </a:rPr>
              <a:t>系列指令对机器上的</a:t>
            </a:r>
            <a:r>
              <a:rPr kumimoji="1" lang="en-US" altLang="zh-CN" dirty="0">
                <a:latin typeface="Arial" panose="020B0604020202020204" pitchFamily="34" charset="0"/>
                <a:ea typeface="SimHei" panose="02010609060101010101" pitchFamily="49" charset="-122"/>
                <a:cs typeface="Arial" panose="020B0604020202020204" pitchFamily="34" charset="0"/>
              </a:rPr>
              <a:t>CPU</a:t>
            </a:r>
            <a:r>
              <a:rPr kumimoji="1" lang="zh-CN" altLang="en-US" dirty="0">
                <a:latin typeface="Arial" panose="020B0604020202020204" pitchFamily="34" charset="0"/>
                <a:ea typeface="SimHei" panose="02010609060101010101" pitchFamily="49" charset="-122"/>
                <a:cs typeface="Arial" panose="020B0604020202020204" pitchFamily="34" charset="0"/>
              </a:rPr>
              <a:t>、硬盘、内存、</a:t>
            </a:r>
            <a:r>
              <a:rPr kumimoji="1" lang="en-US" altLang="zh-CN" dirty="0">
                <a:latin typeface="Arial" panose="020B0604020202020204" pitchFamily="34" charset="0"/>
                <a:ea typeface="SimHei" panose="02010609060101010101" pitchFamily="49" charset="-122"/>
                <a:cs typeface="Arial" panose="020B0604020202020204" pitchFamily="34" charset="0"/>
              </a:rPr>
              <a:t>USB</a:t>
            </a:r>
            <a:r>
              <a:rPr kumimoji="1" lang="zh-CN" altLang="en-US" dirty="0">
                <a:latin typeface="Arial" panose="020B0604020202020204" pitchFamily="34" charset="0"/>
                <a:ea typeface="SimHei" panose="02010609060101010101" pitchFamily="49" charset="-122"/>
                <a:cs typeface="Arial" panose="020B0604020202020204" pitchFamily="34" charset="0"/>
              </a:rPr>
              <a:t>设备、</a:t>
            </a:r>
            <a:r>
              <a:rPr kumimoji="1" lang="en-US" altLang="zh-CN" dirty="0">
                <a:latin typeface="Arial" panose="020B0604020202020204" pitchFamily="34" charset="0"/>
                <a:ea typeface="SimHei" panose="02010609060101010101" pitchFamily="49" charset="-122"/>
                <a:cs typeface="Arial" panose="020B0604020202020204" pitchFamily="34" charset="0"/>
              </a:rPr>
              <a:t>PCI</a:t>
            </a:r>
            <a:r>
              <a:rPr kumimoji="1" lang="zh-CN" altLang="en-US" dirty="0">
                <a:latin typeface="Arial" panose="020B0604020202020204" pitchFamily="34" charset="0"/>
                <a:ea typeface="SimHei" panose="02010609060101010101" pitchFamily="49" charset="-122"/>
                <a:cs typeface="Arial" panose="020B0604020202020204" pitchFamily="34" charset="0"/>
              </a:rPr>
              <a:t>总线设备等硬件进行跟踪，得到更加详尽的软硬件性能跟踪结果。</a:t>
            </a:r>
          </a:p>
        </p:txBody>
      </p:sp>
    </p:spTree>
    <p:extLst>
      <p:ext uri="{BB962C8B-B14F-4D97-AF65-F5344CB8AC3E}">
        <p14:creationId xmlns:p14="http://schemas.microsoft.com/office/powerpoint/2010/main" val="39236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5E6B7-6C63-EA92-7D1A-99DF270C8A0E}"/>
            </a:ext>
          </a:extLst>
        </p:cNvPr>
        <p:cNvGrpSpPr/>
        <p:nvPr/>
      </p:nvGrpSpPr>
      <p:grpSpPr>
        <a:xfrm>
          <a:off x="0" y="0"/>
          <a:ext cx="0" cy="0"/>
          <a:chOff x="0" y="0"/>
          <a:chExt cx="0" cy="0"/>
        </a:xfrm>
      </p:grpSpPr>
      <p:pic>
        <p:nvPicPr>
          <p:cNvPr id="5" name="图片 4" descr="蓝色校徽-透明底">
            <a:extLst>
              <a:ext uri="{FF2B5EF4-FFF2-40B4-BE49-F238E27FC236}">
                <a16:creationId xmlns:a16="http://schemas.microsoft.com/office/drawing/2014/main" id="{D4E0EF95-97A7-E716-D706-67972AF57EF9}"/>
              </a:ext>
            </a:extLst>
          </p:cNvPr>
          <p:cNvPicPr>
            <a:picLocks noChangeAspect="1"/>
          </p:cNvPicPr>
          <p:nvPr>
            <p:custDataLst>
              <p:tags r:id="rId1"/>
            </p:custDataLst>
          </p:nvPr>
        </p:nvPicPr>
        <p:blipFill>
          <a:blip r:embed="rId4"/>
          <a:srcRect l="1389" r="-7" b="-7"/>
          <a:stretch>
            <a:fillRect/>
          </a:stretch>
        </p:blipFill>
        <p:spPr>
          <a:xfrm>
            <a:off x="295768" y="144028"/>
            <a:ext cx="517032" cy="524314"/>
          </a:xfrm>
          <a:prstGeom prst="rect">
            <a:avLst/>
          </a:prstGeom>
        </p:spPr>
      </p:pic>
      <p:cxnSp>
        <p:nvCxnSpPr>
          <p:cNvPr id="8" name="直线连接符 7">
            <a:extLst>
              <a:ext uri="{FF2B5EF4-FFF2-40B4-BE49-F238E27FC236}">
                <a16:creationId xmlns:a16="http://schemas.microsoft.com/office/drawing/2014/main" id="{B6C028A7-FBAC-B7D2-A308-B550AFFDC5D6}"/>
              </a:ext>
            </a:extLst>
          </p:cNvPr>
          <p:cNvCxnSpPr/>
          <p:nvPr/>
        </p:nvCxnSpPr>
        <p:spPr>
          <a:xfrm>
            <a:off x="0" y="787400"/>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AE1D15AD-CC92-4AB9-0734-1C76D80305C6}"/>
              </a:ext>
            </a:extLst>
          </p:cNvPr>
          <p:cNvSpPr txBox="1"/>
          <p:nvPr/>
        </p:nvSpPr>
        <p:spPr>
          <a:xfrm>
            <a:off x="931334" y="221519"/>
            <a:ext cx="6671733" cy="369332"/>
          </a:xfrm>
          <a:prstGeom prst="rect">
            <a:avLst/>
          </a:prstGeom>
          <a:noFill/>
        </p:spPr>
        <p:txBody>
          <a:bodyPr wrap="square" rtlCol="0">
            <a:spAutoFit/>
          </a:bodyPr>
          <a:lstStyle/>
          <a:p>
            <a:r>
              <a:rPr kumimoji="1" lang="en-US" altLang="zh-CN" dirty="0">
                <a:solidFill>
                  <a:schemeClr val="bg1">
                    <a:lumMod val="50000"/>
                  </a:schemeClr>
                </a:solidFill>
                <a:latin typeface="Arial" panose="020B0604020202020204" pitchFamily="34" charset="0"/>
                <a:cs typeface="Arial" panose="020B0604020202020204" pitchFamily="34" charset="0"/>
              </a:rPr>
              <a:t>UNIVERSITY OF SCIENCE AND TECHNOLOGY IN BEIJING</a:t>
            </a:r>
            <a:endParaRPr kumimoji="1" lang="zh-CN" altLang="en-US">
              <a:solidFill>
                <a:schemeClr val="bg1">
                  <a:lumMod val="50000"/>
                </a:schemeClr>
              </a:solidFill>
              <a:latin typeface="Arial" panose="020B060402020202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FB14A974-6024-63C1-FEE2-93D391400324}"/>
              </a:ext>
            </a:extLst>
          </p:cNvPr>
          <p:cNvSpPr txBox="1"/>
          <p:nvPr/>
        </p:nvSpPr>
        <p:spPr>
          <a:xfrm>
            <a:off x="4056185" y="2228126"/>
            <a:ext cx="4079630" cy="2401748"/>
          </a:xfrm>
          <a:prstGeom prst="rect">
            <a:avLst/>
          </a:prstGeom>
          <a:noFill/>
        </p:spPr>
        <p:txBody>
          <a:bodyPr wrap="square" rtlCol="0">
            <a:spAutoFit/>
          </a:bodyPr>
          <a:lstStyle/>
          <a:p>
            <a:pPr algn="ctr">
              <a:lnSpc>
                <a:spcPct val="200000"/>
              </a:lnSpc>
            </a:pPr>
            <a:r>
              <a:rPr kumimoji="1" lang="en-US" altLang="zh-CN" sz="4800" b="1" dirty="0">
                <a:latin typeface="Arial" panose="020B0604020202020204" pitchFamily="34" charset="0"/>
                <a:cs typeface="Arial" panose="020B0604020202020204" pitchFamily="34" charset="0"/>
              </a:rPr>
              <a:t>Thank</a:t>
            </a:r>
            <a:r>
              <a:rPr kumimoji="1" lang="zh-CN" altLang="en-US" sz="4800" b="1" dirty="0">
                <a:latin typeface="Arial" panose="020B0604020202020204" pitchFamily="34" charset="0"/>
                <a:cs typeface="Arial" panose="020B0604020202020204" pitchFamily="34" charset="0"/>
              </a:rPr>
              <a:t> </a:t>
            </a:r>
            <a:r>
              <a:rPr kumimoji="1" lang="en-US" altLang="zh-CN" sz="4800" b="1" dirty="0">
                <a:latin typeface="Arial" panose="020B0604020202020204" pitchFamily="34" charset="0"/>
                <a:cs typeface="Arial" panose="020B0604020202020204" pitchFamily="34" charset="0"/>
              </a:rPr>
              <a:t>You</a:t>
            </a:r>
          </a:p>
          <a:p>
            <a:pPr algn="ctr">
              <a:lnSpc>
                <a:spcPct val="200000"/>
              </a:lnSpc>
            </a:pPr>
            <a:r>
              <a:rPr kumimoji="1" lang="en-US" altLang="zh-CN" sz="3200" b="1" dirty="0">
                <a:latin typeface="Arial" panose="020B0604020202020204" pitchFamily="34" charset="0"/>
                <a:cs typeface="Arial" panose="020B0604020202020204" pitchFamily="34" charset="0"/>
              </a:rPr>
              <a:t>Q&amp;A</a:t>
            </a:r>
          </a:p>
        </p:txBody>
      </p:sp>
      <p:pic>
        <p:nvPicPr>
          <p:cNvPr id="4" name="图片 3" descr="蓝色校徽-透明底">
            <a:extLst>
              <a:ext uri="{FF2B5EF4-FFF2-40B4-BE49-F238E27FC236}">
                <a16:creationId xmlns:a16="http://schemas.microsoft.com/office/drawing/2014/main" id="{F94D66B4-91C3-CB9A-9F44-BCDC6F863AAB}"/>
              </a:ext>
            </a:extLst>
          </p:cNvPr>
          <p:cNvPicPr>
            <a:picLocks noChangeAspect="1"/>
          </p:cNvPicPr>
          <p:nvPr>
            <p:custDataLst>
              <p:tags r:id="rId2"/>
            </p:custDataLst>
          </p:nvPr>
        </p:nvPicPr>
        <p:blipFill>
          <a:blip r:embed="rId4">
            <a:alphaModFix amt="19000"/>
          </a:blip>
          <a:stretch>
            <a:fillRect/>
          </a:stretch>
        </p:blipFill>
        <p:spPr>
          <a:xfrm>
            <a:off x="4003040" y="1336040"/>
            <a:ext cx="4185920" cy="4185920"/>
          </a:xfrm>
          <a:prstGeom prst="rect">
            <a:avLst/>
          </a:prstGeom>
        </p:spPr>
      </p:pic>
    </p:spTree>
    <p:extLst>
      <p:ext uri="{BB962C8B-B14F-4D97-AF65-F5344CB8AC3E}">
        <p14:creationId xmlns:p14="http://schemas.microsoft.com/office/powerpoint/2010/main" val="350190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蓝色校徽-透明底">
            <a:extLst>
              <a:ext uri="{FF2B5EF4-FFF2-40B4-BE49-F238E27FC236}">
                <a16:creationId xmlns:a16="http://schemas.microsoft.com/office/drawing/2014/main" id="{58E92AD2-3640-DF9D-14C5-4A48E0A3FC0A}"/>
              </a:ext>
            </a:extLst>
          </p:cNvPr>
          <p:cNvPicPr>
            <a:picLocks noChangeAspect="1"/>
          </p:cNvPicPr>
          <p:nvPr>
            <p:custDataLst>
              <p:tags r:id="rId1"/>
            </p:custDataLst>
          </p:nvPr>
        </p:nvPicPr>
        <p:blipFill>
          <a:blip r:embed="rId4"/>
          <a:srcRect l="1389" r="-7" b="-7"/>
          <a:stretch>
            <a:fillRect/>
          </a:stretch>
        </p:blipFill>
        <p:spPr>
          <a:xfrm>
            <a:off x="295768" y="144028"/>
            <a:ext cx="517032" cy="524314"/>
          </a:xfrm>
          <a:prstGeom prst="rect">
            <a:avLst/>
          </a:prstGeom>
        </p:spPr>
      </p:pic>
      <p:cxnSp>
        <p:nvCxnSpPr>
          <p:cNvPr id="8" name="直线连接符 7">
            <a:extLst>
              <a:ext uri="{FF2B5EF4-FFF2-40B4-BE49-F238E27FC236}">
                <a16:creationId xmlns:a16="http://schemas.microsoft.com/office/drawing/2014/main" id="{F7003789-E51D-DE3E-F73C-16F4C9AF060D}"/>
              </a:ext>
            </a:extLst>
          </p:cNvPr>
          <p:cNvCxnSpPr/>
          <p:nvPr/>
        </p:nvCxnSpPr>
        <p:spPr>
          <a:xfrm>
            <a:off x="0" y="787400"/>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9D6870C1-2413-6D86-E5C2-AB9754AA9524}"/>
              </a:ext>
            </a:extLst>
          </p:cNvPr>
          <p:cNvSpPr txBox="1"/>
          <p:nvPr/>
        </p:nvSpPr>
        <p:spPr>
          <a:xfrm>
            <a:off x="931334" y="221519"/>
            <a:ext cx="6671733" cy="369332"/>
          </a:xfrm>
          <a:prstGeom prst="rect">
            <a:avLst/>
          </a:prstGeom>
          <a:noFill/>
        </p:spPr>
        <p:txBody>
          <a:bodyPr wrap="square" rtlCol="0">
            <a:spAutoFit/>
          </a:bodyPr>
          <a:lstStyle/>
          <a:p>
            <a:r>
              <a:rPr kumimoji="1" lang="en-US" altLang="zh-CN" dirty="0">
                <a:solidFill>
                  <a:schemeClr val="bg1">
                    <a:lumMod val="50000"/>
                  </a:schemeClr>
                </a:solidFill>
                <a:latin typeface="Arial" panose="020B0604020202020204" pitchFamily="34" charset="0"/>
                <a:cs typeface="Arial" panose="020B0604020202020204" pitchFamily="34" charset="0"/>
              </a:rPr>
              <a:t>UNIVERSITY OF SCIENCE AND TECHNOLOGY IN BEIJING</a:t>
            </a:r>
            <a:endParaRPr kumimoji="1" lang="zh-CN" altLang="en-US">
              <a:solidFill>
                <a:schemeClr val="bg1">
                  <a:lumMod val="50000"/>
                </a:schemeClr>
              </a:solidFill>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1EF94BFA-0A21-4F72-42DA-BCE3149051E2}"/>
              </a:ext>
            </a:extLst>
          </p:cNvPr>
          <p:cNvSpPr txBox="1"/>
          <p:nvPr/>
        </p:nvSpPr>
        <p:spPr>
          <a:xfrm>
            <a:off x="295768" y="922867"/>
            <a:ext cx="4708032" cy="46166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Performance</a:t>
            </a:r>
            <a:r>
              <a:rPr kumimoji="1" lang="zh-CN" altLang="en-US" sz="2400" b="1">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Measurement</a:t>
            </a:r>
            <a:endParaRPr kumimoji="1" lang="zh-CN" altLang="en-US" sz="2400" b="1">
              <a:latin typeface="Arial" panose="020B0604020202020204" pitchFamily="34" charset="0"/>
              <a:cs typeface="Arial" panose="020B0604020202020204" pitchFamily="34" charset="0"/>
            </a:endParaRPr>
          </a:p>
        </p:txBody>
      </p:sp>
      <p:pic>
        <p:nvPicPr>
          <p:cNvPr id="13" name="图片 12">
            <a:extLst>
              <a:ext uri="{FF2B5EF4-FFF2-40B4-BE49-F238E27FC236}">
                <a16:creationId xmlns:a16="http://schemas.microsoft.com/office/drawing/2014/main" id="{90426A54-E886-AA5E-4BB9-1B925C6B380F}"/>
              </a:ext>
            </a:extLst>
          </p:cNvPr>
          <p:cNvPicPr>
            <a:picLocks noChangeAspect="1"/>
          </p:cNvPicPr>
          <p:nvPr/>
        </p:nvPicPr>
        <p:blipFill>
          <a:blip r:embed="rId5"/>
          <a:stretch>
            <a:fillRect/>
          </a:stretch>
        </p:blipFill>
        <p:spPr>
          <a:xfrm>
            <a:off x="1712383" y="2111326"/>
            <a:ext cx="1445595" cy="3959274"/>
          </a:xfrm>
          <a:prstGeom prst="rect">
            <a:avLst/>
          </a:prstGeom>
        </p:spPr>
      </p:pic>
      <p:sp>
        <p:nvSpPr>
          <p:cNvPr id="14" name="文本框 13">
            <a:extLst>
              <a:ext uri="{FF2B5EF4-FFF2-40B4-BE49-F238E27FC236}">
                <a16:creationId xmlns:a16="http://schemas.microsoft.com/office/drawing/2014/main" id="{B0793BB5-3200-CACD-06C2-BF67BC99B07A}"/>
              </a:ext>
            </a:extLst>
          </p:cNvPr>
          <p:cNvSpPr txBox="1"/>
          <p:nvPr/>
        </p:nvSpPr>
        <p:spPr>
          <a:xfrm>
            <a:off x="1035922" y="1633396"/>
            <a:ext cx="2798516" cy="400110"/>
          </a:xfrm>
          <a:prstGeom prst="rect">
            <a:avLst/>
          </a:prstGeom>
          <a:noFill/>
        </p:spPr>
        <p:txBody>
          <a:bodyPr wrap="square" rtlCol="0">
            <a:spAutoFit/>
          </a:bodyPr>
          <a:lstStyle/>
          <a:p>
            <a:r>
              <a:rPr kumimoji="1" lang="en-US" altLang="zh-CN" sz="2000" dirty="0">
                <a:latin typeface="SimHei" panose="02010609060101010101" pitchFamily="49" charset="-122"/>
                <a:ea typeface="SimHei" panose="02010609060101010101" pitchFamily="49" charset="-122"/>
              </a:rPr>
              <a:t>SPECjvm2008</a:t>
            </a:r>
            <a:r>
              <a:rPr kumimoji="1" lang="zh-CN" altLang="en-US" sz="2000">
                <a:latin typeface="SimHei" panose="02010609060101010101" pitchFamily="49" charset="-122"/>
                <a:ea typeface="SimHei" panose="02010609060101010101" pitchFamily="49" charset="-122"/>
              </a:rPr>
              <a:t>运行流程</a:t>
            </a:r>
          </a:p>
        </p:txBody>
      </p:sp>
      <p:sp>
        <p:nvSpPr>
          <p:cNvPr id="15" name="文本框 14">
            <a:extLst>
              <a:ext uri="{FF2B5EF4-FFF2-40B4-BE49-F238E27FC236}">
                <a16:creationId xmlns:a16="http://schemas.microsoft.com/office/drawing/2014/main" id="{5FC4CA9D-CC3C-5A17-ECED-54B1AB97B257}"/>
              </a:ext>
            </a:extLst>
          </p:cNvPr>
          <p:cNvSpPr txBox="1"/>
          <p:nvPr/>
        </p:nvSpPr>
        <p:spPr>
          <a:xfrm>
            <a:off x="5318030" y="1633396"/>
            <a:ext cx="6079068" cy="4597862"/>
          </a:xfrm>
          <a:prstGeom prst="rect">
            <a:avLst/>
          </a:prstGeom>
          <a:noFill/>
        </p:spPr>
        <p:txBody>
          <a:bodyPr wrap="square" rtlCol="0">
            <a:spAutoFit/>
          </a:bodyPr>
          <a:lstStyle/>
          <a:p>
            <a:pPr marL="285750" indent="-285750">
              <a:lnSpc>
                <a:spcPct val="150000"/>
              </a:lnSpc>
              <a:buSzPct val="70000"/>
              <a:buFont typeface="Wingdings" pitchFamily="2" charset="2"/>
              <a:buChar char="l"/>
            </a:pPr>
            <a:r>
              <a:rPr lang="zh-CN" altLang="en-US" dirty="0">
                <a:latin typeface="SimHei" panose="02010609060101010101" pitchFamily="49" charset="-122"/>
                <a:ea typeface="SimHei" panose="02010609060101010101" pitchFamily="49" charset="-122"/>
              </a:rPr>
              <a:t>基准平台：采用 </a:t>
            </a:r>
            <a:r>
              <a:rPr lang="fr-FR" altLang="zh-CN" dirty="0">
                <a:latin typeface="Arial" panose="020B0604020202020204" pitchFamily="34" charset="0"/>
                <a:ea typeface="SimHei" panose="02010609060101010101" pitchFamily="49" charset="-122"/>
                <a:cs typeface="Arial" panose="020B0604020202020204" pitchFamily="34" charset="0"/>
              </a:rPr>
              <a:t>SPECjvm2008</a:t>
            </a:r>
            <a:r>
              <a:rPr lang="fr-FR" altLang="zh-CN" dirty="0">
                <a:latin typeface="SimHei" panose="02010609060101010101" pitchFamily="49" charset="-122"/>
                <a:ea typeface="SimHei" panose="02010609060101010101" pitchFamily="49" charset="-122"/>
              </a:rPr>
              <a:t> </a:t>
            </a:r>
            <a:r>
              <a:rPr lang="zh-CN" altLang="en-US" dirty="0">
                <a:latin typeface="SimHei" panose="02010609060101010101" pitchFamily="49" charset="-122"/>
                <a:ea typeface="SimHei" panose="02010609060101010101" pitchFamily="49" charset="-122"/>
              </a:rPr>
              <a:t>基准测试套件评估 </a:t>
            </a:r>
            <a:r>
              <a:rPr lang="fr-FR" altLang="zh-CN" dirty="0">
                <a:latin typeface="Arial" panose="020B0604020202020204" pitchFamily="34" charset="0"/>
                <a:ea typeface="SimHei" panose="02010609060101010101" pitchFamily="49" charset="-122"/>
                <a:cs typeface="Arial" panose="020B0604020202020204" pitchFamily="34" charset="0"/>
              </a:rPr>
              <a:t>Java </a:t>
            </a:r>
            <a:r>
              <a:rPr lang="zh-CN" altLang="en-US" dirty="0">
                <a:latin typeface="SimHei" panose="02010609060101010101" pitchFamily="49" charset="-122"/>
                <a:ea typeface="SimHei" panose="02010609060101010101" pitchFamily="49" charset="-122"/>
              </a:rPr>
              <a:t>虚拟机性能，覆盖不同工作负载类型。</a:t>
            </a:r>
            <a:endParaRPr lang="en-US" altLang="zh-CN" dirty="0">
              <a:latin typeface="SimHei" panose="02010609060101010101" pitchFamily="49" charset="-122"/>
              <a:ea typeface="SimHei" panose="02010609060101010101" pitchFamily="49" charset="-122"/>
            </a:endParaRPr>
          </a:p>
          <a:p>
            <a:pPr>
              <a:lnSpc>
                <a:spcPct val="150000"/>
              </a:lnSpc>
              <a:buSzPct val="70000"/>
            </a:pPr>
            <a:endParaRPr lang="zh-CN" altLang="en-US" dirty="0">
              <a:latin typeface="SimHei" panose="02010609060101010101" pitchFamily="49" charset="-122"/>
              <a:ea typeface="SimHei" panose="02010609060101010101" pitchFamily="49" charset="-122"/>
            </a:endParaRPr>
          </a:p>
          <a:p>
            <a:pPr marL="285750" indent="-285750">
              <a:lnSpc>
                <a:spcPct val="150000"/>
              </a:lnSpc>
              <a:buSzPct val="70000"/>
              <a:buFont typeface="Wingdings" pitchFamily="2" charset="2"/>
              <a:buChar char="l"/>
            </a:pPr>
            <a:r>
              <a:rPr lang="zh-CN" altLang="en-US" dirty="0">
                <a:latin typeface="SimHei" panose="02010609060101010101" pitchFamily="49" charset="-122"/>
                <a:ea typeface="SimHei" panose="02010609060101010101" pitchFamily="49" charset="-122"/>
              </a:rPr>
              <a:t>测试配置：使用 </a:t>
            </a:r>
            <a:r>
              <a:rPr lang="fr-FR" altLang="zh-CN" b="1" dirty="0">
                <a:latin typeface="Arial" panose="020B0604020202020204" pitchFamily="34" charset="0"/>
                <a:ea typeface="SimHei" panose="02010609060101010101" pitchFamily="49" charset="-122"/>
                <a:cs typeface="Arial" panose="020B0604020202020204" pitchFamily="34" charset="0"/>
              </a:rPr>
              <a:t>Base</a:t>
            </a:r>
            <a:r>
              <a:rPr lang="fr-FR" altLang="zh-CN" dirty="0">
                <a:latin typeface="SimHei" panose="02010609060101010101" pitchFamily="49" charset="-122"/>
                <a:ea typeface="SimHei" panose="02010609060101010101" pitchFamily="49" charset="-122"/>
              </a:rPr>
              <a:t> </a:t>
            </a:r>
            <a:r>
              <a:rPr lang="zh-CN" altLang="en-US" dirty="0">
                <a:latin typeface="SimHei" panose="02010609060101010101" pitchFamily="49" charset="-122"/>
                <a:ea typeface="SimHei" panose="02010609060101010101" pitchFamily="49" charset="-122"/>
              </a:rPr>
              <a:t>和 </a:t>
            </a:r>
            <a:r>
              <a:rPr lang="fr-FR" altLang="zh-CN" b="1" dirty="0">
                <a:latin typeface="Arial" panose="020B0604020202020204" pitchFamily="34" charset="0"/>
                <a:ea typeface="SimHei" panose="02010609060101010101" pitchFamily="49" charset="-122"/>
                <a:cs typeface="Arial" panose="020B0604020202020204" pitchFamily="34" charset="0"/>
              </a:rPr>
              <a:t>Peak</a:t>
            </a:r>
            <a:r>
              <a:rPr lang="fr-FR" altLang="zh-CN" dirty="0">
                <a:latin typeface="SimHei" panose="02010609060101010101" pitchFamily="49" charset="-122"/>
                <a:ea typeface="SimHei" panose="02010609060101010101" pitchFamily="49" charset="-122"/>
              </a:rPr>
              <a:t> </a:t>
            </a:r>
            <a:r>
              <a:rPr lang="zh-CN" altLang="en-US" dirty="0">
                <a:latin typeface="SimHei" panose="02010609060101010101" pitchFamily="49" charset="-122"/>
                <a:ea typeface="SimHei" panose="02010609060101010101" pitchFamily="49" charset="-122"/>
              </a:rPr>
              <a:t>模式的标准配置。每个子测试热身至少</a:t>
            </a:r>
            <a:r>
              <a:rPr lang="en-US" altLang="zh-CN" dirty="0">
                <a:latin typeface="SimHei" panose="02010609060101010101" pitchFamily="49" charset="-122"/>
                <a:ea typeface="SimHei" panose="02010609060101010101" pitchFamily="49" charset="-122"/>
              </a:rPr>
              <a:t>2</a:t>
            </a:r>
            <a:r>
              <a:rPr lang="zh-CN" altLang="en-US" dirty="0">
                <a:latin typeface="SimHei" panose="02010609060101010101" pitchFamily="49" charset="-122"/>
                <a:ea typeface="SimHei" panose="02010609060101010101" pitchFamily="49" charset="-122"/>
              </a:rPr>
              <a:t>分钟，运行</a:t>
            </a:r>
            <a:r>
              <a:rPr lang="en-US" altLang="zh-CN" dirty="0">
                <a:latin typeface="SimHei" panose="02010609060101010101" pitchFamily="49" charset="-122"/>
                <a:ea typeface="SimHei" panose="02010609060101010101" pitchFamily="49" charset="-122"/>
              </a:rPr>
              <a:t>4</a:t>
            </a:r>
            <a:r>
              <a:rPr lang="zh-CN" altLang="en-US" dirty="0">
                <a:latin typeface="SimHei" panose="02010609060101010101" pitchFamily="49" charset="-122"/>
                <a:ea typeface="SimHei" panose="02010609060101010101" pitchFamily="49" charset="-122"/>
              </a:rPr>
              <a:t>分钟，保证采样充分。</a:t>
            </a:r>
          </a:p>
          <a:p>
            <a:pPr marL="285750" indent="-285750">
              <a:lnSpc>
                <a:spcPct val="150000"/>
              </a:lnSpc>
              <a:buSzPct val="70000"/>
              <a:buFont typeface="Wingdings" pitchFamily="2" charset="2"/>
              <a:buChar char="l"/>
            </a:pPr>
            <a:endParaRPr lang="en-US" altLang="zh-CN" dirty="0">
              <a:latin typeface="SimHei" panose="02010609060101010101" pitchFamily="49" charset="-122"/>
              <a:ea typeface="SimHei" panose="02010609060101010101" pitchFamily="49" charset="-122"/>
            </a:endParaRPr>
          </a:p>
          <a:p>
            <a:pPr marL="285750" indent="-285750">
              <a:lnSpc>
                <a:spcPct val="150000"/>
              </a:lnSpc>
              <a:buSzPct val="70000"/>
              <a:buFont typeface="Wingdings" pitchFamily="2" charset="2"/>
              <a:buChar char="l"/>
            </a:pPr>
            <a:r>
              <a:rPr lang="zh-CN" altLang="en-US" dirty="0">
                <a:latin typeface="SimHei" panose="02010609060101010101" pitchFamily="49" charset="-122"/>
                <a:ea typeface="SimHei" panose="02010609060101010101" pitchFamily="49" charset="-122"/>
              </a:rPr>
              <a:t>性能指标：以</a:t>
            </a:r>
            <a:r>
              <a:rPr lang="zh-CN" altLang="en-US" b="1" dirty="0">
                <a:latin typeface="SimHei" panose="02010609060101010101" pitchFamily="49" charset="-122"/>
                <a:ea typeface="SimHei" panose="02010609060101010101" pitchFamily="49" charset="-122"/>
              </a:rPr>
              <a:t>每分钟操作</a:t>
            </a:r>
            <a:r>
              <a:rPr lang="zh-CN" altLang="en-US" b="1" dirty="0">
                <a:latin typeface="Arial" panose="020B0604020202020204" pitchFamily="34" charset="0"/>
                <a:ea typeface="SimHei" panose="02010609060101010101" pitchFamily="49" charset="-122"/>
                <a:cs typeface="Arial" panose="020B0604020202020204" pitchFamily="34" charset="0"/>
              </a:rPr>
              <a:t>数 </a:t>
            </a:r>
            <a:r>
              <a:rPr lang="en-US" altLang="zh-CN" dirty="0">
                <a:latin typeface="Arial" panose="020B0604020202020204" pitchFamily="34" charset="0"/>
                <a:ea typeface="SimHei" panose="02010609060101010101" pitchFamily="49" charset="-122"/>
                <a:cs typeface="Arial" panose="020B0604020202020204" pitchFamily="34" charset="0"/>
              </a:rPr>
              <a:t>(</a:t>
            </a:r>
            <a:r>
              <a:rPr lang="fr-FR" altLang="zh-CN" dirty="0">
                <a:latin typeface="Arial" panose="020B0604020202020204" pitchFamily="34" charset="0"/>
                <a:ea typeface="SimHei" panose="02010609060101010101" pitchFamily="49" charset="-122"/>
                <a:cs typeface="Arial" panose="020B0604020202020204" pitchFamily="34" charset="0"/>
              </a:rPr>
              <a:t>ops/min)</a:t>
            </a:r>
            <a:r>
              <a:rPr lang="fr-FR" altLang="zh-CN" dirty="0">
                <a:latin typeface="SimHei" panose="02010609060101010101" pitchFamily="49" charset="-122"/>
                <a:ea typeface="SimHei" panose="02010609060101010101" pitchFamily="49" charset="-122"/>
              </a:rPr>
              <a:t> </a:t>
            </a:r>
            <a:r>
              <a:rPr lang="zh-CN" altLang="en-US" dirty="0">
                <a:latin typeface="SimHei" panose="02010609060101010101" pitchFamily="49" charset="-122"/>
                <a:ea typeface="SimHei" panose="02010609060101010101" pitchFamily="49" charset="-122"/>
              </a:rPr>
              <a:t>衡量性能。</a:t>
            </a:r>
          </a:p>
          <a:p>
            <a:pPr marL="285750" indent="-285750">
              <a:lnSpc>
                <a:spcPct val="150000"/>
              </a:lnSpc>
              <a:buSzPct val="70000"/>
              <a:buFont typeface="Wingdings" pitchFamily="2" charset="2"/>
              <a:buChar char="l"/>
            </a:pPr>
            <a:endParaRPr lang="en-US" altLang="zh-CN" dirty="0">
              <a:latin typeface="SimHei" panose="02010609060101010101" pitchFamily="49" charset="-122"/>
              <a:ea typeface="SimHei" panose="02010609060101010101" pitchFamily="49" charset="-122"/>
            </a:endParaRPr>
          </a:p>
          <a:p>
            <a:pPr marL="285750" indent="-285750">
              <a:lnSpc>
                <a:spcPct val="150000"/>
              </a:lnSpc>
              <a:buSzPct val="70000"/>
              <a:buFont typeface="Wingdings" pitchFamily="2" charset="2"/>
              <a:buChar char="l"/>
            </a:pPr>
            <a:r>
              <a:rPr lang="zh-CN" altLang="en-US" dirty="0">
                <a:latin typeface="SimHei" panose="02010609060101010101" pitchFamily="49" charset="-122"/>
                <a:ea typeface="SimHei" panose="02010609060101010101" pitchFamily="49" charset="-122"/>
              </a:rPr>
              <a:t>测试环境：</a:t>
            </a:r>
            <a:r>
              <a:rPr lang="en-US" altLang="zh-CN" dirty="0">
                <a:latin typeface="Arial" panose="020B0604020202020204" pitchFamily="34" charset="0"/>
                <a:ea typeface="SimHei" panose="02010609060101010101" pitchFamily="49" charset="-122"/>
                <a:cs typeface="Arial" panose="020B0604020202020204" pitchFamily="34" charset="0"/>
              </a:rPr>
              <a:t>x86_64 16</a:t>
            </a:r>
            <a:r>
              <a:rPr lang="zh-CN" altLang="en-US" dirty="0">
                <a:latin typeface="SimHei" panose="02010609060101010101" pitchFamily="49" charset="-122"/>
                <a:ea typeface="SimHei" panose="02010609060101010101" pitchFamily="49" charset="-122"/>
              </a:rPr>
              <a:t>核</a:t>
            </a:r>
            <a:r>
              <a:rPr lang="fr-FR" altLang="zh-CN" dirty="0">
                <a:latin typeface="SimHei" panose="02010609060101010101" pitchFamily="49" charset="-122"/>
                <a:ea typeface="SimHei" panose="02010609060101010101" pitchFamily="49" charset="-122"/>
              </a:rPr>
              <a:t>CPU</a:t>
            </a:r>
            <a:r>
              <a:rPr lang="en-US" altLang="zh-CN" dirty="0">
                <a:latin typeface="SimHei" panose="02010609060101010101" pitchFamily="49" charset="-122"/>
                <a:ea typeface="SimHei" panose="02010609060101010101" pitchFamily="49" charset="-122"/>
              </a:rPr>
              <a:t> + </a:t>
            </a:r>
            <a:r>
              <a:rPr lang="en-US" altLang="zh-CN" dirty="0">
                <a:latin typeface="Arial" panose="020B0604020202020204" pitchFamily="34" charset="0"/>
                <a:ea typeface="SimHei" panose="02010609060101010101" pitchFamily="49" charset="-122"/>
                <a:cs typeface="Arial" panose="020B0604020202020204" pitchFamily="34" charset="0"/>
              </a:rPr>
              <a:t>Ubuntu22.04LTS</a:t>
            </a:r>
            <a:r>
              <a:rPr lang="en-US" altLang="zh-CN" dirty="0">
                <a:latin typeface="SimHei" panose="02010609060101010101" pitchFamily="49" charset="-122"/>
                <a:ea typeface="SimHei" panose="02010609060101010101" pitchFamily="49" charset="-122"/>
              </a:rPr>
              <a:t> </a:t>
            </a:r>
            <a:r>
              <a:rPr lang="fr-FR" altLang="zh-CN" dirty="0">
                <a:latin typeface="Arial" panose="020B0604020202020204" pitchFamily="34" charset="0"/>
                <a:ea typeface="SimHei" panose="02010609060101010101" pitchFamily="49" charset="-122"/>
                <a:cs typeface="Arial" panose="020B0604020202020204" pitchFamily="34" charset="0"/>
              </a:rPr>
              <a:t>SPECjvm</a:t>
            </a:r>
            <a:r>
              <a:rPr lang="en-US" altLang="zh-CN" dirty="0">
                <a:latin typeface="Arial" panose="020B0604020202020204" pitchFamily="34" charset="0"/>
                <a:ea typeface="SimHei" panose="02010609060101010101" pitchFamily="49" charset="-122"/>
                <a:cs typeface="Arial" panose="020B0604020202020204" pitchFamily="34" charset="0"/>
              </a:rPr>
              <a:t>2008</a:t>
            </a:r>
            <a:r>
              <a:rPr lang="fr-FR" altLang="zh-CN" dirty="0">
                <a:latin typeface="Arial" panose="020B0604020202020204" pitchFamily="34" charset="0"/>
                <a:ea typeface="SimHei" panose="02010609060101010101" pitchFamily="49" charset="-122"/>
                <a:cs typeface="Arial" panose="020B0604020202020204" pitchFamily="34" charset="0"/>
              </a:rPr>
              <a:t> </a:t>
            </a:r>
            <a:r>
              <a:rPr lang="zh-CN" altLang="en-US" dirty="0">
                <a:latin typeface="SimHei" panose="02010609060101010101" pitchFamily="49" charset="-122"/>
                <a:ea typeface="SimHei" panose="02010609060101010101" pitchFamily="49" charset="-122"/>
              </a:rPr>
              <a:t>根据</a:t>
            </a:r>
            <a:r>
              <a:rPr lang="fr-FR" altLang="zh-CN" dirty="0">
                <a:latin typeface="SimHei" panose="02010609060101010101" pitchFamily="49" charset="-122"/>
                <a:ea typeface="SimHei" panose="02010609060101010101" pitchFamily="49" charset="-122"/>
              </a:rPr>
              <a:t>CPU</a:t>
            </a:r>
            <a:r>
              <a:rPr lang="zh-CN" altLang="en-US" dirty="0">
                <a:latin typeface="SimHei" panose="02010609060101010101" pitchFamily="49" charset="-122"/>
                <a:ea typeface="SimHei" panose="02010609060101010101" pitchFamily="49" charset="-122"/>
              </a:rPr>
              <a:t>逻辑核心数自动并行执行线程，充分利用多核资源。</a:t>
            </a:r>
          </a:p>
        </p:txBody>
      </p:sp>
    </p:spTree>
    <p:extLst>
      <p:ext uri="{BB962C8B-B14F-4D97-AF65-F5344CB8AC3E}">
        <p14:creationId xmlns:p14="http://schemas.microsoft.com/office/powerpoint/2010/main" val="200602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C801B-45B9-351E-E169-BA5F17F93AB8}"/>
            </a:ext>
          </a:extLst>
        </p:cNvPr>
        <p:cNvGrpSpPr/>
        <p:nvPr/>
      </p:nvGrpSpPr>
      <p:grpSpPr>
        <a:xfrm>
          <a:off x="0" y="0"/>
          <a:ext cx="0" cy="0"/>
          <a:chOff x="0" y="0"/>
          <a:chExt cx="0" cy="0"/>
        </a:xfrm>
      </p:grpSpPr>
      <p:pic>
        <p:nvPicPr>
          <p:cNvPr id="5" name="图片 4" descr="蓝色校徽-透明底">
            <a:extLst>
              <a:ext uri="{FF2B5EF4-FFF2-40B4-BE49-F238E27FC236}">
                <a16:creationId xmlns:a16="http://schemas.microsoft.com/office/drawing/2014/main" id="{871D0D6C-9D10-3EA1-8F1E-25258ECE062D}"/>
              </a:ext>
            </a:extLst>
          </p:cNvPr>
          <p:cNvPicPr>
            <a:picLocks noChangeAspect="1"/>
          </p:cNvPicPr>
          <p:nvPr>
            <p:custDataLst>
              <p:tags r:id="rId1"/>
            </p:custDataLst>
          </p:nvPr>
        </p:nvPicPr>
        <p:blipFill>
          <a:blip r:embed="rId4"/>
          <a:srcRect l="1389" r="-7" b="-7"/>
          <a:stretch>
            <a:fillRect/>
          </a:stretch>
        </p:blipFill>
        <p:spPr>
          <a:xfrm>
            <a:off x="295768" y="144028"/>
            <a:ext cx="517032" cy="524314"/>
          </a:xfrm>
          <a:prstGeom prst="rect">
            <a:avLst/>
          </a:prstGeom>
        </p:spPr>
      </p:pic>
      <p:cxnSp>
        <p:nvCxnSpPr>
          <p:cNvPr id="8" name="直线连接符 7">
            <a:extLst>
              <a:ext uri="{FF2B5EF4-FFF2-40B4-BE49-F238E27FC236}">
                <a16:creationId xmlns:a16="http://schemas.microsoft.com/office/drawing/2014/main" id="{10457278-5661-179E-C975-1410110AD554}"/>
              </a:ext>
            </a:extLst>
          </p:cNvPr>
          <p:cNvCxnSpPr/>
          <p:nvPr/>
        </p:nvCxnSpPr>
        <p:spPr>
          <a:xfrm>
            <a:off x="0" y="787400"/>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14D4FC1C-3955-10CC-C40E-C2B42B924C24}"/>
              </a:ext>
            </a:extLst>
          </p:cNvPr>
          <p:cNvSpPr txBox="1"/>
          <p:nvPr/>
        </p:nvSpPr>
        <p:spPr>
          <a:xfrm>
            <a:off x="931334" y="221519"/>
            <a:ext cx="6671733" cy="369332"/>
          </a:xfrm>
          <a:prstGeom prst="rect">
            <a:avLst/>
          </a:prstGeom>
          <a:noFill/>
        </p:spPr>
        <p:txBody>
          <a:bodyPr wrap="square" rtlCol="0">
            <a:spAutoFit/>
          </a:bodyPr>
          <a:lstStyle/>
          <a:p>
            <a:r>
              <a:rPr kumimoji="1" lang="en-US" altLang="zh-CN" dirty="0">
                <a:solidFill>
                  <a:schemeClr val="bg1">
                    <a:lumMod val="50000"/>
                  </a:schemeClr>
                </a:solidFill>
                <a:latin typeface="Arial" panose="020B0604020202020204" pitchFamily="34" charset="0"/>
                <a:cs typeface="Arial" panose="020B0604020202020204" pitchFamily="34" charset="0"/>
              </a:rPr>
              <a:t>UNIVERSITY OF SCIENCE AND TECHNOLOGY IN BEIJING</a:t>
            </a:r>
            <a:endParaRPr kumimoji="1" lang="zh-CN" altLang="en-US">
              <a:solidFill>
                <a:schemeClr val="bg1">
                  <a:lumMod val="50000"/>
                </a:schemeClr>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107B32D6-4BB6-E68C-F0F2-A3AF0B9730AC}"/>
              </a:ext>
            </a:extLst>
          </p:cNvPr>
          <p:cNvSpPr txBox="1"/>
          <p:nvPr/>
        </p:nvSpPr>
        <p:spPr>
          <a:xfrm>
            <a:off x="295768" y="922867"/>
            <a:ext cx="6094984" cy="46166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Performance</a:t>
            </a:r>
            <a:r>
              <a:rPr kumimoji="1" lang="zh-CN" altLang="en-US" sz="2400" b="1"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Measurement —— Output</a:t>
            </a:r>
            <a:endParaRPr kumimoji="1" lang="zh-CN" altLang="en-US" sz="2400" b="1" dirty="0">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4FCD155F-0365-EB0F-43D2-A62CC8F195BC}"/>
              </a:ext>
            </a:extLst>
          </p:cNvPr>
          <p:cNvPicPr>
            <a:picLocks noChangeAspect="1"/>
          </p:cNvPicPr>
          <p:nvPr/>
        </p:nvPicPr>
        <p:blipFill>
          <a:blip r:embed="rId5"/>
          <a:stretch>
            <a:fillRect/>
          </a:stretch>
        </p:blipFill>
        <p:spPr>
          <a:xfrm>
            <a:off x="295768" y="1519998"/>
            <a:ext cx="11098795" cy="2124522"/>
          </a:xfrm>
          <a:prstGeom prst="rect">
            <a:avLst/>
          </a:prstGeom>
        </p:spPr>
      </p:pic>
      <p:sp>
        <p:nvSpPr>
          <p:cNvPr id="7" name="文本框 6">
            <a:extLst>
              <a:ext uri="{FF2B5EF4-FFF2-40B4-BE49-F238E27FC236}">
                <a16:creationId xmlns:a16="http://schemas.microsoft.com/office/drawing/2014/main" id="{7EB411CB-61C8-EE74-F034-74642F6CCAF7}"/>
              </a:ext>
            </a:extLst>
          </p:cNvPr>
          <p:cNvSpPr txBox="1"/>
          <p:nvPr/>
        </p:nvSpPr>
        <p:spPr>
          <a:xfrm>
            <a:off x="931334" y="3906841"/>
            <a:ext cx="10121775" cy="2862322"/>
          </a:xfrm>
          <a:prstGeom prst="rect">
            <a:avLst/>
          </a:prstGeom>
          <a:noFill/>
        </p:spPr>
        <p:txBody>
          <a:bodyPr wrap="square" rtlCol="0">
            <a:spAutoFit/>
          </a:bodyPr>
          <a:lstStyle/>
          <a:p>
            <a:pPr marL="285750" indent="-285750">
              <a:lnSpc>
                <a:spcPct val="150000"/>
              </a:lnSpc>
              <a:buSzPct val="70000"/>
              <a:buFont typeface="Wingdings" pitchFamily="2" charset="2"/>
              <a:buChar char="l"/>
            </a:pPr>
            <a:r>
              <a:rPr lang="en-US" altLang="zh-CN" b="1" dirty="0">
                <a:latin typeface="Arial" panose="020B0604020202020204" pitchFamily="34" charset="0"/>
                <a:ea typeface="SimHei" panose="02010609060101010101" pitchFamily="49" charset="-122"/>
                <a:cs typeface="Arial" panose="020B0604020202020204" pitchFamily="34" charset="0"/>
              </a:rPr>
              <a:t>Warm</a:t>
            </a:r>
            <a:r>
              <a:rPr lang="zh-CN" altLang="en-US" b="1" dirty="0">
                <a:latin typeface="Arial" panose="020B0604020202020204" pitchFamily="34" charset="0"/>
                <a:ea typeface="SimHei" panose="02010609060101010101" pitchFamily="49" charset="-122"/>
                <a:cs typeface="Arial" panose="020B0604020202020204" pitchFamily="34" charset="0"/>
              </a:rPr>
              <a:t> </a:t>
            </a:r>
            <a:r>
              <a:rPr lang="en-US" altLang="zh-CN" b="1" dirty="0">
                <a:latin typeface="Arial" panose="020B0604020202020204" pitchFamily="34" charset="0"/>
                <a:ea typeface="SimHei" panose="02010609060101010101" pitchFamily="49" charset="-122"/>
                <a:cs typeface="Arial" panose="020B0604020202020204" pitchFamily="34" charset="0"/>
              </a:rPr>
              <a:t>up</a:t>
            </a:r>
            <a:r>
              <a:rPr lang="zh-CN" altLang="en-US" b="1"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 每个子测试正式计时前包含 </a:t>
            </a:r>
            <a:r>
              <a:rPr lang="en-US" altLang="zh-CN" b="1" dirty="0">
                <a:latin typeface="SimHei" panose="02010609060101010101" pitchFamily="49" charset="-122"/>
                <a:ea typeface="SimHei" panose="02010609060101010101" pitchFamily="49" charset="-122"/>
              </a:rPr>
              <a:t>120</a:t>
            </a:r>
            <a:r>
              <a:rPr lang="zh-CN" altLang="en-US" b="1" dirty="0">
                <a:latin typeface="SimHei" panose="02010609060101010101" pitchFamily="49" charset="-122"/>
                <a:ea typeface="SimHei" panose="02010609060101010101" pitchFamily="49" charset="-122"/>
              </a:rPr>
              <a:t>秒热身</a:t>
            </a:r>
            <a:r>
              <a:rPr lang="zh-CN" altLang="en-US" dirty="0">
                <a:latin typeface="SimHei" panose="02010609060101010101" pitchFamily="49" charset="-122"/>
                <a:ea typeface="SimHei" panose="02010609060101010101" pitchFamily="49" charset="-122"/>
              </a:rPr>
              <a:t> 时间。</a:t>
            </a:r>
            <a:endParaRPr lang="en-US" altLang="zh-CN" dirty="0">
              <a:latin typeface="SimHei" panose="02010609060101010101" pitchFamily="49" charset="-122"/>
              <a:ea typeface="SimHei" panose="02010609060101010101" pitchFamily="49" charset="-122"/>
            </a:endParaRPr>
          </a:p>
          <a:p>
            <a:pPr marL="742950" lvl="1" indent="-285750">
              <a:lnSpc>
                <a:spcPct val="150000"/>
              </a:lnSpc>
              <a:buSzPct val="70000"/>
              <a:buFont typeface="Wingdings" pitchFamily="2" charset="2"/>
              <a:buChar char="n"/>
            </a:pPr>
            <a:r>
              <a:rPr lang="zh-CN" altLang="en-US" dirty="0">
                <a:latin typeface="SimHei" panose="02010609060101010101" pitchFamily="49" charset="-122"/>
                <a:ea typeface="SimHei" panose="02010609060101010101" pitchFamily="49" charset="-122"/>
              </a:rPr>
              <a:t>热身允许</a:t>
            </a:r>
            <a:r>
              <a:rPr lang="fr-FR" altLang="zh-CN" dirty="0">
                <a:latin typeface="SimHei" panose="02010609060101010101" pitchFamily="49" charset="-122"/>
                <a:ea typeface="SimHei" panose="02010609060101010101" pitchFamily="49" charset="-122"/>
              </a:rPr>
              <a:t>JIT</a:t>
            </a:r>
            <a:r>
              <a:rPr lang="zh-CN" altLang="en-US" dirty="0">
                <a:latin typeface="SimHei" panose="02010609060101010101" pitchFamily="49" charset="-122"/>
                <a:ea typeface="SimHei" panose="02010609060101010101" pitchFamily="49" charset="-122"/>
              </a:rPr>
              <a:t>编译器将热点代码优化成</a:t>
            </a:r>
            <a:r>
              <a:rPr lang="zh-CN" altLang="en-US" b="1" dirty="0">
                <a:latin typeface="SimHei" panose="02010609060101010101" pitchFamily="49" charset="-122"/>
                <a:ea typeface="SimHei" panose="02010609060101010101" pitchFamily="49" charset="-122"/>
              </a:rPr>
              <a:t>本地代码</a:t>
            </a:r>
            <a:r>
              <a:rPr lang="zh-CN" altLang="en-US" dirty="0">
                <a:latin typeface="SimHei" panose="02010609060101010101" pitchFamily="49" charset="-122"/>
                <a:ea typeface="SimHei" panose="02010609060101010101" pitchFamily="49" charset="-122"/>
              </a:rPr>
              <a:t>，提升后续运行速度</a:t>
            </a:r>
            <a:endParaRPr lang="en-US" altLang="zh-CN" dirty="0">
              <a:latin typeface="SimHei" panose="02010609060101010101" pitchFamily="49" charset="-122"/>
              <a:ea typeface="SimHei" panose="02010609060101010101" pitchFamily="49" charset="-122"/>
            </a:endParaRPr>
          </a:p>
          <a:p>
            <a:pPr marL="742950" lvl="1" indent="-285750">
              <a:lnSpc>
                <a:spcPct val="150000"/>
              </a:lnSpc>
              <a:buSzPct val="70000"/>
              <a:buFont typeface="Wingdings" pitchFamily="2" charset="2"/>
              <a:buChar char="n"/>
            </a:pPr>
            <a:r>
              <a:rPr lang="zh-CN" altLang="en-US" dirty="0">
                <a:latin typeface="SimHei" panose="02010609060101010101" pitchFamily="49" charset="-122"/>
                <a:ea typeface="SimHei" panose="02010609060101010101" pitchFamily="49" charset="-122"/>
              </a:rPr>
              <a:t>同时利用局部性原理预热缓存，提高指令和数据缓存命中率。</a:t>
            </a:r>
            <a:endParaRPr lang="en-US" altLang="zh-CN" dirty="0">
              <a:latin typeface="SimHei" panose="02010609060101010101" pitchFamily="49" charset="-122"/>
              <a:ea typeface="SimHei" panose="02010609060101010101" pitchFamily="49" charset="-122"/>
            </a:endParaRPr>
          </a:p>
          <a:p>
            <a:pPr marL="742950" lvl="1" indent="-285750">
              <a:lnSpc>
                <a:spcPct val="150000"/>
              </a:lnSpc>
              <a:buSzPct val="70000"/>
              <a:buFont typeface="Wingdings" pitchFamily="2" charset="2"/>
              <a:buChar char="l"/>
            </a:pPr>
            <a:endParaRPr lang="en-US" altLang="zh-CN" b="1" dirty="0">
              <a:latin typeface="SimHei" panose="02010609060101010101" pitchFamily="49" charset="-122"/>
              <a:ea typeface="SimHei" panose="02010609060101010101" pitchFamily="49" charset="-122"/>
            </a:endParaRPr>
          </a:p>
          <a:p>
            <a:pPr marL="285750" indent="-285750">
              <a:lnSpc>
                <a:spcPct val="150000"/>
              </a:lnSpc>
              <a:buSzPct val="70000"/>
              <a:buFont typeface="Wingdings" pitchFamily="2" charset="2"/>
              <a:buChar char="l"/>
            </a:pPr>
            <a:r>
              <a:rPr lang="en-US" altLang="zh-CN" b="1" dirty="0">
                <a:latin typeface="Arial" panose="020B0604020202020204" pitchFamily="34" charset="0"/>
                <a:ea typeface="SimHei" panose="02010609060101010101" pitchFamily="49" charset="-122"/>
                <a:cs typeface="Arial" panose="020B0604020202020204" pitchFamily="34" charset="0"/>
              </a:rPr>
              <a:t>Note</a:t>
            </a:r>
            <a:r>
              <a:rPr lang="zh-CN" altLang="en-US" b="1"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 尽量减少系统无关进程干扰，让 </a:t>
            </a:r>
            <a:r>
              <a:rPr lang="fr-FR" altLang="zh-CN" dirty="0">
                <a:latin typeface="SimHei" panose="02010609060101010101" pitchFamily="49" charset="-122"/>
                <a:ea typeface="SimHei" panose="02010609060101010101" pitchFamily="49" charset="-122"/>
              </a:rPr>
              <a:t>CPU </a:t>
            </a:r>
            <a:r>
              <a:rPr lang="zh-CN" altLang="en-US" dirty="0">
                <a:latin typeface="SimHei" panose="02010609060101010101" pitchFamily="49" charset="-122"/>
                <a:ea typeface="SimHei" panose="02010609060101010101" pitchFamily="49" charset="-122"/>
              </a:rPr>
              <a:t>利用率接近</a:t>
            </a:r>
            <a:r>
              <a:rPr lang="en-US" altLang="zh-CN" dirty="0">
                <a:latin typeface="SimHei" panose="02010609060101010101" pitchFamily="49" charset="-122"/>
                <a:ea typeface="SimHei" panose="02010609060101010101" pitchFamily="49" charset="-122"/>
              </a:rPr>
              <a:t>100%</a:t>
            </a:r>
            <a:r>
              <a:rPr lang="zh-CN" altLang="en-US" dirty="0">
                <a:latin typeface="SimHei" panose="02010609060101010101" pitchFamily="49" charset="-122"/>
                <a:ea typeface="SimHei" panose="02010609060101010101" pitchFamily="49" charset="-122"/>
              </a:rPr>
              <a:t>。但由于操作系统调度和 </a:t>
            </a:r>
            <a:r>
              <a:rPr lang="fr-FR" altLang="zh-CN" dirty="0">
                <a:latin typeface="SimHei" panose="02010609060101010101" pitchFamily="49" charset="-122"/>
                <a:ea typeface="SimHei" panose="02010609060101010101" pitchFamily="49" charset="-122"/>
              </a:rPr>
              <a:t>I/O </a:t>
            </a:r>
            <a:r>
              <a:rPr lang="zh-CN" altLang="en-US" dirty="0">
                <a:latin typeface="SimHei" panose="02010609060101010101" pitchFamily="49" charset="-122"/>
                <a:ea typeface="SimHei" panose="02010609060101010101" pitchFamily="49" charset="-122"/>
              </a:rPr>
              <a:t>开销，</a:t>
            </a:r>
            <a:r>
              <a:rPr lang="fr-FR" altLang="zh-CN" dirty="0">
                <a:latin typeface="SimHei" panose="02010609060101010101" pitchFamily="49" charset="-122"/>
                <a:ea typeface="SimHei" panose="02010609060101010101" pitchFamily="49" charset="-122"/>
              </a:rPr>
              <a:t>CPU </a:t>
            </a:r>
            <a:r>
              <a:rPr lang="zh-CN" altLang="en-US" dirty="0">
                <a:latin typeface="SimHei" panose="02010609060101010101" pitchFamily="49" charset="-122"/>
                <a:ea typeface="SimHei" panose="02010609060101010101" pitchFamily="49" charset="-122"/>
              </a:rPr>
              <a:t>利用率可能略低于</a:t>
            </a:r>
            <a:r>
              <a:rPr lang="en-US" altLang="zh-CN" dirty="0">
                <a:latin typeface="SimHei" panose="02010609060101010101" pitchFamily="49" charset="-122"/>
                <a:ea typeface="SimHei" panose="02010609060101010101" pitchFamily="49" charset="-122"/>
              </a:rPr>
              <a:t>100%</a:t>
            </a:r>
            <a:r>
              <a:rPr lang="zh-CN" altLang="en-US" dirty="0">
                <a:latin typeface="SimHei" panose="02010609060101010101" pitchFamily="49" charset="-122"/>
                <a:ea typeface="SimHei" panose="02010609060101010101" pitchFamily="49" charset="-122"/>
              </a:rPr>
              <a:t>。</a:t>
            </a:r>
          </a:p>
          <a:p>
            <a:pPr marL="285750" indent="-285750">
              <a:buSzPct val="70000"/>
              <a:buFont typeface="Wingdings" pitchFamily="2" charset="2"/>
              <a:buChar char="l"/>
            </a:pPr>
            <a:endParaRPr kumimoji="1" lang="zh-CN" altLang="en-US"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415989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AC550-044A-859B-986D-8AB53ECF18C9}"/>
            </a:ext>
          </a:extLst>
        </p:cNvPr>
        <p:cNvGrpSpPr/>
        <p:nvPr/>
      </p:nvGrpSpPr>
      <p:grpSpPr>
        <a:xfrm>
          <a:off x="0" y="0"/>
          <a:ext cx="0" cy="0"/>
          <a:chOff x="0" y="0"/>
          <a:chExt cx="0" cy="0"/>
        </a:xfrm>
      </p:grpSpPr>
      <p:pic>
        <p:nvPicPr>
          <p:cNvPr id="5" name="图片 4" descr="蓝色校徽-透明底">
            <a:extLst>
              <a:ext uri="{FF2B5EF4-FFF2-40B4-BE49-F238E27FC236}">
                <a16:creationId xmlns:a16="http://schemas.microsoft.com/office/drawing/2014/main" id="{D00F290A-0BB2-F3D0-A0F8-D3BFEB7D76A4}"/>
              </a:ext>
            </a:extLst>
          </p:cNvPr>
          <p:cNvPicPr>
            <a:picLocks noChangeAspect="1"/>
          </p:cNvPicPr>
          <p:nvPr>
            <p:custDataLst>
              <p:tags r:id="rId1"/>
            </p:custDataLst>
          </p:nvPr>
        </p:nvPicPr>
        <p:blipFill>
          <a:blip r:embed="rId4"/>
          <a:srcRect l="1389" r="-7" b="-7"/>
          <a:stretch>
            <a:fillRect/>
          </a:stretch>
        </p:blipFill>
        <p:spPr>
          <a:xfrm>
            <a:off x="295768" y="144028"/>
            <a:ext cx="517032" cy="524314"/>
          </a:xfrm>
          <a:prstGeom prst="rect">
            <a:avLst/>
          </a:prstGeom>
        </p:spPr>
      </p:pic>
      <p:cxnSp>
        <p:nvCxnSpPr>
          <p:cNvPr id="8" name="直线连接符 7">
            <a:extLst>
              <a:ext uri="{FF2B5EF4-FFF2-40B4-BE49-F238E27FC236}">
                <a16:creationId xmlns:a16="http://schemas.microsoft.com/office/drawing/2014/main" id="{B1B9F948-7C15-E594-2060-0E608C016F23}"/>
              </a:ext>
            </a:extLst>
          </p:cNvPr>
          <p:cNvCxnSpPr/>
          <p:nvPr/>
        </p:nvCxnSpPr>
        <p:spPr>
          <a:xfrm>
            <a:off x="0" y="787400"/>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986000F4-31D6-900E-035E-47F40365CC53}"/>
              </a:ext>
            </a:extLst>
          </p:cNvPr>
          <p:cNvSpPr txBox="1"/>
          <p:nvPr/>
        </p:nvSpPr>
        <p:spPr>
          <a:xfrm>
            <a:off x="931334" y="221519"/>
            <a:ext cx="6671733" cy="369332"/>
          </a:xfrm>
          <a:prstGeom prst="rect">
            <a:avLst/>
          </a:prstGeom>
          <a:noFill/>
        </p:spPr>
        <p:txBody>
          <a:bodyPr wrap="square" rtlCol="0">
            <a:spAutoFit/>
          </a:bodyPr>
          <a:lstStyle/>
          <a:p>
            <a:r>
              <a:rPr kumimoji="1" lang="en-US" altLang="zh-CN" dirty="0">
                <a:solidFill>
                  <a:schemeClr val="bg1">
                    <a:lumMod val="50000"/>
                  </a:schemeClr>
                </a:solidFill>
                <a:latin typeface="Arial" panose="020B0604020202020204" pitchFamily="34" charset="0"/>
                <a:cs typeface="Arial" panose="020B0604020202020204" pitchFamily="34" charset="0"/>
              </a:rPr>
              <a:t>UNIVERSITY OF SCIENCE AND TECHNOLOGY IN BEIJING</a:t>
            </a:r>
            <a:endParaRPr kumimoji="1" lang="zh-CN" altLang="en-US">
              <a:solidFill>
                <a:schemeClr val="bg1">
                  <a:lumMod val="50000"/>
                </a:schemeClr>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4F97F518-647E-4E51-7187-D782FA271FF0}"/>
              </a:ext>
            </a:extLst>
          </p:cNvPr>
          <p:cNvSpPr txBox="1"/>
          <p:nvPr/>
        </p:nvSpPr>
        <p:spPr>
          <a:xfrm>
            <a:off x="295767" y="922867"/>
            <a:ext cx="7307299" cy="46166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Performance</a:t>
            </a:r>
            <a:r>
              <a:rPr kumimoji="1" lang="zh-CN" altLang="en-US" sz="2400" b="1"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Measurement —— Base VS Peak</a:t>
            </a:r>
            <a:endParaRPr kumimoji="1" lang="zh-CN" altLang="en-US" sz="2400" b="1" dirty="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A4CB788B-367F-5185-D90A-6981EBCDF210}"/>
              </a:ext>
            </a:extLst>
          </p:cNvPr>
          <p:cNvPicPr>
            <a:picLocks noChangeAspect="1"/>
          </p:cNvPicPr>
          <p:nvPr/>
        </p:nvPicPr>
        <p:blipFill>
          <a:blip r:embed="rId5"/>
          <a:stretch>
            <a:fillRect/>
          </a:stretch>
        </p:blipFill>
        <p:spPr>
          <a:xfrm>
            <a:off x="6485107" y="1552036"/>
            <a:ext cx="3796309" cy="3753926"/>
          </a:xfrm>
          <a:prstGeom prst="rect">
            <a:avLst/>
          </a:prstGeom>
        </p:spPr>
      </p:pic>
      <p:pic>
        <p:nvPicPr>
          <p:cNvPr id="6" name="图片 5">
            <a:extLst>
              <a:ext uri="{FF2B5EF4-FFF2-40B4-BE49-F238E27FC236}">
                <a16:creationId xmlns:a16="http://schemas.microsoft.com/office/drawing/2014/main" id="{3A5AA6E6-19E8-A294-B728-838ED3CBA0F9}"/>
              </a:ext>
            </a:extLst>
          </p:cNvPr>
          <p:cNvPicPr>
            <a:picLocks noChangeAspect="1"/>
          </p:cNvPicPr>
          <p:nvPr/>
        </p:nvPicPr>
        <p:blipFill>
          <a:blip r:embed="rId6"/>
          <a:stretch>
            <a:fillRect/>
          </a:stretch>
        </p:blipFill>
        <p:spPr>
          <a:xfrm>
            <a:off x="1910584" y="1552036"/>
            <a:ext cx="3796309" cy="3753926"/>
          </a:xfrm>
          <a:prstGeom prst="rect">
            <a:avLst/>
          </a:prstGeom>
        </p:spPr>
      </p:pic>
      <p:sp>
        <p:nvSpPr>
          <p:cNvPr id="7" name="矩形 6">
            <a:extLst>
              <a:ext uri="{FF2B5EF4-FFF2-40B4-BE49-F238E27FC236}">
                <a16:creationId xmlns:a16="http://schemas.microsoft.com/office/drawing/2014/main" id="{8EC87EB2-C6F9-AD78-FC0A-43EE1474970A}"/>
              </a:ext>
            </a:extLst>
          </p:cNvPr>
          <p:cNvSpPr/>
          <p:nvPr/>
        </p:nvSpPr>
        <p:spPr>
          <a:xfrm>
            <a:off x="4825497" y="4997513"/>
            <a:ext cx="398353" cy="23539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3103B1E9-824B-7C35-CCEE-03ADFC4C0FC5}"/>
              </a:ext>
            </a:extLst>
          </p:cNvPr>
          <p:cNvSpPr/>
          <p:nvPr/>
        </p:nvSpPr>
        <p:spPr>
          <a:xfrm>
            <a:off x="9415604" y="4997513"/>
            <a:ext cx="362139" cy="23539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8C91B801-BB11-DB0B-D373-00F64E4C457E}"/>
              </a:ext>
            </a:extLst>
          </p:cNvPr>
          <p:cNvSpPr txBox="1"/>
          <p:nvPr/>
        </p:nvSpPr>
        <p:spPr>
          <a:xfrm>
            <a:off x="709748" y="5565801"/>
            <a:ext cx="10772503" cy="369332"/>
          </a:xfrm>
          <a:prstGeom prst="rect">
            <a:avLst/>
          </a:prstGeom>
          <a:noFill/>
        </p:spPr>
        <p:txBody>
          <a:bodyPr wrap="square" rtlCol="0">
            <a:spAutoFit/>
          </a:bodyPr>
          <a:lstStyle/>
          <a:p>
            <a:r>
              <a:rPr kumimoji="1" lang="zh-CN" altLang="en-US" dirty="0"/>
              <a:t>测试结果：</a:t>
            </a:r>
            <a:r>
              <a:rPr kumimoji="1" lang="en-US" altLang="zh-CN" dirty="0"/>
              <a:t>Base</a:t>
            </a:r>
            <a:r>
              <a:rPr kumimoji="1" lang="zh-CN" altLang="en-US" dirty="0"/>
              <a:t>模式下得到综合成绩约为 </a:t>
            </a:r>
            <a:r>
              <a:rPr kumimoji="1" lang="en-US" altLang="zh-CN" b="1" dirty="0"/>
              <a:t>535</a:t>
            </a:r>
            <a:r>
              <a:rPr kumimoji="1" lang="zh-CN" altLang="en-US" dirty="0"/>
              <a:t> </a:t>
            </a:r>
            <a:r>
              <a:rPr kumimoji="1" lang="en-US" altLang="zh-CN" dirty="0"/>
              <a:t>ops/min</a:t>
            </a:r>
            <a:r>
              <a:rPr kumimoji="1" lang="zh-CN" altLang="en-US" dirty="0"/>
              <a:t>，</a:t>
            </a:r>
            <a:r>
              <a:rPr kumimoji="1" lang="en-US" altLang="zh-CN" dirty="0"/>
              <a:t>Peak</a:t>
            </a:r>
            <a:r>
              <a:rPr kumimoji="1" lang="zh-CN" altLang="en-US" dirty="0"/>
              <a:t>模式下得到综合成绩提升到</a:t>
            </a:r>
            <a:r>
              <a:rPr kumimoji="1" lang="en-US" altLang="zh-CN" b="1" dirty="0"/>
              <a:t>570</a:t>
            </a:r>
            <a:r>
              <a:rPr kumimoji="1" lang="en-US" altLang="zh-CN" dirty="0"/>
              <a:t> ops/min</a:t>
            </a:r>
            <a:r>
              <a:rPr kumimoji="1" lang="zh-CN" altLang="en-US" dirty="0"/>
              <a:t>左右</a:t>
            </a:r>
          </a:p>
        </p:txBody>
      </p:sp>
    </p:spTree>
    <p:extLst>
      <p:ext uri="{BB962C8B-B14F-4D97-AF65-F5344CB8AC3E}">
        <p14:creationId xmlns:p14="http://schemas.microsoft.com/office/powerpoint/2010/main" val="89790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33016-0276-F5CA-FAD4-2749A75BF58F}"/>
            </a:ext>
          </a:extLst>
        </p:cNvPr>
        <p:cNvGrpSpPr/>
        <p:nvPr/>
      </p:nvGrpSpPr>
      <p:grpSpPr>
        <a:xfrm>
          <a:off x="0" y="0"/>
          <a:ext cx="0" cy="0"/>
          <a:chOff x="0" y="0"/>
          <a:chExt cx="0" cy="0"/>
        </a:xfrm>
      </p:grpSpPr>
      <p:pic>
        <p:nvPicPr>
          <p:cNvPr id="5" name="图片 4" descr="蓝色校徽-透明底">
            <a:extLst>
              <a:ext uri="{FF2B5EF4-FFF2-40B4-BE49-F238E27FC236}">
                <a16:creationId xmlns:a16="http://schemas.microsoft.com/office/drawing/2014/main" id="{8A6586FE-6FD0-48BB-50E7-1AC87B5080D6}"/>
              </a:ext>
            </a:extLst>
          </p:cNvPr>
          <p:cNvPicPr>
            <a:picLocks noChangeAspect="1"/>
          </p:cNvPicPr>
          <p:nvPr>
            <p:custDataLst>
              <p:tags r:id="rId1"/>
            </p:custDataLst>
          </p:nvPr>
        </p:nvPicPr>
        <p:blipFill>
          <a:blip r:embed="rId4"/>
          <a:srcRect l="1389" r="-7" b="-7"/>
          <a:stretch>
            <a:fillRect/>
          </a:stretch>
        </p:blipFill>
        <p:spPr>
          <a:xfrm>
            <a:off x="295768" y="144028"/>
            <a:ext cx="517032" cy="524314"/>
          </a:xfrm>
          <a:prstGeom prst="rect">
            <a:avLst/>
          </a:prstGeom>
        </p:spPr>
      </p:pic>
      <p:cxnSp>
        <p:nvCxnSpPr>
          <p:cNvPr id="8" name="直线连接符 7">
            <a:extLst>
              <a:ext uri="{FF2B5EF4-FFF2-40B4-BE49-F238E27FC236}">
                <a16:creationId xmlns:a16="http://schemas.microsoft.com/office/drawing/2014/main" id="{431EA22F-EB8D-705E-18D8-49318C22C19C}"/>
              </a:ext>
            </a:extLst>
          </p:cNvPr>
          <p:cNvCxnSpPr/>
          <p:nvPr/>
        </p:nvCxnSpPr>
        <p:spPr>
          <a:xfrm>
            <a:off x="0" y="787400"/>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6E7BB463-6210-9825-0CC5-0D0DA3391980}"/>
              </a:ext>
            </a:extLst>
          </p:cNvPr>
          <p:cNvSpPr txBox="1"/>
          <p:nvPr/>
        </p:nvSpPr>
        <p:spPr>
          <a:xfrm>
            <a:off x="931334" y="221519"/>
            <a:ext cx="6671733" cy="369332"/>
          </a:xfrm>
          <a:prstGeom prst="rect">
            <a:avLst/>
          </a:prstGeom>
          <a:noFill/>
        </p:spPr>
        <p:txBody>
          <a:bodyPr wrap="square" rtlCol="0">
            <a:spAutoFit/>
          </a:bodyPr>
          <a:lstStyle/>
          <a:p>
            <a:r>
              <a:rPr kumimoji="1" lang="en-US" altLang="zh-CN" dirty="0">
                <a:solidFill>
                  <a:schemeClr val="bg1">
                    <a:lumMod val="50000"/>
                  </a:schemeClr>
                </a:solidFill>
                <a:latin typeface="Arial" panose="020B0604020202020204" pitchFamily="34" charset="0"/>
                <a:cs typeface="Arial" panose="020B0604020202020204" pitchFamily="34" charset="0"/>
              </a:rPr>
              <a:t>UNIVERSITY OF SCIENCE AND TECHNOLOGY IN BEIJING</a:t>
            </a:r>
            <a:endParaRPr kumimoji="1" lang="zh-CN" altLang="en-US">
              <a:solidFill>
                <a:schemeClr val="bg1">
                  <a:lumMod val="50000"/>
                </a:schemeClr>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B60725DB-36CA-A65D-0B0C-555F5619D207}"/>
              </a:ext>
            </a:extLst>
          </p:cNvPr>
          <p:cNvSpPr txBox="1"/>
          <p:nvPr/>
        </p:nvSpPr>
        <p:spPr>
          <a:xfrm>
            <a:off x="295768" y="922867"/>
            <a:ext cx="4708032" cy="46166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Performance</a:t>
            </a:r>
            <a:r>
              <a:rPr kumimoji="1" lang="zh-CN" altLang="en-US" sz="2400" b="1"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Evaluation</a:t>
            </a:r>
            <a:endParaRPr kumimoji="1" lang="zh-CN" altLang="en-US" sz="2400" b="1" dirty="0">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9E35B6BC-F78E-11FF-2282-AD8B099B4709}"/>
              </a:ext>
            </a:extLst>
          </p:cNvPr>
          <p:cNvPicPr>
            <a:picLocks noChangeAspect="1"/>
          </p:cNvPicPr>
          <p:nvPr/>
        </p:nvPicPr>
        <p:blipFill>
          <a:blip r:embed="rId5"/>
          <a:stretch>
            <a:fillRect/>
          </a:stretch>
        </p:blipFill>
        <p:spPr>
          <a:xfrm>
            <a:off x="1172593" y="1384532"/>
            <a:ext cx="2137371" cy="5338002"/>
          </a:xfrm>
          <a:prstGeom prst="rect">
            <a:avLst/>
          </a:prstGeom>
        </p:spPr>
      </p:pic>
      <p:sp>
        <p:nvSpPr>
          <p:cNvPr id="4" name="文本框 3">
            <a:extLst>
              <a:ext uri="{FF2B5EF4-FFF2-40B4-BE49-F238E27FC236}">
                <a16:creationId xmlns:a16="http://schemas.microsoft.com/office/drawing/2014/main" id="{105DF151-98FC-12FA-1DF4-4DE5B441DE16}"/>
              </a:ext>
            </a:extLst>
          </p:cNvPr>
          <p:cNvSpPr txBox="1"/>
          <p:nvPr/>
        </p:nvSpPr>
        <p:spPr>
          <a:xfrm>
            <a:off x="5095982" y="1623317"/>
            <a:ext cx="6072027" cy="418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SimHei" panose="02010609060101010101" pitchFamily="49" charset="-122"/>
                <a:ea typeface="SimHei" panose="02010609060101010101" pitchFamily="49" charset="-122"/>
              </a:rPr>
              <a:t>实验目标：</a:t>
            </a:r>
            <a:r>
              <a:rPr lang="zh-CN" altLang="en-US" dirty="0">
                <a:latin typeface="SimHei" panose="02010609060101010101" pitchFamily="49" charset="-122"/>
                <a:ea typeface="SimHei" panose="02010609060101010101" pitchFamily="49" charset="-122"/>
              </a:rPr>
              <a:t> 比较不同厂商 </a:t>
            </a:r>
            <a:r>
              <a:rPr lang="fr-FR" altLang="zh-CN" dirty="0">
                <a:latin typeface="SimHei" panose="02010609060101010101" pitchFamily="49" charset="-122"/>
                <a:ea typeface="SimHei" panose="02010609060101010101" pitchFamily="49" charset="-122"/>
              </a:rPr>
              <a:t>JVM </a:t>
            </a:r>
            <a:r>
              <a:rPr lang="zh-CN" altLang="en-US" dirty="0">
                <a:latin typeface="SimHei" panose="02010609060101010101" pitchFamily="49" charset="-122"/>
                <a:ea typeface="SimHei" panose="02010609060101010101" pitchFamily="49" charset="-122"/>
              </a:rPr>
              <a:t>的性能差异，评估各自优势。选择了</a:t>
            </a:r>
            <a:r>
              <a:rPr lang="en-US" altLang="zh-CN" dirty="0">
                <a:latin typeface="SimHei" panose="02010609060101010101" pitchFamily="49" charset="-122"/>
                <a:ea typeface="SimHei" panose="02010609060101010101" pitchFamily="49" charset="-122"/>
              </a:rPr>
              <a:t>4</a:t>
            </a:r>
            <a:r>
              <a:rPr lang="zh-CN" altLang="en-US" dirty="0">
                <a:latin typeface="SimHei" panose="02010609060101010101" pitchFamily="49" charset="-122"/>
                <a:ea typeface="SimHei" panose="02010609060101010101" pitchFamily="49" charset="-122"/>
              </a:rPr>
              <a:t>种 </a:t>
            </a:r>
            <a:r>
              <a:rPr lang="fr-FR" altLang="zh-CN" dirty="0">
                <a:latin typeface="SimHei" panose="02010609060101010101" pitchFamily="49" charset="-122"/>
                <a:ea typeface="SimHei" panose="02010609060101010101" pitchFamily="49" charset="-122"/>
              </a:rPr>
              <a:t>JDK </a:t>
            </a:r>
            <a:r>
              <a:rPr lang="zh-CN" altLang="en-US" dirty="0">
                <a:latin typeface="SimHei" panose="02010609060101010101" pitchFamily="49" charset="-122"/>
                <a:ea typeface="SimHei" panose="02010609060101010101" pitchFamily="49" charset="-122"/>
              </a:rPr>
              <a:t>发行版：</a:t>
            </a:r>
            <a:r>
              <a:rPr lang="fr-FR" altLang="zh-CN" dirty="0" err="1">
                <a:latin typeface="Arial" panose="020B0604020202020204" pitchFamily="34" charset="0"/>
                <a:ea typeface="SimHei" panose="02010609060101010101" pitchFamily="49" charset="-122"/>
                <a:cs typeface="Arial" panose="020B0604020202020204" pitchFamily="34" charset="0"/>
              </a:rPr>
              <a:t>OpenJDK</a:t>
            </a:r>
            <a:r>
              <a:rPr lang="fr-FR" altLang="zh-CN" dirty="0">
                <a:latin typeface="Arial" panose="020B0604020202020204" pitchFamily="34" charset="0"/>
                <a:ea typeface="SimHei" panose="02010609060101010101" pitchFamily="49" charset="-122"/>
                <a:cs typeface="Arial" panose="020B0604020202020204" pitchFamily="34" charset="0"/>
              </a:rPr>
              <a:t> (Oracle), Huawei </a:t>
            </a:r>
            <a:r>
              <a:rPr lang="fr-FR" altLang="zh-CN" dirty="0" err="1">
                <a:latin typeface="Arial" panose="020B0604020202020204" pitchFamily="34" charset="0"/>
                <a:ea typeface="SimHei" panose="02010609060101010101" pitchFamily="49" charset="-122"/>
                <a:cs typeface="Arial" panose="020B0604020202020204" pitchFamily="34" charset="0"/>
              </a:rPr>
              <a:t>BiSheng</a:t>
            </a:r>
            <a:r>
              <a:rPr lang="fr-FR" altLang="zh-CN" dirty="0">
                <a:latin typeface="Arial" panose="020B0604020202020204" pitchFamily="34" charset="0"/>
                <a:ea typeface="SimHei" panose="02010609060101010101" pitchFamily="49" charset="-122"/>
                <a:cs typeface="Arial" panose="020B0604020202020204" pitchFamily="34" charset="0"/>
              </a:rPr>
              <a:t> JDK, Alibaba </a:t>
            </a:r>
            <a:r>
              <a:rPr lang="fr-FR" altLang="zh-CN" dirty="0" err="1">
                <a:latin typeface="Arial" panose="020B0604020202020204" pitchFamily="34" charset="0"/>
                <a:ea typeface="SimHei" panose="02010609060101010101" pitchFamily="49" charset="-122"/>
                <a:cs typeface="Arial" panose="020B0604020202020204" pitchFamily="34" charset="0"/>
              </a:rPr>
              <a:t>Dragonwell</a:t>
            </a:r>
            <a:r>
              <a:rPr lang="fr-FR" altLang="zh-CN" dirty="0">
                <a:latin typeface="Arial" panose="020B0604020202020204" pitchFamily="34" charset="0"/>
                <a:ea typeface="SimHei" panose="02010609060101010101" pitchFamily="49" charset="-122"/>
                <a:cs typeface="Arial" panose="020B0604020202020204" pitchFamily="34" charset="0"/>
              </a:rPr>
              <a:t>, </a:t>
            </a:r>
            <a:r>
              <a:rPr lang="fr-FR" altLang="zh-CN" dirty="0" err="1">
                <a:latin typeface="Arial" panose="020B0604020202020204" pitchFamily="34" charset="0"/>
                <a:ea typeface="SimHei" panose="02010609060101010101" pitchFamily="49" charset="-122"/>
                <a:cs typeface="Arial" panose="020B0604020202020204" pitchFamily="34" charset="0"/>
              </a:rPr>
              <a:t>Tencent</a:t>
            </a:r>
            <a:r>
              <a:rPr lang="fr-FR" altLang="zh-CN" dirty="0">
                <a:latin typeface="Arial" panose="020B0604020202020204" pitchFamily="34" charset="0"/>
                <a:ea typeface="SimHei" panose="02010609060101010101" pitchFamily="49" charset="-122"/>
                <a:cs typeface="Arial" panose="020B0604020202020204" pitchFamily="34" charset="0"/>
              </a:rPr>
              <a:t> Kona</a:t>
            </a:r>
            <a:r>
              <a:rPr lang="zh-CN" altLang="fr-FR"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统一使用 </a:t>
            </a:r>
            <a:r>
              <a:rPr lang="fr-FR" altLang="zh-CN" b="1" dirty="0">
                <a:latin typeface="SimHei" panose="02010609060101010101" pitchFamily="49" charset="-122"/>
                <a:ea typeface="SimHei" panose="02010609060101010101" pitchFamily="49" charset="-122"/>
              </a:rPr>
              <a:t>JDK8</a:t>
            </a:r>
            <a:r>
              <a:rPr lang="fr-FR" altLang="zh-CN" dirty="0">
                <a:latin typeface="SimHei" panose="02010609060101010101" pitchFamily="49" charset="-122"/>
                <a:ea typeface="SimHei" panose="02010609060101010101" pitchFamily="49" charset="-122"/>
              </a:rPr>
              <a:t> </a:t>
            </a:r>
            <a:r>
              <a:rPr lang="zh-CN" altLang="en-US" dirty="0">
                <a:latin typeface="SimHei" panose="02010609060101010101" pitchFamily="49" charset="-122"/>
                <a:ea typeface="SimHei" panose="02010609060101010101" pitchFamily="49" charset="-122"/>
              </a:rPr>
              <a:t>版本。</a:t>
            </a:r>
            <a:endParaRPr lang="en-US" altLang="zh-CN" dirty="0">
              <a:latin typeface="SimHei" panose="02010609060101010101" pitchFamily="49" charset="-122"/>
              <a:ea typeface="SimHei" panose="02010609060101010101" pitchFamily="49" charset="-122"/>
            </a:endParaRPr>
          </a:p>
          <a:p>
            <a:pPr marL="285750" indent="-285750">
              <a:lnSpc>
                <a:spcPct val="150000"/>
              </a:lnSpc>
              <a:buFont typeface="Arial" panose="020B0604020202020204" pitchFamily="34" charset="0"/>
              <a:buChar char="•"/>
            </a:pPr>
            <a:endParaRPr lang="zh-CN" altLang="en-US" dirty="0">
              <a:latin typeface="SimHei" panose="02010609060101010101" pitchFamily="49" charset="-122"/>
              <a:ea typeface="SimHei" panose="02010609060101010101" pitchFamily="49" charset="-122"/>
            </a:endParaRPr>
          </a:p>
          <a:p>
            <a:pPr marL="285750" indent="-285750">
              <a:lnSpc>
                <a:spcPct val="150000"/>
              </a:lnSpc>
              <a:buFont typeface="Arial" panose="020B0604020202020204" pitchFamily="34" charset="0"/>
              <a:buChar char="•"/>
            </a:pPr>
            <a:r>
              <a:rPr lang="zh-CN" altLang="en-US" b="1" dirty="0">
                <a:latin typeface="SimHei" panose="02010609060101010101" pitchFamily="49" charset="-122"/>
                <a:ea typeface="SimHei" panose="02010609060101010101" pitchFamily="49" charset="-122"/>
              </a:rPr>
              <a:t>测试方案：</a:t>
            </a:r>
            <a:r>
              <a:rPr lang="zh-CN" altLang="en-US" dirty="0">
                <a:latin typeface="SimHei" panose="02010609060101010101" pitchFamily="49" charset="-122"/>
                <a:ea typeface="SimHei" panose="02010609060101010101" pitchFamily="49" charset="-122"/>
              </a:rPr>
              <a:t> 编写</a:t>
            </a:r>
            <a:r>
              <a:rPr lang="zh-CN" altLang="en-US" b="1" dirty="0">
                <a:latin typeface="SimHei" panose="02010609060101010101" pitchFamily="49" charset="-122"/>
                <a:ea typeface="SimHei" panose="02010609060101010101" pitchFamily="49" charset="-122"/>
              </a:rPr>
              <a:t>自动化脚本</a:t>
            </a:r>
            <a:r>
              <a:rPr lang="zh-CN" altLang="en-US" dirty="0">
                <a:latin typeface="SimHei" panose="02010609060101010101" pitchFamily="49" charset="-122"/>
                <a:ea typeface="SimHei" panose="02010609060101010101" pitchFamily="49" charset="-122"/>
              </a:rPr>
              <a:t> </a:t>
            </a:r>
            <a:r>
              <a:rPr lang="fr-FR" altLang="zh-CN" dirty="0" err="1">
                <a:latin typeface="Arial" panose="020B0604020202020204" pitchFamily="34" charset="0"/>
                <a:ea typeface="SimHei" panose="02010609060101010101" pitchFamily="49" charset="-122"/>
                <a:cs typeface="Arial" panose="020B0604020202020204" pitchFamily="34" charset="0"/>
              </a:rPr>
              <a:t>run_specjvm_all.sh</a:t>
            </a:r>
            <a:r>
              <a:rPr lang="fr-FR" altLang="zh-CN" dirty="0">
                <a:latin typeface="Arial" panose="020B0604020202020204" pitchFamily="34" charset="0"/>
                <a:ea typeface="SimHei" panose="02010609060101010101" pitchFamily="49" charset="-122"/>
                <a:cs typeface="Arial" panose="020B0604020202020204" pitchFamily="34" charset="0"/>
              </a:rPr>
              <a:t> </a:t>
            </a:r>
            <a:r>
              <a:rPr lang="zh-CN" altLang="en-US" dirty="0">
                <a:latin typeface="SimHei" panose="02010609060101010101" pitchFamily="49" charset="-122"/>
                <a:ea typeface="SimHei" panose="02010609060101010101" pitchFamily="49" charset="-122"/>
              </a:rPr>
              <a:t>批量执行 </a:t>
            </a:r>
            <a:r>
              <a:rPr lang="fr-FR" altLang="zh-CN" dirty="0">
                <a:latin typeface="SimHei" panose="02010609060101010101" pitchFamily="49" charset="-122"/>
                <a:ea typeface="SimHei" panose="02010609060101010101" pitchFamily="49" charset="-122"/>
              </a:rPr>
              <a:t>SPECjvm2008 </a:t>
            </a:r>
            <a:r>
              <a:rPr lang="zh-CN" altLang="en-US" dirty="0">
                <a:latin typeface="SimHei" panose="02010609060101010101" pitchFamily="49" charset="-122"/>
                <a:ea typeface="SimHei" panose="02010609060101010101" pitchFamily="49" charset="-122"/>
              </a:rPr>
              <a:t>基准。脚本依次切换四种 </a:t>
            </a:r>
            <a:r>
              <a:rPr lang="fr-FR" altLang="zh-CN" dirty="0">
                <a:latin typeface="SimHei" panose="02010609060101010101" pitchFamily="49" charset="-122"/>
                <a:ea typeface="SimHei" panose="02010609060101010101" pitchFamily="49" charset="-122"/>
              </a:rPr>
              <a:t>JDK</a:t>
            </a:r>
            <a:r>
              <a:rPr lang="zh-CN" altLang="fr-FR"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在相同参数下重复运行 </a:t>
            </a:r>
            <a:r>
              <a:rPr lang="fr-FR" altLang="zh-CN" b="1" dirty="0">
                <a:latin typeface="Arial" panose="020B0604020202020204" pitchFamily="34" charset="0"/>
                <a:ea typeface="SimHei" panose="02010609060101010101" pitchFamily="49" charset="-122"/>
                <a:cs typeface="Arial" panose="020B0604020202020204" pitchFamily="34" charset="0"/>
              </a:rPr>
              <a:t>crypto</a:t>
            </a:r>
            <a:r>
              <a:rPr lang="fr-FR" altLang="zh-CN" dirty="0">
                <a:latin typeface="Arial" panose="020B0604020202020204" pitchFamily="34" charset="0"/>
                <a:ea typeface="SimHei" panose="02010609060101010101" pitchFamily="49" charset="-122"/>
                <a:cs typeface="Arial" panose="020B0604020202020204" pitchFamily="34" charset="0"/>
              </a:rPr>
              <a:t>, </a:t>
            </a:r>
            <a:r>
              <a:rPr lang="fr-FR" altLang="zh-CN" b="1" dirty="0" err="1">
                <a:latin typeface="Arial" panose="020B0604020202020204" pitchFamily="34" charset="0"/>
                <a:ea typeface="SimHei" panose="02010609060101010101" pitchFamily="49" charset="-122"/>
                <a:cs typeface="Arial" panose="020B0604020202020204" pitchFamily="34" charset="0"/>
              </a:rPr>
              <a:t>compress</a:t>
            </a:r>
            <a:r>
              <a:rPr lang="fr-FR" altLang="zh-CN" dirty="0">
                <a:latin typeface="Arial" panose="020B0604020202020204" pitchFamily="34" charset="0"/>
                <a:ea typeface="SimHei" panose="02010609060101010101" pitchFamily="49" charset="-122"/>
                <a:cs typeface="Arial" panose="020B0604020202020204" pitchFamily="34" charset="0"/>
              </a:rPr>
              <a:t>, </a:t>
            </a:r>
            <a:r>
              <a:rPr lang="fr-FR" altLang="zh-CN" b="1" dirty="0">
                <a:latin typeface="Arial" panose="020B0604020202020204" pitchFamily="34" charset="0"/>
                <a:ea typeface="SimHei" panose="02010609060101010101" pitchFamily="49" charset="-122"/>
                <a:cs typeface="Arial" panose="020B0604020202020204" pitchFamily="34" charset="0"/>
              </a:rPr>
              <a:t>derby</a:t>
            </a:r>
            <a:r>
              <a:rPr lang="fr-FR" altLang="zh-CN" dirty="0">
                <a:latin typeface="Arial" panose="020B0604020202020204" pitchFamily="34" charset="0"/>
                <a:ea typeface="SimHei" panose="02010609060101010101" pitchFamily="49" charset="-122"/>
                <a:cs typeface="Arial" panose="020B0604020202020204" pitchFamily="34" charset="0"/>
              </a:rPr>
              <a:t> </a:t>
            </a:r>
            <a:r>
              <a:rPr lang="zh-CN" altLang="en-US" dirty="0">
                <a:latin typeface="SimHei" panose="02010609060101010101" pitchFamily="49" charset="-122"/>
                <a:ea typeface="SimHei" panose="02010609060101010101" pitchFamily="49" charset="-122"/>
              </a:rPr>
              <a:t>三个子测试，各运行</a:t>
            </a:r>
            <a:r>
              <a:rPr lang="en-US" altLang="zh-CN" dirty="0">
                <a:latin typeface="SimHei" panose="02010609060101010101" pitchFamily="49" charset="-122"/>
                <a:ea typeface="SimHei" panose="02010609060101010101" pitchFamily="49" charset="-122"/>
              </a:rPr>
              <a:t>3</a:t>
            </a:r>
            <a:r>
              <a:rPr lang="zh-CN" altLang="en-US" dirty="0">
                <a:latin typeface="SimHei" panose="02010609060101010101" pitchFamily="49" charset="-122"/>
                <a:ea typeface="SimHei" panose="02010609060101010101" pitchFamily="49" charset="-122"/>
              </a:rPr>
              <a:t>轮。总计收集 </a:t>
            </a:r>
            <a:r>
              <a:rPr lang="en-US" altLang="zh-CN" dirty="0">
                <a:latin typeface="SimHei" panose="02010609060101010101" pitchFamily="49" charset="-122"/>
                <a:ea typeface="SimHei" panose="02010609060101010101" pitchFamily="49" charset="-122"/>
              </a:rPr>
              <a:t>4(</a:t>
            </a:r>
            <a:r>
              <a:rPr lang="fr-FR" altLang="zh-CN" dirty="0">
                <a:latin typeface="SimHei" panose="02010609060101010101" pitchFamily="49" charset="-122"/>
                <a:ea typeface="SimHei" panose="02010609060101010101" pitchFamily="49" charset="-122"/>
              </a:rPr>
              <a:t>JDK) × 3(</a:t>
            </a:r>
            <a:r>
              <a:rPr lang="zh-CN" altLang="en-US" dirty="0">
                <a:latin typeface="SimHei" panose="02010609060101010101" pitchFamily="49" charset="-122"/>
                <a:ea typeface="SimHei" panose="02010609060101010101" pitchFamily="49" charset="-122"/>
              </a:rPr>
              <a:t>重复</a:t>
            </a:r>
            <a:r>
              <a:rPr lang="en-US" altLang="zh-CN" dirty="0">
                <a:latin typeface="SimHei" panose="02010609060101010101" pitchFamily="49" charset="-122"/>
                <a:ea typeface="SimHei" panose="02010609060101010101" pitchFamily="49" charset="-122"/>
              </a:rPr>
              <a:t>)= </a:t>
            </a:r>
            <a:r>
              <a:rPr lang="en-US" altLang="zh-CN" b="1" dirty="0">
                <a:latin typeface="SimHei" panose="02010609060101010101" pitchFamily="49" charset="-122"/>
                <a:ea typeface="SimHei" panose="02010609060101010101" pitchFamily="49" charset="-122"/>
              </a:rPr>
              <a:t>12</a:t>
            </a:r>
            <a:r>
              <a:rPr lang="zh-CN" altLang="en-US" b="1" dirty="0">
                <a:latin typeface="SimHei" panose="02010609060101010101" pitchFamily="49" charset="-122"/>
                <a:ea typeface="SimHei" panose="02010609060101010101" pitchFamily="49" charset="-122"/>
              </a:rPr>
              <a:t>组</a:t>
            </a:r>
            <a:r>
              <a:rPr lang="zh-CN" altLang="en-US" dirty="0">
                <a:latin typeface="SimHei" panose="02010609060101010101" pitchFamily="49" charset="-122"/>
                <a:ea typeface="SimHei" panose="02010609060101010101" pitchFamily="49" charset="-122"/>
              </a:rPr>
              <a:t>性能数据，保证公平的测试。</a:t>
            </a:r>
            <a:endParaRPr kumimoji="1" lang="zh-CN" altLang="en-US"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20044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85307-C854-62EB-348A-69E35332F17E}"/>
            </a:ext>
          </a:extLst>
        </p:cNvPr>
        <p:cNvGrpSpPr/>
        <p:nvPr/>
      </p:nvGrpSpPr>
      <p:grpSpPr>
        <a:xfrm>
          <a:off x="0" y="0"/>
          <a:ext cx="0" cy="0"/>
          <a:chOff x="0" y="0"/>
          <a:chExt cx="0" cy="0"/>
        </a:xfrm>
      </p:grpSpPr>
      <p:pic>
        <p:nvPicPr>
          <p:cNvPr id="5" name="图片 4" descr="蓝色校徽-透明底">
            <a:extLst>
              <a:ext uri="{FF2B5EF4-FFF2-40B4-BE49-F238E27FC236}">
                <a16:creationId xmlns:a16="http://schemas.microsoft.com/office/drawing/2014/main" id="{6F2B4325-D32A-265C-8C52-65CDF2204F2C}"/>
              </a:ext>
            </a:extLst>
          </p:cNvPr>
          <p:cNvPicPr>
            <a:picLocks noChangeAspect="1"/>
          </p:cNvPicPr>
          <p:nvPr>
            <p:custDataLst>
              <p:tags r:id="rId1"/>
            </p:custDataLst>
          </p:nvPr>
        </p:nvPicPr>
        <p:blipFill>
          <a:blip r:embed="rId4"/>
          <a:srcRect l="1389" r="-7" b="-7"/>
          <a:stretch>
            <a:fillRect/>
          </a:stretch>
        </p:blipFill>
        <p:spPr>
          <a:xfrm>
            <a:off x="295768" y="144028"/>
            <a:ext cx="517032" cy="524314"/>
          </a:xfrm>
          <a:prstGeom prst="rect">
            <a:avLst/>
          </a:prstGeom>
        </p:spPr>
      </p:pic>
      <p:cxnSp>
        <p:nvCxnSpPr>
          <p:cNvPr id="8" name="直线连接符 7">
            <a:extLst>
              <a:ext uri="{FF2B5EF4-FFF2-40B4-BE49-F238E27FC236}">
                <a16:creationId xmlns:a16="http://schemas.microsoft.com/office/drawing/2014/main" id="{878615CF-058C-4BB8-485C-382C38951E5F}"/>
              </a:ext>
            </a:extLst>
          </p:cNvPr>
          <p:cNvCxnSpPr/>
          <p:nvPr/>
        </p:nvCxnSpPr>
        <p:spPr>
          <a:xfrm>
            <a:off x="0" y="787400"/>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B41D6052-E349-1190-534C-C145ED268A39}"/>
              </a:ext>
            </a:extLst>
          </p:cNvPr>
          <p:cNvSpPr txBox="1"/>
          <p:nvPr/>
        </p:nvSpPr>
        <p:spPr>
          <a:xfrm>
            <a:off x="931334" y="221519"/>
            <a:ext cx="6671733" cy="369332"/>
          </a:xfrm>
          <a:prstGeom prst="rect">
            <a:avLst/>
          </a:prstGeom>
          <a:noFill/>
        </p:spPr>
        <p:txBody>
          <a:bodyPr wrap="square" rtlCol="0">
            <a:spAutoFit/>
          </a:bodyPr>
          <a:lstStyle/>
          <a:p>
            <a:r>
              <a:rPr kumimoji="1" lang="en-US" altLang="zh-CN" dirty="0">
                <a:solidFill>
                  <a:schemeClr val="bg1">
                    <a:lumMod val="50000"/>
                  </a:schemeClr>
                </a:solidFill>
                <a:latin typeface="Arial" panose="020B0604020202020204" pitchFamily="34" charset="0"/>
                <a:cs typeface="Arial" panose="020B0604020202020204" pitchFamily="34" charset="0"/>
              </a:rPr>
              <a:t>UNIVERSITY OF SCIENCE AND TECHNOLOGY IN BEIJING</a:t>
            </a:r>
            <a:endParaRPr kumimoji="1" lang="zh-CN" altLang="en-US">
              <a:solidFill>
                <a:schemeClr val="bg1">
                  <a:lumMod val="50000"/>
                </a:schemeClr>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E152D830-9970-71BE-5676-46C160149185}"/>
              </a:ext>
            </a:extLst>
          </p:cNvPr>
          <p:cNvSpPr txBox="1"/>
          <p:nvPr/>
        </p:nvSpPr>
        <p:spPr>
          <a:xfrm>
            <a:off x="295768" y="922867"/>
            <a:ext cx="7079722" cy="46166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Performance</a:t>
            </a:r>
            <a:r>
              <a:rPr kumimoji="1" lang="zh-CN" altLang="en-US" sz="2400" b="1"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Evaluation —— </a:t>
            </a:r>
            <a:r>
              <a:rPr kumimoji="1" lang="en-US" altLang="zh-CN" sz="2400" b="1" dirty="0" err="1">
                <a:latin typeface="Arial" panose="020B0604020202020204" pitchFamily="34" charset="0"/>
                <a:cs typeface="Arial" panose="020B0604020202020204" pitchFamily="34" charset="0"/>
              </a:rPr>
              <a:t>grometroy</a:t>
            </a:r>
            <a:r>
              <a:rPr kumimoji="1" lang="en-US" altLang="zh-CN" sz="2400" b="1" dirty="0">
                <a:latin typeface="Arial" panose="020B0604020202020204" pitchFamily="34" charset="0"/>
                <a:cs typeface="Arial" panose="020B0604020202020204" pitchFamily="34" charset="0"/>
              </a:rPr>
              <a:t> mean</a:t>
            </a:r>
            <a:endParaRPr kumimoji="1" lang="zh-CN" altLang="en-US" sz="2400"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30473FAC-7209-6257-FA89-D1B935482F93}"/>
              </a:ext>
            </a:extLst>
          </p:cNvPr>
          <p:cNvSpPr txBox="1"/>
          <p:nvPr/>
        </p:nvSpPr>
        <p:spPr>
          <a:xfrm>
            <a:off x="6924782" y="1859622"/>
            <a:ext cx="4921321" cy="37668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SimHei" panose="02010609060101010101" pitchFamily="49" charset="-122"/>
                <a:ea typeface="SimHei" panose="02010609060101010101" pitchFamily="49" charset="-122"/>
              </a:rPr>
              <a:t>平均性能：</a:t>
            </a:r>
            <a:r>
              <a:rPr lang="zh-CN" altLang="en-US" dirty="0">
                <a:latin typeface="SimHei" panose="02010609060101010101" pitchFamily="49" charset="-122"/>
                <a:ea typeface="SimHei" panose="02010609060101010101" pitchFamily="49" charset="-122"/>
              </a:rPr>
              <a:t> 计算每种</a:t>
            </a:r>
            <a:r>
              <a:rPr lang="fr-FR" altLang="zh-CN" dirty="0">
                <a:latin typeface="SimHei" panose="02010609060101010101" pitchFamily="49" charset="-122"/>
                <a:ea typeface="SimHei" panose="02010609060101010101" pitchFamily="49" charset="-122"/>
              </a:rPr>
              <a:t>JDK</a:t>
            </a:r>
            <a:r>
              <a:rPr lang="zh-CN" altLang="en-US" dirty="0">
                <a:latin typeface="SimHei" panose="02010609060101010101" pitchFamily="49" charset="-122"/>
                <a:ea typeface="SimHei" panose="02010609060101010101" pitchFamily="49" charset="-122"/>
              </a:rPr>
              <a:t>在每项基准上</a:t>
            </a:r>
            <a:r>
              <a:rPr lang="fr-FR" altLang="zh-CN" dirty="0">
                <a:latin typeface="Arial" panose="020B0604020202020204" pitchFamily="34" charset="0"/>
                <a:ea typeface="SimHei" panose="02010609060101010101" pitchFamily="49" charset="-122"/>
                <a:cs typeface="Arial" panose="020B0604020202020204" pitchFamily="34" charset="0"/>
              </a:rPr>
              <a:t>ops/min </a:t>
            </a:r>
            <a:r>
              <a:rPr lang="zh-CN" altLang="en-US" dirty="0">
                <a:latin typeface="SimHei" panose="02010609060101010101" pitchFamily="49" charset="-122"/>
                <a:ea typeface="SimHei" panose="02010609060101010101" pitchFamily="49" charset="-122"/>
              </a:rPr>
              <a:t>的</a:t>
            </a:r>
            <a:r>
              <a:rPr lang="zh-CN" altLang="en-US" b="1" dirty="0">
                <a:latin typeface="SimHei" panose="02010609060101010101" pitchFamily="49" charset="-122"/>
                <a:ea typeface="SimHei" panose="02010609060101010101" pitchFamily="49" charset="-122"/>
              </a:rPr>
              <a:t>算数平均</a:t>
            </a:r>
            <a:r>
              <a:rPr lang="zh-CN" altLang="en-US" dirty="0">
                <a:latin typeface="SimHei" panose="02010609060101010101" pitchFamily="49" charset="-122"/>
                <a:ea typeface="SimHei" panose="02010609060101010101" pitchFamily="49" charset="-122"/>
              </a:rPr>
              <a:t>和</a:t>
            </a:r>
            <a:r>
              <a:rPr lang="zh-CN" altLang="en-US" b="1" dirty="0">
                <a:latin typeface="SimHei" panose="02010609060101010101" pitchFamily="49" charset="-122"/>
                <a:ea typeface="SimHei" panose="02010609060101010101" pitchFamily="49" charset="-122"/>
              </a:rPr>
              <a:t>几何平均</a:t>
            </a:r>
            <a:r>
              <a:rPr lang="zh-CN" altLang="en-US" dirty="0">
                <a:latin typeface="SimHei" panose="02010609060101010101" pitchFamily="49" charset="-122"/>
                <a:ea typeface="SimHei" panose="02010609060101010101" pitchFamily="49" charset="-122"/>
              </a:rPr>
              <a:t>以及</a:t>
            </a:r>
            <a:r>
              <a:rPr lang="zh-CN" altLang="en-US" b="1" dirty="0">
                <a:latin typeface="SimHei" panose="02010609060101010101" pitchFamily="49" charset="-122"/>
                <a:ea typeface="SimHei" panose="02010609060101010101" pitchFamily="49" charset="-122"/>
              </a:rPr>
              <a:t>标准差</a:t>
            </a:r>
            <a:r>
              <a:rPr lang="zh-CN" altLang="en-US" dirty="0">
                <a:latin typeface="SimHei" panose="02010609060101010101" pitchFamily="49" charset="-122"/>
                <a:ea typeface="SimHei" panose="02010609060101010101" pitchFamily="49" charset="-122"/>
              </a:rPr>
              <a:t>，绘制</a:t>
            </a:r>
            <a:r>
              <a:rPr lang="zh-CN" altLang="en-US" b="1" dirty="0">
                <a:latin typeface="SimHei" panose="02010609060101010101" pitchFamily="49" charset="-122"/>
                <a:ea typeface="SimHei" panose="02010609060101010101" pitchFamily="49" charset="-122"/>
              </a:rPr>
              <a:t>几何平均柱状图</a:t>
            </a:r>
            <a:r>
              <a:rPr lang="zh-CN" altLang="en-US" dirty="0">
                <a:latin typeface="SimHei" panose="02010609060101010101" pitchFamily="49" charset="-122"/>
                <a:ea typeface="SimHei" panose="02010609060101010101" pitchFamily="49" charset="-122"/>
              </a:rPr>
              <a:t>如左图所示。结果显示不同 </a:t>
            </a:r>
            <a:r>
              <a:rPr lang="fr-FR" altLang="zh-CN" dirty="0">
                <a:latin typeface="SimHei" panose="02010609060101010101" pitchFamily="49" charset="-122"/>
                <a:ea typeface="SimHei" panose="02010609060101010101" pitchFamily="49" charset="-122"/>
              </a:rPr>
              <a:t>JDK </a:t>
            </a:r>
            <a:r>
              <a:rPr lang="zh-CN" altLang="en-US" dirty="0">
                <a:latin typeface="SimHei" panose="02010609060101010101" pitchFamily="49" charset="-122"/>
                <a:ea typeface="SimHei" panose="02010609060101010101" pitchFamily="49" charset="-122"/>
              </a:rPr>
              <a:t>在不同任务上性能略有差别。</a:t>
            </a:r>
            <a:endParaRPr lang="en-US" altLang="zh-CN" dirty="0">
              <a:latin typeface="SimHei" panose="02010609060101010101" pitchFamily="49" charset="-122"/>
              <a:ea typeface="SimHei" panose="02010609060101010101" pitchFamily="49" charset="-122"/>
            </a:endParaRPr>
          </a:p>
          <a:p>
            <a:pPr marL="285750" indent="-285750">
              <a:lnSpc>
                <a:spcPct val="150000"/>
              </a:lnSpc>
              <a:buFont typeface="Arial" panose="020B0604020202020204" pitchFamily="34" charset="0"/>
              <a:buChar char="•"/>
            </a:pPr>
            <a:endParaRPr kumimoji="1" lang="en-US" altLang="zh-CN" dirty="0">
              <a:latin typeface="SimHei" panose="02010609060101010101" pitchFamily="49" charset="-122"/>
              <a:ea typeface="SimHei" panose="02010609060101010101" pitchFamily="49" charset="-122"/>
            </a:endParaRPr>
          </a:p>
          <a:p>
            <a:pPr marL="285750" indent="-285750">
              <a:lnSpc>
                <a:spcPct val="150000"/>
              </a:lnSpc>
              <a:buFont typeface="Arial" panose="020B0604020202020204" pitchFamily="34" charset="0"/>
              <a:buChar char="•"/>
            </a:pPr>
            <a:r>
              <a:rPr lang="zh-CN" altLang="en-US" b="1" dirty="0">
                <a:latin typeface="SimHei" panose="02010609060101010101" pitchFamily="49" charset="-122"/>
                <a:ea typeface="SimHei" panose="02010609060101010101" pitchFamily="49" charset="-122"/>
              </a:rPr>
              <a:t>性能波动</a:t>
            </a:r>
            <a:r>
              <a:rPr lang="zh-CN" altLang="en-US" dirty="0">
                <a:latin typeface="SimHei" panose="02010609060101010101" pitchFamily="49" charset="-122"/>
                <a:ea typeface="SimHei" panose="02010609060101010101" pitchFamily="49" charset="-122"/>
              </a:rPr>
              <a:t>：总体看各</a:t>
            </a:r>
            <a:r>
              <a:rPr lang="fr-FR" altLang="zh-CN" dirty="0">
                <a:latin typeface="SimHei" panose="02010609060101010101" pitchFamily="49" charset="-122"/>
                <a:ea typeface="SimHei" panose="02010609060101010101" pitchFamily="49" charset="-122"/>
              </a:rPr>
              <a:t>JDK</a:t>
            </a:r>
            <a:r>
              <a:rPr lang="zh-CN" altLang="en-US" dirty="0">
                <a:latin typeface="SimHei" panose="02010609060101010101" pitchFamily="49" charset="-122"/>
                <a:ea typeface="SimHei" panose="02010609060101010101" pitchFamily="49" charset="-122"/>
              </a:rPr>
              <a:t>在 </a:t>
            </a:r>
            <a:r>
              <a:rPr lang="fr-FR" altLang="zh-CN" dirty="0">
                <a:latin typeface="Arial" panose="020B0604020202020204" pitchFamily="34" charset="0"/>
                <a:ea typeface="SimHei" panose="02010609060101010101" pitchFamily="49" charset="-122"/>
                <a:cs typeface="Arial" panose="020B0604020202020204" pitchFamily="34" charset="0"/>
              </a:rPr>
              <a:t>crypto</a:t>
            </a:r>
            <a:r>
              <a:rPr lang="fr-FR" altLang="zh-CN" dirty="0">
                <a:latin typeface="SimHei" panose="02010609060101010101" pitchFamily="49" charset="-122"/>
                <a:ea typeface="SimHei" panose="02010609060101010101" pitchFamily="49" charset="-122"/>
              </a:rPr>
              <a:t> </a:t>
            </a:r>
            <a:r>
              <a:rPr lang="zh-CN" altLang="en-US" dirty="0">
                <a:latin typeface="SimHei" panose="02010609060101010101" pitchFamily="49" charset="-122"/>
                <a:ea typeface="SimHei" panose="02010609060101010101" pitchFamily="49" charset="-122"/>
              </a:rPr>
              <a:t>和 </a:t>
            </a:r>
            <a:r>
              <a:rPr lang="fr-FR" altLang="zh-CN" dirty="0" err="1">
                <a:latin typeface="Arial" panose="020B0604020202020204" pitchFamily="34" charset="0"/>
                <a:ea typeface="SimHei" panose="02010609060101010101" pitchFamily="49" charset="-122"/>
                <a:cs typeface="Arial" panose="020B0604020202020204" pitchFamily="34" charset="0"/>
              </a:rPr>
              <a:t>compress</a:t>
            </a:r>
            <a:r>
              <a:rPr lang="fr-FR" altLang="zh-CN" dirty="0">
                <a:latin typeface="SimHei" panose="02010609060101010101" pitchFamily="49" charset="-122"/>
                <a:ea typeface="SimHei" panose="02010609060101010101" pitchFamily="49" charset="-122"/>
              </a:rPr>
              <a:t> </a:t>
            </a:r>
            <a:r>
              <a:rPr lang="zh-CN" altLang="en-US" dirty="0">
                <a:latin typeface="SimHei" panose="02010609060101010101" pitchFamily="49" charset="-122"/>
                <a:ea typeface="SimHei" panose="02010609060101010101" pitchFamily="49" charset="-122"/>
              </a:rPr>
              <a:t>上波动较小，</a:t>
            </a:r>
            <a:r>
              <a:rPr lang="fr-FR" altLang="zh-CN" dirty="0">
                <a:latin typeface="Arial" panose="020B0604020202020204" pitchFamily="34" charset="0"/>
                <a:ea typeface="SimHei" panose="02010609060101010101" pitchFamily="49" charset="-122"/>
                <a:cs typeface="Arial" panose="020B0604020202020204" pitchFamily="34" charset="0"/>
              </a:rPr>
              <a:t>derby</a:t>
            </a:r>
            <a:r>
              <a:rPr lang="fr-FR" altLang="zh-CN" dirty="0">
                <a:latin typeface="SimHei" panose="02010609060101010101" pitchFamily="49" charset="-122"/>
                <a:ea typeface="SimHei" panose="02010609060101010101" pitchFamily="49" charset="-122"/>
              </a:rPr>
              <a:t> </a:t>
            </a:r>
            <a:r>
              <a:rPr lang="zh-CN" altLang="en-US" dirty="0">
                <a:latin typeface="SimHei" panose="02010609060101010101" pitchFamily="49" charset="-122"/>
                <a:ea typeface="SimHei" panose="02010609060101010101" pitchFamily="49" charset="-122"/>
              </a:rPr>
              <a:t>基准上的波动稍大，说明 </a:t>
            </a:r>
            <a:r>
              <a:rPr lang="fr-FR" altLang="zh-CN" dirty="0">
                <a:latin typeface="Arial" panose="020B0604020202020204" pitchFamily="34" charset="0"/>
                <a:ea typeface="SimHei" panose="02010609060101010101" pitchFamily="49" charset="-122"/>
                <a:cs typeface="Arial" panose="020B0604020202020204" pitchFamily="34" charset="0"/>
              </a:rPr>
              <a:t>derby</a:t>
            </a:r>
            <a:r>
              <a:rPr lang="fr-FR" altLang="zh-CN" dirty="0">
                <a:latin typeface="SimHei" panose="02010609060101010101" pitchFamily="49" charset="-122"/>
                <a:ea typeface="SimHei" panose="02010609060101010101" pitchFamily="49" charset="-122"/>
              </a:rPr>
              <a:t> </a:t>
            </a:r>
            <a:r>
              <a:rPr lang="zh-CN" altLang="en-US" dirty="0">
                <a:latin typeface="SimHei" panose="02010609060101010101" pitchFamily="49" charset="-122"/>
                <a:ea typeface="SimHei" panose="02010609060101010101" pitchFamily="49" charset="-122"/>
              </a:rPr>
              <a:t>基准对</a:t>
            </a:r>
            <a:r>
              <a:rPr lang="fr-FR" altLang="zh-CN" dirty="0">
                <a:latin typeface="Arial" panose="020B0604020202020204" pitchFamily="34" charset="0"/>
                <a:ea typeface="SimHei" panose="02010609060101010101" pitchFamily="49" charset="-122"/>
                <a:cs typeface="Arial" panose="020B0604020202020204" pitchFamily="34" charset="0"/>
              </a:rPr>
              <a:t>JVM</a:t>
            </a:r>
            <a:r>
              <a:rPr lang="zh-CN" altLang="en-US" dirty="0">
                <a:latin typeface="SimHei" panose="02010609060101010101" pitchFamily="49" charset="-122"/>
                <a:ea typeface="SimHei" panose="02010609060101010101" pitchFamily="49" charset="-122"/>
              </a:rPr>
              <a:t>性能稳定性挑战更大。</a:t>
            </a:r>
            <a:endParaRPr kumimoji="1" lang="zh-CN" altLang="en-US" dirty="0">
              <a:latin typeface="SimHei" panose="02010609060101010101" pitchFamily="49" charset="-122"/>
              <a:ea typeface="SimHei" panose="02010609060101010101" pitchFamily="49" charset="-122"/>
            </a:endParaRPr>
          </a:p>
        </p:txBody>
      </p:sp>
      <p:pic>
        <p:nvPicPr>
          <p:cNvPr id="6" name="图片 5">
            <a:extLst>
              <a:ext uri="{FF2B5EF4-FFF2-40B4-BE49-F238E27FC236}">
                <a16:creationId xmlns:a16="http://schemas.microsoft.com/office/drawing/2014/main" id="{D6A2D703-799D-7EA8-C3E5-E8D0029AFD67}"/>
              </a:ext>
            </a:extLst>
          </p:cNvPr>
          <p:cNvPicPr>
            <a:picLocks noChangeAspect="1"/>
          </p:cNvPicPr>
          <p:nvPr/>
        </p:nvPicPr>
        <p:blipFill>
          <a:blip r:embed="rId5"/>
          <a:stretch>
            <a:fillRect/>
          </a:stretch>
        </p:blipFill>
        <p:spPr>
          <a:xfrm>
            <a:off x="345897" y="1519998"/>
            <a:ext cx="6375400" cy="3825240"/>
          </a:xfrm>
          <a:prstGeom prst="rect">
            <a:avLst/>
          </a:prstGeom>
        </p:spPr>
      </p:pic>
    </p:spTree>
    <p:extLst>
      <p:ext uri="{BB962C8B-B14F-4D97-AF65-F5344CB8AC3E}">
        <p14:creationId xmlns:p14="http://schemas.microsoft.com/office/powerpoint/2010/main" val="416881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D46AE-837B-00B2-1EAE-74DE44BBC71F}"/>
            </a:ext>
          </a:extLst>
        </p:cNvPr>
        <p:cNvGrpSpPr/>
        <p:nvPr/>
      </p:nvGrpSpPr>
      <p:grpSpPr>
        <a:xfrm>
          <a:off x="0" y="0"/>
          <a:ext cx="0" cy="0"/>
          <a:chOff x="0" y="0"/>
          <a:chExt cx="0" cy="0"/>
        </a:xfrm>
      </p:grpSpPr>
      <p:pic>
        <p:nvPicPr>
          <p:cNvPr id="5" name="图片 4" descr="蓝色校徽-透明底">
            <a:extLst>
              <a:ext uri="{FF2B5EF4-FFF2-40B4-BE49-F238E27FC236}">
                <a16:creationId xmlns:a16="http://schemas.microsoft.com/office/drawing/2014/main" id="{AD8DBA2A-7D93-3186-7A74-62A6329C3A4F}"/>
              </a:ext>
            </a:extLst>
          </p:cNvPr>
          <p:cNvPicPr>
            <a:picLocks noChangeAspect="1"/>
          </p:cNvPicPr>
          <p:nvPr>
            <p:custDataLst>
              <p:tags r:id="rId1"/>
            </p:custDataLst>
          </p:nvPr>
        </p:nvPicPr>
        <p:blipFill>
          <a:blip r:embed="rId4"/>
          <a:srcRect l="1389" r="-7" b="-7"/>
          <a:stretch>
            <a:fillRect/>
          </a:stretch>
        </p:blipFill>
        <p:spPr>
          <a:xfrm>
            <a:off x="295768" y="144028"/>
            <a:ext cx="517032" cy="524314"/>
          </a:xfrm>
          <a:prstGeom prst="rect">
            <a:avLst/>
          </a:prstGeom>
        </p:spPr>
      </p:pic>
      <p:cxnSp>
        <p:nvCxnSpPr>
          <p:cNvPr id="8" name="直线连接符 7">
            <a:extLst>
              <a:ext uri="{FF2B5EF4-FFF2-40B4-BE49-F238E27FC236}">
                <a16:creationId xmlns:a16="http://schemas.microsoft.com/office/drawing/2014/main" id="{2A4D518F-45E5-DE0C-C1C0-24E208DF0571}"/>
              </a:ext>
            </a:extLst>
          </p:cNvPr>
          <p:cNvCxnSpPr/>
          <p:nvPr/>
        </p:nvCxnSpPr>
        <p:spPr>
          <a:xfrm>
            <a:off x="0" y="787400"/>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D42F8014-3E4D-C456-B90B-62BCC7D6AAB8}"/>
              </a:ext>
            </a:extLst>
          </p:cNvPr>
          <p:cNvSpPr txBox="1"/>
          <p:nvPr/>
        </p:nvSpPr>
        <p:spPr>
          <a:xfrm>
            <a:off x="931334" y="221519"/>
            <a:ext cx="6671733" cy="369332"/>
          </a:xfrm>
          <a:prstGeom prst="rect">
            <a:avLst/>
          </a:prstGeom>
          <a:noFill/>
        </p:spPr>
        <p:txBody>
          <a:bodyPr wrap="square" rtlCol="0">
            <a:spAutoFit/>
          </a:bodyPr>
          <a:lstStyle/>
          <a:p>
            <a:r>
              <a:rPr kumimoji="1" lang="en-US" altLang="zh-CN" dirty="0">
                <a:solidFill>
                  <a:schemeClr val="bg1">
                    <a:lumMod val="50000"/>
                  </a:schemeClr>
                </a:solidFill>
                <a:latin typeface="Arial" panose="020B0604020202020204" pitchFamily="34" charset="0"/>
                <a:cs typeface="Arial" panose="020B0604020202020204" pitchFamily="34" charset="0"/>
              </a:rPr>
              <a:t>UNIVERSITY OF SCIENCE AND TECHNOLOGY IN BEIJING</a:t>
            </a:r>
            <a:endParaRPr kumimoji="1" lang="zh-CN" altLang="en-US">
              <a:solidFill>
                <a:schemeClr val="bg1">
                  <a:lumMod val="50000"/>
                </a:schemeClr>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2C63974F-212E-3F7D-930D-689178E5EB00}"/>
              </a:ext>
            </a:extLst>
          </p:cNvPr>
          <p:cNvSpPr txBox="1"/>
          <p:nvPr/>
        </p:nvSpPr>
        <p:spPr>
          <a:xfrm>
            <a:off x="295768" y="922867"/>
            <a:ext cx="6396434" cy="46166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Performance</a:t>
            </a:r>
            <a:r>
              <a:rPr kumimoji="1" lang="zh-CN" altLang="en-US" sz="2400" b="1"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Evaluation —— paired  t test</a:t>
            </a:r>
            <a:endParaRPr kumimoji="1" lang="zh-CN" altLang="en-US" sz="2400" b="1" dirty="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851926FC-6E0A-4E09-0BD2-AAC863179C80}"/>
              </a:ext>
            </a:extLst>
          </p:cNvPr>
          <p:cNvPicPr>
            <a:picLocks noChangeAspect="1"/>
          </p:cNvPicPr>
          <p:nvPr/>
        </p:nvPicPr>
        <p:blipFill>
          <a:blip r:embed="rId5"/>
          <a:stretch>
            <a:fillRect/>
          </a:stretch>
        </p:blipFill>
        <p:spPr>
          <a:xfrm>
            <a:off x="707271" y="1519998"/>
            <a:ext cx="10777458" cy="4069130"/>
          </a:xfrm>
          <a:prstGeom prst="rect">
            <a:avLst/>
          </a:prstGeom>
        </p:spPr>
      </p:pic>
      <p:sp>
        <p:nvSpPr>
          <p:cNvPr id="6" name="文本框 5">
            <a:extLst>
              <a:ext uri="{FF2B5EF4-FFF2-40B4-BE49-F238E27FC236}">
                <a16:creationId xmlns:a16="http://schemas.microsoft.com/office/drawing/2014/main" id="{DD4F6FE3-3C4C-E2EF-001F-07D05CF46103}"/>
              </a:ext>
            </a:extLst>
          </p:cNvPr>
          <p:cNvSpPr txBox="1"/>
          <p:nvPr/>
        </p:nvSpPr>
        <p:spPr>
          <a:xfrm>
            <a:off x="2598758" y="5952393"/>
            <a:ext cx="6994483" cy="369332"/>
          </a:xfrm>
          <a:prstGeom prst="rect">
            <a:avLst/>
          </a:prstGeom>
          <a:noFill/>
        </p:spPr>
        <p:txBody>
          <a:bodyPr wrap="square" rtlCol="0">
            <a:spAutoFit/>
          </a:bodyPr>
          <a:lstStyle/>
          <a:p>
            <a:r>
              <a:rPr lang="zh-CN" altLang="en-US" dirty="0">
                <a:latin typeface="SimHei" panose="02010609060101010101" pitchFamily="49" charset="-122"/>
                <a:ea typeface="SimHei" panose="02010609060101010101" pitchFamily="49" charset="-122"/>
              </a:rPr>
              <a:t>对每个基准任务，采用</a:t>
            </a:r>
            <a:r>
              <a:rPr lang="en-US" altLang="zh-CN" dirty="0">
                <a:latin typeface="SimHei" panose="02010609060101010101" pitchFamily="49" charset="-122"/>
                <a:ea typeface="SimHei" panose="02010609060101010101" pitchFamily="49" charset="-122"/>
              </a:rPr>
              <a:t> </a:t>
            </a:r>
            <a:r>
              <a:rPr lang="en-US" altLang="zh-CN" b="1" dirty="0">
                <a:latin typeface="Arial" panose="020B0604020202020204" pitchFamily="34" charset="0"/>
                <a:ea typeface="SimHei" panose="02010609060101010101" pitchFamily="49" charset="-122"/>
                <a:cs typeface="Arial" panose="020B0604020202020204" pitchFamily="34" charset="0"/>
              </a:rPr>
              <a:t>paired </a:t>
            </a:r>
            <a:r>
              <a:rPr lang="fr-FR" altLang="zh-CN" b="1" dirty="0" err="1">
                <a:latin typeface="Arial" panose="020B0604020202020204" pitchFamily="34" charset="0"/>
                <a:ea typeface="SimHei" panose="02010609060101010101" pitchFamily="49" charset="-122"/>
                <a:cs typeface="Arial" panose="020B0604020202020204" pitchFamily="34" charset="0"/>
              </a:rPr>
              <a:t>t</a:t>
            </a:r>
            <a:r>
              <a:rPr lang="fr-FR" altLang="zh-CN" b="1" dirty="0">
                <a:latin typeface="Arial" panose="020B0604020202020204" pitchFamily="34" charset="0"/>
                <a:ea typeface="SimHei" panose="02010609060101010101" pitchFamily="49" charset="-122"/>
                <a:cs typeface="Arial" panose="020B0604020202020204" pitchFamily="34" charset="0"/>
              </a:rPr>
              <a:t> test </a:t>
            </a:r>
            <a:r>
              <a:rPr lang="zh-CN" altLang="en-US" b="1" dirty="0">
                <a:latin typeface="SimHei" panose="02010609060101010101" pitchFamily="49" charset="-122"/>
                <a:ea typeface="SimHei" panose="02010609060101010101" pitchFamily="49" charset="-122"/>
              </a:rPr>
              <a:t>检验</a:t>
            </a:r>
            <a:r>
              <a:rPr lang="zh-CN" altLang="en-US" dirty="0">
                <a:latin typeface="SimHei" panose="02010609060101010101" pitchFamily="49" charset="-122"/>
                <a:ea typeface="SimHei" panose="02010609060101010101" pitchFamily="49" charset="-122"/>
              </a:rPr>
              <a:t>比较不同</a:t>
            </a:r>
            <a:r>
              <a:rPr lang="fr-FR" altLang="zh-CN" dirty="0">
                <a:latin typeface="SimHei" panose="02010609060101010101" pitchFamily="49" charset="-122"/>
                <a:ea typeface="SimHei" panose="02010609060101010101" pitchFamily="49" charset="-122"/>
              </a:rPr>
              <a:t>JDK</a:t>
            </a:r>
            <a:r>
              <a:rPr lang="zh-CN" altLang="en-US" dirty="0">
                <a:latin typeface="SimHei" panose="02010609060101010101" pitchFamily="49" charset="-122"/>
                <a:ea typeface="SimHei" panose="02010609060101010101" pitchFamily="49" charset="-122"/>
              </a:rPr>
              <a:t>的性能差异</a:t>
            </a:r>
            <a:endParaRPr kumimoji="1" lang="zh-CN" altLang="en-US" dirty="0">
              <a:latin typeface="SimHei" panose="02010609060101010101" pitchFamily="49" charset="-122"/>
              <a:ea typeface="SimHei" panose="02010609060101010101" pitchFamily="49" charset="-122"/>
            </a:endParaRPr>
          </a:p>
        </p:txBody>
      </p:sp>
      <p:sp>
        <p:nvSpPr>
          <p:cNvPr id="7" name="圆角矩形 6">
            <a:extLst>
              <a:ext uri="{FF2B5EF4-FFF2-40B4-BE49-F238E27FC236}">
                <a16:creationId xmlns:a16="http://schemas.microsoft.com/office/drawing/2014/main" id="{9DC5044C-C743-8108-E64C-11D2D2542B9E}"/>
              </a:ext>
            </a:extLst>
          </p:cNvPr>
          <p:cNvSpPr/>
          <p:nvPr/>
        </p:nvSpPr>
        <p:spPr>
          <a:xfrm>
            <a:off x="2552700" y="2919845"/>
            <a:ext cx="7086600" cy="1735282"/>
          </a:xfrm>
          <a:prstGeom prst="roundRect">
            <a:avLst/>
          </a:prstGeom>
          <a:solidFill>
            <a:srgbClr val="FFC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zh-CN" altLang="en-US" dirty="0">
                <a:ln w="0"/>
                <a:solidFill>
                  <a:schemeClr val="tx1"/>
                </a:solidFill>
                <a:effectLst>
                  <a:outerShdw blurRad="38100" dist="19050" dir="2700000" algn="tl" rotWithShape="0">
                    <a:schemeClr val="dk1">
                      <a:alpha val="40000"/>
                    </a:schemeClr>
                  </a:outerShdw>
                </a:effectLst>
                <a:latin typeface="SimHei" panose="02010609060101010101" pitchFamily="49" charset="-122"/>
                <a:ea typeface="SimHei" panose="02010609060101010101" pitchFamily="49" charset="-122"/>
              </a:rPr>
              <a:t>实验总结：各厂商</a:t>
            </a:r>
            <a:r>
              <a:rPr kumimoji="1" lang="en-US" altLang="zh-CN" dirty="0">
                <a:ln w="0"/>
                <a:solidFill>
                  <a:schemeClr val="tx1"/>
                </a:solidFill>
                <a:effectLst>
                  <a:outerShdw blurRad="38100" dist="19050" dir="2700000" algn="tl" rotWithShape="0">
                    <a:schemeClr val="dk1">
                      <a:alpha val="40000"/>
                    </a:schemeClr>
                  </a:outerShdw>
                </a:effectLst>
                <a:latin typeface="SimHei" panose="02010609060101010101" pitchFamily="49" charset="-122"/>
                <a:ea typeface="SimHei" panose="02010609060101010101" pitchFamily="49" charset="-122"/>
              </a:rPr>
              <a:t>JDK</a:t>
            </a:r>
            <a:r>
              <a:rPr kumimoji="1" lang="zh-CN" altLang="en-US" dirty="0">
                <a:ln w="0"/>
                <a:solidFill>
                  <a:schemeClr val="tx1"/>
                </a:solidFill>
                <a:effectLst>
                  <a:outerShdw blurRad="38100" dist="19050" dir="2700000" algn="tl" rotWithShape="0">
                    <a:schemeClr val="dk1">
                      <a:alpha val="40000"/>
                    </a:schemeClr>
                  </a:outerShdw>
                </a:effectLst>
                <a:latin typeface="SimHei" panose="02010609060101010101" pitchFamily="49" charset="-122"/>
                <a:ea typeface="SimHei" panose="02010609060101010101" pitchFamily="49" charset="-122"/>
              </a:rPr>
              <a:t>不存在“一家独强”于所有场景，性能优势取决于负载类型。</a:t>
            </a:r>
          </a:p>
        </p:txBody>
      </p:sp>
    </p:spTree>
    <p:extLst>
      <p:ext uri="{BB962C8B-B14F-4D97-AF65-F5344CB8AC3E}">
        <p14:creationId xmlns:p14="http://schemas.microsoft.com/office/powerpoint/2010/main" val="215456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6BE34-B3CA-490B-FA7C-3176E7DCEAC0}"/>
            </a:ext>
          </a:extLst>
        </p:cNvPr>
        <p:cNvGrpSpPr/>
        <p:nvPr/>
      </p:nvGrpSpPr>
      <p:grpSpPr>
        <a:xfrm>
          <a:off x="0" y="0"/>
          <a:ext cx="0" cy="0"/>
          <a:chOff x="0" y="0"/>
          <a:chExt cx="0" cy="0"/>
        </a:xfrm>
      </p:grpSpPr>
      <p:pic>
        <p:nvPicPr>
          <p:cNvPr id="5" name="图片 4" descr="蓝色校徽-透明底">
            <a:extLst>
              <a:ext uri="{FF2B5EF4-FFF2-40B4-BE49-F238E27FC236}">
                <a16:creationId xmlns:a16="http://schemas.microsoft.com/office/drawing/2014/main" id="{014A5913-62D6-783C-E3B7-44032BFDA059}"/>
              </a:ext>
            </a:extLst>
          </p:cNvPr>
          <p:cNvPicPr>
            <a:picLocks noChangeAspect="1"/>
          </p:cNvPicPr>
          <p:nvPr>
            <p:custDataLst>
              <p:tags r:id="rId1"/>
            </p:custDataLst>
          </p:nvPr>
        </p:nvPicPr>
        <p:blipFill>
          <a:blip r:embed="rId4"/>
          <a:srcRect l="1389" r="-7" b="-7"/>
          <a:stretch>
            <a:fillRect/>
          </a:stretch>
        </p:blipFill>
        <p:spPr>
          <a:xfrm>
            <a:off x="295768" y="144028"/>
            <a:ext cx="517032" cy="524314"/>
          </a:xfrm>
          <a:prstGeom prst="rect">
            <a:avLst/>
          </a:prstGeom>
        </p:spPr>
      </p:pic>
      <p:cxnSp>
        <p:nvCxnSpPr>
          <p:cNvPr id="8" name="直线连接符 7">
            <a:extLst>
              <a:ext uri="{FF2B5EF4-FFF2-40B4-BE49-F238E27FC236}">
                <a16:creationId xmlns:a16="http://schemas.microsoft.com/office/drawing/2014/main" id="{1F695EDF-85E6-B8AB-207C-C4A64EEF3555}"/>
              </a:ext>
            </a:extLst>
          </p:cNvPr>
          <p:cNvCxnSpPr/>
          <p:nvPr/>
        </p:nvCxnSpPr>
        <p:spPr>
          <a:xfrm>
            <a:off x="0" y="787400"/>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9F1987E6-D2EA-ED41-CC0A-B6BCB8437270}"/>
              </a:ext>
            </a:extLst>
          </p:cNvPr>
          <p:cNvSpPr txBox="1"/>
          <p:nvPr/>
        </p:nvSpPr>
        <p:spPr>
          <a:xfrm>
            <a:off x="931334" y="221519"/>
            <a:ext cx="6671733" cy="369332"/>
          </a:xfrm>
          <a:prstGeom prst="rect">
            <a:avLst/>
          </a:prstGeom>
          <a:noFill/>
        </p:spPr>
        <p:txBody>
          <a:bodyPr wrap="square" rtlCol="0">
            <a:spAutoFit/>
          </a:bodyPr>
          <a:lstStyle/>
          <a:p>
            <a:r>
              <a:rPr kumimoji="1" lang="en-US" altLang="zh-CN" dirty="0">
                <a:solidFill>
                  <a:schemeClr val="bg1">
                    <a:lumMod val="50000"/>
                  </a:schemeClr>
                </a:solidFill>
                <a:latin typeface="Arial" panose="020B0604020202020204" pitchFamily="34" charset="0"/>
                <a:cs typeface="Arial" panose="020B0604020202020204" pitchFamily="34" charset="0"/>
              </a:rPr>
              <a:t>UNIVERSITY OF SCIENCE AND TECHNOLOGY IN BEIJING</a:t>
            </a:r>
            <a:endParaRPr kumimoji="1" lang="zh-CN" altLang="en-US">
              <a:solidFill>
                <a:schemeClr val="bg1">
                  <a:lumMod val="50000"/>
                </a:schemeClr>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929BFCDC-E61B-3564-532A-3307BBF5EA14}"/>
              </a:ext>
            </a:extLst>
          </p:cNvPr>
          <p:cNvSpPr txBox="1"/>
          <p:nvPr/>
        </p:nvSpPr>
        <p:spPr>
          <a:xfrm>
            <a:off x="295768" y="922867"/>
            <a:ext cx="4708032" cy="46166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Performance</a:t>
            </a:r>
            <a:r>
              <a:rPr kumimoji="1" lang="zh-CN" altLang="en-US" sz="2400" b="1"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Analysis</a:t>
            </a:r>
            <a:endParaRPr kumimoji="1" lang="zh-CN" altLang="en-US" sz="2400" b="1" dirty="0">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B0A31312-5033-0485-CC51-7CFA9FDB936F}"/>
              </a:ext>
            </a:extLst>
          </p:cNvPr>
          <p:cNvPicPr>
            <a:picLocks noChangeAspect="1"/>
          </p:cNvPicPr>
          <p:nvPr/>
        </p:nvPicPr>
        <p:blipFill>
          <a:blip r:embed="rId5"/>
          <a:stretch>
            <a:fillRect/>
          </a:stretch>
        </p:blipFill>
        <p:spPr>
          <a:xfrm>
            <a:off x="931334" y="1664175"/>
            <a:ext cx="2285642" cy="4859286"/>
          </a:xfrm>
          <a:prstGeom prst="rect">
            <a:avLst/>
          </a:prstGeom>
        </p:spPr>
      </p:pic>
      <p:sp>
        <p:nvSpPr>
          <p:cNvPr id="4" name="文本框 3">
            <a:extLst>
              <a:ext uri="{FF2B5EF4-FFF2-40B4-BE49-F238E27FC236}">
                <a16:creationId xmlns:a16="http://schemas.microsoft.com/office/drawing/2014/main" id="{CC391F67-726B-7681-BD1E-6442B0258AD3}"/>
              </a:ext>
            </a:extLst>
          </p:cNvPr>
          <p:cNvSpPr txBox="1"/>
          <p:nvPr/>
        </p:nvSpPr>
        <p:spPr>
          <a:xfrm>
            <a:off x="4627756" y="983950"/>
            <a:ext cx="7268476" cy="6186309"/>
          </a:xfrm>
          <a:prstGeom prst="rect">
            <a:avLst/>
          </a:prstGeom>
          <a:noFill/>
        </p:spPr>
        <p:txBody>
          <a:bodyPr wrap="square" rtlCol="0">
            <a:spAutoFit/>
          </a:bodyPr>
          <a:lstStyle/>
          <a:p>
            <a:pPr marL="285750" indent="-285750">
              <a:lnSpc>
                <a:spcPct val="150000"/>
              </a:lnSpc>
              <a:buSzPct val="120000"/>
              <a:buFont typeface="Arial" panose="020B0604020202020204" pitchFamily="34" charset="0"/>
              <a:buChar char="•"/>
            </a:pPr>
            <a:r>
              <a:rPr lang="zh-CN" altLang="en-US" b="1" dirty="0">
                <a:latin typeface="SimHei" panose="02010609060101010101" pitchFamily="49" charset="-122"/>
                <a:ea typeface="SimHei" panose="02010609060101010101" pitchFamily="49" charset="-122"/>
              </a:rPr>
              <a:t>分析目标：</a:t>
            </a:r>
            <a:r>
              <a:rPr lang="zh-CN" altLang="en-US" dirty="0">
                <a:latin typeface="SimHei" panose="02010609060101010101" pitchFamily="49" charset="-122"/>
                <a:ea typeface="SimHei" panose="02010609060101010101" pitchFamily="49" charset="-122"/>
              </a:rPr>
              <a:t> 针对</a:t>
            </a:r>
            <a:r>
              <a:rPr lang="fr-FR" altLang="zh-CN" dirty="0">
                <a:latin typeface="Arial" panose="020B0604020202020204" pitchFamily="34" charset="0"/>
                <a:ea typeface="SimHei" panose="02010609060101010101" pitchFamily="49" charset="-122"/>
                <a:cs typeface="Arial" panose="020B0604020202020204" pitchFamily="34" charset="0"/>
              </a:rPr>
              <a:t>SPECjvm2008</a:t>
            </a:r>
            <a:r>
              <a:rPr lang="zh-CN" altLang="en-US" dirty="0">
                <a:latin typeface="SimHei" panose="02010609060101010101" pitchFamily="49" charset="-122"/>
                <a:ea typeface="SimHei" panose="02010609060101010101" pitchFamily="49" charset="-122"/>
              </a:rPr>
              <a:t>中的 </a:t>
            </a:r>
            <a:r>
              <a:rPr lang="fr-FR" altLang="zh-CN" b="1" dirty="0" err="1">
                <a:latin typeface="Arial" panose="020B0604020202020204" pitchFamily="34" charset="0"/>
                <a:ea typeface="SimHei" panose="02010609060101010101" pitchFamily="49" charset="-122"/>
                <a:cs typeface="Arial" panose="020B0604020202020204" pitchFamily="34" charset="0"/>
              </a:rPr>
              <a:t>compress</a:t>
            </a:r>
            <a:r>
              <a:rPr lang="fr-FR" altLang="zh-CN" dirty="0">
                <a:latin typeface="SimHei" panose="02010609060101010101" pitchFamily="49" charset="-122"/>
                <a:ea typeface="SimHei" panose="02010609060101010101" pitchFamily="49" charset="-122"/>
              </a:rPr>
              <a:t> </a:t>
            </a:r>
            <a:r>
              <a:rPr lang="zh-CN" altLang="en-US" dirty="0">
                <a:latin typeface="SimHei" panose="02010609060101010101" pitchFamily="49" charset="-122"/>
                <a:ea typeface="SimHei" panose="02010609060101010101" pitchFamily="49" charset="-122"/>
              </a:rPr>
              <a:t>基准，进行系统性能剖析，定位程序的主要性能瓶颈与优化机会。</a:t>
            </a:r>
            <a:endParaRPr lang="en-US" altLang="zh-CN" dirty="0">
              <a:latin typeface="SimHei" panose="02010609060101010101" pitchFamily="49" charset="-122"/>
              <a:ea typeface="SimHei" panose="02010609060101010101" pitchFamily="49" charset="-122"/>
            </a:endParaRPr>
          </a:p>
          <a:p>
            <a:pPr marL="285750" indent="-285750">
              <a:lnSpc>
                <a:spcPct val="150000"/>
              </a:lnSpc>
              <a:buSzPct val="120000"/>
              <a:buFont typeface="Arial" panose="020B0604020202020204" pitchFamily="34" charset="0"/>
              <a:buChar char="•"/>
            </a:pPr>
            <a:endParaRPr lang="en-US" altLang="zh-CN" dirty="0">
              <a:latin typeface="SimHei" panose="02010609060101010101" pitchFamily="49" charset="-122"/>
              <a:ea typeface="SimHei" panose="02010609060101010101" pitchFamily="49" charset="-122"/>
            </a:endParaRPr>
          </a:p>
          <a:p>
            <a:pPr marL="285750" indent="-285750">
              <a:lnSpc>
                <a:spcPct val="150000"/>
              </a:lnSpc>
              <a:buSzPct val="120000"/>
              <a:buFont typeface="Arial" panose="020B0604020202020204" pitchFamily="34" charset="0"/>
              <a:buChar char="•"/>
            </a:pPr>
            <a:r>
              <a:rPr lang="zh-CN" altLang="en-US" b="1" dirty="0">
                <a:latin typeface="SimHei" panose="02010609060101010101" pitchFamily="49" charset="-122"/>
                <a:ea typeface="SimHei" panose="02010609060101010101" pitchFamily="49" charset="-122"/>
              </a:rPr>
              <a:t>工具链：</a:t>
            </a:r>
            <a:r>
              <a:rPr lang="zh-CN" altLang="en-US" dirty="0">
                <a:latin typeface="SimHei" panose="02010609060101010101" pitchFamily="49" charset="-122"/>
                <a:ea typeface="SimHei" panose="02010609060101010101" pitchFamily="49" charset="-122"/>
              </a:rPr>
              <a:t> 采用 </a:t>
            </a:r>
            <a:r>
              <a:rPr lang="fr-FR" altLang="zh-CN" dirty="0">
                <a:latin typeface="Arial" panose="020B0604020202020204" pitchFamily="34" charset="0"/>
                <a:ea typeface="SimHei" panose="02010609060101010101" pitchFamily="49" charset="-122"/>
                <a:cs typeface="Arial" panose="020B0604020202020204" pitchFamily="34" charset="0"/>
              </a:rPr>
              <a:t>Linux</a:t>
            </a:r>
            <a:r>
              <a:rPr lang="fr-FR" altLang="zh-CN" dirty="0">
                <a:latin typeface="SimHei" panose="02010609060101010101" pitchFamily="49" charset="-122"/>
                <a:ea typeface="SimHei" panose="02010609060101010101" pitchFamily="49" charset="-122"/>
              </a:rPr>
              <a:t> </a:t>
            </a:r>
            <a:r>
              <a:rPr lang="zh-CN" altLang="en-US" dirty="0">
                <a:latin typeface="SimHei" panose="02010609060101010101" pitchFamily="49" charset="-122"/>
                <a:ea typeface="SimHei" panose="02010609060101010101" pitchFamily="49" charset="-122"/>
              </a:rPr>
              <a:t>下的 </a:t>
            </a:r>
            <a:r>
              <a:rPr lang="fr-FR" altLang="zh-CN" b="1" dirty="0">
                <a:latin typeface="Arial" panose="020B0604020202020204" pitchFamily="34" charset="0"/>
                <a:ea typeface="SimHei" panose="02010609060101010101" pitchFamily="49" charset="-122"/>
                <a:cs typeface="Arial" panose="020B0604020202020204" pitchFamily="34" charset="0"/>
              </a:rPr>
              <a:t>perf</a:t>
            </a:r>
            <a:r>
              <a:rPr lang="fr-FR" altLang="zh-CN" b="1" dirty="0">
                <a:latin typeface="SimHei" panose="02010609060101010101" pitchFamily="49" charset="-122"/>
                <a:ea typeface="SimHei" panose="02010609060101010101" pitchFamily="49" charset="-122"/>
              </a:rPr>
              <a:t> </a:t>
            </a:r>
            <a:r>
              <a:rPr lang="zh-CN" altLang="en-US" b="1" dirty="0">
                <a:latin typeface="SimHei" panose="02010609060101010101" pitchFamily="49" charset="-122"/>
                <a:ea typeface="SimHei" panose="02010609060101010101" pitchFamily="49" charset="-122"/>
              </a:rPr>
              <a:t>工具集</a:t>
            </a:r>
            <a:r>
              <a:rPr lang="zh-CN" altLang="en-US" dirty="0">
                <a:latin typeface="SimHei" panose="02010609060101010101" pitchFamily="49" charset="-122"/>
                <a:ea typeface="SimHei" panose="02010609060101010101" pitchFamily="49" charset="-122"/>
              </a:rPr>
              <a:t>对应用进行多层次分析，包括 </a:t>
            </a:r>
            <a:r>
              <a:rPr lang="fr-FR" altLang="zh-CN" dirty="0">
                <a:latin typeface="Arial" panose="020B0604020202020204" pitchFamily="34" charset="0"/>
                <a:ea typeface="SimHei" panose="02010609060101010101" pitchFamily="49" charset="-122"/>
                <a:cs typeface="Arial" panose="020B0604020202020204" pitchFamily="34" charset="0"/>
              </a:rPr>
              <a:t>perf stat</a:t>
            </a:r>
            <a:r>
              <a:rPr lang="zh-CN" altLang="fr-FR"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收集宏观性能计数）、</a:t>
            </a:r>
            <a:r>
              <a:rPr lang="fr-FR" altLang="zh-CN" dirty="0">
                <a:latin typeface="Arial" panose="020B0604020202020204" pitchFamily="34" charset="0"/>
                <a:ea typeface="SimHei" panose="02010609060101010101" pitchFamily="49" charset="-122"/>
                <a:cs typeface="Arial" panose="020B0604020202020204" pitchFamily="34" charset="0"/>
              </a:rPr>
              <a:t>perf record</a:t>
            </a:r>
            <a:r>
              <a:rPr lang="zh-CN" altLang="fr-FR"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采样 </a:t>
            </a:r>
            <a:r>
              <a:rPr lang="fr-FR" altLang="zh-CN" dirty="0">
                <a:latin typeface="SimHei" panose="02010609060101010101" pitchFamily="49" charset="-122"/>
                <a:ea typeface="SimHei" panose="02010609060101010101" pitchFamily="49" charset="-122"/>
              </a:rPr>
              <a:t>CPU </a:t>
            </a:r>
            <a:r>
              <a:rPr lang="zh-CN" altLang="en-US" dirty="0">
                <a:latin typeface="SimHei" panose="02010609060101010101" pitchFamily="49" charset="-122"/>
                <a:ea typeface="SimHei" panose="02010609060101010101" pitchFamily="49" charset="-122"/>
              </a:rPr>
              <a:t>调用栈）、</a:t>
            </a:r>
            <a:r>
              <a:rPr lang="fr-FR" altLang="zh-CN" dirty="0">
                <a:latin typeface="Arial" panose="020B0604020202020204" pitchFamily="34" charset="0"/>
                <a:ea typeface="SimHei" panose="02010609060101010101" pitchFamily="49" charset="-122"/>
                <a:cs typeface="Arial" panose="020B0604020202020204" pitchFamily="34" charset="0"/>
              </a:rPr>
              <a:t>perf report/perf script</a:t>
            </a:r>
            <a:r>
              <a:rPr lang="zh-CN" altLang="fr-FR"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分析采样数据）。</a:t>
            </a:r>
            <a:endParaRPr lang="en-US" altLang="zh-CN" dirty="0">
              <a:latin typeface="SimHei" panose="02010609060101010101" pitchFamily="49" charset="-122"/>
              <a:ea typeface="SimHei" panose="02010609060101010101" pitchFamily="49" charset="-122"/>
            </a:endParaRPr>
          </a:p>
          <a:p>
            <a:pPr marL="285750" indent="-285750">
              <a:lnSpc>
                <a:spcPct val="150000"/>
              </a:lnSpc>
              <a:buSzPct val="120000"/>
              <a:buFont typeface="Arial" panose="020B0604020202020204" pitchFamily="34" charset="0"/>
              <a:buChar char="•"/>
            </a:pPr>
            <a:endParaRPr lang="zh-CN" altLang="en-US" dirty="0">
              <a:latin typeface="SimHei" panose="02010609060101010101" pitchFamily="49" charset="-122"/>
              <a:ea typeface="SimHei" panose="02010609060101010101" pitchFamily="49" charset="-122"/>
            </a:endParaRPr>
          </a:p>
          <a:p>
            <a:pPr marL="285750" indent="-285750">
              <a:lnSpc>
                <a:spcPct val="150000"/>
              </a:lnSpc>
              <a:buSzPct val="120000"/>
              <a:buFont typeface="Arial" panose="020B0604020202020204" pitchFamily="34" charset="0"/>
              <a:buChar char="•"/>
            </a:pPr>
            <a:r>
              <a:rPr lang="zh-CN" altLang="en-US" b="1" dirty="0">
                <a:latin typeface="SimHei" panose="02010609060101010101" pitchFamily="49" charset="-122"/>
                <a:ea typeface="SimHei" panose="02010609060101010101" pitchFamily="49" charset="-122"/>
              </a:rPr>
              <a:t>辅助脚本：</a:t>
            </a:r>
            <a:endParaRPr lang="en-US" altLang="zh-CN" b="1" dirty="0">
              <a:latin typeface="SimHei" panose="02010609060101010101" pitchFamily="49" charset="-122"/>
              <a:ea typeface="SimHei" panose="02010609060101010101" pitchFamily="49" charset="-122"/>
            </a:endParaRPr>
          </a:p>
          <a:p>
            <a:pPr marL="742950" lvl="1" indent="-285750">
              <a:lnSpc>
                <a:spcPct val="150000"/>
              </a:lnSpc>
              <a:buSzPct val="50000"/>
              <a:buFont typeface="Wingdings" pitchFamily="2" charset="2"/>
              <a:buChar char="u"/>
            </a:pPr>
            <a:r>
              <a:rPr lang="fr-FR" altLang="zh-CN" b="1" dirty="0" err="1">
                <a:latin typeface="Arial" panose="020B0604020202020204" pitchFamily="34" charset="0"/>
                <a:ea typeface="SimHei" panose="02010609060101010101" pitchFamily="49" charset="-122"/>
                <a:cs typeface="Arial" panose="020B0604020202020204" pitchFamily="34" charset="0"/>
              </a:rPr>
              <a:t>FlameGraph</a:t>
            </a:r>
            <a:r>
              <a:rPr lang="fr-FR" altLang="zh-CN" b="1" dirty="0">
                <a:latin typeface="SimHei" panose="02010609060101010101" pitchFamily="49" charset="-122"/>
                <a:ea typeface="SimHei" panose="02010609060101010101" pitchFamily="49" charset="-122"/>
              </a:rPr>
              <a:t> </a:t>
            </a:r>
            <a:r>
              <a:rPr lang="zh-CN" altLang="en-US" dirty="0">
                <a:latin typeface="SimHei" panose="02010609060101010101" pitchFamily="49" charset="-122"/>
                <a:ea typeface="SimHei" panose="02010609060101010101" pitchFamily="49" charset="-122"/>
              </a:rPr>
              <a:t>将采样数据可视化，展示热点代码路径。</a:t>
            </a:r>
            <a:endParaRPr lang="en-US" altLang="zh-CN" dirty="0">
              <a:latin typeface="SimHei" panose="02010609060101010101" pitchFamily="49" charset="-122"/>
              <a:ea typeface="SimHei" panose="02010609060101010101" pitchFamily="49" charset="-122"/>
            </a:endParaRPr>
          </a:p>
          <a:p>
            <a:pPr marL="742950" lvl="1" indent="-285750">
              <a:lnSpc>
                <a:spcPct val="150000"/>
              </a:lnSpc>
              <a:buSzPct val="50000"/>
              <a:buFont typeface="Wingdings" pitchFamily="2" charset="2"/>
              <a:buChar char="u"/>
            </a:pPr>
            <a:r>
              <a:rPr lang="fr-FR" altLang="zh-CN" b="1" dirty="0">
                <a:latin typeface="Arial" panose="020B0604020202020204" pitchFamily="34" charset="0"/>
                <a:ea typeface="SimHei" panose="02010609060101010101" pitchFamily="49" charset="-122"/>
                <a:cs typeface="Arial" panose="020B0604020202020204" pitchFamily="34" charset="0"/>
              </a:rPr>
              <a:t>perf-</a:t>
            </a:r>
            <a:r>
              <a:rPr lang="fr-FR" altLang="zh-CN" b="1" dirty="0" err="1">
                <a:latin typeface="Arial" panose="020B0604020202020204" pitchFamily="34" charset="0"/>
                <a:ea typeface="SimHei" panose="02010609060101010101" pitchFamily="49" charset="-122"/>
                <a:cs typeface="Arial" panose="020B0604020202020204" pitchFamily="34" charset="0"/>
              </a:rPr>
              <a:t>map</a:t>
            </a:r>
            <a:r>
              <a:rPr lang="fr-FR" altLang="zh-CN" b="1" dirty="0">
                <a:latin typeface="Arial" panose="020B0604020202020204" pitchFamily="34" charset="0"/>
                <a:ea typeface="SimHei" panose="02010609060101010101" pitchFamily="49" charset="-122"/>
                <a:cs typeface="Arial" panose="020B0604020202020204" pitchFamily="34" charset="0"/>
              </a:rPr>
              <a:t>-agent</a:t>
            </a:r>
            <a:r>
              <a:rPr lang="fr-FR" altLang="zh-CN" dirty="0">
                <a:latin typeface="SimHei" panose="02010609060101010101" pitchFamily="49" charset="-122"/>
                <a:ea typeface="SimHei" panose="02010609060101010101" pitchFamily="49" charset="-122"/>
              </a:rPr>
              <a:t> </a:t>
            </a:r>
            <a:r>
              <a:rPr lang="zh-CN" altLang="en-US" dirty="0">
                <a:latin typeface="SimHei" panose="02010609060101010101" pitchFamily="49" charset="-122"/>
                <a:ea typeface="SimHei" panose="02010609060101010101" pitchFamily="49" charset="-122"/>
              </a:rPr>
              <a:t>将 </a:t>
            </a:r>
            <a:r>
              <a:rPr lang="fr-FR" altLang="zh-CN" dirty="0">
                <a:latin typeface="Arial" panose="020B0604020202020204" pitchFamily="34" charset="0"/>
                <a:ea typeface="SimHei" panose="02010609060101010101" pitchFamily="49" charset="-122"/>
                <a:cs typeface="Arial" panose="020B0604020202020204" pitchFamily="34" charset="0"/>
              </a:rPr>
              <a:t>Java JIT</a:t>
            </a:r>
            <a:r>
              <a:rPr lang="fr-FR" altLang="zh-CN" dirty="0">
                <a:latin typeface="SimHei" panose="02010609060101010101" pitchFamily="49" charset="-122"/>
                <a:ea typeface="SimHei" panose="02010609060101010101" pitchFamily="49" charset="-122"/>
              </a:rPr>
              <a:t> </a:t>
            </a:r>
            <a:r>
              <a:rPr lang="zh-CN" altLang="en-US" dirty="0">
                <a:latin typeface="SimHei" panose="02010609060101010101" pitchFamily="49" charset="-122"/>
                <a:ea typeface="SimHei" panose="02010609060101010101" pitchFamily="49" charset="-122"/>
              </a:rPr>
              <a:t>编译的方法地址映射回符号名。</a:t>
            </a:r>
            <a:endParaRPr lang="en-US" altLang="zh-CN" dirty="0">
              <a:latin typeface="SimHei" panose="02010609060101010101" pitchFamily="49" charset="-122"/>
              <a:ea typeface="SimHei" panose="02010609060101010101" pitchFamily="49" charset="-122"/>
            </a:endParaRPr>
          </a:p>
          <a:p>
            <a:pPr marL="742950" lvl="1" indent="-285750">
              <a:lnSpc>
                <a:spcPct val="150000"/>
              </a:lnSpc>
              <a:buSzPct val="50000"/>
              <a:buFont typeface="Wingdings" pitchFamily="2" charset="2"/>
              <a:buChar char="u"/>
            </a:pPr>
            <a:r>
              <a:rPr lang="fr-FR" altLang="zh-CN" b="1" dirty="0">
                <a:latin typeface="Arial" panose="020B0604020202020204" pitchFamily="34" charset="0"/>
                <a:ea typeface="SimHei" panose="02010609060101010101" pitchFamily="49" charset="-122"/>
                <a:cs typeface="Arial" panose="020B0604020202020204" pitchFamily="34" charset="0"/>
              </a:rPr>
              <a:t>export-to-</a:t>
            </a:r>
            <a:r>
              <a:rPr lang="fr-FR" altLang="zh-CN" b="1" dirty="0" err="1">
                <a:latin typeface="Arial" panose="020B0604020202020204" pitchFamily="34" charset="0"/>
                <a:ea typeface="SimHei" panose="02010609060101010101" pitchFamily="49" charset="-122"/>
                <a:cs typeface="Arial" panose="020B0604020202020204" pitchFamily="34" charset="0"/>
              </a:rPr>
              <a:t>sqlite.py</a:t>
            </a:r>
            <a:r>
              <a:rPr lang="fr-FR" altLang="zh-CN" b="1" dirty="0">
                <a:latin typeface="Arial" panose="020B0604020202020204" pitchFamily="34" charset="0"/>
                <a:ea typeface="SimHei" panose="02010609060101010101" pitchFamily="49" charset="-122"/>
                <a:cs typeface="Arial" panose="020B0604020202020204" pitchFamily="34" charset="0"/>
              </a:rPr>
              <a:t> </a:t>
            </a:r>
            <a:r>
              <a:rPr lang="zh-CN" altLang="en-US" dirty="0">
                <a:latin typeface="SimHei" panose="02010609060101010101" pitchFamily="49" charset="-122"/>
                <a:ea typeface="SimHei" panose="02010609060101010101" pitchFamily="49" charset="-122"/>
              </a:rPr>
              <a:t>将 </a:t>
            </a:r>
            <a:r>
              <a:rPr lang="fr-FR" altLang="zh-CN" dirty="0">
                <a:latin typeface="Arial" panose="020B0604020202020204" pitchFamily="34" charset="0"/>
                <a:ea typeface="SimHei" panose="02010609060101010101" pitchFamily="49" charset="-122"/>
                <a:cs typeface="Arial" panose="020B0604020202020204" pitchFamily="34" charset="0"/>
              </a:rPr>
              <a:t>perf</a:t>
            </a:r>
            <a:r>
              <a:rPr lang="fr-FR" altLang="zh-CN" dirty="0">
                <a:latin typeface="SimHei" panose="02010609060101010101" pitchFamily="49" charset="-122"/>
                <a:ea typeface="SimHei" panose="02010609060101010101" pitchFamily="49" charset="-122"/>
              </a:rPr>
              <a:t> </a:t>
            </a:r>
            <a:r>
              <a:rPr lang="zh-CN" altLang="en-US" dirty="0">
                <a:latin typeface="SimHei" panose="02010609060101010101" pitchFamily="49" charset="-122"/>
                <a:ea typeface="SimHei" panose="02010609060101010101" pitchFamily="49" charset="-122"/>
              </a:rPr>
              <a:t>数据导出为结构化的 </a:t>
            </a:r>
            <a:r>
              <a:rPr lang="fr-FR" altLang="zh-CN" dirty="0">
                <a:latin typeface="Arial" panose="020B0604020202020204" pitchFamily="34" charset="0"/>
                <a:ea typeface="SimHei" panose="02010609060101010101" pitchFamily="49" charset="-122"/>
                <a:cs typeface="Arial" panose="020B0604020202020204" pitchFamily="34" charset="0"/>
              </a:rPr>
              <a:t>SQLite</a:t>
            </a:r>
            <a:r>
              <a:rPr lang="fr-FR" altLang="zh-CN" dirty="0">
                <a:latin typeface="SimHei" panose="02010609060101010101" pitchFamily="49" charset="-122"/>
                <a:ea typeface="SimHei" panose="02010609060101010101" pitchFamily="49" charset="-122"/>
              </a:rPr>
              <a:t> </a:t>
            </a:r>
            <a:r>
              <a:rPr lang="zh-CN" altLang="en-US" dirty="0">
                <a:latin typeface="SimHei" panose="02010609060101010101" pitchFamily="49" charset="-122"/>
                <a:ea typeface="SimHei" panose="02010609060101010101" pitchFamily="49" charset="-122"/>
              </a:rPr>
              <a:t>数据库。</a:t>
            </a:r>
            <a:endParaRPr lang="en-US" altLang="zh-CN" dirty="0">
              <a:latin typeface="SimHei" panose="02010609060101010101" pitchFamily="49" charset="-122"/>
              <a:ea typeface="SimHei" panose="02010609060101010101" pitchFamily="49" charset="-122"/>
            </a:endParaRPr>
          </a:p>
          <a:p>
            <a:pPr marL="742950" lvl="1" indent="-285750">
              <a:lnSpc>
                <a:spcPct val="150000"/>
              </a:lnSpc>
              <a:buSzPct val="50000"/>
              <a:buFont typeface="Wingdings" pitchFamily="2" charset="2"/>
              <a:buChar char="u"/>
            </a:pPr>
            <a:r>
              <a:rPr lang="zh-CN" altLang="en-US" dirty="0">
                <a:latin typeface="SimHei" panose="02010609060101010101" pitchFamily="49" charset="-122"/>
                <a:ea typeface="SimHei" panose="02010609060101010101" pitchFamily="49" charset="-122"/>
              </a:rPr>
              <a:t>编写自定义分析脚本（</a:t>
            </a:r>
            <a:r>
              <a:rPr lang="fr-FR" altLang="zh-CN" dirty="0" err="1">
                <a:latin typeface="Arial" panose="020B0604020202020204" pitchFamily="34" charset="0"/>
                <a:ea typeface="SimHei" panose="02010609060101010101" pitchFamily="49" charset="-122"/>
                <a:cs typeface="Arial" panose="020B0604020202020204" pitchFamily="34" charset="0"/>
              </a:rPr>
              <a:t>perf_sqlite_analysis.py</a:t>
            </a:r>
            <a:r>
              <a:rPr lang="zh-CN" altLang="fr-FR"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对不同采样频率的数据进行对比分析。</a:t>
            </a:r>
          </a:p>
          <a:p>
            <a:pPr marL="285750" indent="-285750">
              <a:buFont typeface="Arial" panose="020B0604020202020204" pitchFamily="34" charset="0"/>
              <a:buChar char="•"/>
            </a:pPr>
            <a:endParaRPr kumimoji="1" lang="zh-CN" altLang="en-US" dirty="0"/>
          </a:p>
        </p:txBody>
      </p:sp>
    </p:spTree>
    <p:extLst>
      <p:ext uri="{BB962C8B-B14F-4D97-AF65-F5344CB8AC3E}">
        <p14:creationId xmlns:p14="http://schemas.microsoft.com/office/powerpoint/2010/main" val="84568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D0329-07C5-265F-93B4-6EB2D640034F}"/>
            </a:ext>
          </a:extLst>
        </p:cNvPr>
        <p:cNvGrpSpPr/>
        <p:nvPr/>
      </p:nvGrpSpPr>
      <p:grpSpPr>
        <a:xfrm>
          <a:off x="0" y="0"/>
          <a:ext cx="0" cy="0"/>
          <a:chOff x="0" y="0"/>
          <a:chExt cx="0" cy="0"/>
        </a:xfrm>
      </p:grpSpPr>
      <p:pic>
        <p:nvPicPr>
          <p:cNvPr id="5" name="图片 4" descr="蓝色校徽-透明底">
            <a:extLst>
              <a:ext uri="{FF2B5EF4-FFF2-40B4-BE49-F238E27FC236}">
                <a16:creationId xmlns:a16="http://schemas.microsoft.com/office/drawing/2014/main" id="{321E7E96-3421-3EAB-06B9-C7C11C9A4CDA}"/>
              </a:ext>
            </a:extLst>
          </p:cNvPr>
          <p:cNvPicPr>
            <a:picLocks noChangeAspect="1"/>
          </p:cNvPicPr>
          <p:nvPr>
            <p:custDataLst>
              <p:tags r:id="rId1"/>
            </p:custDataLst>
          </p:nvPr>
        </p:nvPicPr>
        <p:blipFill>
          <a:blip r:embed="rId4"/>
          <a:srcRect l="1389" r="-7" b="-7"/>
          <a:stretch>
            <a:fillRect/>
          </a:stretch>
        </p:blipFill>
        <p:spPr>
          <a:xfrm>
            <a:off x="295768" y="144028"/>
            <a:ext cx="517032" cy="524314"/>
          </a:xfrm>
          <a:prstGeom prst="rect">
            <a:avLst/>
          </a:prstGeom>
        </p:spPr>
      </p:pic>
      <p:cxnSp>
        <p:nvCxnSpPr>
          <p:cNvPr id="8" name="直线连接符 7">
            <a:extLst>
              <a:ext uri="{FF2B5EF4-FFF2-40B4-BE49-F238E27FC236}">
                <a16:creationId xmlns:a16="http://schemas.microsoft.com/office/drawing/2014/main" id="{D60421C0-5671-08AE-E2B8-2DC1F6E20F76}"/>
              </a:ext>
            </a:extLst>
          </p:cNvPr>
          <p:cNvCxnSpPr/>
          <p:nvPr/>
        </p:nvCxnSpPr>
        <p:spPr>
          <a:xfrm>
            <a:off x="0" y="787400"/>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A641848E-5C50-241E-26BF-6E1687398C76}"/>
              </a:ext>
            </a:extLst>
          </p:cNvPr>
          <p:cNvSpPr txBox="1"/>
          <p:nvPr/>
        </p:nvSpPr>
        <p:spPr>
          <a:xfrm>
            <a:off x="931334" y="221519"/>
            <a:ext cx="6671733" cy="369332"/>
          </a:xfrm>
          <a:prstGeom prst="rect">
            <a:avLst/>
          </a:prstGeom>
          <a:noFill/>
        </p:spPr>
        <p:txBody>
          <a:bodyPr wrap="square" rtlCol="0">
            <a:spAutoFit/>
          </a:bodyPr>
          <a:lstStyle/>
          <a:p>
            <a:r>
              <a:rPr kumimoji="1" lang="en-US" altLang="zh-CN" dirty="0">
                <a:solidFill>
                  <a:schemeClr val="bg1">
                    <a:lumMod val="50000"/>
                  </a:schemeClr>
                </a:solidFill>
                <a:latin typeface="Arial" panose="020B0604020202020204" pitchFamily="34" charset="0"/>
                <a:cs typeface="Arial" panose="020B0604020202020204" pitchFamily="34" charset="0"/>
              </a:rPr>
              <a:t>UNIVERSITY OF SCIENCE AND TECHNOLOGY IN BEIJING</a:t>
            </a:r>
            <a:endParaRPr kumimoji="1" lang="zh-CN" altLang="en-US">
              <a:solidFill>
                <a:schemeClr val="bg1">
                  <a:lumMod val="50000"/>
                </a:schemeClr>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5F409FCE-9E8E-1005-1F5F-36127B78893E}"/>
              </a:ext>
            </a:extLst>
          </p:cNvPr>
          <p:cNvSpPr txBox="1"/>
          <p:nvPr/>
        </p:nvSpPr>
        <p:spPr>
          <a:xfrm>
            <a:off x="295768" y="922867"/>
            <a:ext cx="5693050" cy="46166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Performance</a:t>
            </a:r>
            <a:r>
              <a:rPr kumimoji="1" lang="zh-CN" altLang="en-US" sz="2400" b="1"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Analysis —— perf stat</a:t>
            </a:r>
            <a:endParaRPr kumimoji="1" lang="zh-CN" altLang="en-US" sz="2400" b="1" dirty="0">
              <a:latin typeface="Arial" panose="020B0604020202020204" pitchFamily="34" charset="0"/>
              <a:cs typeface="Arial" panose="020B0604020202020204" pitchFamily="34" charset="0"/>
            </a:endParaRPr>
          </a:p>
        </p:txBody>
      </p:sp>
      <p:pic>
        <p:nvPicPr>
          <p:cNvPr id="6" name="图片 5" descr="图形用户界面, 文本&#10;&#10;AI 生成的内容可能不正确。">
            <a:extLst>
              <a:ext uri="{FF2B5EF4-FFF2-40B4-BE49-F238E27FC236}">
                <a16:creationId xmlns:a16="http://schemas.microsoft.com/office/drawing/2014/main" id="{4C196AFA-3D08-6936-DAD5-484BEF2DB45D}"/>
              </a:ext>
            </a:extLst>
          </p:cNvPr>
          <p:cNvPicPr>
            <a:picLocks noChangeAspect="1"/>
          </p:cNvPicPr>
          <p:nvPr/>
        </p:nvPicPr>
        <p:blipFill>
          <a:blip r:embed="rId5"/>
          <a:srcRect l="4395" t="7675" r="4073" b="9653"/>
          <a:stretch>
            <a:fillRect/>
          </a:stretch>
        </p:blipFill>
        <p:spPr>
          <a:xfrm>
            <a:off x="2538883" y="1519998"/>
            <a:ext cx="7114233" cy="3326003"/>
          </a:xfrm>
          <a:prstGeom prst="rect">
            <a:avLst/>
          </a:prstGeom>
        </p:spPr>
      </p:pic>
      <p:sp>
        <p:nvSpPr>
          <p:cNvPr id="7" name="文本框 6">
            <a:extLst>
              <a:ext uri="{FF2B5EF4-FFF2-40B4-BE49-F238E27FC236}">
                <a16:creationId xmlns:a16="http://schemas.microsoft.com/office/drawing/2014/main" id="{DFFAE2D4-8653-10AE-0503-1C39A387DEA3}"/>
              </a:ext>
            </a:extLst>
          </p:cNvPr>
          <p:cNvSpPr txBox="1"/>
          <p:nvPr/>
        </p:nvSpPr>
        <p:spPr>
          <a:xfrm>
            <a:off x="944543" y="5157518"/>
            <a:ext cx="10302911" cy="1273875"/>
          </a:xfrm>
          <a:prstGeom prst="rect">
            <a:avLst/>
          </a:prstGeom>
          <a:noFill/>
        </p:spPr>
        <p:txBody>
          <a:bodyPr wrap="square" rtlCol="0">
            <a:spAutoFit/>
          </a:bodyPr>
          <a:lstStyle/>
          <a:p>
            <a:pPr>
              <a:lnSpc>
                <a:spcPct val="150000"/>
              </a:lnSpc>
            </a:pPr>
            <a:r>
              <a:rPr lang="zh-CN" altLang="en-US" b="1" dirty="0">
                <a:latin typeface="SimHei" panose="02010609060101010101" pitchFamily="49" charset="-122"/>
                <a:ea typeface="SimHei" panose="02010609060101010101" pitchFamily="49" charset="-122"/>
              </a:rPr>
              <a:t>观测结果：</a:t>
            </a:r>
            <a:r>
              <a:rPr lang="zh-CN" altLang="en-US" dirty="0">
                <a:latin typeface="SimHei" panose="02010609060101010101" pitchFamily="49" charset="-122"/>
                <a:ea typeface="SimHei" panose="02010609060101010101" pitchFamily="49" charset="-122"/>
              </a:rPr>
              <a:t> </a:t>
            </a:r>
            <a:r>
              <a:rPr lang="fr-FR" altLang="zh-CN" dirty="0" err="1">
                <a:latin typeface="Arial" panose="020B0604020202020204" pitchFamily="34" charset="0"/>
                <a:ea typeface="SimHei" panose="02010609060101010101" pitchFamily="49" charset="-122"/>
                <a:cs typeface="Arial" panose="020B0604020202020204" pitchFamily="34" charset="0"/>
              </a:rPr>
              <a:t>compress</a:t>
            </a:r>
            <a:r>
              <a:rPr lang="fr-FR" altLang="zh-CN" dirty="0">
                <a:latin typeface="SimHei" panose="02010609060101010101" pitchFamily="49" charset="-122"/>
                <a:ea typeface="SimHei" panose="02010609060101010101" pitchFamily="49" charset="-122"/>
              </a:rPr>
              <a:t> </a:t>
            </a:r>
            <a:r>
              <a:rPr lang="zh-CN" altLang="en-US" dirty="0">
                <a:latin typeface="SimHei" panose="02010609060101010101" pitchFamily="49" charset="-122"/>
                <a:ea typeface="SimHei" panose="02010609060101010101" pitchFamily="49" charset="-122"/>
              </a:rPr>
              <a:t>任务在测试时实现了高 </a:t>
            </a:r>
            <a:r>
              <a:rPr lang="fr-FR" altLang="zh-CN" dirty="0">
                <a:latin typeface="SimHei" panose="02010609060101010101" pitchFamily="49" charset="-122"/>
                <a:ea typeface="SimHei" panose="02010609060101010101" pitchFamily="49" charset="-122"/>
              </a:rPr>
              <a:t>CPU </a:t>
            </a:r>
            <a:r>
              <a:rPr lang="zh-CN" altLang="en-US" dirty="0">
                <a:latin typeface="SimHei" panose="02010609060101010101" pitchFamily="49" charset="-122"/>
                <a:ea typeface="SimHei" panose="02010609060101010101" pitchFamily="49" charset="-122"/>
              </a:rPr>
              <a:t>利用率，多个核均繁忙工作，</a:t>
            </a:r>
            <a:r>
              <a:rPr lang="zh-CN" altLang="en-US" b="1" dirty="0">
                <a:latin typeface="SimHei" panose="02010609060101010101" pitchFamily="49" charset="-122"/>
                <a:ea typeface="SimHei" panose="02010609060101010101" pitchFamily="49" charset="-122"/>
              </a:rPr>
              <a:t>指令执行数</a:t>
            </a:r>
            <a:r>
              <a:rPr lang="zh-CN" altLang="en-US" dirty="0">
                <a:latin typeface="SimHei" panose="02010609060101010101" pitchFamily="49" charset="-122"/>
                <a:ea typeface="SimHei" panose="02010609060101010101" pitchFamily="49" charset="-122"/>
              </a:rPr>
              <a:t>较高。同时注意到 </a:t>
            </a:r>
            <a:r>
              <a:rPr lang="fr-FR" altLang="zh-CN" b="1" dirty="0">
                <a:latin typeface="Arial" panose="020B0604020202020204" pitchFamily="34" charset="0"/>
                <a:ea typeface="SimHei" panose="02010609060101010101" pitchFamily="49" charset="-122"/>
                <a:cs typeface="Arial" panose="020B0604020202020204" pitchFamily="34" charset="0"/>
              </a:rPr>
              <a:t>L1</a:t>
            </a:r>
            <a:r>
              <a:rPr lang="fr-FR" altLang="zh-CN" b="1" dirty="0">
                <a:latin typeface="SimHei" panose="02010609060101010101" pitchFamily="49" charset="-122"/>
                <a:ea typeface="SimHei" panose="02010609060101010101" pitchFamily="49" charset="-122"/>
              </a:rPr>
              <a:t> </a:t>
            </a:r>
            <a:r>
              <a:rPr lang="zh-CN" altLang="en-US" b="1" dirty="0">
                <a:latin typeface="SimHei" panose="02010609060101010101" pitchFamily="49" charset="-122"/>
                <a:ea typeface="SimHei" panose="02010609060101010101" pitchFamily="49" charset="-122"/>
              </a:rPr>
              <a:t>和 </a:t>
            </a:r>
            <a:r>
              <a:rPr lang="fr-FR" altLang="zh-CN" b="1" dirty="0">
                <a:latin typeface="Arial" panose="020B0604020202020204" pitchFamily="34" charset="0"/>
                <a:ea typeface="SimHei" panose="02010609060101010101" pitchFamily="49" charset="-122"/>
                <a:cs typeface="Arial" panose="020B0604020202020204" pitchFamily="34" charset="0"/>
              </a:rPr>
              <a:t>LLC</a:t>
            </a:r>
            <a:r>
              <a:rPr lang="fr-FR" altLang="zh-CN" b="1" dirty="0">
                <a:latin typeface="SimHei" panose="02010609060101010101" pitchFamily="49" charset="-122"/>
                <a:ea typeface="SimHei" panose="02010609060101010101" pitchFamily="49" charset="-122"/>
              </a:rPr>
              <a:t> </a:t>
            </a:r>
            <a:r>
              <a:rPr lang="zh-CN" altLang="en-US" b="1" dirty="0">
                <a:latin typeface="SimHei" panose="02010609060101010101" pitchFamily="49" charset="-122"/>
                <a:ea typeface="SimHei" panose="02010609060101010101" pitchFamily="49" charset="-122"/>
              </a:rPr>
              <a:t>缓存未命中率偏高</a:t>
            </a:r>
            <a:r>
              <a:rPr lang="en-US" altLang="zh-CN" b="1"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大量数据访问未命中缓存，导致频繁访问更慢的内存。说明</a:t>
            </a:r>
            <a:r>
              <a:rPr lang="zh-CN" altLang="en-US" b="1" dirty="0">
                <a:latin typeface="SimHei" panose="02010609060101010101" pitchFamily="49" charset="-122"/>
                <a:ea typeface="SimHei" panose="02010609060101010101" pitchFamily="49" charset="-122"/>
              </a:rPr>
              <a:t>内存空间局部性</a:t>
            </a:r>
            <a:r>
              <a:rPr lang="zh-CN" altLang="en-US" dirty="0">
                <a:latin typeface="SimHei" panose="02010609060101010101" pitchFamily="49" charset="-122"/>
                <a:ea typeface="SimHei" panose="02010609060101010101" pitchFamily="49" charset="-122"/>
              </a:rPr>
              <a:t>可能是性能瓶颈之一。</a:t>
            </a:r>
            <a:endParaRPr kumimoji="1" lang="zh-CN" altLang="en-US"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0256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1,&quot;width&quot;:10801}"/>
</p:tagLst>
</file>

<file path=ppt/tags/tag1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1,&quot;width&quot;:10801}"/>
</p:tagLst>
</file>

<file path=ppt/tags/tag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1,&quot;width&quot;:10801}"/>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1,&quot;width&quot;:10801}"/>
</p:tagLst>
</file>

<file path=ppt/tags/tag1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1,&quot;width&quot;:10801}"/>
</p:tagLst>
</file>

<file path=ppt/tags/tag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1,&quot;width&quot;:10801}"/>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1,&quot;width&quot;:10801}"/>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1,&quot;width&quot;:10801}"/>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1,&quot;width&quot;:10801}"/>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1,&quot;width&quot;:10801}"/>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1,&quot;width&quot;:10801}"/>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1,&quot;width&quot;:10801}"/>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1,&quot;width&quot;:10801}"/>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1,&quot;width&quot;:108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386</TotalTime>
  <Words>2057</Words>
  <Application>Microsoft Macintosh PowerPoint</Application>
  <PresentationFormat>宽屏</PresentationFormat>
  <Paragraphs>109</Paragraphs>
  <Slides>13</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SimHei</vt:lpstr>
      <vt:lpstr>Arial</vt:lpstr>
      <vt:lpstr>Wingdings</vt:lpstr>
      <vt:lpstr>Office 主题​​</vt:lpstr>
      <vt:lpstr>Performance Measurement, Evaluation and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office user</dc:creator>
  <cp:lastModifiedBy>office user</cp:lastModifiedBy>
  <cp:revision>35</cp:revision>
  <dcterms:created xsi:type="dcterms:W3CDTF">2025-07-10T03:08:39Z</dcterms:created>
  <dcterms:modified xsi:type="dcterms:W3CDTF">2025-07-10T09:35:26Z</dcterms:modified>
</cp:coreProperties>
</file>