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6" r:id="rId1"/>
  </p:sldMasterIdLst>
  <p:notesMasterIdLst>
    <p:notesMasterId r:id="rId3"/>
  </p:notesMasterIdLst>
  <p:handoutMasterIdLst>
    <p:handoutMasterId r:id="rId4"/>
  </p:handoutMasterIdLst>
  <p:sldIdLst>
    <p:sldId id="1137" r:id="rId2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00"/>
    <a:srgbClr val="CCECFF"/>
    <a:srgbClr val="DE8E0C"/>
    <a:srgbClr val="9E3039"/>
    <a:srgbClr val="844C54"/>
    <a:srgbClr val="816E2C"/>
    <a:srgbClr val="496C60"/>
    <a:srgbClr val="644459"/>
    <a:srgbClr val="774A39"/>
    <a:srgbClr val="121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7576" autoAdjust="0"/>
  </p:normalViewPr>
  <p:slideViewPr>
    <p:cSldViewPr snapToGrid="0">
      <p:cViewPr>
        <p:scale>
          <a:sx n="70" d="100"/>
          <a:sy n="70" d="100"/>
        </p:scale>
        <p:origin x="699" y="-501"/>
      </p:cViewPr>
      <p:guideLst>
        <p:guide orient="horz" pos="697"/>
        <p:guide pos="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3613" cy="481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ctr" anchorCtr="0" compatLnSpc="1">
            <a:prstTxWarp prst="textNoShape">
              <a:avLst/>
            </a:prstTxWarp>
          </a:bodyPr>
          <a:lstStyle>
            <a:lvl1pPr algn="ctr" defTabSz="912813"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9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118600"/>
            <a:ext cx="73136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defTabSz="912813" eaLnBrk="0" hangingPunct="0"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D4E35D1-BE5D-4408-8AE3-18DA1DAF3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384175"/>
            <a:ext cx="5697538" cy="4273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85775" y="4922838"/>
            <a:ext cx="6343650" cy="4294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20688" y="9264650"/>
            <a:ext cx="6408737" cy="236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240" tIns="45804" rIns="93240" bIns="45804">
            <a:spAutoFit/>
          </a:bodyPr>
          <a:lstStyle/>
          <a:p>
            <a:pPr algn="ctr" defTabSz="942975" eaLnBrk="0" hangingPunct="0">
              <a:defRPr/>
            </a:pPr>
            <a:r>
              <a:rPr lang="en-US" sz="1000">
                <a:latin typeface="Arial" pitchFamily="34" charset="0"/>
              </a:rPr>
              <a:t> </a:t>
            </a:r>
            <a:fld id="{4F677011-6DAC-4590-B640-DD3F53DAC91F}" type="slidenum">
              <a:rPr lang="en-US" sz="1000">
                <a:latin typeface="Arial" pitchFamily="34" charset="0"/>
              </a:rPr>
              <a:pPr algn="ctr" defTabSz="942975" eaLnBrk="0" hangingPunct="0">
                <a:defRPr/>
              </a:pPr>
              <a:t>‹#›</a:t>
            </a:fld>
            <a:endParaRPr lang="en-US" sz="10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8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75000"/>
      </a:spcBef>
      <a:spcAft>
        <a:spcPct val="0"/>
      </a:spcAft>
      <a:buClr>
        <a:schemeClr val="tx1"/>
      </a:buClr>
      <a:buSzPct val="80000"/>
      <a:buFont typeface="Wingdings" pitchFamily="2" charset="2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158750" indent="-157163" algn="l" rtl="0" eaLnBrk="0" fontAlgn="base" hangingPunct="0">
      <a:spcBef>
        <a:spcPct val="35000"/>
      </a:spcBef>
      <a:spcAft>
        <a:spcPct val="0"/>
      </a:spcAft>
      <a:buClr>
        <a:schemeClr val="accent1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368300" indent="-127000" algn="l" rtl="0" eaLnBrk="0" fontAlgn="base" hangingPunct="0">
      <a:spcBef>
        <a:spcPct val="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590550" indent="-152400" algn="l" rtl="0" eaLnBrk="0" fontAlgn="base" hangingPunct="0">
      <a:spcBef>
        <a:spcPct val="0"/>
      </a:spcBef>
      <a:spcAft>
        <a:spcPct val="0"/>
      </a:spcAft>
      <a:buClr>
        <a:schemeClr val="accent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rtl="0" eaLnBrk="0" fontAlgn="base" hangingPunct="0">
      <a:spcBef>
        <a:spcPct val="15000"/>
      </a:spcBef>
      <a:spcAft>
        <a:spcPct val="0"/>
      </a:spcAft>
      <a:buClr>
        <a:srgbClr val="44697D"/>
      </a:buClr>
      <a:buFont typeface="Arial" charset="0"/>
      <a:buChar char="-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2987675"/>
            <a:ext cx="8839200" cy="3713163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5" name="Picture 8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</p:spPr>
      </p:pic>
      <p:pic>
        <p:nvPicPr>
          <p:cNvPr id="6" name="Picture 9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</p:spPr>
      </p:pic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9238" y="3108325"/>
            <a:ext cx="8643937" cy="1752600"/>
          </a:xfrm>
          <a:ln w="9525"/>
        </p:spPr>
        <p:txBody>
          <a:bodyPr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665630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249238" y="200025"/>
            <a:ext cx="8643937" cy="2559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econd_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7225"/>
          </a:xfrm>
          <a:prstGeom prst="rect">
            <a:avLst/>
          </a:prstGeom>
          <a:noFill/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988300" y="6362700"/>
            <a:ext cx="1092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F67AD21-3513-43D7-A97D-AA067E3A50F3}" type="slidenum">
              <a:rPr lang="en-US" b="1">
                <a:solidFill>
                  <a:schemeClr val="accent2"/>
                </a:solidFill>
                <a:latin typeface="Verdana" pitchFamily="34" charset="0"/>
              </a:rPr>
              <a:pPr algn="ctr">
                <a:defRPr/>
              </a:pPr>
              <a:t>‹#›</a:t>
            </a:fld>
            <a:endParaRPr lang="en-US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7" name="Picture 10" descr="IMP_Logo_2Colou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513" y="122238"/>
            <a:ext cx="1524000" cy="400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152400"/>
            <a:ext cx="7350125" cy="835025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7599363" y="152400"/>
            <a:ext cx="1392237" cy="835025"/>
          </a:xfrm>
          <a:prstGeom prst="rect">
            <a:avLst/>
          </a:prstGeom>
          <a:solidFill>
            <a:srgbClr val="F0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6" name="SAP_Footnote_2007_1"/>
          <p:cNvSpPr>
            <a:spLocks noChangeArrowheads="1"/>
          </p:cNvSpPr>
          <p:nvPr/>
        </p:nvSpPr>
        <p:spPr bwMode="gray">
          <a:xfrm>
            <a:off x="1312863" y="6480175"/>
            <a:ext cx="637063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dirty="0" err="1">
                <a:solidFill>
                  <a:schemeClr val="accent2"/>
                </a:solidFill>
                <a:latin typeface="Arial" pitchFamily="34" charset="0"/>
              </a:rPr>
              <a:t>G.Casale</a:t>
            </a:r>
            <a:r>
              <a:rPr lang="en-US" sz="1200" dirty="0">
                <a:solidFill>
                  <a:schemeClr val="accent2"/>
                </a:solidFill>
                <a:latin typeface="Arial" pitchFamily="34" charset="0"/>
              </a:rPr>
              <a:t> et al.,  Automatic Stress Testing of Multi-tier Systems - Middleware 2009, Urbana, IL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988300" y="6362700"/>
            <a:ext cx="1092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1E6A923A-8531-4D8A-B304-7E2C497B99A7}" type="slidenum">
              <a:rPr lang="en-US" b="1">
                <a:solidFill>
                  <a:schemeClr val="accent2"/>
                </a:solidFill>
                <a:latin typeface="Verdana" pitchFamily="34" charset="0"/>
              </a:rPr>
              <a:pPr algn="ctr">
                <a:defRPr/>
              </a:pPr>
              <a:t>‹#›</a:t>
            </a:fld>
            <a:endParaRPr lang="en-US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8" name="Picture 14" descr="S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9463" y="695325"/>
            <a:ext cx="592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SAP_Footnote_2007_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2008 / SAP Research Standardpresentation / Page </a:t>
            </a:r>
            <a:fld id="{5A29A6CC-2B46-47D7-A1AC-0806AE7AD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49238" y="1292225"/>
            <a:ext cx="8645525" cy="4824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4344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49238" y="20161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AP_Footnote_2007_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721475"/>
            <a:ext cx="2438400" cy="106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700">
                <a:solidFill>
                  <a:srgbClr val="6666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SAP 2008 / SAP Research Standardpresentation / Page </a:t>
            </a:r>
            <a:fld id="{31D36342-7D19-4869-976E-5E53A60C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q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184150" indent="-182563" algn="l" rtl="0" eaLnBrk="0" fontAlgn="base" hangingPunct="0">
        <a:spcBef>
          <a:spcPct val="25000"/>
        </a:spcBef>
        <a:spcAft>
          <a:spcPct val="0"/>
        </a:spcAft>
        <a:buClr>
          <a:srgbClr val="F0AB00"/>
        </a:buClr>
        <a:buSzPct val="80000"/>
        <a:buFont typeface="Wingdings" pitchFamily="2" charset="2"/>
        <a:buChar char="n"/>
        <a:defRPr sz="2600">
          <a:solidFill>
            <a:schemeClr val="tx2"/>
          </a:solidFill>
          <a:latin typeface="+mn-lt"/>
          <a:ea typeface="+mn-ea"/>
          <a:cs typeface="+mn-cs"/>
        </a:defRPr>
      </a:lvl2pPr>
      <a:lvl3pPr marL="541338" indent="-195263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Wingdings" pitchFamily="2" charset="2"/>
        <a:buChar char="n"/>
        <a:defRPr sz="2300">
          <a:solidFill>
            <a:schemeClr val="accent2"/>
          </a:solidFill>
          <a:latin typeface="+mn-lt"/>
          <a:ea typeface="+mn-ea"/>
          <a:cs typeface="+mn-cs"/>
        </a:defRPr>
      </a:lvl3pPr>
      <a:lvl4pPr marL="708025" indent="-165100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4pPr>
      <a:lvl5pPr marL="904875" indent="-195263" algn="l" rtl="0" eaLnBrk="0" fontAlgn="base" hangingPunct="0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5pPr>
      <a:lvl6pPr marL="13620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192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764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336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45"/>
          <p:cNvSpPr>
            <a:spLocks noChangeShapeType="1"/>
          </p:cNvSpPr>
          <p:nvPr/>
        </p:nvSpPr>
        <p:spPr bwMode="auto">
          <a:xfrm flipH="1">
            <a:off x="531036" y="2527629"/>
            <a:ext cx="43591" cy="17776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574627" y="2527628"/>
            <a:ext cx="859612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 flipH="1">
            <a:off x="2612834" y="2519618"/>
            <a:ext cx="859613" cy="8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Oval 49"/>
          <p:cNvSpPr>
            <a:spLocks noChangeArrowheads="1"/>
          </p:cNvSpPr>
          <p:nvPr/>
        </p:nvSpPr>
        <p:spPr bwMode="auto">
          <a:xfrm>
            <a:off x="1927034" y="1841831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" name="Oval 50"/>
          <p:cNvSpPr>
            <a:spLocks noChangeArrowheads="1"/>
          </p:cNvSpPr>
          <p:nvPr/>
        </p:nvSpPr>
        <p:spPr bwMode="auto">
          <a:xfrm>
            <a:off x="1927034" y="2146631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" name="Oval 51"/>
          <p:cNvSpPr>
            <a:spLocks noChangeArrowheads="1"/>
          </p:cNvSpPr>
          <p:nvPr/>
        </p:nvSpPr>
        <p:spPr bwMode="auto">
          <a:xfrm>
            <a:off x="1927034" y="2908631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 flipH="1" flipV="1">
            <a:off x="1543492" y="2590815"/>
            <a:ext cx="383542" cy="3178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Line 53"/>
          <p:cNvSpPr>
            <a:spLocks noChangeShapeType="1"/>
          </p:cNvSpPr>
          <p:nvPr/>
        </p:nvSpPr>
        <p:spPr bwMode="auto">
          <a:xfrm flipH="1" flipV="1">
            <a:off x="2231834" y="2299031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 flipH="1" flipV="1">
            <a:off x="2231834" y="1994231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1510438" y="1969146"/>
            <a:ext cx="361204" cy="48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2231834" y="2527631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1510438" y="2375231"/>
            <a:ext cx="340395" cy="1523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58"/>
          <p:cNvSpPr>
            <a:spLocks noChangeShapeType="1"/>
          </p:cNvSpPr>
          <p:nvPr/>
        </p:nvSpPr>
        <p:spPr bwMode="auto">
          <a:xfrm>
            <a:off x="531036" y="4305314"/>
            <a:ext cx="613551" cy="8001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 flipV="1">
            <a:off x="3472447" y="2527628"/>
            <a:ext cx="0" cy="17919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Oval 62"/>
          <p:cNvSpPr>
            <a:spLocks noChangeArrowheads="1"/>
          </p:cNvSpPr>
          <p:nvPr/>
        </p:nvSpPr>
        <p:spPr bwMode="auto">
          <a:xfrm>
            <a:off x="2122518" y="3467115"/>
            <a:ext cx="381064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Line 63"/>
          <p:cNvSpPr>
            <a:spLocks noChangeShapeType="1"/>
          </p:cNvSpPr>
          <p:nvPr/>
        </p:nvSpPr>
        <p:spPr bwMode="auto">
          <a:xfrm>
            <a:off x="1749624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64"/>
          <p:cNvSpPr>
            <a:spLocks noChangeShapeType="1"/>
          </p:cNvSpPr>
          <p:nvPr/>
        </p:nvSpPr>
        <p:spPr bwMode="auto">
          <a:xfrm>
            <a:off x="2122518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392145" y="3467115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66"/>
          <p:cNvSpPr>
            <a:spLocks noChangeShapeType="1"/>
          </p:cNvSpPr>
          <p:nvPr/>
        </p:nvSpPr>
        <p:spPr bwMode="auto">
          <a:xfrm>
            <a:off x="1392145" y="3848115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67"/>
          <p:cNvSpPr>
            <a:spLocks noChangeShapeType="1"/>
          </p:cNvSpPr>
          <p:nvPr/>
        </p:nvSpPr>
        <p:spPr bwMode="auto">
          <a:xfrm>
            <a:off x="1873922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68"/>
          <p:cNvSpPr>
            <a:spLocks noChangeShapeType="1"/>
          </p:cNvSpPr>
          <p:nvPr/>
        </p:nvSpPr>
        <p:spPr bwMode="auto">
          <a:xfrm>
            <a:off x="1998220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Line 69"/>
          <p:cNvSpPr>
            <a:spLocks noChangeShapeType="1"/>
          </p:cNvSpPr>
          <p:nvPr/>
        </p:nvSpPr>
        <p:spPr bwMode="auto">
          <a:xfrm>
            <a:off x="1144588" y="3657615"/>
            <a:ext cx="4375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Line 70"/>
          <p:cNvSpPr>
            <a:spLocks noChangeShapeType="1"/>
          </p:cNvSpPr>
          <p:nvPr/>
        </p:nvSpPr>
        <p:spPr bwMode="auto">
          <a:xfrm>
            <a:off x="2503581" y="3657615"/>
            <a:ext cx="3174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Oval 73"/>
          <p:cNvSpPr>
            <a:spLocks noChangeArrowheads="1"/>
          </p:cNvSpPr>
          <p:nvPr/>
        </p:nvSpPr>
        <p:spPr bwMode="auto">
          <a:xfrm>
            <a:off x="2122518" y="4914915"/>
            <a:ext cx="381064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" name="Line 74"/>
          <p:cNvSpPr>
            <a:spLocks noChangeShapeType="1"/>
          </p:cNvSpPr>
          <p:nvPr/>
        </p:nvSpPr>
        <p:spPr bwMode="auto">
          <a:xfrm>
            <a:off x="1756882" y="49149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Line 75"/>
          <p:cNvSpPr>
            <a:spLocks noChangeShapeType="1"/>
          </p:cNvSpPr>
          <p:nvPr/>
        </p:nvSpPr>
        <p:spPr bwMode="auto">
          <a:xfrm>
            <a:off x="2122518" y="49149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Line 76"/>
          <p:cNvSpPr>
            <a:spLocks noChangeShapeType="1"/>
          </p:cNvSpPr>
          <p:nvPr/>
        </p:nvSpPr>
        <p:spPr bwMode="auto">
          <a:xfrm>
            <a:off x="1392145" y="4914915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Line 77"/>
          <p:cNvSpPr>
            <a:spLocks noChangeShapeType="1"/>
          </p:cNvSpPr>
          <p:nvPr/>
        </p:nvSpPr>
        <p:spPr bwMode="auto">
          <a:xfrm>
            <a:off x="1392145" y="5295915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Line 78"/>
          <p:cNvSpPr>
            <a:spLocks noChangeShapeType="1"/>
          </p:cNvSpPr>
          <p:nvPr/>
        </p:nvSpPr>
        <p:spPr bwMode="auto">
          <a:xfrm>
            <a:off x="1881180" y="49149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Line 79"/>
          <p:cNvSpPr>
            <a:spLocks noChangeShapeType="1"/>
          </p:cNvSpPr>
          <p:nvPr/>
        </p:nvSpPr>
        <p:spPr bwMode="auto">
          <a:xfrm>
            <a:off x="2005478" y="49149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1144588" y="5105415"/>
            <a:ext cx="4375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503581" y="5105415"/>
            <a:ext cx="3174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auto">
          <a:xfrm>
            <a:off x="534988" y="4305315"/>
            <a:ext cx="1047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 flipV="1">
            <a:off x="534988" y="3657615"/>
            <a:ext cx="622206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>
            <a:off x="2478088" y="4319602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Text Box 92"/>
          <p:cNvSpPr txBox="1">
            <a:spLocks noChangeArrowheads="1"/>
          </p:cNvSpPr>
          <p:nvPr/>
        </p:nvSpPr>
        <p:spPr bwMode="auto">
          <a:xfrm rot="5400000">
            <a:off x="2134789" y="41406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en-US" sz="2000" dirty="0"/>
              <a:t>…</a:t>
            </a:r>
          </a:p>
        </p:txBody>
      </p:sp>
      <p:sp>
        <p:nvSpPr>
          <p:cNvPr id="118" name="Line 83"/>
          <p:cNvSpPr>
            <a:spLocks noChangeShapeType="1"/>
          </p:cNvSpPr>
          <p:nvPr/>
        </p:nvSpPr>
        <p:spPr bwMode="auto">
          <a:xfrm flipV="1">
            <a:off x="2814685" y="4319601"/>
            <a:ext cx="657762" cy="7858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Line 83"/>
          <p:cNvSpPr>
            <a:spLocks noChangeShapeType="1"/>
          </p:cNvSpPr>
          <p:nvPr/>
        </p:nvSpPr>
        <p:spPr bwMode="auto">
          <a:xfrm flipH="1" flipV="1">
            <a:off x="2814682" y="3651942"/>
            <a:ext cx="657765" cy="6676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Line 82"/>
          <p:cNvSpPr>
            <a:spLocks noChangeShapeType="1"/>
          </p:cNvSpPr>
          <p:nvPr/>
        </p:nvSpPr>
        <p:spPr bwMode="auto">
          <a:xfrm flipV="1">
            <a:off x="2780313" y="4319600"/>
            <a:ext cx="692134" cy="80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Text Box 92"/>
          <p:cNvSpPr txBox="1">
            <a:spLocks noChangeArrowheads="1"/>
          </p:cNvSpPr>
          <p:nvPr/>
        </p:nvSpPr>
        <p:spPr bwMode="auto">
          <a:xfrm rot="5400000">
            <a:off x="1652567" y="414287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en-US" sz="2000" dirty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5001" y="1659858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Blocked</a:t>
            </a:r>
            <a:br>
              <a:rPr lang="en-GB" dirty="0"/>
            </a:br>
            <a:r>
              <a:rPr lang="en-GB" dirty="0"/>
              <a:t>Threads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478628" y="31497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 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40631" y="523010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 M</a:t>
            </a:r>
          </a:p>
        </p:txBody>
      </p:sp>
      <p:sp>
        <p:nvSpPr>
          <p:cNvPr id="136" name="Oval 135" descr=" 37"/>
          <p:cNvSpPr>
            <a:spLocks noChangeArrowheads="1"/>
          </p:cNvSpPr>
          <p:nvPr/>
        </p:nvSpPr>
        <p:spPr bwMode="auto">
          <a:xfrm>
            <a:off x="2001803" y="1917062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37" name="Oval 136" descr=" 37"/>
          <p:cNvSpPr>
            <a:spLocks noChangeArrowheads="1"/>
          </p:cNvSpPr>
          <p:nvPr/>
        </p:nvSpPr>
        <p:spPr bwMode="auto">
          <a:xfrm>
            <a:off x="2279391" y="3607980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38" name="Oval 137" descr=" 37"/>
          <p:cNvSpPr>
            <a:spLocks noChangeArrowheads="1"/>
          </p:cNvSpPr>
          <p:nvPr/>
        </p:nvSpPr>
        <p:spPr bwMode="auto">
          <a:xfrm>
            <a:off x="2021756" y="3607984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39" name="Oval 138" descr=" 37"/>
          <p:cNvSpPr>
            <a:spLocks noChangeArrowheads="1"/>
          </p:cNvSpPr>
          <p:nvPr/>
        </p:nvSpPr>
        <p:spPr bwMode="auto">
          <a:xfrm>
            <a:off x="1900166" y="3614656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0" name="Oval 139" descr=" 37"/>
          <p:cNvSpPr>
            <a:spLocks noChangeArrowheads="1"/>
          </p:cNvSpPr>
          <p:nvPr/>
        </p:nvSpPr>
        <p:spPr bwMode="auto">
          <a:xfrm>
            <a:off x="2268966" y="5062456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1" name="Oval 140" descr=" 37"/>
          <p:cNvSpPr>
            <a:spLocks noChangeArrowheads="1"/>
          </p:cNvSpPr>
          <p:nvPr/>
        </p:nvSpPr>
        <p:spPr bwMode="auto">
          <a:xfrm>
            <a:off x="2025850" y="5066079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2" name="Oval 141" descr=" 37"/>
          <p:cNvSpPr>
            <a:spLocks noChangeArrowheads="1"/>
          </p:cNvSpPr>
          <p:nvPr/>
        </p:nvSpPr>
        <p:spPr bwMode="auto">
          <a:xfrm>
            <a:off x="1905485" y="5071789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3" name="Oval 142" descr=" 37"/>
          <p:cNvSpPr>
            <a:spLocks noChangeArrowheads="1"/>
          </p:cNvSpPr>
          <p:nvPr/>
        </p:nvSpPr>
        <p:spPr bwMode="auto">
          <a:xfrm>
            <a:off x="1998174" y="2218235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4" name="Oval 143" descr=" 37"/>
          <p:cNvSpPr>
            <a:spLocks noChangeArrowheads="1"/>
          </p:cNvSpPr>
          <p:nvPr/>
        </p:nvSpPr>
        <p:spPr bwMode="auto">
          <a:xfrm>
            <a:off x="2001772" y="2994162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7" name="Line 45"/>
          <p:cNvSpPr>
            <a:spLocks noChangeShapeType="1"/>
          </p:cNvSpPr>
          <p:nvPr/>
        </p:nvSpPr>
        <p:spPr bwMode="auto">
          <a:xfrm flipH="1">
            <a:off x="4748653" y="2571130"/>
            <a:ext cx="43591" cy="17776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Line 46"/>
          <p:cNvSpPr>
            <a:spLocks noChangeShapeType="1"/>
          </p:cNvSpPr>
          <p:nvPr/>
        </p:nvSpPr>
        <p:spPr bwMode="auto">
          <a:xfrm flipH="1">
            <a:off x="4792244" y="2571129"/>
            <a:ext cx="859612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Line 47"/>
          <p:cNvSpPr>
            <a:spLocks noChangeShapeType="1"/>
          </p:cNvSpPr>
          <p:nvPr/>
        </p:nvSpPr>
        <p:spPr bwMode="auto">
          <a:xfrm flipH="1">
            <a:off x="6830450" y="2571128"/>
            <a:ext cx="747689" cy="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Oval 49"/>
          <p:cNvSpPr>
            <a:spLocks noChangeArrowheads="1"/>
          </p:cNvSpPr>
          <p:nvPr/>
        </p:nvSpPr>
        <p:spPr bwMode="auto">
          <a:xfrm>
            <a:off x="6144651" y="1885332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" name="Oval 50"/>
          <p:cNvSpPr>
            <a:spLocks noChangeArrowheads="1"/>
          </p:cNvSpPr>
          <p:nvPr/>
        </p:nvSpPr>
        <p:spPr bwMode="auto">
          <a:xfrm>
            <a:off x="6144651" y="2190132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" name="Oval 51"/>
          <p:cNvSpPr>
            <a:spLocks noChangeArrowheads="1"/>
          </p:cNvSpPr>
          <p:nvPr/>
        </p:nvSpPr>
        <p:spPr bwMode="auto">
          <a:xfrm>
            <a:off x="6144651" y="2952132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" name="Line 52"/>
          <p:cNvSpPr>
            <a:spLocks noChangeShapeType="1"/>
          </p:cNvSpPr>
          <p:nvPr/>
        </p:nvSpPr>
        <p:spPr bwMode="auto">
          <a:xfrm flipH="1" flipV="1">
            <a:off x="5761109" y="2634316"/>
            <a:ext cx="383542" cy="3178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Line 53"/>
          <p:cNvSpPr>
            <a:spLocks noChangeShapeType="1"/>
          </p:cNvSpPr>
          <p:nvPr/>
        </p:nvSpPr>
        <p:spPr bwMode="auto">
          <a:xfrm flipH="1" flipV="1">
            <a:off x="6449451" y="2342532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Line 54"/>
          <p:cNvSpPr>
            <a:spLocks noChangeShapeType="1"/>
          </p:cNvSpPr>
          <p:nvPr/>
        </p:nvSpPr>
        <p:spPr bwMode="auto">
          <a:xfrm flipH="1" flipV="1">
            <a:off x="6449451" y="2037732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Line 55"/>
          <p:cNvSpPr>
            <a:spLocks noChangeShapeType="1"/>
          </p:cNvSpPr>
          <p:nvPr/>
        </p:nvSpPr>
        <p:spPr bwMode="auto">
          <a:xfrm flipH="1">
            <a:off x="5728055" y="2012647"/>
            <a:ext cx="361204" cy="48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Line 56"/>
          <p:cNvSpPr>
            <a:spLocks noChangeShapeType="1"/>
          </p:cNvSpPr>
          <p:nvPr/>
        </p:nvSpPr>
        <p:spPr bwMode="auto">
          <a:xfrm flipH="1">
            <a:off x="6449451" y="2571132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Line 57"/>
          <p:cNvSpPr>
            <a:spLocks noChangeShapeType="1"/>
          </p:cNvSpPr>
          <p:nvPr/>
        </p:nvSpPr>
        <p:spPr bwMode="auto">
          <a:xfrm flipH="1">
            <a:off x="5728055" y="2418732"/>
            <a:ext cx="340395" cy="1523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Line 59"/>
          <p:cNvSpPr>
            <a:spLocks noChangeShapeType="1"/>
          </p:cNvSpPr>
          <p:nvPr/>
        </p:nvSpPr>
        <p:spPr bwMode="auto">
          <a:xfrm flipV="1">
            <a:off x="7602729" y="2571128"/>
            <a:ext cx="7541" cy="1844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Line 69"/>
          <p:cNvSpPr>
            <a:spLocks noChangeShapeType="1"/>
          </p:cNvSpPr>
          <p:nvPr/>
        </p:nvSpPr>
        <p:spPr bwMode="auto">
          <a:xfrm>
            <a:off x="4748652" y="4348815"/>
            <a:ext cx="6060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>
            <a:off x="6742618" y="1703359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Blocked</a:t>
            </a:r>
            <a:br>
              <a:rPr lang="en-GB" dirty="0"/>
            </a:br>
            <a:r>
              <a:rPr lang="en-GB" dirty="0"/>
              <a:t>Threads</a:t>
            </a:r>
          </a:p>
        </p:txBody>
      </p:sp>
      <p:sp>
        <p:nvSpPr>
          <p:cNvPr id="190" name="Oval 189" descr=" 37"/>
          <p:cNvSpPr>
            <a:spLocks noChangeArrowheads="1"/>
          </p:cNvSpPr>
          <p:nvPr/>
        </p:nvSpPr>
        <p:spPr bwMode="auto">
          <a:xfrm>
            <a:off x="6219420" y="1960563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97" name="Oval 196" descr=" 37"/>
          <p:cNvSpPr>
            <a:spLocks noChangeArrowheads="1"/>
          </p:cNvSpPr>
          <p:nvPr/>
        </p:nvSpPr>
        <p:spPr bwMode="auto">
          <a:xfrm>
            <a:off x="6215791" y="2261736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98" name="Oval 197" descr=" 37"/>
          <p:cNvSpPr>
            <a:spLocks noChangeArrowheads="1"/>
          </p:cNvSpPr>
          <p:nvPr/>
        </p:nvSpPr>
        <p:spPr bwMode="auto">
          <a:xfrm>
            <a:off x="6219389" y="3037663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15" name="Oval 62"/>
          <p:cNvSpPr>
            <a:spLocks noChangeArrowheads="1"/>
          </p:cNvSpPr>
          <p:nvPr/>
        </p:nvSpPr>
        <p:spPr bwMode="auto">
          <a:xfrm>
            <a:off x="6285424" y="3706008"/>
            <a:ext cx="381064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6" name="Line 63"/>
          <p:cNvSpPr>
            <a:spLocks noChangeShapeType="1"/>
          </p:cNvSpPr>
          <p:nvPr/>
        </p:nvSpPr>
        <p:spPr bwMode="auto">
          <a:xfrm>
            <a:off x="5693700" y="418274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7" name="Line 64"/>
          <p:cNvSpPr>
            <a:spLocks noChangeShapeType="1"/>
          </p:cNvSpPr>
          <p:nvPr/>
        </p:nvSpPr>
        <p:spPr bwMode="auto">
          <a:xfrm>
            <a:off x="6066594" y="418274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8" name="Line 65"/>
          <p:cNvSpPr>
            <a:spLocks noChangeShapeType="1"/>
          </p:cNvSpPr>
          <p:nvPr/>
        </p:nvSpPr>
        <p:spPr bwMode="auto">
          <a:xfrm>
            <a:off x="5336221" y="4182743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9" name="Line 66"/>
          <p:cNvSpPr>
            <a:spLocks noChangeShapeType="1"/>
          </p:cNvSpPr>
          <p:nvPr/>
        </p:nvSpPr>
        <p:spPr bwMode="auto">
          <a:xfrm>
            <a:off x="5336221" y="4563743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0" name="Line 67"/>
          <p:cNvSpPr>
            <a:spLocks noChangeShapeType="1"/>
          </p:cNvSpPr>
          <p:nvPr/>
        </p:nvSpPr>
        <p:spPr bwMode="auto">
          <a:xfrm>
            <a:off x="5817998" y="418274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1" name="Line 68"/>
          <p:cNvSpPr>
            <a:spLocks noChangeShapeType="1"/>
          </p:cNvSpPr>
          <p:nvPr/>
        </p:nvSpPr>
        <p:spPr bwMode="auto">
          <a:xfrm>
            <a:off x="5942296" y="418274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2" name="Line 70"/>
          <p:cNvSpPr>
            <a:spLocks noChangeShapeType="1"/>
          </p:cNvSpPr>
          <p:nvPr/>
        </p:nvSpPr>
        <p:spPr bwMode="auto">
          <a:xfrm>
            <a:off x="6688187" y="4051581"/>
            <a:ext cx="230479" cy="2972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" name="TextBox 222"/>
          <p:cNvSpPr txBox="1"/>
          <p:nvPr/>
        </p:nvSpPr>
        <p:spPr>
          <a:xfrm>
            <a:off x="6086646" y="33495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 1</a:t>
            </a:r>
          </a:p>
        </p:txBody>
      </p:sp>
      <p:sp>
        <p:nvSpPr>
          <p:cNvPr id="224" name="Oval 223" descr=" 37"/>
          <p:cNvSpPr>
            <a:spLocks noChangeArrowheads="1"/>
          </p:cNvSpPr>
          <p:nvPr/>
        </p:nvSpPr>
        <p:spPr bwMode="auto">
          <a:xfrm>
            <a:off x="6442297" y="3846873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25" name="Oval 224" descr=" 37"/>
          <p:cNvSpPr>
            <a:spLocks noChangeArrowheads="1"/>
          </p:cNvSpPr>
          <p:nvPr/>
        </p:nvSpPr>
        <p:spPr bwMode="auto">
          <a:xfrm>
            <a:off x="5965832" y="4323612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26" name="Oval 225" descr=" 37"/>
          <p:cNvSpPr>
            <a:spLocks noChangeArrowheads="1"/>
          </p:cNvSpPr>
          <p:nvPr/>
        </p:nvSpPr>
        <p:spPr bwMode="auto">
          <a:xfrm>
            <a:off x="5844242" y="4330284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27" name="Oval 62"/>
          <p:cNvSpPr>
            <a:spLocks noChangeArrowheads="1"/>
          </p:cNvSpPr>
          <p:nvPr/>
        </p:nvSpPr>
        <p:spPr bwMode="auto">
          <a:xfrm>
            <a:off x="6289332" y="4741548"/>
            <a:ext cx="381064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8" name="Oval 227" descr=" 37"/>
          <p:cNvSpPr>
            <a:spLocks noChangeArrowheads="1"/>
          </p:cNvSpPr>
          <p:nvPr/>
        </p:nvSpPr>
        <p:spPr bwMode="auto">
          <a:xfrm>
            <a:off x="5711172" y="4327610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29" name="Text Box 92"/>
          <p:cNvSpPr txBox="1">
            <a:spLocks noChangeArrowheads="1"/>
          </p:cNvSpPr>
          <p:nvPr/>
        </p:nvSpPr>
        <p:spPr bwMode="auto">
          <a:xfrm rot="5400000">
            <a:off x="6381129" y="418443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en-US" sz="2000" dirty="0"/>
              <a:t>…</a:t>
            </a:r>
          </a:p>
        </p:txBody>
      </p:sp>
      <p:sp>
        <p:nvSpPr>
          <p:cNvPr id="230" name="Line 91"/>
          <p:cNvSpPr>
            <a:spLocks noChangeShapeType="1"/>
          </p:cNvSpPr>
          <p:nvPr/>
        </p:nvSpPr>
        <p:spPr bwMode="auto">
          <a:xfrm flipV="1">
            <a:off x="6124797" y="4087008"/>
            <a:ext cx="208379" cy="252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1" name="Line 91"/>
          <p:cNvSpPr>
            <a:spLocks noChangeShapeType="1"/>
          </p:cNvSpPr>
          <p:nvPr/>
        </p:nvSpPr>
        <p:spPr bwMode="auto">
          <a:xfrm>
            <a:off x="6138217" y="4431327"/>
            <a:ext cx="194960" cy="2887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2" name="Line 91"/>
          <p:cNvSpPr>
            <a:spLocks noChangeShapeType="1"/>
          </p:cNvSpPr>
          <p:nvPr/>
        </p:nvSpPr>
        <p:spPr bwMode="auto">
          <a:xfrm flipV="1">
            <a:off x="6690913" y="4462887"/>
            <a:ext cx="215458" cy="3120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4" name="TextBox 233"/>
          <p:cNvSpPr txBox="1"/>
          <p:nvPr/>
        </p:nvSpPr>
        <p:spPr>
          <a:xfrm>
            <a:off x="6074927" y="515100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 M</a:t>
            </a:r>
          </a:p>
        </p:txBody>
      </p:sp>
      <p:sp>
        <p:nvSpPr>
          <p:cNvPr id="235" name="Oval 234" descr=" 37"/>
          <p:cNvSpPr>
            <a:spLocks noChangeArrowheads="1"/>
          </p:cNvSpPr>
          <p:nvPr/>
        </p:nvSpPr>
        <p:spPr bwMode="auto">
          <a:xfrm>
            <a:off x="6438477" y="4902242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36" name="Line 69"/>
          <p:cNvSpPr>
            <a:spLocks noChangeShapeType="1"/>
          </p:cNvSpPr>
          <p:nvPr/>
        </p:nvSpPr>
        <p:spPr bwMode="auto">
          <a:xfrm>
            <a:off x="6996718" y="4399168"/>
            <a:ext cx="6060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11_SAP_Research2007">
  <a:themeElements>
    <a:clrScheme name="SAP_Research2007 1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11_SAP_Research200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244475" marR="0" indent="-24447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244475" marR="0" indent="-24447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AP_Research2007 1">
        <a:dk1>
          <a:srgbClr val="000000"/>
        </a:dk1>
        <a:lt1>
          <a:srgbClr val="FFFFFF"/>
        </a:lt1>
        <a:dk2>
          <a:srgbClr val="44697D"/>
        </a:dk2>
        <a:lt2>
          <a:srgbClr val="CCCCCC"/>
        </a:lt2>
        <a:accent1>
          <a:srgbClr val="F0AB00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F6D2AA"/>
        </a:accent5>
        <a:accent6>
          <a:srgbClr val="5C5C5C"/>
        </a:accent6>
        <a:hlink>
          <a:srgbClr val="04357B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SAP_Research2007</Template>
  <TotalTime>15879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Arial Black</vt:lpstr>
      <vt:lpstr>Verdana</vt:lpstr>
      <vt:lpstr>Wingdings</vt:lpstr>
      <vt:lpstr>11_SAP_Research2007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Performance Impact of Burstiness</dc:title>
  <dc:creator>Giuliano Casale</dc:creator>
  <cp:lastModifiedBy>Casale, Giuliano</cp:lastModifiedBy>
  <cp:revision>4567</cp:revision>
  <cp:lastPrinted>2011-02-23T11:35:48Z</cp:lastPrinted>
  <dcterms:created xsi:type="dcterms:W3CDTF">2007-09-27T14:47:38Z</dcterms:created>
  <dcterms:modified xsi:type="dcterms:W3CDTF">2017-04-02T13:07:10Z</dcterms:modified>
</cp:coreProperties>
</file>